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281" r:id="rId3"/>
    <p:sldId id="288" r:id="rId4"/>
    <p:sldId id="282" r:id="rId5"/>
    <p:sldId id="312" r:id="rId6"/>
    <p:sldId id="264" r:id="rId7"/>
    <p:sldId id="259" r:id="rId8"/>
    <p:sldId id="260" r:id="rId9"/>
    <p:sldId id="323" r:id="rId10"/>
    <p:sldId id="286" r:id="rId11"/>
    <p:sldId id="310" r:id="rId12"/>
    <p:sldId id="266" r:id="rId13"/>
    <p:sldId id="324" r:id="rId14"/>
    <p:sldId id="313" r:id="rId15"/>
    <p:sldId id="285" r:id="rId16"/>
    <p:sldId id="317" r:id="rId17"/>
    <p:sldId id="318" r:id="rId18"/>
    <p:sldId id="290" r:id="rId19"/>
    <p:sldId id="316" r:id="rId20"/>
    <p:sldId id="315" r:id="rId21"/>
    <p:sldId id="319" r:id="rId22"/>
    <p:sldId id="320" r:id="rId23"/>
    <p:sldId id="321" r:id="rId24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DDD"/>
    <a:srgbClr val="000099"/>
    <a:srgbClr val="0000FF"/>
    <a:srgbClr val="FFCC99"/>
    <a:srgbClr val="FF6600"/>
    <a:srgbClr val="FFCCCC"/>
    <a:srgbClr val="F3E9D9"/>
    <a:srgbClr val="FFCC00"/>
    <a:srgbClr val="F6FE90"/>
    <a:srgbClr val="F7FE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3800880-7DC1-4300-B820-A36C5B1177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6343DFA-7DA9-469F-BD09-F18BD6662A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79D0DE8-520A-4501-85DA-CC46BF44E5E1}" type="datetimeFigureOut">
              <a:rPr lang="cs-CZ"/>
              <a:pPr>
                <a:defRPr/>
              </a:pPr>
              <a:t>23.11.2023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AB0BCED-A971-4CFC-894A-2F8E530442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F82DE66-A2B3-43A3-B099-8BE42C6EBDC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6709EFA-E035-48E0-9E7A-689688D8E2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20F7FB-A950-40C8-9B0C-88E41ED483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170512-41CE-4C67-849E-9C78567908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2EC4FC-1AE6-41EA-B441-D8B288AB5F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B6FA9-9596-416C-9F5F-73C8343AFC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699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90549A-9449-4B61-96CC-DFF2CE5581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A1E3D9-9A16-4F2E-85A6-1A600A1869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37EA8B-0889-442C-A6FF-2FD47D1A85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CFDCD-3794-4C66-B76C-96AA358054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4068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F19CFB-8BB4-471B-8045-1FABEAFB3A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E88A22-5407-485A-81B1-F78A9E6903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DE72E9-756B-4A03-BBCF-D01090B210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A7DAC-A0D6-4FFD-8F5A-33F7815082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9967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A28128-A434-4C78-BF92-25864FC4D3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93AC9F-FF88-46FC-9AB9-3A74728C73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569B07-5672-4CDF-A9E8-14BACEB7EA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8C398-F832-4274-8F6C-6FABF620D2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400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5C17E4-8FF2-4506-957D-1917D22966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C39549-1439-4141-AB66-1800CE32AC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F5406F-48E0-4FF6-A60A-D517B2EBA7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A53A2-2397-4D84-BDDA-A4E276FE5F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5823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DAEC88-9D4A-47A6-B424-47706D6B96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2A205C-3051-476D-BF9C-16515531E4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1B53C9-CCA7-4413-8CC5-DCFD2D22A1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E86F-B15D-4C6C-B3D3-5BC9990BF6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98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B7B8C4-F670-41A7-B9B0-484F8E0169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87EFE30-F15C-46CC-A8E2-D513AF5589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D6F1452-B453-400F-AC26-592A7244B5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1FE90-E9D1-4E1D-84CE-97E7B9B0A4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7171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13A53F4-BA4A-4463-B6B2-E1BA98CB1A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DB10252-BC15-442F-8A94-C060E115FC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73EE030-5508-491D-B835-0968000B0D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CAE29-7BD7-400C-A0CD-81EC7C2D58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7537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D113E5B-B107-4046-BDA5-5AB4D918A5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F31D879-78BA-47B3-ADBB-E284D8B639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2EBAF5B-BE32-47F9-A346-904355283C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54FF4-EC59-4FD0-B4FF-A9E0D08E9A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522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D365A5-B196-41BA-8D1F-5DBBFC75CA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7F2D39-D163-4CB8-9722-EAEE30338A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987092-B929-4669-B9F1-0AA8620AC9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EA873-E20C-489E-A7BA-065F0EECC9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2692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B8AB5E-55E6-4588-A5A8-A44D84D603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CC0D9F-E8CC-4F1D-BC9F-D6F92B4A92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CB7CF9-A70D-4D4C-88FC-3DAC3CD942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E1C19-5684-4076-A503-E1AA82A6E6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803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C0214B5-E4C6-4636-90C8-461931CC9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FFAC623-6895-4961-9021-BE9F6A5A4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6567C32-D47F-41A5-8F3B-6B57622C973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61C11A6-5E65-49DA-A72B-A8B0D4E857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6151FA1-CC11-40ED-80FB-C59143E6ED5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5F8C809-D3B4-49E0-9E2E-EE3F2A67E25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709CC55-7D95-49B9-A492-43D2BF8C51A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980728"/>
            <a:ext cx="7772400" cy="3963591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/>
              <a:t>Právo </a:t>
            </a:r>
            <a:r>
              <a:rPr lang="cs-CZ" altLang="cs-CZ" b="1"/>
              <a:t>usazování</a:t>
            </a:r>
            <a:r>
              <a:rPr lang="cs-CZ" altLang="cs-CZ"/>
              <a:t> a </a:t>
            </a:r>
            <a:br>
              <a:rPr lang="cs-CZ" altLang="cs-CZ"/>
            </a:br>
            <a:r>
              <a:rPr lang="cs-CZ" altLang="cs-CZ"/>
              <a:t>volný pohyb </a:t>
            </a:r>
            <a:r>
              <a:rPr lang="cs-CZ" altLang="cs-CZ" b="1"/>
              <a:t>služeb, </a:t>
            </a:r>
            <a:br>
              <a:rPr lang="cs-CZ" altLang="cs-CZ" b="1"/>
            </a:br>
            <a:r>
              <a:rPr lang="cs-CZ" altLang="cs-CZ" b="1"/>
              <a:t>vysílání pracovníků,</a:t>
            </a:r>
            <a:r>
              <a:rPr lang="cs-CZ" altLang="cs-CZ"/>
              <a:t> diskriminace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9EF8248-7D58-45A7-A736-58FEE8C13C0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589240"/>
            <a:ext cx="6400800" cy="960512"/>
          </a:xfrm>
        </p:spPr>
        <p:txBody>
          <a:bodyPr/>
          <a:lstStyle/>
          <a:p>
            <a:pPr eaLnBrk="1" hangingPunct="1"/>
            <a:r>
              <a:rPr lang="cs-CZ" altLang="cs-CZ" dirty="0"/>
              <a:t>2023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F770AC96-523D-47EF-9043-DCDEEE7CD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Polský instalatér</a:t>
            </a:r>
          </a:p>
        </p:txBody>
      </p:sp>
      <p:pic>
        <p:nvPicPr>
          <p:cNvPr id="16387" name="Zástupný symbol pro obsah 3">
            <a:extLst>
              <a:ext uri="{FF2B5EF4-FFF2-40B4-BE49-F238E27FC236}">
                <a16:creationId xmlns:a16="http://schemas.microsoft.com/office/drawing/2014/main" id="{1A339832-ABBE-44A9-BBBC-1807193FE2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1700213"/>
            <a:ext cx="6480175" cy="396081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67E6B-2421-429B-B0AC-C60B848D407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l-PL" sz="3200" dirty="0" err="1"/>
              <a:t>Původní</a:t>
            </a:r>
            <a:r>
              <a:rPr lang="pl-PL" sz="3200" dirty="0"/>
              <a:t> (pak </a:t>
            </a:r>
            <a:r>
              <a:rPr lang="pl-PL" sz="3200" dirty="0" err="1"/>
              <a:t>zamítnutá</a:t>
            </a:r>
            <a:r>
              <a:rPr lang="pl-PL" sz="3200" dirty="0"/>
              <a:t>) </a:t>
            </a:r>
            <a:r>
              <a:rPr lang="pl-PL" sz="3200" dirty="0" err="1"/>
              <a:t>koncepce</a:t>
            </a:r>
            <a:r>
              <a:rPr lang="pl-PL" sz="3200" dirty="0"/>
              <a:t> </a:t>
            </a:r>
            <a:r>
              <a:rPr lang="pl-PL" sz="3200" dirty="0" err="1"/>
              <a:t>směrnice</a:t>
            </a:r>
            <a:r>
              <a:rPr lang="pl-PL" sz="3200" dirty="0"/>
              <a:t> o </a:t>
            </a:r>
            <a:r>
              <a:rPr lang="pl-PL" sz="3200" err="1"/>
              <a:t>liberalizaci</a:t>
            </a:r>
            <a:r>
              <a:rPr lang="pl-PL" sz="3200"/>
              <a:t> služeb (</a:t>
            </a:r>
            <a:r>
              <a:rPr lang="pl-PL" sz="3200" u="sng"/>
              <a:t>jen k informaci</a:t>
            </a:r>
            <a:r>
              <a:rPr lang="pl-PL" sz="3200"/>
              <a:t>)</a:t>
            </a:r>
            <a:endParaRPr lang="pl-PL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8D6433-0F55-4EFC-9188-83DB23B04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>
                <a:solidFill>
                  <a:srgbClr val="FF0000"/>
                </a:solidFill>
              </a:rPr>
              <a:t>Původní idea směrnice o službách </a:t>
            </a:r>
            <a:r>
              <a:rPr lang="cs-CZ" sz="1600" dirty="0"/>
              <a:t>je jednoduchá: zjednodušením pohybu poskytovatelů služeb přes hranice bude EU schopna </a:t>
            </a:r>
            <a:r>
              <a:rPr lang="cs-CZ" sz="1600" b="1" dirty="0"/>
              <a:t>zvýšit přeshraniční konkurenci a produktivitu a podpořit tak celoevropský hospodářský růst</a:t>
            </a:r>
            <a:r>
              <a:rPr lang="cs-CZ" sz="1600" dirty="0"/>
              <a:t>. Plán má dvě základní komponenty:</a:t>
            </a:r>
          </a:p>
          <a:p>
            <a:r>
              <a:rPr lang="cs-CZ" sz="1600" i="1" dirty="0"/>
              <a:t>Klauzule o svobodě založení</a:t>
            </a:r>
            <a:r>
              <a:rPr lang="cs-CZ" sz="1600" dirty="0"/>
              <a:t> (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freedom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establishment </a:t>
            </a:r>
            <a:r>
              <a:rPr lang="cs-CZ" sz="1600" dirty="0" err="1"/>
              <a:t>clause</a:t>
            </a:r>
            <a:r>
              <a:rPr lang="cs-CZ" sz="1600" dirty="0"/>
              <a:t>). Společnostem nebo jednotlivcům poskytujícím služby v jedné ze zemí EU nesmí být bráněno v otevření této živnosti v kterékoli jiné členské zemi EU.</a:t>
            </a:r>
          </a:p>
          <a:p>
            <a:r>
              <a:rPr lang="cs-CZ" sz="1600" b="1" i="1" dirty="0">
                <a:solidFill>
                  <a:srgbClr val="FF0000"/>
                </a:solidFill>
              </a:rPr>
              <a:t>Klauzule o zemi původu</a:t>
            </a:r>
            <a:r>
              <a:rPr lang="cs-CZ" sz="1600" i="1" dirty="0"/>
              <a:t> </a:t>
            </a:r>
            <a:r>
              <a:rPr lang="cs-CZ" sz="1600" dirty="0"/>
              <a:t>(</a:t>
            </a:r>
            <a:r>
              <a:rPr lang="cs-CZ" sz="1600" dirty="0" err="1"/>
              <a:t>The</a:t>
            </a:r>
            <a:r>
              <a:rPr lang="cs-CZ" sz="1600" dirty="0"/>
              <a:t> country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origin</a:t>
            </a:r>
            <a:r>
              <a:rPr lang="cs-CZ" sz="1600" dirty="0"/>
              <a:t> </a:t>
            </a:r>
            <a:r>
              <a:rPr lang="cs-CZ" sz="1600" dirty="0" err="1"/>
              <a:t>clause</a:t>
            </a:r>
            <a:r>
              <a:rPr lang="cs-CZ" sz="1600" dirty="0"/>
              <a:t>). Společnosti nebo jednotlivci ze zemí EU mohou v jistých oblastech poskytovat služby spotřebitelům v dalších zemích EU na základě legislativy své země původu (a ne země, v níž aktivity provádějí).</a:t>
            </a:r>
          </a:p>
          <a:p>
            <a:r>
              <a:rPr lang="cs-CZ" sz="1600" dirty="0"/>
              <a:t>První zásada by po národních vládách vyžadovala odstranění byrokratických předpisů, které upřednostňují lokální poskytovatele služeb a vylučují společnosti z ostatních členských států. </a:t>
            </a:r>
            <a:r>
              <a:rPr lang="cs-CZ" sz="1600" b="1" dirty="0">
                <a:solidFill>
                  <a:srgbClr val="FF0000"/>
                </a:solidFill>
              </a:rPr>
              <a:t>Podle druhé zásady by se společnosti již nemusely přizpůsobovat rozdílným zákonům v každé zemi, kde služby poskytují, což je nutnost, která je v současnosti velmi nákladná.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8035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B866818-EB87-4CE8-B348-9543E331C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 sz="4000"/>
              <a:t>Směrnice 2006/123 o službách na vnitřním trhu – konečné přínosy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0EDD031-005C-492D-BAE0-AB5D00F0B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mírná vylepšení:</a:t>
            </a:r>
          </a:p>
          <a:p>
            <a:pPr lvl="1" eaLnBrk="1" hangingPunct="1"/>
            <a:r>
              <a:rPr lang="cs-CZ" altLang="cs-CZ"/>
              <a:t>povolení k výkonu: zjednodušené předkládání dokumentů</a:t>
            </a:r>
          </a:p>
          <a:p>
            <a:pPr lvl="1" eaLnBrk="1" hangingPunct="1"/>
            <a:r>
              <a:rPr lang="cs-CZ" altLang="cs-CZ"/>
              <a:t>jednotná kontaktní místa</a:t>
            </a:r>
          </a:p>
          <a:p>
            <a:pPr lvl="1" eaLnBrk="1" hangingPunct="1"/>
            <a:r>
              <a:rPr lang="cs-CZ" altLang="cs-CZ"/>
              <a:t>žádost nevyřízena ve lhůtě: „tichý souhlas“</a:t>
            </a:r>
          </a:p>
          <a:p>
            <a:pPr lvl="1" eaLnBrk="1" hangingPunct="1"/>
            <a:r>
              <a:rPr lang="cs-CZ" altLang="cs-CZ"/>
              <a:t>informace o poskytovateli služby příjemcům</a:t>
            </a:r>
          </a:p>
          <a:p>
            <a:pPr lvl="1" eaLnBrk="1" hangingPunct="1"/>
            <a:r>
              <a:rPr lang="cs-CZ" altLang="cs-CZ"/>
              <a:t>ČR: implementace zákonem (prosinec 2009)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A25122-2B0C-0975-1945-7A9B33D22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91669-D049-829A-6033-316E10FAE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Dále: jen pro informaci</a:t>
            </a:r>
          </a:p>
        </p:txBody>
      </p:sp>
    </p:spTree>
    <p:extLst>
      <p:ext uri="{BB962C8B-B14F-4D97-AF65-F5344CB8AC3E}">
        <p14:creationId xmlns:p14="http://schemas.microsoft.com/office/powerpoint/2010/main" val="1353365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6BE3A-0A71-4190-8B0F-DBC937EB0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  <a:solidFill>
            <a:srgbClr val="FFCC00"/>
          </a:solidFill>
        </p:spPr>
        <p:txBody>
          <a:bodyPr/>
          <a:lstStyle/>
          <a:p>
            <a:r>
              <a:rPr lang="pl-PL" sz="3200" b="1" dirty="0">
                <a:solidFill>
                  <a:schemeClr val="accent6">
                    <a:lumMod val="75000"/>
                  </a:schemeClr>
                </a:solidFill>
              </a:rPr>
              <a:t>Formy poskytování služeb českým subjektem v jiném členském státě </a:t>
            </a:r>
            <a:endParaRPr lang="pl-PL" sz="32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249EAE-086C-4296-94D9-7E10FC106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76464"/>
          </a:xfrm>
          <a:solidFill>
            <a:srgbClr val="F3E9D9"/>
          </a:solidFill>
        </p:spPr>
        <p:txBody>
          <a:bodyPr/>
          <a:lstStyle/>
          <a:p>
            <a:r>
              <a:rPr lang="pl-PL" sz="2800" dirty="0"/>
              <a:t>1. Osoba </a:t>
            </a:r>
            <a:r>
              <a:rPr lang="pl-PL" sz="2800" dirty="0" err="1"/>
              <a:t>samostatně</a:t>
            </a:r>
            <a:r>
              <a:rPr lang="pl-PL" sz="2800" dirty="0"/>
              <a:t> </a:t>
            </a:r>
            <a:r>
              <a:rPr lang="pl-PL" sz="2800" dirty="0" err="1"/>
              <a:t>výdělečně</a:t>
            </a:r>
            <a:r>
              <a:rPr lang="pl-PL" sz="2800" dirty="0"/>
              <a:t> </a:t>
            </a:r>
            <a:r>
              <a:rPr lang="pl-PL" sz="2800" dirty="0" err="1"/>
              <a:t>činná</a:t>
            </a:r>
            <a:r>
              <a:rPr lang="pl-PL" sz="2800" dirty="0"/>
              <a:t> </a:t>
            </a:r>
            <a:r>
              <a:rPr lang="pl-PL" sz="2800" dirty="0" err="1"/>
              <a:t>apod</a:t>
            </a:r>
            <a:r>
              <a:rPr lang="pl-PL" sz="2800" dirty="0"/>
              <a:t>. sama realizuje </a:t>
            </a:r>
            <a:r>
              <a:rPr lang="pl-PL" sz="2800" dirty="0" err="1"/>
              <a:t>zakázku</a:t>
            </a:r>
            <a:r>
              <a:rPr lang="pl-PL" sz="2800" dirty="0"/>
              <a:t> v </a:t>
            </a:r>
            <a:r>
              <a:rPr lang="pl-PL" sz="2800" dirty="0" err="1"/>
              <a:t>jiné</a:t>
            </a:r>
            <a:r>
              <a:rPr lang="pl-PL" sz="2800" dirty="0"/>
              <a:t> </a:t>
            </a:r>
            <a:r>
              <a:rPr lang="pl-PL" sz="2800" dirty="0" err="1"/>
              <a:t>zemi</a:t>
            </a:r>
            <a:r>
              <a:rPr lang="pl-PL" sz="2800" dirty="0"/>
              <a:t> (</a:t>
            </a:r>
            <a:r>
              <a:rPr lang="pl-PL" sz="2800" dirty="0" err="1"/>
              <a:t>samotný</a:t>
            </a:r>
            <a:r>
              <a:rPr lang="pl-PL" sz="2800" dirty="0"/>
              <a:t> </a:t>
            </a:r>
            <a:r>
              <a:rPr lang="pl-PL" sz="2800" dirty="0" err="1"/>
              <a:t>výkon</a:t>
            </a:r>
            <a:r>
              <a:rPr lang="pl-PL" sz="2800" dirty="0"/>
              <a:t> </a:t>
            </a:r>
            <a:r>
              <a:rPr lang="pl-PL" sz="2800" dirty="0" err="1"/>
              <a:t>bude</a:t>
            </a:r>
            <a:r>
              <a:rPr lang="pl-PL" sz="2800" dirty="0"/>
              <a:t> tam </a:t>
            </a:r>
            <a:r>
              <a:rPr lang="pl-PL" sz="2800" dirty="0" err="1"/>
              <a:t>nebo</a:t>
            </a:r>
            <a:r>
              <a:rPr lang="pl-PL" sz="2800" dirty="0"/>
              <a:t> </a:t>
            </a:r>
            <a:r>
              <a:rPr lang="pl-PL" sz="2800" dirty="0" err="1"/>
              <a:t>zde</a:t>
            </a:r>
            <a:r>
              <a:rPr lang="pl-PL" sz="2800" dirty="0"/>
              <a:t>) </a:t>
            </a:r>
            <a:r>
              <a:rPr lang="pl-PL" sz="2800" i="1" dirty="0"/>
              <a:t>(fotograf).</a:t>
            </a:r>
          </a:p>
          <a:p>
            <a:r>
              <a:rPr lang="pl-PL" sz="2800" dirty="0"/>
              <a:t>2. </a:t>
            </a:r>
            <a:r>
              <a:rPr lang="pl-PL" sz="2800" dirty="0" err="1"/>
              <a:t>Společnost</a:t>
            </a:r>
            <a:r>
              <a:rPr lang="pl-PL" sz="2800" dirty="0"/>
              <a:t> (</a:t>
            </a:r>
            <a:r>
              <a:rPr lang="pl-PL" sz="2800" dirty="0" err="1"/>
              <a:t>podnik</a:t>
            </a:r>
            <a:r>
              <a:rPr lang="pl-PL" sz="2800" dirty="0"/>
              <a:t>) </a:t>
            </a:r>
            <a:r>
              <a:rPr lang="pl-PL" sz="2800" dirty="0" err="1"/>
              <a:t>sám</a:t>
            </a:r>
            <a:r>
              <a:rPr lang="pl-PL" sz="2800" dirty="0"/>
              <a:t> realizuje </a:t>
            </a:r>
            <a:r>
              <a:rPr lang="pl-PL" sz="2800" dirty="0" err="1"/>
              <a:t>zakázku</a:t>
            </a:r>
            <a:r>
              <a:rPr lang="pl-PL" sz="2800" dirty="0"/>
              <a:t> v </a:t>
            </a:r>
            <a:r>
              <a:rPr lang="pl-PL" sz="2800" dirty="0" err="1"/>
              <a:t>jiné</a:t>
            </a:r>
            <a:r>
              <a:rPr lang="pl-PL" sz="2800" dirty="0"/>
              <a:t> </a:t>
            </a:r>
            <a:r>
              <a:rPr lang="pl-PL" sz="2800" dirty="0" err="1"/>
              <a:t>zemi</a:t>
            </a:r>
            <a:r>
              <a:rPr lang="pl-PL" sz="2800" dirty="0"/>
              <a:t> (</a:t>
            </a:r>
            <a:r>
              <a:rPr lang="pl-PL" sz="2800" dirty="0" err="1"/>
              <a:t>samotný</a:t>
            </a:r>
            <a:r>
              <a:rPr lang="pl-PL" sz="2800" dirty="0"/>
              <a:t> </a:t>
            </a:r>
            <a:r>
              <a:rPr lang="pl-PL" sz="2800" dirty="0" err="1"/>
              <a:t>výkon</a:t>
            </a:r>
            <a:r>
              <a:rPr lang="pl-PL" sz="2800" dirty="0"/>
              <a:t> tam </a:t>
            </a:r>
            <a:r>
              <a:rPr lang="pl-PL" sz="2800" dirty="0" err="1"/>
              <a:t>nebo</a:t>
            </a:r>
            <a:r>
              <a:rPr lang="pl-PL" sz="2800" dirty="0"/>
              <a:t> </a:t>
            </a:r>
            <a:r>
              <a:rPr lang="pl-PL" sz="2800" dirty="0" err="1"/>
              <a:t>zde</a:t>
            </a:r>
            <a:r>
              <a:rPr lang="pl-PL" sz="2800" dirty="0"/>
              <a:t>) </a:t>
            </a:r>
            <a:r>
              <a:rPr lang="pl-PL" sz="2800" i="1" dirty="0"/>
              <a:t>(</a:t>
            </a:r>
            <a:r>
              <a:rPr lang="pl-PL" sz="2800" i="1" dirty="0" err="1"/>
              <a:t>cestovní</a:t>
            </a:r>
            <a:r>
              <a:rPr lang="pl-PL" sz="2800" i="1" dirty="0"/>
              <a:t> </a:t>
            </a:r>
            <a:r>
              <a:rPr lang="pl-PL" sz="2800" i="1" dirty="0" err="1"/>
              <a:t>kancelář</a:t>
            </a:r>
            <a:r>
              <a:rPr lang="pl-PL" sz="2800" i="1" dirty="0"/>
              <a:t>).</a:t>
            </a:r>
          </a:p>
          <a:p>
            <a:r>
              <a:rPr lang="pl-PL" sz="2800" b="1" i="1" dirty="0"/>
              <a:t>3. </a:t>
            </a:r>
            <a:r>
              <a:rPr lang="pl-PL" sz="2800" b="1" i="1" dirty="0" err="1"/>
              <a:t>Zaměstnavatel</a:t>
            </a:r>
            <a:r>
              <a:rPr lang="pl-PL" sz="2800" b="1" i="1" dirty="0"/>
              <a:t> </a:t>
            </a:r>
            <a:r>
              <a:rPr lang="pl-PL" sz="2800" b="1" i="1" dirty="0" err="1"/>
              <a:t>vyšle</a:t>
            </a:r>
            <a:r>
              <a:rPr lang="pl-PL" sz="2800" b="1" i="1" dirty="0"/>
              <a:t> </a:t>
            </a:r>
            <a:r>
              <a:rPr lang="pl-PL" sz="2800" b="1" i="1" dirty="0" err="1"/>
              <a:t>své</a:t>
            </a:r>
            <a:r>
              <a:rPr lang="pl-PL" sz="2800" b="1" i="1" dirty="0"/>
              <a:t> </a:t>
            </a:r>
            <a:r>
              <a:rPr lang="pl-PL" sz="2800" b="1" i="1" dirty="0" err="1"/>
              <a:t>zaměstnance</a:t>
            </a:r>
            <a:r>
              <a:rPr lang="pl-PL" sz="2800" b="1" i="1" dirty="0"/>
              <a:t>, aby </a:t>
            </a:r>
            <a:r>
              <a:rPr lang="pl-PL" sz="2800" b="1" i="1" dirty="0" err="1"/>
              <a:t>zakázku</a:t>
            </a:r>
            <a:r>
              <a:rPr lang="pl-PL" sz="2800" b="1" i="1" dirty="0"/>
              <a:t> v </a:t>
            </a:r>
            <a:r>
              <a:rPr lang="pl-PL" sz="2800" b="1" i="1" dirty="0" err="1"/>
              <a:t>jiné</a:t>
            </a:r>
            <a:r>
              <a:rPr lang="pl-PL" sz="2800" b="1" i="1" dirty="0"/>
              <a:t> </a:t>
            </a:r>
            <a:r>
              <a:rPr lang="pl-PL" sz="2800" b="1" i="1" dirty="0" err="1"/>
              <a:t>členské</a:t>
            </a:r>
            <a:r>
              <a:rPr lang="pl-PL" sz="2800" b="1" i="1" dirty="0"/>
              <a:t> </a:t>
            </a:r>
            <a:r>
              <a:rPr lang="pl-PL" sz="2800" b="1" i="1" dirty="0" err="1"/>
              <a:t>zemi</a:t>
            </a:r>
            <a:r>
              <a:rPr lang="pl-PL" sz="2800" b="1" i="1" dirty="0"/>
              <a:t> </a:t>
            </a:r>
            <a:r>
              <a:rPr lang="pl-PL" sz="2800" b="1" i="1" dirty="0" err="1"/>
              <a:t>provedli</a:t>
            </a:r>
            <a:r>
              <a:rPr lang="pl-PL" sz="2800" b="1" i="1" dirty="0"/>
              <a:t> (</a:t>
            </a:r>
            <a:r>
              <a:rPr lang="pl-PL" sz="2800" b="1" i="1" err="1"/>
              <a:t>zedníci</a:t>
            </a:r>
            <a:r>
              <a:rPr lang="pl-PL" sz="2800" b="1" i="1"/>
              <a:t>) = </a:t>
            </a:r>
            <a:r>
              <a:rPr lang="pl-PL" sz="2800" b="1" i="1">
                <a:solidFill>
                  <a:srgbClr val="FF0000"/>
                </a:solidFill>
              </a:rPr>
              <a:t>vysílaní pracovníci.</a:t>
            </a:r>
            <a:endParaRPr lang="pl-PL" sz="2800" b="1" i="1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7687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EF403AE7-481B-42C6-9E41-517B54DCE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080864"/>
          </a:xfrm>
          <a:solidFill>
            <a:srgbClr val="FFCC99"/>
          </a:solidFill>
        </p:spPr>
        <p:txBody>
          <a:bodyPr/>
          <a:lstStyle/>
          <a:p>
            <a:br>
              <a:rPr lang="cs-CZ" altLang="cs-CZ" sz="3200"/>
            </a:br>
            <a:r>
              <a:rPr lang="cs-CZ" altLang="cs-CZ" sz="3200"/>
              <a:t>Vysílání pracovníků - </a:t>
            </a:r>
            <a:r>
              <a:rPr lang="cs-CZ" altLang="cs-CZ" sz="3200" i="1"/>
              <a:t>jedna z forem poskytování služeb</a:t>
            </a:r>
            <a:br>
              <a:rPr lang="cs-CZ" altLang="cs-CZ" sz="4000" i="1"/>
            </a:br>
            <a:endParaRPr lang="cs-CZ" altLang="cs-CZ" sz="4000"/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1C15159D-62A0-4E31-91EF-20F9D8E26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5173315"/>
          </a:xfrm>
        </p:spPr>
        <p:txBody>
          <a:bodyPr/>
          <a:lstStyle/>
          <a:p>
            <a:r>
              <a:rPr lang="cs-CZ" altLang="cs-CZ" sz="2300" b="1"/>
              <a:t>vysílání </a:t>
            </a:r>
            <a:r>
              <a:rPr lang="cs-CZ" altLang="cs-CZ" sz="2300" b="1" dirty="0"/>
              <a:t>pracovníků: </a:t>
            </a:r>
            <a:r>
              <a:rPr lang="cs-CZ" altLang="cs-CZ" sz="2300" dirty="0"/>
              <a:t>český zaměstnavatel vyšle vlastní pracovníky na vlastní účet na základě smlouvy s příjemcem v jiném členském státě (</a:t>
            </a:r>
            <a:r>
              <a:rPr lang="cs-CZ" altLang="cs-CZ" sz="2300"/>
              <a:t>zedníci)</a:t>
            </a:r>
          </a:p>
          <a:p>
            <a:r>
              <a:rPr lang="cs-CZ" sz="2000" b="1" i="1"/>
              <a:t>Vyslaným pracovníkem je zaměstnanec, který je svým zaměstnavatelem vyslán, aby dočasně poskytoval službu (vykonával práci) v jiném členském státě EU.</a:t>
            </a:r>
          </a:p>
          <a:p>
            <a:r>
              <a:rPr lang="cs-CZ" sz="2400" b="1">
                <a:solidFill>
                  <a:srgbClr val="FF0000"/>
                </a:solidFill>
              </a:rPr>
              <a:t>směrnice: „vyslaný pracovník“ (přidělený) = který po omezenou dobu vykonává práci na území jiného členského státu než státu, ve kterém obvykle pracuje </a:t>
            </a:r>
            <a:endParaRPr lang="cs-CZ" altLang="cs-CZ" sz="2400" dirty="0">
              <a:solidFill>
                <a:srgbClr val="FF0000"/>
              </a:solidFill>
            </a:endParaRPr>
          </a:p>
          <a:p>
            <a:r>
              <a:rPr lang="cs-CZ" altLang="cs-CZ" sz="2300" b="1" i="1" dirty="0">
                <a:solidFill>
                  <a:srgbClr val="C00000"/>
                </a:solidFill>
              </a:rPr>
              <a:t>pracující osoba nevstupuje přímo na pracovní trh druhého státu </a:t>
            </a:r>
            <a:r>
              <a:rPr lang="cs-CZ" altLang="cs-CZ" sz="2300" i="1" dirty="0"/>
              <a:t>(jen nepřímo a dočasně) (C-113/89 </a:t>
            </a:r>
            <a:r>
              <a:rPr lang="cs-CZ" altLang="cs-CZ" sz="2300" i="1" dirty="0" err="1"/>
              <a:t>Rush</a:t>
            </a:r>
            <a:r>
              <a:rPr lang="cs-CZ" altLang="cs-CZ" sz="2300" i="1" dirty="0"/>
              <a:t> </a:t>
            </a:r>
            <a:r>
              <a:rPr lang="cs-CZ" altLang="cs-CZ" sz="2300" i="1" dirty="0" err="1"/>
              <a:t>Portuguesa</a:t>
            </a:r>
            <a:r>
              <a:rPr lang="cs-CZ" altLang="cs-CZ" sz="2300" i="1" dirty="0"/>
              <a:t>), neúčastní se systému soc</a:t>
            </a:r>
            <a:r>
              <a:rPr lang="cs-CZ" altLang="cs-CZ" sz="2300" i="1"/>
              <a:t>. zabezpečení</a:t>
            </a:r>
            <a:endParaRPr lang="cs-CZ" altLang="cs-CZ" sz="2300" i="1" dirty="0"/>
          </a:p>
          <a:p>
            <a:r>
              <a:rPr lang="cs-CZ" altLang="cs-CZ" sz="2300" i="1" dirty="0"/>
              <a:t>původní směr. 96/71 </a:t>
            </a:r>
            <a:r>
              <a:rPr lang="cs-CZ" altLang="cs-CZ" sz="2300" dirty="0"/>
              <a:t>(jen minimální mzda podle práva státu výkonu práce), </a:t>
            </a:r>
            <a:r>
              <a:rPr lang="cs-CZ" altLang="cs-CZ" sz="2300" b="1" dirty="0">
                <a:solidFill>
                  <a:srgbClr val="C00000"/>
                </a:solidFill>
              </a:rPr>
              <a:t>nyní směrnice 2018/957 </a:t>
            </a:r>
            <a:r>
              <a:rPr lang="cs-CZ" altLang="cs-CZ" sz="2300" dirty="0"/>
              <a:t>(„odměna“ = </a:t>
            </a:r>
            <a:r>
              <a:rPr lang="cs-CZ" altLang="cs-CZ" sz="2300"/>
              <a:t>širší)</a:t>
            </a:r>
          </a:p>
          <a:p>
            <a:endParaRPr lang="cs-CZ" altLang="cs-CZ" sz="23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88BF95-A8AD-4278-ACE2-8F1BEF4128C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C99"/>
          </a:solidFill>
        </p:spPr>
        <p:txBody>
          <a:bodyPr/>
          <a:lstStyle/>
          <a:p>
            <a:r>
              <a:rPr lang="cs-CZ"/>
              <a:t>Cíle nové směrnice 2018/957</a:t>
            </a:r>
            <a:br>
              <a:rPr lang="cs-CZ"/>
            </a:br>
            <a:r>
              <a:rPr lang="cs-CZ" sz="2800"/>
              <a:t>(jen k informaci)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2BEFF7-2658-4CC0-BD1D-5EE0D9B19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/>
          </a:p>
          <a:p>
            <a:r>
              <a:rPr lang="cs-CZ" sz="2400"/>
              <a:t>Cílem revidované směrnice je </a:t>
            </a:r>
          </a:p>
          <a:p>
            <a:r>
              <a:rPr lang="cs-CZ" sz="2400"/>
              <a:t>usnadnit nadnárodní poskytování služeb a současně </a:t>
            </a:r>
            <a:r>
              <a:rPr lang="cs-CZ" sz="2400" b="1" i="1"/>
              <a:t>zajistit spravedlivou hospodářskou soutěž a dodržování práv pracovníků, </a:t>
            </a:r>
            <a:r>
              <a:rPr lang="cs-CZ" sz="2400"/>
              <a:t>kteří jsou zaměstnáni v jednom členském státě a svým zaměstnavatelem vysláni, aby </a:t>
            </a:r>
            <a:r>
              <a:rPr lang="cs-CZ" sz="2400" b="1" i="1"/>
              <a:t>dočasně</a:t>
            </a:r>
            <a:r>
              <a:rPr lang="cs-CZ" sz="2400"/>
              <a:t> pracovali v jiném členském státě (vyslaní pracovníci).</a:t>
            </a:r>
          </a:p>
          <a:p>
            <a:r>
              <a:rPr lang="cs-CZ" sz="2400"/>
              <a:t>zajištění spravedlivých mezd a </a:t>
            </a:r>
            <a:r>
              <a:rPr lang="cs-CZ" sz="2400" b="1" i="1"/>
              <a:t>rovných podmínek pro vysílající i místní společnosti v hostitelské zemi </a:t>
            </a:r>
            <a:r>
              <a:rPr lang="cs-CZ" sz="2400"/>
              <a:t>při současném dodržení zásady volného pohybu služeb.</a:t>
            </a:r>
          </a:p>
        </p:txBody>
      </p:sp>
    </p:spTree>
    <p:extLst>
      <p:ext uri="{BB962C8B-B14F-4D97-AF65-F5344CB8AC3E}">
        <p14:creationId xmlns:p14="http://schemas.microsoft.com/office/powerpoint/2010/main" val="2079655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88BF95-A8AD-4278-ACE2-8F1BEF412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rgbClr val="FFCC99"/>
          </a:solidFill>
        </p:spPr>
        <p:txBody>
          <a:bodyPr/>
          <a:lstStyle/>
          <a:p>
            <a:r>
              <a:rPr lang="cs-CZ"/>
              <a:t>Srovnání obou směrnic</a:t>
            </a:r>
            <a:br>
              <a:rPr lang="cs-CZ"/>
            </a:br>
            <a:r>
              <a:rPr lang="cs-CZ" sz="3600"/>
              <a:t>(jen k informaci)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2BEFF7-2658-4CC0-BD1D-5EE0D9B19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/>
          <a:lstStyle/>
          <a:p>
            <a:r>
              <a:rPr lang="cs-CZ" sz="2400" b="1"/>
              <a:t>Podmínky doposud uplatňované (stará směrnice 96/71):</a:t>
            </a:r>
            <a:endParaRPr lang="cs-CZ" sz="2400"/>
          </a:p>
          <a:p>
            <a:pPr lvl="1"/>
            <a:r>
              <a:rPr lang="cs-CZ" sz="2000"/>
              <a:t>maximální délka pracovní doby a minimální doba odpočinku, </a:t>
            </a:r>
          </a:p>
          <a:p>
            <a:pPr lvl="1"/>
            <a:r>
              <a:rPr lang="cs-CZ" sz="2000"/>
              <a:t>minimální délka dovolené za kalendářní rok, </a:t>
            </a:r>
          </a:p>
          <a:p>
            <a:pPr lvl="1"/>
            <a:r>
              <a:rPr lang="cs-CZ" sz="2000" b="1" i="1"/>
              <a:t>minimální mzda, včetně sazeb za přesčasy, </a:t>
            </a:r>
          </a:p>
          <a:p>
            <a:pPr lvl="1"/>
            <a:r>
              <a:rPr lang="cs-CZ" sz="2000"/>
              <a:t>ochrana zdraví, bezpečnosti a hygiena při práci, </a:t>
            </a:r>
          </a:p>
          <a:p>
            <a:pPr lvl="1"/>
            <a:r>
              <a:rPr lang="cs-CZ" sz="2000"/>
              <a:t>rovné zacházení a zákaz diskriminace. </a:t>
            </a:r>
          </a:p>
          <a:p>
            <a:r>
              <a:rPr lang="cs-CZ" sz="2400"/>
              <a:t>Nově (</a:t>
            </a:r>
            <a:r>
              <a:rPr lang="cs-CZ" altLang="cs-CZ" sz="2400" b="1">
                <a:solidFill>
                  <a:srgbClr val="C00000"/>
                </a:solidFill>
              </a:rPr>
              <a:t>nová směrnice 2018/957) </a:t>
            </a:r>
            <a:r>
              <a:rPr lang="cs-CZ" sz="2400"/>
              <a:t>se do minimálního standardu přidávají nad rámec minimální a zaručené mzdy také </a:t>
            </a:r>
            <a:r>
              <a:rPr lang="cs-CZ" sz="2400" b="1"/>
              <a:t>veškeré povinné složky odměny</a:t>
            </a:r>
            <a:r>
              <a:rPr lang="cs-CZ" sz="2400"/>
              <a:t> stanovené vnitrostátními právními a správními předpisy nebo kolektivními smlouvami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19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B8E205D0-BBE6-4559-B80D-BA5A25812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800944"/>
          </a:xfrm>
          <a:solidFill>
            <a:srgbClr val="FFCC99"/>
          </a:solidFill>
        </p:spPr>
        <p:txBody>
          <a:bodyPr/>
          <a:lstStyle/>
          <a:p>
            <a:r>
              <a:rPr lang="cs-CZ" altLang="cs-CZ" sz="3600"/>
              <a:t>Vysílání pracovníků – odměňování podle nové směrnice 2018/957</a:t>
            </a:r>
            <a:br>
              <a:rPr lang="cs-CZ" altLang="cs-CZ" sz="3600"/>
            </a:br>
            <a:r>
              <a:rPr lang="cs-CZ" sz="2800"/>
              <a:t>(jen k informaci)</a:t>
            </a:r>
            <a:endParaRPr lang="cs-CZ" altLang="cs-CZ" sz="2800"/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F4941677-F8ED-4E9C-8C12-35F9CB239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132856"/>
            <a:ext cx="8229600" cy="4464496"/>
          </a:xfrm>
        </p:spPr>
        <p:txBody>
          <a:bodyPr/>
          <a:lstStyle/>
          <a:p>
            <a:r>
              <a:rPr lang="cs-CZ" sz="2000" b="1">
                <a:solidFill>
                  <a:srgbClr val="FF0000"/>
                </a:solidFill>
              </a:rPr>
              <a:t>Heslo EU: „Stejnou mzdu za stejnou práci na stejném místě“</a:t>
            </a:r>
            <a:endParaRPr lang="cs-CZ" altLang="cs-CZ" sz="2000" b="1">
              <a:solidFill>
                <a:srgbClr val="FF0000"/>
              </a:solidFill>
            </a:endParaRPr>
          </a:p>
          <a:p>
            <a:r>
              <a:rPr lang="cs-CZ" altLang="cs-CZ" sz="2000" b="1"/>
              <a:t>Obecná </a:t>
            </a:r>
            <a:r>
              <a:rPr lang="cs-CZ" altLang="cs-CZ" sz="2000" b="1" dirty="0"/>
              <a:t>pravidla </a:t>
            </a:r>
            <a:r>
              <a:rPr lang="cs-CZ" altLang="cs-CZ" sz="2000" b="1" u="sng" dirty="0"/>
              <a:t>odměňování hostitelského </a:t>
            </a:r>
            <a:r>
              <a:rPr lang="cs-CZ" altLang="cs-CZ" sz="2000" b="1" dirty="0"/>
              <a:t>členského státu </a:t>
            </a:r>
            <a:r>
              <a:rPr lang="cs-CZ" altLang="cs-CZ" sz="2000" dirty="0"/>
              <a:t>se budou </a:t>
            </a:r>
            <a:r>
              <a:rPr lang="cs-CZ" altLang="cs-CZ" sz="2000" b="1" dirty="0"/>
              <a:t>vztahovat na </a:t>
            </a:r>
            <a:r>
              <a:rPr lang="cs-CZ" altLang="cs-CZ" sz="2000" b="1" u="sng" dirty="0"/>
              <a:t>pracovníky vyslané</a:t>
            </a:r>
            <a:r>
              <a:rPr lang="cs-CZ" altLang="cs-CZ" sz="2000" b="1" dirty="0"/>
              <a:t> na jeho území z jiného </a:t>
            </a:r>
            <a:r>
              <a:rPr lang="cs-CZ" altLang="cs-CZ" sz="2000" b="1"/>
              <a:t>členského státu</a:t>
            </a:r>
            <a:r>
              <a:rPr lang="cs-CZ" altLang="cs-CZ" sz="2000"/>
              <a:t> </a:t>
            </a:r>
          </a:p>
          <a:p>
            <a:pPr marL="457200" lvl="1" indent="0">
              <a:buNone/>
            </a:pPr>
            <a:r>
              <a:rPr lang="cs-CZ" altLang="cs-CZ" sz="2000"/>
              <a:t>– včetně ustanovení </a:t>
            </a:r>
            <a:r>
              <a:rPr lang="cs-CZ" altLang="cs-CZ" sz="2000" dirty="0"/>
              <a:t>velkých, regionálních nebo odvětvových </a:t>
            </a:r>
            <a:r>
              <a:rPr lang="cs-CZ" altLang="cs-CZ" sz="2000" b="1" dirty="0"/>
              <a:t>kolektivních smluv (zvýšené mzdy).</a:t>
            </a:r>
            <a:endParaRPr lang="cs-CZ" altLang="cs-CZ" sz="2000" dirty="0"/>
          </a:p>
          <a:p>
            <a:r>
              <a:rPr lang="cs-CZ" altLang="cs-CZ" sz="2000" dirty="0"/>
              <a:t>Stravné a nocležné</a:t>
            </a:r>
            <a:r>
              <a:rPr lang="cs-CZ" altLang="cs-CZ" sz="2000"/>
              <a:t>: musí být vyplaceno navíc</a:t>
            </a:r>
            <a:endParaRPr lang="cs-CZ" altLang="cs-CZ" sz="2000" dirty="0"/>
          </a:p>
          <a:p>
            <a:r>
              <a:rPr lang="cs-CZ" altLang="cs-CZ" sz="2000"/>
              <a:t>Vysílající firma: zajistit zaměstnancům </a:t>
            </a:r>
            <a:r>
              <a:rPr lang="cs-CZ" altLang="cs-CZ" sz="2000" b="1"/>
              <a:t>stejnou </a:t>
            </a:r>
            <a:r>
              <a:rPr lang="cs-CZ" altLang="cs-CZ" sz="2000" b="1" dirty="0"/>
              <a:t>mzdu a sociální zabezpečení jako v hostitelské zemi</a:t>
            </a:r>
            <a:r>
              <a:rPr lang="cs-CZ" altLang="cs-CZ" sz="2000" b="1"/>
              <a:t>.</a:t>
            </a:r>
            <a:r>
              <a:rPr lang="cs-CZ" altLang="cs-CZ" sz="2000"/>
              <a:t> </a:t>
            </a:r>
          </a:p>
          <a:p>
            <a:r>
              <a:rPr lang="cs-CZ" altLang="cs-CZ" sz="2000"/>
              <a:t>skutečně vyplácená mzda podle práva státu výkonu práce) (= „spravedlivé podmínky pro vyslané pracovníky“, zabránění „sociálnímu dumpingu“)</a:t>
            </a:r>
            <a:endParaRPr lang="cs-CZ" alt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6FADF7-99E8-42CC-9D41-7A222E12B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FFCC99"/>
          </a:solidFill>
        </p:spPr>
        <p:txBody>
          <a:bodyPr/>
          <a:lstStyle/>
          <a:p>
            <a:r>
              <a:rPr lang="cs-CZ"/>
              <a:t>Dlouhodobé vysílání</a:t>
            </a:r>
            <a:br>
              <a:rPr lang="cs-CZ"/>
            </a:br>
            <a:r>
              <a:rPr lang="cs-CZ" sz="3600"/>
              <a:t>(jen k informaci)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B8C85B-D542-41E6-906F-597614774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/>
              <a:t>zavádí se </a:t>
            </a:r>
            <a:r>
              <a:rPr lang="cs-CZ" b="1"/>
              <a:t>dlouhodobé vysílání</a:t>
            </a:r>
            <a:r>
              <a:rPr lang="cs-CZ"/>
              <a:t>: dlouhodobé vyslání pracovníka: 12 měsíců (+ 6) – po uplynutí této lhůty se na vyslaného pracovníka budou vztahovat prakticky všechna pravidla pracovního práva hostitelské země a také pravidla o </a:t>
            </a:r>
            <a:r>
              <a:rPr lang="cs-CZ" b="1" i="1"/>
              <a:t>placení daní a sociálního zabezpečení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033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AB13CEF-A194-4B81-8657-5AA60C4C6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 sz="3600"/>
              <a:t>Právo usazování jako součást volného pohybu osob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28C85FF-98E2-405B-AAF4-442CE73862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37075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2600" dirty="0"/>
              <a:t>volný pohyb osob fyzických i právnických</a:t>
            </a:r>
          </a:p>
          <a:p>
            <a:pPr eaLnBrk="1" hangingPunct="1"/>
            <a:r>
              <a:rPr lang="cs-CZ" altLang="cs-CZ" sz="2600" dirty="0"/>
              <a:t>fyzické osoby: nejen pracovníci, ale i živnostníci, podnikatelé, svobodná povolání</a:t>
            </a:r>
          </a:p>
          <a:p>
            <a:pPr eaLnBrk="1" hangingPunct="1"/>
            <a:r>
              <a:rPr lang="cs-CZ" altLang="cs-CZ" sz="2600" b="1" dirty="0">
                <a:solidFill>
                  <a:srgbClr val="FF0000"/>
                </a:solidFill>
              </a:rPr>
              <a:t>Právo usazování (podnikání) </a:t>
            </a:r>
            <a:r>
              <a:rPr lang="cs-CZ" altLang="cs-CZ" sz="2600" b="1" dirty="0"/>
              <a:t>= právo v další členské zemi EU zřizovat a provozovat </a:t>
            </a:r>
            <a:r>
              <a:rPr lang="cs-CZ" altLang="cs-CZ" sz="2600" b="1" u="sng" dirty="0"/>
              <a:t>živnosti</a:t>
            </a:r>
            <a:r>
              <a:rPr lang="cs-CZ" altLang="cs-CZ" sz="2600" b="1" dirty="0"/>
              <a:t>, zakládat zde </a:t>
            </a:r>
            <a:r>
              <a:rPr lang="cs-CZ" altLang="cs-CZ" sz="2600" b="1" u="sng" dirty="0"/>
              <a:t>vlastní společnosti</a:t>
            </a:r>
            <a:r>
              <a:rPr lang="cs-CZ" altLang="cs-CZ" sz="2600" b="1" dirty="0"/>
              <a:t> i zakládat a provozovat </a:t>
            </a:r>
            <a:r>
              <a:rPr lang="cs-CZ" altLang="cs-CZ" sz="2600" b="1" u="sng" dirty="0"/>
              <a:t>samostatné či nesamostatné pobočky</a:t>
            </a:r>
            <a:r>
              <a:rPr lang="cs-CZ" altLang="cs-CZ" sz="2600" b="1" dirty="0"/>
              <a:t> a tyto i řídit.</a:t>
            </a:r>
            <a:r>
              <a:rPr lang="cs-CZ" altLang="cs-CZ" sz="2600" dirty="0"/>
              <a:t> Svoboda usazování umožňuje i </a:t>
            </a:r>
            <a:r>
              <a:rPr lang="cs-CZ" altLang="cs-CZ" sz="2600" b="1" dirty="0"/>
              <a:t>přemisťování sídel společností</a:t>
            </a:r>
            <a:r>
              <a:rPr lang="cs-CZ" altLang="cs-CZ" sz="2600" dirty="0"/>
              <a:t> z jednoho členského státu do druhého</a:t>
            </a:r>
            <a:r>
              <a:rPr lang="cs-CZ" altLang="cs-CZ" sz="2800" dirty="0"/>
              <a:t>. 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E47EB1-C7B5-4FC4-9C22-8A61BFB1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FFFF00"/>
          </a:solidFill>
        </p:spPr>
        <p:txBody>
          <a:bodyPr/>
          <a:lstStyle/>
          <a:p>
            <a:r>
              <a:rPr lang="cs-CZ" sz="3600"/>
              <a:t>Žlutá karta k </a:t>
            </a:r>
            <a:r>
              <a:rPr lang="cs-CZ" altLang="cs-CZ" sz="3600"/>
              <a:t>nové směrnici 2018/957 (odpor 11 členských států)</a:t>
            </a:r>
            <a:endParaRPr lang="cs-CZ" sz="360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714D5D-74FD-4231-A189-A6DBBEBC4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altLang="cs-CZ" sz="2400"/>
              <a:t>11 parlamentů: </a:t>
            </a:r>
            <a:r>
              <a:rPr lang="cs-CZ" altLang="cs-CZ" sz="2400">
                <a:solidFill>
                  <a:srgbClr val="FF9900"/>
                </a:solidFill>
              </a:rPr>
              <a:t>žlutá karta </a:t>
            </a:r>
            <a:r>
              <a:rPr lang="cs-CZ" altLang="cs-CZ" sz="2400">
                <a:solidFill>
                  <a:schemeClr val="accent4">
                    <a:lumMod val="65000"/>
                    <a:lumOff val="35000"/>
                  </a:schemeClr>
                </a:solidFill>
              </a:rPr>
              <a:t>(není-li respektován princip subsidiarity)</a:t>
            </a:r>
          </a:p>
          <a:p>
            <a:r>
              <a:rPr lang="cs-CZ" sz="2400"/>
              <a:t>Po Lisabonu: již třetí aktivace mechanismu žluté karty v rámci kontroly principu subsidiarity národními parlamenty. Pro aktivování žluté karty je třeba 1/3 všech hlasů komor národních parlamentů = 9 parlamentů. </a:t>
            </a:r>
          </a:p>
          <a:p>
            <a:r>
              <a:rPr lang="cs-CZ" sz="2400"/>
              <a:t>Pro reakci mají národní parlamenty osm týdnů ode dne postoupení návrhu legislativního aktu v úředních jazycích Unie. </a:t>
            </a:r>
          </a:p>
          <a:p>
            <a:r>
              <a:rPr lang="cs-CZ" sz="2400"/>
              <a:t>Odůvodněné stanovisko: celá východní Evropa + Dánsko (celkem 11)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5209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E47EB1-C7B5-4FC4-9C22-8A61BFB1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FFFF00"/>
          </a:solidFill>
        </p:spPr>
        <p:txBody>
          <a:bodyPr/>
          <a:lstStyle/>
          <a:p>
            <a:r>
              <a:rPr lang="cs-CZ" dirty="0"/>
              <a:t>Žlutá karta –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714D5D-74FD-4231-A189-A6DBBEBC4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/>
              <a:t>Hlavní argumenty „Východu“: </a:t>
            </a:r>
          </a:p>
          <a:p>
            <a:r>
              <a:rPr lang="cs-CZ"/>
              <a:t>nejde o sociální dumping, ale spíše o běžnou konkurenci, které Západ na vnitřním trhu očividně nepřeje</a:t>
            </a:r>
          </a:p>
          <a:p>
            <a:r>
              <a:rPr lang="cs-CZ"/>
              <a:t>je to protekcionistické opatření, tedy překážka</a:t>
            </a:r>
          </a:p>
          <a:p>
            <a:r>
              <a:rPr lang="cs-CZ"/>
              <a:t>cíl EK je rozporný s tím, co Unie sama deklaruje, tj. volný pohyb služeb a osob.</a:t>
            </a:r>
          </a:p>
        </p:txBody>
      </p:sp>
    </p:spTree>
    <p:extLst>
      <p:ext uri="{BB962C8B-B14F-4D97-AF65-F5344CB8AC3E}">
        <p14:creationId xmlns:p14="http://schemas.microsoft.com/office/powerpoint/2010/main" val="2015824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E47EB1-C7B5-4FC4-9C22-8A61BFB15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FFFF00"/>
          </a:solidFill>
        </p:spPr>
        <p:txBody>
          <a:bodyPr/>
          <a:lstStyle/>
          <a:p>
            <a:r>
              <a:rPr lang="cs-CZ"/>
              <a:t>Žlutá karta – 3</a:t>
            </a:r>
            <a:br>
              <a:rPr lang="cs-CZ"/>
            </a:br>
            <a:r>
              <a:rPr lang="cs-CZ"/>
              <a:t>Z argumentace Senátu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714D5D-74FD-4231-A189-A6DBBEBC4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sz="2000"/>
              <a:t>navržená opatření budou mít (jak Komise sama připouští) </a:t>
            </a:r>
            <a:r>
              <a:rPr lang="cs-CZ" sz="2000">
                <a:solidFill>
                  <a:srgbClr val="FF0000"/>
                </a:solidFill>
              </a:rPr>
              <a:t>negativní dopad zejména na malé a střední podniky z členských států s nižší úrovní mezd; </a:t>
            </a:r>
          </a:p>
          <a:p>
            <a:r>
              <a:rPr lang="cs-CZ" sz="2000"/>
              <a:t>ve srovnání s vyššími mzdovými náklady a s náklady samotného vysílání budou jakékoli možné přínosy plynoucí z Komisí tvrzeného vyjasnění právní úpravy bezvýznamné; </a:t>
            </a:r>
          </a:p>
          <a:p>
            <a:r>
              <a:rPr lang="cs-CZ" sz="2000"/>
              <a:t>důsledkem tedy pravděpodobně bude vznik překážky na trhu služeb a omezení vysílání pracovníků; </a:t>
            </a:r>
          </a:p>
          <a:p>
            <a:r>
              <a:rPr lang="cs-CZ" sz="2000"/>
              <a:t>návrh směrnice ve svém důsledku </a:t>
            </a:r>
            <a:r>
              <a:rPr lang="cs-CZ" sz="2000">
                <a:solidFill>
                  <a:srgbClr val="FF0000"/>
                </a:solidFill>
              </a:rPr>
              <a:t>vyvíjí tlak na státy s nižší úrovní mezd, aby v zájmu konkurenceschopnosti svých podniků na vnitřním trhu snižovaly daně a sociální odvody, </a:t>
            </a:r>
            <a:r>
              <a:rPr lang="cs-CZ" sz="2000"/>
              <a:t>což však podkopává plnění sociální funkce státu</a:t>
            </a:r>
          </a:p>
        </p:txBody>
      </p:sp>
    </p:spTree>
    <p:extLst>
      <p:ext uri="{BB962C8B-B14F-4D97-AF65-F5344CB8AC3E}">
        <p14:creationId xmlns:p14="http://schemas.microsoft.com/office/powerpoint/2010/main" val="33407167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F95220-E048-4A68-8CDD-74DA4658B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Výsledek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71B9CF-E473-4286-8AB9-34E4CCE48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Komise tuto iniciativu zamítla a pokračovala v legislativním procesu.</a:t>
            </a:r>
          </a:p>
          <a:p>
            <a:r>
              <a:rPr lang="cs-CZ" dirty="0"/>
              <a:t>Směrnice byla nakonec přijata kvalifikovanou většinou. </a:t>
            </a:r>
          </a:p>
          <a:p>
            <a:r>
              <a:rPr lang="cs-CZ" dirty="0"/>
              <a:t>Polsko a Maďarsko podaly žalobu na neplatnost k Soudnímu dvoru. Obě </a:t>
            </a:r>
            <a:r>
              <a:rPr lang="cs-CZ"/>
              <a:t>žaloby zamítnuty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3365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1FF28C5-C7F2-4C77-A16A-BDF4552FFE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/>
              <a:t>Právo usazování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ECCBB0C-4025-48B1-8750-C9CFA80CE4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113337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endParaRPr lang="cs-CZ" altLang="cs-CZ" sz="2000" dirty="0"/>
          </a:p>
          <a:p>
            <a:pPr eaLnBrk="1" hangingPunct="1"/>
            <a:r>
              <a:rPr lang="cs-CZ" altLang="cs-CZ" sz="2000" dirty="0"/>
              <a:t>Osoby </a:t>
            </a:r>
            <a:r>
              <a:rPr lang="cs-CZ" altLang="cs-CZ" sz="2000" b="1" dirty="0"/>
              <a:t>samostatně výdělečně činné, osoby vykonávající svobodná povolání a právnické osoby </a:t>
            </a:r>
            <a:r>
              <a:rPr lang="cs-CZ" altLang="cs-CZ" sz="2000" dirty="0"/>
              <a:t>ve smyslu článku 54 Smlouvy o fungování EU, které legálně působí v jednom členském státě, mohou: </a:t>
            </a:r>
          </a:p>
          <a:p>
            <a:pPr eaLnBrk="1" hangingPunct="1"/>
            <a:r>
              <a:rPr lang="cs-CZ" altLang="cs-CZ" sz="2000" b="1" dirty="0"/>
              <a:t>i) vykonávat hospodářskou činnost </a:t>
            </a:r>
            <a:r>
              <a:rPr lang="cs-CZ" altLang="cs-CZ" sz="2000" b="1" dirty="0">
                <a:solidFill>
                  <a:srgbClr val="FF0000"/>
                </a:solidFill>
              </a:rPr>
              <a:t>stále a nepřetržitě</a:t>
            </a:r>
            <a:r>
              <a:rPr lang="cs-CZ" altLang="cs-CZ" sz="2000" b="1" dirty="0"/>
              <a:t> v jiném členském státě (</a:t>
            </a:r>
            <a:r>
              <a:rPr lang="cs-CZ" altLang="cs-CZ" sz="2000" b="1" u="sng" dirty="0">
                <a:solidFill>
                  <a:srgbClr val="0000FF"/>
                </a:solidFill>
              </a:rPr>
              <a:t>svoboda usazování</a:t>
            </a:r>
            <a:r>
              <a:rPr lang="cs-CZ" altLang="cs-CZ" sz="2000" b="1" dirty="0"/>
              <a:t>) </a:t>
            </a:r>
            <a:r>
              <a:rPr lang="cs-CZ" altLang="cs-CZ" sz="2000" dirty="0"/>
              <a:t>nebo </a:t>
            </a:r>
          </a:p>
          <a:p>
            <a:pPr eaLnBrk="1" hangingPunct="1"/>
            <a:r>
              <a:rPr lang="cs-CZ" altLang="cs-CZ" sz="2000" b="1" dirty="0" err="1"/>
              <a:t>ii</a:t>
            </a:r>
            <a:r>
              <a:rPr lang="cs-CZ" altLang="cs-CZ" sz="2000" b="1" dirty="0"/>
              <a:t>)</a:t>
            </a:r>
            <a:r>
              <a:rPr lang="cs-CZ" altLang="cs-CZ" sz="2000" dirty="0"/>
              <a:t> </a:t>
            </a:r>
            <a:r>
              <a:rPr lang="cs-CZ" altLang="cs-CZ" sz="2000" b="1" dirty="0">
                <a:solidFill>
                  <a:srgbClr val="FF0000"/>
                </a:solidFill>
              </a:rPr>
              <a:t>dočasně</a:t>
            </a:r>
            <a:r>
              <a:rPr lang="cs-CZ" altLang="cs-CZ" sz="2000" b="1" dirty="0"/>
              <a:t> nabízet a poskytovat </a:t>
            </a:r>
            <a:r>
              <a:rPr lang="cs-CZ" altLang="cs-CZ" sz="2000" b="1" dirty="0">
                <a:solidFill>
                  <a:srgbClr val="0000FF"/>
                </a:solidFill>
              </a:rPr>
              <a:t>služby</a:t>
            </a:r>
            <a:r>
              <a:rPr lang="cs-CZ" altLang="cs-CZ" sz="2000" b="1" dirty="0"/>
              <a:t> v jiném členském státě</a:t>
            </a:r>
            <a:endParaRPr lang="cs-CZ" altLang="cs-CZ" sz="2000" dirty="0"/>
          </a:p>
          <a:p>
            <a:pPr eaLnBrk="1" hangingPunct="1"/>
            <a:endParaRPr lang="cs-CZ" altLang="cs-CZ" sz="2000" dirty="0">
              <a:solidFill>
                <a:srgbClr val="C00000"/>
              </a:solidFill>
            </a:endParaRPr>
          </a:p>
          <a:p>
            <a:pPr eaLnBrk="1" hangingPunct="1"/>
            <a:r>
              <a:rPr lang="cs-CZ" altLang="cs-CZ" sz="2000" dirty="0">
                <a:solidFill>
                  <a:srgbClr val="C00000"/>
                </a:solidFill>
              </a:rPr>
              <a:t>Činnost vykonávaná v rámci </a:t>
            </a:r>
            <a:r>
              <a:rPr lang="cs-CZ" altLang="cs-CZ" sz="2000" b="1" i="1" dirty="0">
                <a:solidFill>
                  <a:srgbClr val="C00000"/>
                </a:solidFill>
              </a:rPr>
              <a:t>práva na usazování</a:t>
            </a:r>
            <a:r>
              <a:rPr lang="cs-CZ" altLang="cs-CZ" sz="2000" dirty="0">
                <a:solidFill>
                  <a:srgbClr val="C00000"/>
                </a:solidFill>
              </a:rPr>
              <a:t> má zpravidla </a:t>
            </a:r>
            <a:r>
              <a:rPr lang="cs-CZ" altLang="cs-CZ" sz="2000" b="1" i="1" dirty="0">
                <a:solidFill>
                  <a:srgbClr val="C00000"/>
                </a:solidFill>
              </a:rPr>
              <a:t>časově neomezený nebo </a:t>
            </a:r>
            <a:r>
              <a:rPr lang="cs-CZ" altLang="cs-CZ" sz="2000" b="1" i="1" u="sng" dirty="0">
                <a:solidFill>
                  <a:srgbClr val="C00000"/>
                </a:solidFill>
              </a:rPr>
              <a:t>dlouhodobý</a:t>
            </a:r>
            <a:r>
              <a:rPr lang="cs-CZ" altLang="cs-CZ" sz="2000" b="1" i="1" dirty="0">
                <a:solidFill>
                  <a:srgbClr val="C00000"/>
                </a:solidFill>
              </a:rPr>
              <a:t>, avšak </a:t>
            </a:r>
            <a:r>
              <a:rPr lang="cs-CZ" altLang="cs-CZ" sz="2000" b="1" i="1" u="sng" dirty="0">
                <a:solidFill>
                  <a:srgbClr val="C00000"/>
                </a:solidFill>
              </a:rPr>
              <a:t>pravidelný</a:t>
            </a:r>
            <a:r>
              <a:rPr lang="cs-CZ" altLang="cs-CZ" sz="2000" b="1" i="1" dirty="0">
                <a:solidFill>
                  <a:srgbClr val="C00000"/>
                </a:solidFill>
              </a:rPr>
              <a:t> charakter.</a:t>
            </a:r>
            <a:endParaRPr lang="cs-CZ" altLang="cs-CZ" sz="2000" dirty="0">
              <a:solidFill>
                <a:srgbClr val="C00000"/>
              </a:solidFill>
            </a:endParaRPr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57CA116-D5B5-4E98-A3FC-B200B5D841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 sz="4000"/>
              <a:t>Právo usazování – rovné postavení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FBBC6A0-A75C-4D2A-9832-2E6A30D261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340768"/>
            <a:ext cx="8229600" cy="5040982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dirty="0"/>
              <a:t>Právo příslušníka členského státu (osoby fyzické nebo právnické) podnikat v jiném členském státě </a:t>
            </a:r>
          </a:p>
          <a:p>
            <a:pPr eaLnBrk="1" hangingPunct="1"/>
            <a:r>
              <a:rPr lang="cs-CZ" altLang="cs-CZ" sz="2800" b="1" dirty="0"/>
              <a:t>musí být </a:t>
            </a:r>
            <a:r>
              <a:rPr lang="cs-CZ" altLang="cs-CZ" sz="2800" b="1" dirty="0">
                <a:solidFill>
                  <a:srgbClr val="C00000"/>
                </a:solidFill>
              </a:rPr>
              <a:t>zaručeno identicky jako pro vlastní příslušníky </a:t>
            </a:r>
            <a:r>
              <a:rPr lang="cs-CZ" altLang="cs-CZ" sz="2800" b="1" dirty="0"/>
              <a:t>tohoto členského státu (opět </a:t>
            </a:r>
            <a:r>
              <a:rPr lang="cs-CZ" altLang="cs-CZ" sz="2800" b="1" dirty="0">
                <a:solidFill>
                  <a:srgbClr val="C00000"/>
                </a:solidFill>
              </a:rPr>
              <a:t>zákaz diskriminace podle státní příslušnosti). 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38ADF2-4515-4449-9DFA-D544BBDE266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6FE90"/>
          </a:solidFill>
        </p:spPr>
        <p:txBody>
          <a:bodyPr/>
          <a:lstStyle/>
          <a:p>
            <a:r>
              <a:rPr lang="pl-PL" sz="3600" dirty="0">
                <a:solidFill>
                  <a:schemeClr val="accent6">
                    <a:lumMod val="75000"/>
                  </a:schemeClr>
                </a:solidFill>
              </a:rPr>
              <a:t>Formy </a:t>
            </a:r>
            <a:r>
              <a:rPr lang="pl-PL" sz="3600" dirty="0" err="1">
                <a:solidFill>
                  <a:schemeClr val="accent6">
                    <a:lumMod val="75000"/>
                  </a:schemeClr>
                </a:solidFill>
              </a:rPr>
              <a:t>podnikání</a:t>
            </a:r>
            <a:r>
              <a:rPr lang="pl-PL" sz="3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3600" dirty="0" err="1">
                <a:solidFill>
                  <a:schemeClr val="accent6">
                    <a:lumMod val="75000"/>
                  </a:schemeClr>
                </a:solidFill>
              </a:rPr>
              <a:t>české</a:t>
            </a:r>
            <a:r>
              <a:rPr lang="pl-PL" sz="3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3600" dirty="0" err="1">
                <a:solidFill>
                  <a:schemeClr val="accent6">
                    <a:lumMod val="75000"/>
                  </a:schemeClr>
                </a:solidFill>
              </a:rPr>
              <a:t>společnosti</a:t>
            </a:r>
            <a:r>
              <a:rPr lang="pl-PL" sz="3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br>
              <a:rPr lang="pl-PL" sz="36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3600" dirty="0">
                <a:solidFill>
                  <a:schemeClr val="accent6">
                    <a:lumMod val="75000"/>
                  </a:schemeClr>
                </a:solidFill>
              </a:rPr>
              <a:t>v </a:t>
            </a:r>
            <a:r>
              <a:rPr lang="pl-PL" sz="3600" dirty="0" err="1">
                <a:solidFill>
                  <a:schemeClr val="accent6">
                    <a:lumMod val="75000"/>
                  </a:schemeClr>
                </a:solidFill>
              </a:rPr>
              <a:t>jiném</a:t>
            </a:r>
            <a:r>
              <a:rPr lang="pl-PL" sz="3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3600" dirty="0" err="1">
                <a:solidFill>
                  <a:schemeClr val="accent6">
                    <a:lumMod val="75000"/>
                  </a:schemeClr>
                </a:solidFill>
              </a:rPr>
              <a:t>členském</a:t>
            </a:r>
            <a:r>
              <a:rPr lang="pl-PL" sz="3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l-PL" sz="3600" dirty="0" err="1">
                <a:solidFill>
                  <a:schemeClr val="accent6">
                    <a:lumMod val="75000"/>
                  </a:schemeClr>
                </a:solidFill>
              </a:rPr>
              <a:t>státě</a:t>
            </a:r>
            <a:r>
              <a:rPr lang="pl-PL" sz="36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F111D4-E93C-4BB7-AAE4-F74F27409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781128"/>
          </a:xfrm>
          <a:solidFill>
            <a:srgbClr val="F7FEA0"/>
          </a:solidFill>
        </p:spPr>
        <p:txBody>
          <a:bodyPr/>
          <a:lstStyle/>
          <a:p>
            <a:r>
              <a:rPr lang="pl-PL" sz="2800" b="1" dirty="0" err="1">
                <a:solidFill>
                  <a:srgbClr val="C00000"/>
                </a:solidFill>
              </a:rPr>
              <a:t>Provozovna</a:t>
            </a:r>
            <a:r>
              <a:rPr lang="pl-PL" sz="2800" b="1" dirty="0">
                <a:solidFill>
                  <a:srgbClr val="C00000"/>
                </a:solidFill>
              </a:rPr>
              <a:t> (</a:t>
            </a:r>
            <a:r>
              <a:rPr lang="pl-PL" sz="2800" b="1" dirty="0" err="1">
                <a:solidFill>
                  <a:srgbClr val="C00000"/>
                </a:solidFill>
              </a:rPr>
              <a:t>pobočka</a:t>
            </a:r>
            <a:r>
              <a:rPr lang="pl-PL" sz="2800" b="1" dirty="0">
                <a:solidFill>
                  <a:srgbClr val="C00000"/>
                </a:solidFill>
              </a:rPr>
              <a:t>): </a:t>
            </a:r>
            <a:r>
              <a:rPr lang="pl-PL" sz="2800" b="1" dirty="0" err="1"/>
              <a:t>nemá</a:t>
            </a:r>
            <a:r>
              <a:rPr lang="pl-PL" sz="2800" b="1" dirty="0"/>
              <a:t> </a:t>
            </a:r>
            <a:r>
              <a:rPr lang="pl-PL" sz="2800" b="1" dirty="0" err="1"/>
              <a:t>vlastní</a:t>
            </a:r>
            <a:r>
              <a:rPr lang="pl-PL" sz="2800" b="1" dirty="0"/>
              <a:t> </a:t>
            </a:r>
            <a:r>
              <a:rPr lang="pl-PL" sz="2800" b="1" dirty="0" err="1"/>
              <a:t>subjektivitu</a:t>
            </a:r>
            <a:r>
              <a:rPr lang="pl-PL" sz="2800" b="1" dirty="0"/>
              <a:t>,</a:t>
            </a:r>
            <a:r>
              <a:rPr lang="pl-PL" sz="2800" dirty="0"/>
              <a:t> </a:t>
            </a:r>
            <a:r>
              <a:rPr lang="pl-PL" sz="2800" dirty="0" err="1"/>
              <a:t>stačí</a:t>
            </a:r>
            <a:r>
              <a:rPr lang="pl-PL" sz="2800" dirty="0"/>
              <a:t> </a:t>
            </a:r>
            <a:r>
              <a:rPr lang="pl-PL" sz="2800" dirty="0" err="1"/>
              <a:t>ohlášení</a:t>
            </a:r>
            <a:r>
              <a:rPr lang="pl-PL" sz="2800" dirty="0"/>
              <a:t> (</a:t>
            </a:r>
            <a:r>
              <a:rPr lang="pl-PL" sz="2800" dirty="0" err="1"/>
              <a:t>ne</a:t>
            </a:r>
            <a:r>
              <a:rPr lang="pl-PL" sz="2800" dirty="0"/>
              <a:t> </a:t>
            </a:r>
            <a:r>
              <a:rPr lang="pl-PL" sz="2800" dirty="0" err="1"/>
              <a:t>zápis</a:t>
            </a:r>
            <a:r>
              <a:rPr lang="pl-PL" sz="2800" dirty="0"/>
              <a:t> do </a:t>
            </a:r>
            <a:r>
              <a:rPr lang="pl-PL" sz="2800" dirty="0" err="1"/>
              <a:t>rejstříku</a:t>
            </a:r>
            <a:r>
              <a:rPr lang="pl-PL" sz="2800" dirty="0"/>
              <a:t>) </a:t>
            </a:r>
          </a:p>
          <a:p>
            <a:pPr lvl="1"/>
            <a:r>
              <a:rPr lang="pl-PL" dirty="0" err="1"/>
              <a:t>vhodná</a:t>
            </a:r>
            <a:r>
              <a:rPr lang="pl-PL" dirty="0"/>
              <a:t> pro </a:t>
            </a:r>
            <a:r>
              <a:rPr lang="pl-PL" dirty="0" err="1"/>
              <a:t>pomocnou</a:t>
            </a:r>
            <a:r>
              <a:rPr lang="pl-PL" dirty="0"/>
              <a:t> </a:t>
            </a:r>
            <a:r>
              <a:rPr lang="pl-PL" dirty="0" err="1"/>
              <a:t>činnost</a:t>
            </a:r>
            <a:r>
              <a:rPr lang="pl-PL" dirty="0"/>
              <a:t> (</a:t>
            </a:r>
            <a:r>
              <a:rPr lang="pl-PL" dirty="0" err="1"/>
              <a:t>marketingové</a:t>
            </a:r>
            <a:r>
              <a:rPr lang="pl-PL" dirty="0"/>
              <a:t> </a:t>
            </a:r>
            <a:r>
              <a:rPr lang="pl-PL" dirty="0" err="1"/>
              <a:t>akce</a:t>
            </a:r>
            <a:r>
              <a:rPr lang="pl-PL" dirty="0"/>
              <a:t>, </a:t>
            </a:r>
            <a:r>
              <a:rPr lang="pl-PL" dirty="0" err="1"/>
              <a:t>propagace</a:t>
            </a:r>
            <a:r>
              <a:rPr lang="pl-PL" dirty="0"/>
              <a:t>, </a:t>
            </a:r>
            <a:r>
              <a:rPr lang="pl-PL" dirty="0" err="1"/>
              <a:t>skladování</a:t>
            </a:r>
            <a:r>
              <a:rPr lang="pl-PL" dirty="0"/>
              <a:t> a </a:t>
            </a:r>
            <a:r>
              <a:rPr lang="pl-PL" dirty="0" err="1"/>
              <a:t>výdej</a:t>
            </a:r>
            <a:r>
              <a:rPr lang="pl-PL" dirty="0"/>
              <a:t> </a:t>
            </a:r>
            <a:r>
              <a:rPr lang="pl-PL" dirty="0" err="1"/>
              <a:t>zboží</a:t>
            </a:r>
            <a:r>
              <a:rPr lang="pl-PL" dirty="0"/>
              <a:t>)</a:t>
            </a:r>
          </a:p>
          <a:p>
            <a:r>
              <a:rPr lang="pl-PL" sz="2800" b="1" dirty="0" err="1">
                <a:solidFill>
                  <a:srgbClr val="C00000"/>
                </a:solidFill>
              </a:rPr>
              <a:t>Dceřiná</a:t>
            </a:r>
            <a:r>
              <a:rPr lang="pl-PL" sz="2800" b="1" dirty="0">
                <a:solidFill>
                  <a:srgbClr val="C00000"/>
                </a:solidFill>
              </a:rPr>
              <a:t> </a:t>
            </a:r>
            <a:r>
              <a:rPr lang="pl-PL" sz="2800" b="1" dirty="0" err="1">
                <a:solidFill>
                  <a:srgbClr val="C00000"/>
                </a:solidFill>
              </a:rPr>
              <a:t>společnost</a:t>
            </a:r>
            <a:r>
              <a:rPr lang="pl-PL" sz="2800" b="1" dirty="0">
                <a:solidFill>
                  <a:srgbClr val="C00000"/>
                </a:solidFill>
              </a:rPr>
              <a:t>: </a:t>
            </a:r>
            <a:r>
              <a:rPr lang="pl-PL" sz="2800" dirty="0" err="1"/>
              <a:t>řádný</a:t>
            </a:r>
            <a:r>
              <a:rPr lang="pl-PL" sz="2800" dirty="0"/>
              <a:t> </a:t>
            </a:r>
            <a:r>
              <a:rPr lang="pl-PL" sz="2800" dirty="0" err="1"/>
              <a:t>nový</a:t>
            </a:r>
            <a:r>
              <a:rPr lang="pl-PL" sz="2800" dirty="0"/>
              <a:t> </a:t>
            </a:r>
            <a:r>
              <a:rPr lang="pl-PL" sz="2800" dirty="0" err="1"/>
              <a:t>samostatný</a:t>
            </a:r>
            <a:r>
              <a:rPr lang="pl-PL" sz="2800" dirty="0"/>
              <a:t> </a:t>
            </a:r>
            <a:r>
              <a:rPr lang="pl-PL" sz="2800" dirty="0" err="1"/>
              <a:t>podnikatelský</a:t>
            </a:r>
            <a:r>
              <a:rPr lang="pl-PL" sz="2800" dirty="0"/>
              <a:t> </a:t>
            </a:r>
            <a:r>
              <a:rPr lang="pl-PL" sz="2800" dirty="0" err="1"/>
              <a:t>subjekt</a:t>
            </a:r>
            <a:r>
              <a:rPr lang="pl-PL" sz="2800" dirty="0"/>
              <a:t> – </a:t>
            </a:r>
            <a:r>
              <a:rPr lang="pl-PL" sz="2800" dirty="0" err="1"/>
              <a:t>musí</a:t>
            </a:r>
            <a:r>
              <a:rPr lang="pl-PL" sz="2800" dirty="0"/>
              <a:t> </a:t>
            </a:r>
            <a:r>
              <a:rPr lang="pl-PL" sz="2800" dirty="0" err="1"/>
              <a:t>splňovat</a:t>
            </a:r>
            <a:r>
              <a:rPr lang="pl-PL" sz="2800" dirty="0"/>
              <a:t> </a:t>
            </a:r>
            <a:r>
              <a:rPr lang="pl-PL" sz="2800" dirty="0" err="1"/>
              <a:t>všechny</a:t>
            </a:r>
            <a:r>
              <a:rPr lang="pl-PL" sz="2800" dirty="0"/>
              <a:t> </a:t>
            </a:r>
            <a:r>
              <a:rPr lang="pl-PL" sz="2800" dirty="0" err="1"/>
              <a:t>podmínky</a:t>
            </a:r>
            <a:r>
              <a:rPr lang="pl-PL" sz="2800" dirty="0"/>
              <a:t> pro </a:t>
            </a:r>
            <a:r>
              <a:rPr lang="pl-PL" sz="2800" dirty="0" err="1"/>
              <a:t>podnikání</a:t>
            </a:r>
            <a:r>
              <a:rPr lang="pl-PL" sz="2800" dirty="0"/>
              <a:t> v </a:t>
            </a:r>
            <a:r>
              <a:rPr lang="pl-PL" sz="2800" dirty="0" err="1"/>
              <a:t>zemi</a:t>
            </a:r>
            <a:r>
              <a:rPr lang="pl-PL" sz="2800" dirty="0"/>
              <a:t> </a:t>
            </a:r>
            <a:r>
              <a:rPr lang="pl-PL" sz="2800" dirty="0" err="1"/>
              <a:t>usazení</a:t>
            </a:r>
            <a:r>
              <a:rPr lang="pl-PL" sz="2800" dirty="0"/>
              <a:t> (</a:t>
            </a:r>
            <a:r>
              <a:rPr lang="pl-PL" sz="2800" dirty="0" err="1"/>
              <a:t>základní</a:t>
            </a:r>
            <a:r>
              <a:rPr lang="pl-PL" sz="2800" dirty="0"/>
              <a:t> </a:t>
            </a:r>
            <a:r>
              <a:rPr lang="pl-PL" sz="2800" dirty="0" err="1"/>
              <a:t>kapitál</a:t>
            </a:r>
            <a:r>
              <a:rPr lang="pl-PL" sz="2800" dirty="0"/>
              <a:t>, </a:t>
            </a:r>
            <a:r>
              <a:rPr lang="pl-PL" sz="2800" b="1" dirty="0" err="1"/>
              <a:t>zápis</a:t>
            </a:r>
            <a:r>
              <a:rPr lang="pl-PL" sz="2800" b="1" dirty="0"/>
              <a:t> do </a:t>
            </a:r>
            <a:r>
              <a:rPr lang="pl-PL" sz="2800" b="1" dirty="0" err="1"/>
              <a:t>rejstříku</a:t>
            </a:r>
            <a:r>
              <a:rPr lang="pl-PL" sz="2800" b="1" dirty="0"/>
              <a:t>)</a:t>
            </a:r>
          </a:p>
          <a:p>
            <a:pPr lvl="1"/>
            <a:r>
              <a:rPr lang="pl-PL" dirty="0" err="1"/>
              <a:t>vhodná</a:t>
            </a:r>
            <a:r>
              <a:rPr lang="pl-PL" dirty="0"/>
              <a:t> pro </a:t>
            </a:r>
            <a:r>
              <a:rPr lang="pl-PL" dirty="0" err="1"/>
              <a:t>provozování</a:t>
            </a:r>
            <a:r>
              <a:rPr lang="pl-PL" dirty="0"/>
              <a:t> </a:t>
            </a:r>
            <a:r>
              <a:rPr lang="pl-PL" dirty="0" err="1"/>
              <a:t>zcela</a:t>
            </a:r>
            <a:r>
              <a:rPr lang="pl-PL" dirty="0"/>
              <a:t> </a:t>
            </a:r>
            <a:r>
              <a:rPr lang="pl-PL" dirty="0" err="1"/>
              <a:t>samostatné</a:t>
            </a:r>
            <a:r>
              <a:rPr lang="pl-PL" dirty="0"/>
              <a:t> </a:t>
            </a:r>
            <a:r>
              <a:rPr lang="pl-PL" dirty="0" err="1"/>
              <a:t>podnikatelské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(</a:t>
            </a:r>
            <a:r>
              <a:rPr lang="pl-PL" dirty="0" err="1"/>
              <a:t>např</a:t>
            </a:r>
            <a:r>
              <a:rPr lang="pl-PL" dirty="0"/>
              <a:t>. </a:t>
            </a:r>
            <a:r>
              <a:rPr lang="pl-PL" dirty="0" err="1"/>
              <a:t>výrobní</a:t>
            </a:r>
            <a:r>
              <a:rPr lang="pl-PL" dirty="0"/>
              <a:t> </a:t>
            </a:r>
            <a:r>
              <a:rPr lang="pl-PL" dirty="0" err="1"/>
              <a:t>závod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88630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6BBF8C2-9DF9-460A-98CF-1C2A0A26C4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/>
              <a:t>Právo usazování x volný pohyb služeb - odlišení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2EA7D79-09B6-495E-B49A-966B9A805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37075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endParaRPr lang="cs-CZ" altLang="cs-CZ" sz="2400" dirty="0">
              <a:solidFill>
                <a:srgbClr val="CC0000"/>
              </a:solidFill>
            </a:endParaRPr>
          </a:p>
          <a:p>
            <a:pPr eaLnBrk="1" hangingPunct="1"/>
            <a:r>
              <a:rPr lang="cs-CZ" altLang="cs-CZ" sz="2400" dirty="0">
                <a:solidFill>
                  <a:srgbClr val="CC0000"/>
                </a:solidFill>
              </a:rPr>
              <a:t>odlišení </a:t>
            </a:r>
            <a:r>
              <a:rPr lang="cs-CZ" altLang="cs-CZ" sz="2400" b="1" dirty="0">
                <a:solidFill>
                  <a:srgbClr val="CC0000"/>
                </a:solidFill>
              </a:rPr>
              <a:t>služeb</a:t>
            </a:r>
            <a:r>
              <a:rPr lang="cs-CZ" altLang="cs-CZ" sz="2400" dirty="0">
                <a:solidFill>
                  <a:srgbClr val="CC0000"/>
                </a:solidFill>
              </a:rPr>
              <a:t> od práva usazování:</a:t>
            </a:r>
          </a:p>
          <a:p>
            <a:pPr eaLnBrk="1" hangingPunct="1"/>
            <a:r>
              <a:rPr lang="cs-CZ" altLang="cs-CZ" sz="2400" b="1" dirty="0">
                <a:solidFill>
                  <a:srgbClr val="C00000"/>
                </a:solidFill>
              </a:rPr>
              <a:t>dočasné nebo jednorázové poskytování </a:t>
            </a:r>
            <a:r>
              <a:rPr lang="cs-CZ" altLang="cs-CZ" sz="2400" dirty="0"/>
              <a:t>(přenos výkonu činnosti není trvalý)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4035B8A-4ABC-405C-B74D-A496881104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 sz="4000"/>
              <a:t>Podnikání = trvalost</a:t>
            </a:r>
            <a:br>
              <a:rPr lang="cs-CZ" altLang="cs-CZ" sz="4000"/>
            </a:br>
            <a:r>
              <a:rPr lang="cs-CZ" altLang="cs-CZ" sz="4000"/>
              <a:t>služba = dočasnost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C31D180-3178-4E97-8DED-7BD4DEEFA9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dirty="0"/>
              <a:t>služba je poskytována dočasně, jednorázově nebo příležitostně</a:t>
            </a:r>
          </a:p>
          <a:p>
            <a:pPr eaLnBrk="1" hangingPunct="1"/>
            <a:r>
              <a:rPr lang="cs-CZ" altLang="cs-CZ" dirty="0"/>
              <a:t>včetně např. velkých stavebních zakázek</a:t>
            </a:r>
          </a:p>
          <a:p>
            <a:pPr eaLnBrk="1" hangingPunct="1"/>
            <a:r>
              <a:rPr lang="cs-CZ" altLang="cs-CZ" dirty="0"/>
              <a:t>soustavná (trvalá) činnost: podnikání (nikoli služba) – jiný právní režim</a:t>
            </a:r>
          </a:p>
          <a:p>
            <a:pPr eaLnBrk="1" hangingPunct="1"/>
            <a:r>
              <a:rPr lang="cs-CZ" altLang="cs-CZ" sz="2400" dirty="0"/>
              <a:t>holič - každý pátek v sousedním státě (= usazování)</a:t>
            </a:r>
          </a:p>
          <a:p>
            <a:pPr eaLnBrk="1" hangingPunct="1"/>
            <a:r>
              <a:rPr lang="cs-CZ" altLang="cs-CZ" sz="2400" dirty="0"/>
              <a:t>tesař – půl roku jednorázově na stavbě v sousedním státě (= služba)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C500B61-EC01-4897-A681-5D8F5B45BE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 sz="2800" dirty="0">
                <a:highlight>
                  <a:srgbClr val="FFFF00"/>
                </a:highlight>
              </a:rPr>
              <a:t>Směrnice 2006/123 o službách na vnitřním trhu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95BED6C-535B-4D0B-A999-59AC139F50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196975"/>
            <a:ext cx="8568951" cy="5386387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endParaRPr lang="cs-CZ" altLang="cs-CZ" sz="1800" dirty="0">
              <a:solidFill>
                <a:srgbClr val="0000FF"/>
              </a:solidFill>
            </a:endParaRPr>
          </a:p>
          <a:p>
            <a:pPr eaLnBrk="1" hangingPunct="1">
              <a:spcBef>
                <a:spcPts val="800"/>
              </a:spcBef>
            </a:pPr>
            <a:r>
              <a:rPr lang="cs-CZ" altLang="cs-CZ" sz="2400" dirty="0">
                <a:solidFill>
                  <a:srgbClr val="000099"/>
                </a:solidFill>
              </a:rPr>
              <a:t>Pokrývá </a:t>
            </a:r>
            <a:r>
              <a:rPr lang="cs-CZ" altLang="cs-CZ" sz="2400" b="1" dirty="0">
                <a:solidFill>
                  <a:srgbClr val="000099"/>
                </a:solidFill>
              </a:rPr>
              <a:t>služby ve smyslu ekonomickém</a:t>
            </a:r>
            <a:r>
              <a:rPr lang="cs-CZ" altLang="cs-CZ" sz="2400" dirty="0">
                <a:solidFill>
                  <a:srgbClr val="000099"/>
                </a:solidFill>
              </a:rPr>
              <a:t> (nejen právním – zahrnuje i usazování/podnikání)</a:t>
            </a:r>
          </a:p>
          <a:p>
            <a:pPr eaLnBrk="1" hangingPunct="1">
              <a:spcBef>
                <a:spcPts val="800"/>
              </a:spcBef>
            </a:pPr>
            <a:r>
              <a:rPr lang="cs-CZ" sz="2400" i="1" dirty="0">
                <a:solidFill>
                  <a:srgbClr val="000099"/>
                </a:solidFill>
              </a:rPr>
              <a:t>„Tato směrnice se vztahuje na služby poskytované poskytovateli </a:t>
            </a:r>
            <a:r>
              <a:rPr lang="cs-CZ" sz="2400" b="1" i="1" dirty="0">
                <a:solidFill>
                  <a:srgbClr val="000099"/>
                </a:solidFill>
              </a:rPr>
              <a:t>usazenými </a:t>
            </a:r>
            <a:r>
              <a:rPr lang="cs-CZ" sz="2400" i="1" dirty="0">
                <a:solidFill>
                  <a:srgbClr val="000099"/>
                </a:solidFill>
              </a:rPr>
              <a:t>v některém členském státě.“ (čl. 2 odst. 1 směrnice)</a:t>
            </a:r>
          </a:p>
          <a:p>
            <a:pPr eaLnBrk="1" hangingPunct="1">
              <a:spcBef>
                <a:spcPts val="800"/>
              </a:spcBef>
            </a:pPr>
            <a:r>
              <a:rPr lang="cs-CZ" sz="2400" dirty="0">
                <a:solidFill>
                  <a:srgbClr val="000099"/>
                </a:solidFill>
              </a:rPr>
              <a:t>služba = jakákoli samostatná výdělečná činnost poskytovaná zpravidla za úplatu ve smyslu článku 50 Smlouvy o FEU </a:t>
            </a:r>
            <a:r>
              <a:rPr lang="cs-CZ" sz="2400" dirty="0">
                <a:solidFill>
                  <a:srgbClr val="C00000"/>
                </a:solidFill>
              </a:rPr>
              <a:t>– svoboda usazování</a:t>
            </a:r>
          </a:p>
          <a:p>
            <a:pPr marL="457200" lvl="1" indent="0" eaLnBrk="1" hangingPunct="1">
              <a:spcBef>
                <a:spcPts val="800"/>
              </a:spcBef>
              <a:buNone/>
            </a:pPr>
            <a:r>
              <a:rPr lang="cs-CZ" altLang="cs-CZ" sz="2000" dirty="0"/>
              <a:t>(POZOR - toto je jiné vymezení služby než právní – </a:t>
            </a:r>
            <a:r>
              <a:rPr lang="cs-CZ" altLang="cs-CZ" sz="2000" b="1" dirty="0"/>
              <a:t>nejen</a:t>
            </a:r>
            <a:r>
              <a:rPr lang="cs-CZ" altLang="cs-CZ" sz="2000" dirty="0"/>
              <a:t> dočasná nesystematická činnost)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C500B61-EC01-4897-A681-5D8F5B45BE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F6FE90"/>
          </a:solidFill>
        </p:spPr>
        <p:txBody>
          <a:bodyPr/>
          <a:lstStyle/>
          <a:p>
            <a:pPr eaLnBrk="1" hangingPunct="1"/>
            <a:r>
              <a:rPr lang="cs-CZ" altLang="cs-CZ" sz="2800" dirty="0">
                <a:highlight>
                  <a:srgbClr val="FFFF00"/>
                </a:highlight>
              </a:rPr>
              <a:t>Směrnice 2006/123 o službách na vnitřním trhu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95BED6C-535B-4D0B-A999-59AC139F50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196975"/>
            <a:ext cx="8568951" cy="5386387"/>
          </a:xfrm>
          <a:gradFill rotWithShape="1">
            <a:gsLst>
              <a:gs pos="0">
                <a:srgbClr val="F7FEB8"/>
              </a:gs>
              <a:gs pos="100000">
                <a:srgbClr val="CCFF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2400" dirty="0"/>
              <a:t>dlouho a těžce vznikala, měněný rozsah věcné působnosti </a:t>
            </a:r>
          </a:p>
          <a:p>
            <a:pPr eaLnBrk="1" hangingPunct="1"/>
            <a:r>
              <a:rPr lang="cs-CZ" altLang="cs-CZ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původní chvályhodný záměr: princip země původu</a:t>
            </a:r>
          </a:p>
          <a:p>
            <a:pPr lvl="1" eaLnBrk="1" hangingPunct="1"/>
            <a:r>
              <a:rPr lang="cs-CZ" altLang="cs-CZ" sz="2000" dirty="0"/>
              <a:t>původně měl stačit živnostenský list země původu</a:t>
            </a:r>
          </a:p>
          <a:p>
            <a:pPr lvl="1" eaLnBrk="1" hangingPunct="1"/>
            <a:endParaRPr lang="cs-CZ" altLang="cs-CZ" sz="2000" dirty="0"/>
          </a:p>
          <a:p>
            <a:pPr eaLnBrk="1" hangingPunct="1"/>
            <a:r>
              <a:rPr lang="cs-CZ" altLang="cs-CZ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Evropský parlament místo toho prosadil právo místa poskytování (výkonu) služby </a:t>
            </a:r>
            <a:r>
              <a:rPr lang="cs-CZ" altLang="cs-CZ" sz="2000" dirty="0"/>
              <a:t>(= opačné řešení)</a:t>
            </a:r>
          </a:p>
          <a:p>
            <a:pPr lvl="1" eaLnBrk="1" hangingPunct="1"/>
            <a:r>
              <a:rPr lang="cs-CZ" altLang="cs-CZ" sz="2000" i="1" dirty="0"/>
              <a:t>země původu: strašák pro staré členy – polský instalatér</a:t>
            </a:r>
          </a:p>
          <a:p>
            <a:pPr eaLnBrk="1" hangingPunct="1"/>
            <a:endParaRPr lang="cs-CZ" altLang="cs-CZ" sz="1100" dirty="0"/>
          </a:p>
          <a:p>
            <a:pPr eaLnBrk="1" hangingPunct="1"/>
            <a:r>
              <a:rPr lang="cs-CZ" altLang="cs-CZ" sz="2400" b="1" i="1" dirty="0"/>
              <a:t>pozitivní výsledek: </a:t>
            </a:r>
            <a:r>
              <a:rPr lang="cs-CZ" altLang="cs-CZ" sz="2400" dirty="0"/>
              <a:t>odstranění určitých bariér </a:t>
            </a:r>
          </a:p>
          <a:p>
            <a:pPr lvl="1" eaLnBrk="1" hangingPunct="1"/>
            <a:r>
              <a:rPr lang="cs-CZ" altLang="cs-CZ" sz="1800" dirty="0"/>
              <a:t>snadnější uznávání dokladů, jednotná kontaktní místa</a:t>
            </a:r>
          </a:p>
          <a:p>
            <a:pPr eaLnBrk="1" hangingPunct="1"/>
            <a:r>
              <a:rPr lang="cs-CZ" altLang="cs-CZ" sz="2200" dirty="0"/>
              <a:t>protekcionismus zůstává (ochrana proti poskytovatelům z východních zemí – musí se podřídit podmínkám státu výkonu, což je často odrazuje) </a:t>
            </a:r>
          </a:p>
          <a:p>
            <a:pPr eaLnBrk="1" hangingPunct="1"/>
            <a:r>
              <a:rPr lang="cs-CZ" altLang="cs-CZ" sz="2200" dirty="0">
                <a:solidFill>
                  <a:srgbClr val="0000FF"/>
                </a:solidFill>
              </a:rPr>
              <a:t>(např. minimální mzda podle místa výkonu služby)</a:t>
            </a:r>
          </a:p>
        </p:txBody>
      </p:sp>
    </p:spTree>
    <p:extLst>
      <p:ext uri="{BB962C8B-B14F-4D97-AF65-F5344CB8AC3E}">
        <p14:creationId xmlns:p14="http://schemas.microsoft.com/office/powerpoint/2010/main" val="154907224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1599</Words>
  <Application>Microsoft Office PowerPoint</Application>
  <PresentationFormat>Předvádění na obrazovce (4:3)</PresentationFormat>
  <Paragraphs>118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5" baseType="lpstr">
      <vt:lpstr>Arial</vt:lpstr>
      <vt:lpstr>Výchozí návrh</vt:lpstr>
      <vt:lpstr>Právo usazování a  volný pohyb služeb,  vysílání pracovníků, diskriminace</vt:lpstr>
      <vt:lpstr>Právo usazování jako součást volného pohybu osob</vt:lpstr>
      <vt:lpstr>Právo usazování</vt:lpstr>
      <vt:lpstr>Právo usazování – rovné postavení</vt:lpstr>
      <vt:lpstr>Formy podnikání české společnosti  v jiném členském státě </vt:lpstr>
      <vt:lpstr>Právo usazování x volný pohyb služeb - odlišení</vt:lpstr>
      <vt:lpstr>Podnikání = trvalost služba = dočasnost</vt:lpstr>
      <vt:lpstr>Směrnice 2006/123 o službách na vnitřním trhu</vt:lpstr>
      <vt:lpstr>Směrnice 2006/123 o službách na vnitřním trhu</vt:lpstr>
      <vt:lpstr>Polský instalatér</vt:lpstr>
      <vt:lpstr>Původní (pak zamítnutá) koncepce směrnice o liberalizaci služeb (jen k informaci)</vt:lpstr>
      <vt:lpstr>Směrnice 2006/123 o službách na vnitřním trhu – konečné přínosy</vt:lpstr>
      <vt:lpstr>  </vt:lpstr>
      <vt:lpstr>Formy poskytování služeb českým subjektem v jiném členském státě </vt:lpstr>
      <vt:lpstr> Vysílání pracovníků - jedna z forem poskytování služeb </vt:lpstr>
      <vt:lpstr>Cíle nové směrnice 2018/957 (jen k informaci)</vt:lpstr>
      <vt:lpstr>Srovnání obou směrnic (jen k informaci)</vt:lpstr>
      <vt:lpstr>Vysílání pracovníků – odměňování podle nové směrnice 2018/957 (jen k informaci)</vt:lpstr>
      <vt:lpstr>Dlouhodobé vysílání (jen k informaci)</vt:lpstr>
      <vt:lpstr>Žlutá karta k nové směrnici 2018/957 (odpor 11 členských států)</vt:lpstr>
      <vt:lpstr>Žlutá karta – 2</vt:lpstr>
      <vt:lpstr>Žlutá karta – 3 Z argumentace Senátu ČR</vt:lpstr>
      <vt:lpstr>Výsledek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Volný pohyb služeb</dc:title>
  <dc:creator>tyc</dc:creator>
  <cp:lastModifiedBy>Vladimír Týč</cp:lastModifiedBy>
  <cp:revision>64</cp:revision>
  <cp:lastPrinted>2017-09-25T09:21:22Z</cp:lastPrinted>
  <dcterms:created xsi:type="dcterms:W3CDTF">2011-12-15T22:51:25Z</dcterms:created>
  <dcterms:modified xsi:type="dcterms:W3CDTF">2023-11-23T21:07:18Z</dcterms:modified>
</cp:coreProperties>
</file>