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13" r:id="rId2"/>
    <p:sldId id="303" r:id="rId3"/>
    <p:sldId id="309" r:id="rId4"/>
    <p:sldId id="308" r:id="rId5"/>
    <p:sldId id="307" r:id="rId6"/>
    <p:sldId id="321" r:id="rId7"/>
    <p:sldId id="330" r:id="rId8"/>
    <p:sldId id="322" r:id="rId9"/>
    <p:sldId id="324" r:id="rId10"/>
    <p:sldId id="304" r:id="rId11"/>
    <p:sldId id="314" r:id="rId12"/>
    <p:sldId id="318" r:id="rId13"/>
    <p:sldId id="332" r:id="rId14"/>
    <p:sldId id="329" r:id="rId15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00FF00"/>
    <a:srgbClr val="009999"/>
    <a:srgbClr val="00FF99"/>
    <a:srgbClr val="CCECFF"/>
    <a:srgbClr val="99CCFF"/>
    <a:srgbClr val="0099FF"/>
    <a:srgbClr val="FFFF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925CD24-544E-4A13-A025-42E25B6C8BD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DE9CCBC5-2587-46F2-A9FA-1D18A3872A5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F9F7AA3-D1B5-4000-803A-9CA9A92C0CD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343EF016-79F4-4ECD-B775-2C41B0B8B4D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6ACD5E67-16B1-4F8B-8CF7-1F9A5B179FC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id="{2D4DF3E3-0AA8-4ADE-85EA-3BC50A4DBF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B394617-94E3-4DFA-9B20-E3B76DA3393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E78CB99-DB09-4F6D-BF5A-7BB24B34F8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510C8EA-74D6-4925-A778-628FF7B7DE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538B7B5-594B-44D5-8A20-5C6624DC61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ACB7C-7299-4D21-8079-EC305981CDC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64396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1413591-8AB6-4DEC-8614-2A9B22F5E3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0646D1A-3883-4CCF-811D-A125304963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8A4846E-58A5-4F19-B760-406D222BB6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C1D0C-019F-4CFF-A356-F77CF11027A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09572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ACF8977-53EA-4CC6-9464-2E83AA4383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9C2F025-20C8-418B-8209-C7E3753783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45FAE11-EC4F-4FE6-83DA-04B1EEBDCE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72046-33F0-4082-A8EA-5E23E9D0F2C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12155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B82834C-6A12-40AD-87D4-9EBB7828BF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DE229B-B16B-47E3-86DC-3CA1435E82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3C2787B-616F-4B6F-840A-A7AA4F38E7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D2752-3442-430A-933F-24688C99DDE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5582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E6C47FA-AEEC-4AB7-B5F9-F7C3040570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27EAB5-7709-4879-A058-ABCB766ACA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2F749CC-2C72-48B0-93F3-9DC52CD237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F417C-9975-4DB2-AAC7-B617E1EF637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50386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F853C2B-AE02-4E50-BD73-0926E4CA7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251C455-8169-4D77-BD05-27CA81FD1A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A74DBC-AF31-4857-94AB-A5517DE20F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41138-27AA-48D7-A9A7-1F6B5BD1CC9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96824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11D8CF1-A152-4381-AAA8-91EFB73D7A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CC1D7DC-7A93-47B6-B916-BB3BD21996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244B52F-6A30-40EF-A291-EC90D4C6EB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62B13-6E0B-40D4-B2FE-4BED48841D7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11783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B81B9BA-19B9-47D0-95AF-9867853687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FCD4AE1-BD91-4AFA-A66C-67F800CD4A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E52B579-AEAB-402E-8E5B-E65D05B9A7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67B14-81E9-45AD-95CD-33447AE461D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82515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2B9AA46-68AC-4079-8F24-4B9B101800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80A473C-4391-4F05-8263-72F83D85B6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8C649FC-3491-4210-94EE-12E696FF97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6C3427-1D2E-4613-999A-FE397B52313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48638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F8C0D0-3FB0-49A3-920F-155AB323DE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029A32-D809-4959-8A29-25A9E7F6D9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C2CFCA7-4451-490B-98F5-7A004A337C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0F9F4-8707-4DC9-A1C8-66635A1BBBB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98145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59B3707-1A4C-4837-AFC2-A4A7AF7126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845E64-79F0-4078-AD30-2F3B52B94F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1A34BB-B647-48A3-9340-F6EFA201E0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F7CB83-8A72-43F0-A534-59980A0B399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70601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85B853-B1E7-419C-ABC2-F6A0C55789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CED3531-0917-41AD-927B-56D2F0B30E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87272D7-0E97-4C15-90AC-065D004AF0C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DE70C57-F89B-4CFC-AAF7-60286D54942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548451A-0172-43CB-9F20-0F25EB55AF1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A88F9B7-E571-4C16-94E0-854B5016711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eur-lex.europa.eu/LexUriServ/LexUriServ.do?uri=CELEX:32009R0260:CS:NOT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4AE29D0-DB15-4F07-8D0F-86677A1E71C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412777"/>
            <a:ext cx="7772400" cy="4104456"/>
          </a:xfrm>
          <a:solidFill>
            <a:srgbClr val="FFFF66"/>
          </a:solidFill>
        </p:spPr>
        <p:txBody>
          <a:bodyPr/>
          <a:lstStyle/>
          <a:p>
            <a:r>
              <a:rPr lang="cs-CZ" altLang="cs-CZ" dirty="0"/>
              <a:t>Společná obchodní politika EU (obchod s nečleny)</a:t>
            </a:r>
            <a:br>
              <a:rPr lang="cs-CZ" altLang="cs-CZ" dirty="0"/>
            </a:br>
            <a:r>
              <a:rPr lang="cs-CZ" altLang="cs-CZ" dirty="0"/>
              <a:t>2023</a:t>
            </a:r>
            <a:br>
              <a:rPr lang="cs-CZ" altLang="cs-CZ" dirty="0"/>
            </a:br>
            <a:br>
              <a:rPr lang="cs-CZ" altLang="cs-CZ" dirty="0"/>
            </a:br>
            <a:r>
              <a:rPr lang="cs-CZ" altLang="cs-CZ" dirty="0"/>
              <a:t>NVS – </a:t>
            </a:r>
            <a:r>
              <a:rPr lang="cs-CZ" altLang="cs-CZ" dirty="0" err="1"/>
              <a:t>ot</a:t>
            </a:r>
            <a:r>
              <a:rPr lang="cs-CZ" altLang="cs-CZ" dirty="0"/>
              <a:t>. 22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48EB896-FA4D-43F9-8183-206720B4D48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4724400"/>
            <a:ext cx="6400800" cy="660400"/>
          </a:xfrm>
        </p:spPr>
        <p:txBody>
          <a:bodyPr/>
          <a:lstStyle/>
          <a:p>
            <a:r>
              <a:rPr lang="cs-CZ" altLang="cs-CZ"/>
              <a:t>  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2DA111B6-7DF6-453F-B5CC-3A2ABF5EB3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B2D3FC"/>
          </a:solidFill>
        </p:spPr>
        <p:txBody>
          <a:bodyPr/>
          <a:lstStyle/>
          <a:p>
            <a:pPr eaLnBrk="1" hangingPunct="1"/>
            <a:r>
              <a:rPr lang="cs-CZ" altLang="cs-CZ" sz="4000" b="1"/>
              <a:t>Veřejnoprávní úprava obchodu </a:t>
            </a:r>
            <a:br>
              <a:rPr lang="cs-CZ" altLang="cs-CZ" sz="4000" b="1"/>
            </a:br>
            <a:r>
              <a:rPr lang="cs-CZ" altLang="cs-CZ" sz="4000" b="1"/>
              <a:t>s nečlenskými státy - 4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981B7249-A6A7-4C6D-A890-590DEE2852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681537"/>
          </a:xfrm>
          <a:solidFill>
            <a:srgbClr val="CAEDFE"/>
          </a:solidFill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 b="1">
                <a:solidFill>
                  <a:srgbClr val="FF0000"/>
                </a:solidFill>
              </a:rPr>
              <a:t>Autonomní x smluvní nástroje:</a:t>
            </a:r>
            <a:r>
              <a:rPr lang="cs-CZ" altLang="cs-CZ" sz="2000" b="1"/>
              <a:t> autonomní = akty sekundárního práva EU (nařízení), smluvní: mezinárodní dohody</a:t>
            </a:r>
          </a:p>
          <a:p>
            <a:pPr>
              <a:lnSpc>
                <a:spcPct val="80000"/>
              </a:lnSpc>
            </a:pPr>
            <a:endParaRPr lang="cs-CZ" altLang="cs-CZ" sz="2000" b="1"/>
          </a:p>
          <a:p>
            <a:pPr>
              <a:lnSpc>
                <a:spcPct val="80000"/>
              </a:lnSpc>
            </a:pPr>
            <a:r>
              <a:rPr lang="cs-CZ" altLang="cs-CZ" sz="2000" b="1" u="sng">
                <a:solidFill>
                  <a:srgbClr val="FF0000"/>
                </a:solidFill>
              </a:rPr>
              <a:t>AUTONOMNÍ NÁSTROJE SPOLEČNÉ OBCHODNÍ POLITIKY</a:t>
            </a:r>
          </a:p>
          <a:p>
            <a:pPr>
              <a:lnSpc>
                <a:spcPct val="80000"/>
              </a:lnSpc>
            </a:pPr>
            <a:endParaRPr lang="cs-CZ" altLang="cs-CZ" sz="2000" b="1"/>
          </a:p>
          <a:p>
            <a:pPr>
              <a:lnSpc>
                <a:spcPct val="80000"/>
              </a:lnSpc>
            </a:pPr>
            <a:r>
              <a:rPr lang="cs-CZ" altLang="cs-CZ" sz="2000" b="1"/>
              <a:t>C L A – Jednotný celní tarif, Celní kodex (procedura celního projednání – určení původu)</a:t>
            </a:r>
          </a:p>
          <a:p>
            <a:pPr lvl="1">
              <a:lnSpc>
                <a:spcPct val="80000"/>
              </a:lnSpc>
            </a:pPr>
            <a:r>
              <a:rPr lang="cs-CZ" altLang="cs-CZ" sz="1800" b="1"/>
              <a:t>smluvní tarif = preference</a:t>
            </a:r>
          </a:p>
          <a:p>
            <a:pPr>
              <a:lnSpc>
                <a:spcPct val="80000"/>
              </a:lnSpc>
            </a:pPr>
            <a:r>
              <a:rPr lang="cs-CZ" altLang="cs-CZ" sz="2000" b="1"/>
              <a:t>ochranná opatření: společná</a:t>
            </a:r>
          </a:p>
          <a:p>
            <a:pPr>
              <a:lnSpc>
                <a:spcPct val="80000"/>
              </a:lnSpc>
            </a:pPr>
            <a:r>
              <a:rPr lang="cs-CZ" altLang="cs-CZ" sz="2000" b="1"/>
              <a:t>jednotná </a:t>
            </a:r>
            <a:r>
              <a:rPr lang="cs-CZ" altLang="cs-CZ" sz="2000" b="1" u="sng"/>
              <a:t>dovozní</a:t>
            </a:r>
            <a:r>
              <a:rPr lang="cs-CZ" altLang="cs-CZ" sz="2000" b="1"/>
              <a:t> pravidla – otevřenost</a:t>
            </a:r>
          </a:p>
          <a:p>
            <a:pPr>
              <a:lnSpc>
                <a:spcPct val="80000"/>
              </a:lnSpc>
            </a:pPr>
            <a:r>
              <a:rPr lang="cs-CZ" altLang="cs-CZ" sz="2000" b="1"/>
              <a:t>ochranná opatření obecná - zvýšení cel, kvóty (viz postup)</a:t>
            </a:r>
          </a:p>
          <a:p>
            <a:pPr>
              <a:lnSpc>
                <a:spcPct val="80000"/>
              </a:lnSpc>
            </a:pPr>
            <a:r>
              <a:rPr lang="cs-CZ" altLang="cs-CZ" sz="2000" b="1">
                <a:solidFill>
                  <a:srgbClr val="0000FF"/>
                </a:solidFill>
              </a:rPr>
              <a:t>- </a:t>
            </a:r>
            <a:r>
              <a:rPr lang="cs-CZ" altLang="cs-CZ" sz="2000" b="1" u="sng">
                <a:solidFill>
                  <a:srgbClr val="0000FF"/>
                </a:solidFill>
              </a:rPr>
              <a:t>antidumpingová opatření</a:t>
            </a:r>
            <a:r>
              <a:rPr lang="cs-CZ" altLang="cs-CZ" sz="2000" b="1">
                <a:solidFill>
                  <a:srgbClr val="0000FF"/>
                </a:solidFill>
              </a:rPr>
              <a:t>: je-li cena exportu do EU nižší než cena aplikovaná za normální situace ve vyvážející zemi (!?)</a:t>
            </a:r>
          </a:p>
          <a:p>
            <a:pPr>
              <a:lnSpc>
                <a:spcPct val="80000"/>
              </a:lnSpc>
            </a:pPr>
            <a:r>
              <a:rPr lang="cs-CZ" altLang="cs-CZ" sz="2000" b="1">
                <a:solidFill>
                  <a:srgbClr val="0000FF"/>
                </a:solidFill>
              </a:rPr>
              <a:t>- </a:t>
            </a:r>
            <a:r>
              <a:rPr lang="cs-CZ" altLang="cs-CZ" sz="2000" b="1" u="sng">
                <a:solidFill>
                  <a:srgbClr val="0000FF"/>
                </a:solidFill>
              </a:rPr>
              <a:t>protisubvenční opatření</a:t>
            </a:r>
            <a:r>
              <a:rPr lang="cs-CZ" altLang="cs-CZ" sz="2000" b="1">
                <a:solidFill>
                  <a:srgbClr val="0000FF"/>
                </a:solidFill>
              </a:rPr>
              <a:t>: výrobek je subvencován vyvážejícím státem (státní podpora)</a:t>
            </a:r>
          </a:p>
          <a:p>
            <a:pPr>
              <a:lnSpc>
                <a:spcPct val="80000"/>
              </a:lnSpc>
            </a:pPr>
            <a:r>
              <a:rPr lang="cs-CZ" altLang="cs-CZ" sz="2000" b="1"/>
              <a:t>-- regulace </a:t>
            </a:r>
            <a:r>
              <a:rPr lang="cs-CZ" altLang="cs-CZ" sz="2000" b="1" u="sng"/>
              <a:t>vývozu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7FA27212-C24B-4B11-92D9-C56DB1B4B00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FF00"/>
          </a:solidFill>
        </p:spPr>
        <p:txBody>
          <a:bodyPr/>
          <a:lstStyle/>
          <a:p>
            <a:r>
              <a:rPr lang="cs-CZ" altLang="cs-CZ" sz="3200"/>
              <a:t>Ochranná opatření při dovozu do EU - 1</a:t>
            </a: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88C805E5-B0B9-4315-9988-DE911A94CA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21188"/>
          </a:xfrm>
        </p:spPr>
        <p:txBody>
          <a:bodyPr/>
          <a:lstStyle/>
          <a:p>
            <a:r>
              <a:rPr lang="cs-CZ" altLang="cs-CZ" sz="2400" b="1"/>
              <a:t>Nařízení </a:t>
            </a:r>
            <a:r>
              <a:rPr lang="cs-CZ" altLang="cs-CZ" sz="2400" b="1" u="sng">
                <a:hlinkClick r:id="rId2" tooltip="260/2009"/>
              </a:rPr>
              <a:t>260/2009</a:t>
            </a:r>
            <a:r>
              <a:rPr lang="cs-CZ" altLang="cs-CZ" sz="2400" b="1"/>
              <a:t> o společných pravidlech dovozu (obecná úprava) – </a:t>
            </a:r>
            <a:r>
              <a:rPr lang="cs-CZ" altLang="cs-CZ" sz="2400" b="1">
                <a:solidFill>
                  <a:srgbClr val="009999"/>
                </a:solidFill>
              </a:rPr>
              <a:t>625/2009 – vybrané země</a:t>
            </a:r>
            <a:endParaRPr lang="cs-CZ" altLang="cs-CZ" sz="2400">
              <a:solidFill>
                <a:srgbClr val="009999"/>
              </a:solidFill>
            </a:endParaRPr>
          </a:p>
          <a:p>
            <a:r>
              <a:rPr lang="cs-CZ" altLang="cs-CZ" sz="2400" b="1">
                <a:solidFill>
                  <a:srgbClr val="009999"/>
                </a:solidFill>
              </a:rPr>
              <a:t>Obecně platí:</a:t>
            </a:r>
            <a:endParaRPr lang="cs-CZ" altLang="cs-CZ" sz="2400">
              <a:solidFill>
                <a:srgbClr val="009999"/>
              </a:solidFill>
            </a:endParaRPr>
          </a:p>
          <a:p>
            <a:r>
              <a:rPr lang="cs-CZ" altLang="cs-CZ" sz="2400"/>
              <a:t>zásada volného dovozu produktů </a:t>
            </a:r>
          </a:p>
          <a:p>
            <a:r>
              <a:rPr lang="cs-CZ" altLang="cs-CZ" sz="2400"/>
              <a:t>možná ochranná opatření</a:t>
            </a:r>
          </a:p>
          <a:p>
            <a:r>
              <a:rPr lang="cs-CZ" altLang="cs-CZ" sz="2400"/>
              <a:t>mimo textilní výrobky (zvláštní úprava)</a:t>
            </a:r>
          </a:p>
          <a:p>
            <a:r>
              <a:rPr lang="cs-CZ" altLang="cs-CZ" sz="2400"/>
              <a:t>zvláštní režim pro některé země (nař. 625/2009) - Arménie, Ázerbájdžán, Bělorusko, Kazachstán, Rusko, Severní Korea, Tádžikistán, Turkmenistán, Uzbekistán a Vietnam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>
            <a:extLst>
              <a:ext uri="{FF2B5EF4-FFF2-40B4-BE49-F238E27FC236}">
                <a16:creationId xmlns:a16="http://schemas.microsoft.com/office/drawing/2014/main" id="{6ED242BA-BCAD-4CE0-B8AF-3B4C9B2A4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  <a:solidFill>
            <a:srgbClr val="00FF00"/>
          </a:solidFill>
        </p:spPr>
        <p:txBody>
          <a:bodyPr/>
          <a:lstStyle/>
          <a:p>
            <a:r>
              <a:rPr lang="cs-CZ" altLang="cs-CZ" sz="3200" dirty="0"/>
              <a:t>Ochranná opatření při dovozu do EU - 2</a:t>
            </a:r>
          </a:p>
        </p:txBody>
      </p:sp>
      <p:sp>
        <p:nvSpPr>
          <p:cNvPr id="23555" name="Zástupný symbol pro obsah 2">
            <a:extLst>
              <a:ext uri="{FF2B5EF4-FFF2-40B4-BE49-F238E27FC236}">
                <a16:creationId xmlns:a16="http://schemas.microsoft.com/office/drawing/2014/main" id="{EA5E4417-661E-47AA-A0D0-769A640D5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256212"/>
          </a:xfrm>
        </p:spPr>
        <p:txBody>
          <a:bodyPr/>
          <a:lstStyle/>
          <a:p>
            <a:r>
              <a:rPr lang="cs-CZ" altLang="cs-CZ" sz="2000" b="1" u="sng" dirty="0">
                <a:solidFill>
                  <a:srgbClr val="C00000"/>
                </a:solidFill>
              </a:rPr>
              <a:t>Vlastní ochranná opatření</a:t>
            </a:r>
            <a:r>
              <a:rPr lang="cs-CZ" altLang="cs-CZ" sz="2000" u="sng" dirty="0">
                <a:solidFill>
                  <a:srgbClr val="C00000"/>
                </a:solidFill>
              </a:rPr>
              <a:t> </a:t>
            </a:r>
          </a:p>
          <a:p>
            <a:r>
              <a:rPr lang="cs-CZ" altLang="cs-CZ" sz="2000" dirty="0"/>
              <a:t>produkty jsou dováženy do EU v natolik zvýšeném množství nebo za takových podmínek, že tím výrobcům v EU vzniká nebo hrozí vážná újma</a:t>
            </a:r>
          </a:p>
          <a:p>
            <a:r>
              <a:rPr lang="cs-CZ" altLang="cs-CZ" sz="2000" dirty="0"/>
              <a:t>Komise může změnit dobu platnosti dovozních dokladů vydaných kvůli kontrole </a:t>
            </a:r>
          </a:p>
          <a:p>
            <a:r>
              <a:rPr lang="cs-CZ" altLang="cs-CZ" sz="2000" dirty="0"/>
              <a:t>může vytvořit </a:t>
            </a:r>
            <a:r>
              <a:rPr lang="cs-CZ" altLang="cs-CZ" sz="2000" u="sng" dirty="0"/>
              <a:t>postup pro povolení dovozu a zejména systém </a:t>
            </a:r>
            <a:r>
              <a:rPr lang="cs-CZ" altLang="cs-CZ" sz="2000" b="1" u="sng" dirty="0"/>
              <a:t>dovozních kvót</a:t>
            </a:r>
            <a:endParaRPr lang="cs-CZ" altLang="cs-CZ" sz="2000" u="sng" dirty="0"/>
          </a:p>
          <a:p>
            <a:r>
              <a:rPr lang="cs-CZ" altLang="cs-CZ" sz="2000" dirty="0"/>
              <a:t>Tato opatření přijímá Komise nebo Rada. </a:t>
            </a:r>
          </a:p>
          <a:p>
            <a:r>
              <a:rPr lang="cs-CZ" altLang="cs-CZ" sz="2000" dirty="0"/>
              <a:t>Pokud některá země EU požádá o zásah Komise, přijme Komise rozhodnutí do pěti pracovních dnů po obdržení žádosti. </a:t>
            </a:r>
          </a:p>
          <a:p>
            <a:r>
              <a:rPr lang="cs-CZ" altLang="cs-CZ" sz="2000" u="sng" dirty="0"/>
              <a:t>Rozhodnutí Komise</a:t>
            </a:r>
            <a:r>
              <a:rPr lang="cs-CZ" altLang="cs-CZ" sz="2000" dirty="0"/>
              <a:t> se sdělují Radě a zemím EU. 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936320-6C15-4890-8E99-6EE5B526E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  </a:t>
            </a:r>
            <a:r>
              <a:rPr lang="cs-CZ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A779FB-34E8-4BE4-86A3-69CBF0530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Antidumpingová cla</a:t>
            </a:r>
          </a:p>
          <a:p>
            <a:r>
              <a:rPr lang="cs-CZ" dirty="0"/>
              <a:t>Vyrovnávací cla (při státních podporách vývozce)</a:t>
            </a:r>
          </a:p>
        </p:txBody>
      </p:sp>
    </p:spTree>
    <p:extLst>
      <p:ext uri="{BB962C8B-B14F-4D97-AF65-F5344CB8AC3E}">
        <p14:creationId xmlns:p14="http://schemas.microsoft.com/office/powerpoint/2010/main" val="42618812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54F7A71A-0AFD-45C8-ACAD-772F51B659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CCFFFF"/>
          </a:solidFill>
        </p:spPr>
        <p:txBody>
          <a:bodyPr/>
          <a:lstStyle/>
          <a:p>
            <a:pPr eaLnBrk="1" hangingPunct="1"/>
            <a:r>
              <a:rPr lang="cs-CZ" altLang="cs-CZ"/>
              <a:t>Mezinárodní ochrana duševního vlastnictví – </a:t>
            </a:r>
            <a:r>
              <a:rPr lang="cs-CZ" altLang="cs-CZ" b="1"/>
              <a:t>vynucování práv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93E81255-C69F-4B22-84F9-82D1E4F333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8013" cy="4351337"/>
          </a:xfrm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</a:extLst>
        </p:spPr>
        <p:txBody>
          <a:bodyPr/>
          <a:lstStyle/>
          <a:p>
            <a:pPr eaLnBrk="1" hangingPunct="1">
              <a:lnSpc>
                <a:spcPct val="83000"/>
              </a:lnSpc>
              <a:buFontTx/>
              <a:buNone/>
            </a:pPr>
            <a:r>
              <a:rPr lang="cs-CZ" altLang="cs-CZ" b="1"/>
              <a:t>Dohoda TRIPS – trojí sankce:</a:t>
            </a:r>
          </a:p>
          <a:p>
            <a:pPr eaLnBrk="1" hangingPunct="1">
              <a:lnSpc>
                <a:spcPct val="83000"/>
              </a:lnSpc>
            </a:pPr>
            <a:r>
              <a:rPr lang="cs-CZ" altLang="cs-CZ"/>
              <a:t>1. opatření </a:t>
            </a:r>
            <a:r>
              <a:rPr lang="cs-CZ" altLang="cs-CZ" b="1">
                <a:solidFill>
                  <a:srgbClr val="CC0000"/>
                </a:solidFill>
              </a:rPr>
              <a:t>správní</a:t>
            </a:r>
            <a:r>
              <a:rPr lang="cs-CZ" altLang="cs-CZ"/>
              <a:t> (zabavení)</a:t>
            </a:r>
            <a:endParaRPr lang="cs-CZ" altLang="cs-CZ" b="1"/>
          </a:p>
          <a:p>
            <a:pPr eaLnBrk="1" hangingPunct="1">
              <a:lnSpc>
                <a:spcPct val="83000"/>
              </a:lnSpc>
            </a:pPr>
            <a:r>
              <a:rPr lang="cs-CZ" altLang="cs-CZ"/>
              <a:t>2. opatření </a:t>
            </a:r>
            <a:r>
              <a:rPr lang="cs-CZ" altLang="cs-CZ" b="1">
                <a:solidFill>
                  <a:srgbClr val="CC0000"/>
                </a:solidFill>
              </a:rPr>
              <a:t>občanskoprávní</a:t>
            </a:r>
            <a:r>
              <a:rPr lang="cs-CZ" altLang="cs-CZ"/>
              <a:t> (náhrada škody)</a:t>
            </a:r>
          </a:p>
          <a:p>
            <a:pPr eaLnBrk="1" hangingPunct="1">
              <a:lnSpc>
                <a:spcPct val="83000"/>
              </a:lnSpc>
            </a:pPr>
            <a:r>
              <a:rPr lang="cs-CZ" altLang="cs-CZ"/>
              <a:t>3. opatření </a:t>
            </a:r>
            <a:r>
              <a:rPr lang="cs-CZ" altLang="cs-CZ" b="1">
                <a:solidFill>
                  <a:srgbClr val="CC0000"/>
                </a:solidFill>
              </a:rPr>
              <a:t>trestní</a:t>
            </a:r>
          </a:p>
          <a:p>
            <a:pPr eaLnBrk="1" hangingPunct="1">
              <a:lnSpc>
                <a:spcPct val="83000"/>
              </a:lnSpc>
            </a:pPr>
            <a:r>
              <a:rPr lang="cs-CZ" altLang="cs-CZ"/>
              <a:t>+ předběžná opatření, hraniční přechody</a:t>
            </a:r>
          </a:p>
          <a:p>
            <a:pPr eaLnBrk="1" hangingPunct="1">
              <a:lnSpc>
                <a:spcPct val="83000"/>
              </a:lnSpc>
            </a:pPr>
            <a:r>
              <a:rPr lang="cs-CZ" altLang="cs-CZ"/>
              <a:t> nařízení EU: systém zakazující dovoz, vývoz a reexport padělaného, pitátského apod. zboží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FB502DD-ED06-4BE6-9748-43BA9A3529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B2D3FC"/>
          </a:solidFill>
        </p:spPr>
        <p:txBody>
          <a:bodyPr/>
          <a:lstStyle/>
          <a:p>
            <a:pPr eaLnBrk="1" hangingPunct="1"/>
            <a:r>
              <a:rPr lang="cs-CZ" altLang="cs-CZ" sz="4000" b="1"/>
              <a:t>Veřejnoprávní úprava obchodu </a:t>
            </a:r>
            <a:br>
              <a:rPr lang="cs-CZ" altLang="cs-CZ" sz="4000" b="1"/>
            </a:br>
            <a:r>
              <a:rPr lang="cs-CZ" altLang="cs-CZ" sz="4000" b="1"/>
              <a:t>s nečlenskými státy - 1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D0CF971-41B9-4BAD-916A-B9D22C853F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2133600"/>
            <a:ext cx="8229600" cy="4248150"/>
          </a:xfrm>
          <a:solidFill>
            <a:srgbClr val="CAEDFE"/>
          </a:solidFill>
        </p:spPr>
        <p:txBody>
          <a:bodyPr/>
          <a:lstStyle/>
          <a:p>
            <a:pPr eaLnBrk="1" hangingPunct="1"/>
            <a:r>
              <a:rPr lang="cs-CZ" altLang="cs-CZ" sz="2800" b="1">
                <a:solidFill>
                  <a:srgbClr val="FF0000"/>
                </a:solidFill>
              </a:rPr>
              <a:t>společná obchodní politika</a:t>
            </a:r>
          </a:p>
          <a:p>
            <a:r>
              <a:rPr lang="cs-CZ" altLang="cs-CZ" sz="2800" b="1"/>
              <a:t>Evropská integrace prostřednictvím celní unie: celní unie je prvotní, od ní se odvíjí společná obchodní politika</a:t>
            </a:r>
          </a:p>
          <a:p>
            <a:r>
              <a:rPr lang="cs-CZ" altLang="cs-CZ" sz="2800" b="1">
                <a:solidFill>
                  <a:srgbClr val="FF0000"/>
                </a:solidFill>
              </a:rPr>
              <a:t>vnitřní a vnější aspekt celní unie</a:t>
            </a:r>
          </a:p>
          <a:p>
            <a:pPr eaLnBrk="1" hangingPunct="1"/>
            <a:r>
              <a:rPr lang="cs-CZ" altLang="cs-CZ" sz="2800" b="1"/>
              <a:t>celní unie </a:t>
            </a:r>
            <a:endParaRPr lang="cs-CZ" altLang="cs-CZ" sz="2800"/>
          </a:p>
          <a:p>
            <a:pPr lvl="1" eaLnBrk="1" hangingPunct="1"/>
            <a:r>
              <a:rPr lang="cs-CZ" altLang="cs-CZ" sz="2400"/>
              <a:t>pojem, zóna volného obchodu, stadia integrace</a:t>
            </a:r>
          </a:p>
          <a:p>
            <a:pPr lvl="1" eaLnBrk="1" hangingPunct="1"/>
            <a:r>
              <a:rPr lang="cs-CZ" altLang="cs-CZ" sz="2400"/>
              <a:t>teritoriální rozsah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6729B938-F744-4083-961F-EBB3FA79A0B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solidFill>
            <a:srgbClr val="B2D3FC"/>
          </a:solidFill>
        </p:spPr>
        <p:txBody>
          <a:bodyPr/>
          <a:lstStyle/>
          <a:p>
            <a:pPr eaLnBrk="1" hangingPunct="1"/>
            <a:r>
              <a:rPr lang="cs-CZ" altLang="cs-CZ" sz="4000" b="1"/>
              <a:t>Veřejnoprávní úprava obchodu </a:t>
            </a:r>
            <a:br>
              <a:rPr lang="cs-CZ" altLang="cs-CZ" sz="4000" b="1"/>
            </a:br>
            <a:r>
              <a:rPr lang="cs-CZ" altLang="cs-CZ" sz="4000" b="1"/>
              <a:t>s nečlenskými státy – 1a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A8A58E2D-D3D7-4968-9653-77F100B8A32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628775"/>
            <a:ext cx="8229600" cy="4752975"/>
          </a:xfrm>
          <a:solidFill>
            <a:srgbClr val="CAEDFE"/>
          </a:solidFill>
        </p:spPr>
        <p:txBody>
          <a:bodyPr/>
          <a:lstStyle/>
          <a:p>
            <a:pPr>
              <a:lnSpc>
                <a:spcPct val="90000"/>
              </a:lnSpc>
              <a:defRPr/>
            </a:pPr>
            <a:endParaRPr lang="cs-CZ" altLang="cs-CZ" sz="2400" b="1" dirty="0">
              <a:latin typeface="Arial Black" panose="020B0A04020102020204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altLang="cs-CZ" sz="2400" b="1" dirty="0">
                <a:latin typeface="Arial Black" panose="020B0A04020102020204" pitchFamily="34" charset="0"/>
              </a:rPr>
              <a:t>SPOLEČNÁ OBCHODNÍ POLITIKA EU: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2400" b="1" dirty="0">
                <a:solidFill>
                  <a:srgbClr val="CC0000"/>
                </a:solidFill>
              </a:rPr>
              <a:t>Spočívá na </a:t>
            </a:r>
            <a:r>
              <a:rPr lang="cs-CZ" altLang="cs-CZ" sz="2400" b="1" u="sng" dirty="0">
                <a:solidFill>
                  <a:srgbClr val="CC0000"/>
                </a:solidFill>
              </a:rPr>
              <a:t>celní politice</a:t>
            </a:r>
            <a:r>
              <a:rPr lang="cs-CZ" altLang="cs-CZ" sz="2400" b="1" dirty="0">
                <a:solidFill>
                  <a:srgbClr val="CC0000"/>
                </a:solidFill>
              </a:rPr>
              <a:t> a na </a:t>
            </a:r>
            <a:r>
              <a:rPr lang="cs-CZ" altLang="cs-CZ" sz="2400" b="1" u="sng" dirty="0">
                <a:solidFill>
                  <a:srgbClr val="CC0000"/>
                </a:solidFill>
              </a:rPr>
              <a:t>společných obchodních pravidlech</a:t>
            </a:r>
            <a:r>
              <a:rPr lang="cs-CZ" altLang="cs-CZ" sz="2400" b="1" dirty="0">
                <a:solidFill>
                  <a:srgbClr val="CC0000"/>
                </a:solidFill>
              </a:rPr>
              <a:t> vzhledem k třetím zemím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2400" b="1" dirty="0">
                <a:solidFill>
                  <a:srgbClr val="0000FF"/>
                </a:solidFill>
              </a:rPr>
              <a:t>zásady: čl. 206 a n. </a:t>
            </a:r>
            <a:r>
              <a:rPr lang="cs-CZ" altLang="cs-CZ" sz="2400" b="1" dirty="0" err="1">
                <a:solidFill>
                  <a:srgbClr val="0000FF"/>
                </a:solidFill>
              </a:rPr>
              <a:t>SFEU</a:t>
            </a:r>
            <a:endParaRPr lang="cs-CZ" altLang="cs-CZ" sz="2400" b="1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altLang="cs-CZ" sz="2400" b="1" i="1" u="sng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Cíle</a:t>
            </a:r>
            <a:r>
              <a:rPr lang="cs-CZ" altLang="cs-CZ" sz="2400" b="1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:</a:t>
            </a:r>
            <a:r>
              <a:rPr lang="cs-CZ" altLang="cs-CZ" sz="2400" b="1" dirty="0"/>
              <a:t> harmonický rozvoj světového obchodu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2400" b="1" dirty="0"/>
              <a:t>odstranění omezení mezinárodního obchodu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2400" b="1" dirty="0"/>
              <a:t>snižování celních a jiných překážek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sz="2400" b="1" dirty="0"/>
              <a:t>přímé zahraniční investice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5CC1F9F-9E33-496E-AF76-83C44326F97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solidFill>
            <a:srgbClr val="B2D3FC"/>
          </a:solidFill>
        </p:spPr>
        <p:txBody>
          <a:bodyPr/>
          <a:lstStyle/>
          <a:p>
            <a:pPr eaLnBrk="1" hangingPunct="1"/>
            <a:r>
              <a:rPr lang="cs-CZ" altLang="cs-CZ" sz="4000" b="1"/>
              <a:t>Veřejnoprávní úprava obchodu </a:t>
            </a:r>
            <a:br>
              <a:rPr lang="cs-CZ" altLang="cs-CZ" sz="4000" b="1"/>
            </a:br>
            <a:r>
              <a:rPr lang="cs-CZ" altLang="cs-CZ" sz="4000" b="1"/>
              <a:t>s nečlenskými státy - 2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9739E4B1-3F80-4408-8E3C-A7DCC13F1D9D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773238"/>
            <a:ext cx="8229600" cy="4608512"/>
          </a:xfrm>
          <a:solidFill>
            <a:srgbClr val="FFFFCC"/>
          </a:solidFill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2800" b="1" dirty="0"/>
              <a:t>čl. 207 - </a:t>
            </a:r>
            <a:r>
              <a:rPr lang="cs-CZ" altLang="cs-CZ" sz="2800" b="1" dirty="0">
                <a:solidFill>
                  <a:srgbClr val="FF0000"/>
                </a:solidFill>
              </a:rPr>
              <a:t>základ </a:t>
            </a:r>
            <a:r>
              <a:rPr lang="cs-CZ" altLang="cs-CZ" sz="2800" b="1" u="sng" dirty="0">
                <a:solidFill>
                  <a:srgbClr val="FF0000"/>
                </a:solidFill>
              </a:rPr>
              <a:t>(obsah) společné obchodní politiky</a:t>
            </a:r>
            <a:r>
              <a:rPr lang="cs-CZ" altLang="cs-CZ" sz="2800" b="1" dirty="0"/>
              <a:t> - </a:t>
            </a:r>
            <a:r>
              <a:rPr lang="cs-CZ" altLang="cs-CZ" sz="2800" b="1" dirty="0">
                <a:solidFill>
                  <a:srgbClr val="CC0000"/>
                </a:solidFill>
              </a:rPr>
              <a:t>jednotné zásady: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2800" b="1" dirty="0">
              <a:solidFill>
                <a:srgbClr val="CC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sz="2400" b="1" dirty="0">
                <a:solidFill>
                  <a:srgbClr val="005000"/>
                </a:solidFill>
              </a:rPr>
              <a:t>úpravy celních sazeb</a:t>
            </a:r>
          </a:p>
          <a:p>
            <a:pPr>
              <a:lnSpc>
                <a:spcPct val="80000"/>
              </a:lnSpc>
            </a:pPr>
            <a:r>
              <a:rPr lang="cs-CZ" altLang="cs-CZ" sz="2400" b="1" dirty="0">
                <a:solidFill>
                  <a:srgbClr val="005000"/>
                </a:solidFill>
              </a:rPr>
              <a:t>uzavírání celních a obchodních dohod</a:t>
            </a:r>
          </a:p>
          <a:p>
            <a:pPr>
              <a:lnSpc>
                <a:spcPct val="80000"/>
              </a:lnSpc>
            </a:pPr>
            <a:r>
              <a:rPr lang="cs-CZ" altLang="cs-CZ" sz="2400" b="1" dirty="0">
                <a:solidFill>
                  <a:srgbClr val="005000"/>
                </a:solidFill>
              </a:rPr>
              <a:t>obchodní aspekty duševního vlastnictví</a:t>
            </a:r>
          </a:p>
          <a:p>
            <a:pPr>
              <a:lnSpc>
                <a:spcPct val="80000"/>
              </a:lnSpc>
            </a:pPr>
            <a:r>
              <a:rPr lang="cs-CZ" altLang="cs-CZ" sz="2400" b="1" dirty="0">
                <a:solidFill>
                  <a:srgbClr val="005000"/>
                </a:solidFill>
              </a:rPr>
              <a:t>přímé zahraniční investice</a:t>
            </a:r>
          </a:p>
          <a:p>
            <a:pPr>
              <a:lnSpc>
                <a:spcPct val="80000"/>
              </a:lnSpc>
            </a:pPr>
            <a:r>
              <a:rPr lang="cs-CZ" altLang="cs-CZ" sz="2400" b="1" dirty="0">
                <a:solidFill>
                  <a:srgbClr val="005000"/>
                </a:solidFill>
              </a:rPr>
              <a:t>sjednocování liberalizačních opatření (minulost)</a:t>
            </a:r>
          </a:p>
          <a:p>
            <a:pPr>
              <a:lnSpc>
                <a:spcPct val="80000"/>
              </a:lnSpc>
            </a:pPr>
            <a:r>
              <a:rPr lang="cs-CZ" altLang="cs-CZ" sz="2400" b="1" dirty="0">
                <a:solidFill>
                  <a:srgbClr val="005000"/>
                </a:solidFill>
              </a:rPr>
              <a:t>vývozní politika </a:t>
            </a:r>
          </a:p>
          <a:p>
            <a:pPr>
              <a:lnSpc>
                <a:spcPct val="80000"/>
              </a:lnSpc>
            </a:pPr>
            <a:r>
              <a:rPr lang="cs-CZ" altLang="cs-CZ" sz="2400" b="1" dirty="0">
                <a:solidFill>
                  <a:srgbClr val="005000"/>
                </a:solidFill>
              </a:rPr>
              <a:t>dovozní politika: opatření na ochranu obchodu (dovozu) - dumping, subvencování</a:t>
            </a:r>
          </a:p>
          <a:p>
            <a:pPr>
              <a:lnSpc>
                <a:spcPct val="80000"/>
              </a:lnSpc>
            </a:pPr>
            <a:r>
              <a:rPr lang="cs-CZ" altLang="cs-CZ" sz="2400" b="1" i="1" dirty="0"/>
              <a:t> - pramen práva: nařízení - řádný legislativní postup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5E2A4289-9552-4CFE-98E6-93CF28314D0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1498178"/>
          </a:xfrm>
          <a:solidFill>
            <a:srgbClr val="B2D3FC"/>
          </a:solidFill>
        </p:spPr>
        <p:txBody>
          <a:bodyPr/>
          <a:lstStyle/>
          <a:p>
            <a:pPr eaLnBrk="1" hangingPunct="1"/>
            <a:r>
              <a:rPr lang="cs-CZ" altLang="cs-CZ" sz="4000" b="1" dirty="0"/>
              <a:t>Veřejnoprávní úprava obchodu </a:t>
            </a:r>
            <a:br>
              <a:rPr lang="cs-CZ" altLang="cs-CZ" sz="4000" b="1" dirty="0"/>
            </a:br>
            <a:r>
              <a:rPr lang="cs-CZ" altLang="cs-CZ" sz="4000" b="1" dirty="0"/>
              <a:t>s nečlenskými státy – 3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83D4AE9D-459B-43E2-A785-542409B287C3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988840"/>
            <a:ext cx="8229600" cy="4608810"/>
          </a:xfrm>
          <a:solidFill>
            <a:srgbClr val="CAEDFE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 dirty="0">
                <a:solidFill>
                  <a:srgbClr val="FF0000"/>
                </a:solidFill>
              </a:rPr>
              <a:t>výlučná pravomoc EU</a:t>
            </a:r>
            <a:r>
              <a:rPr lang="cs-CZ" altLang="cs-CZ" sz="2400" dirty="0">
                <a:solidFill>
                  <a:srgbClr val="FF0000"/>
                </a:solidFill>
              </a:rPr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rozsah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/>
              <a:t>zpětná delegace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endParaRPr lang="cs-CZ" altLang="cs-CZ" sz="2000" dirty="0"/>
          </a:p>
          <a:p>
            <a:pPr eaLnBrk="1" hangingPunct="1"/>
            <a:r>
              <a:rPr lang="cs-CZ" altLang="cs-CZ" b="1" dirty="0">
                <a:solidFill>
                  <a:srgbClr val="FF0000"/>
                </a:solidFill>
              </a:rPr>
              <a:t>Světová obchodní organizace (WTO)</a:t>
            </a:r>
          </a:p>
          <a:p>
            <a:pPr eaLnBrk="1" hangingPunct="1"/>
            <a:r>
              <a:rPr lang="cs-CZ" altLang="cs-CZ" b="1" dirty="0">
                <a:solidFill>
                  <a:srgbClr val="C00000"/>
                </a:solidFill>
              </a:rPr>
              <a:t>Charakter WTO, členství EU a členských států</a:t>
            </a:r>
            <a:r>
              <a:rPr lang="cs-CZ" altLang="cs-CZ" dirty="0">
                <a:solidFill>
                  <a:srgbClr val="C00000"/>
                </a:solidFill>
              </a:rPr>
              <a:t> </a:t>
            </a:r>
            <a:r>
              <a:rPr lang="cs-CZ" altLang="cs-CZ" b="1" dirty="0">
                <a:solidFill>
                  <a:srgbClr val="C00000"/>
                </a:solidFill>
              </a:rPr>
              <a:t>EU</a:t>
            </a:r>
          </a:p>
          <a:p>
            <a:r>
              <a:rPr lang="cs-CZ" altLang="cs-CZ" sz="2000" b="1" dirty="0"/>
              <a:t>Smlouvy WTO (GATT, GATS, TRIPS aj.)</a:t>
            </a:r>
          </a:p>
          <a:p>
            <a:pPr lvl="1"/>
            <a:r>
              <a:rPr lang="cs-CZ" altLang="cs-CZ" sz="2000" b="1" dirty="0"/>
              <a:t>závazné pro EU a členské státy</a:t>
            </a:r>
          </a:p>
          <a:p>
            <a:pPr lvl="1"/>
            <a:r>
              <a:rPr lang="cs-CZ" altLang="cs-CZ" sz="2000" b="1" dirty="0"/>
              <a:t>přednost před sekundárním právem</a:t>
            </a:r>
          </a:p>
          <a:p>
            <a:pPr lvl="1"/>
            <a:r>
              <a:rPr lang="cs-CZ" altLang="cs-CZ" sz="2000" b="1" dirty="0"/>
              <a:t>není automaticky přímý účinek v právu EU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endParaRPr lang="cs-CZ" altLang="cs-CZ" sz="2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BE37C002-5DA5-4706-B2CD-2330AC4FC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2001838"/>
          </a:xfrm>
          <a:solidFill>
            <a:srgbClr val="66FFFF"/>
          </a:solidFill>
        </p:spPr>
        <p:txBody>
          <a:bodyPr/>
          <a:lstStyle/>
          <a:p>
            <a:r>
              <a:rPr lang="cs-CZ" altLang="cs-CZ" sz="3600" b="1"/>
              <a:t>Právní nástroje společné obchodní politiky - přehled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4FAF66-0BFA-4022-8038-98156A9DA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76475"/>
            <a:ext cx="8229600" cy="4105275"/>
          </a:xfrm>
          <a:solidFill>
            <a:schemeClr val="accent5"/>
          </a:solidFill>
        </p:spPr>
        <p:txBody>
          <a:bodyPr/>
          <a:lstStyle/>
          <a:p>
            <a:pPr eaLnBrk="1" hangingPunct="1"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autonomní </a:t>
            </a:r>
            <a:r>
              <a:rPr lang="cs-CZ" dirty="0"/>
              <a:t>= sekundární právo EU </a:t>
            </a:r>
            <a:endParaRPr lang="cs-CZ" altLang="cs-CZ" b="1" dirty="0">
              <a:solidFill>
                <a:srgbClr val="FF0000"/>
              </a:solidFill>
            </a:endParaRPr>
          </a:p>
          <a:p>
            <a:pPr lvl="1" eaLnBrk="1" hangingPunct="1">
              <a:defRPr/>
            </a:pPr>
            <a:r>
              <a:rPr lang="cs-CZ" altLang="cs-CZ" b="1" dirty="0"/>
              <a:t>nařízení, rozhodnutí, jiná opatření</a:t>
            </a:r>
          </a:p>
          <a:p>
            <a:pPr lvl="1" eaLnBrk="1" hangingPunct="1">
              <a:defRPr/>
            </a:pPr>
            <a:r>
              <a:rPr lang="cs-CZ" altLang="cs-CZ" b="1" dirty="0"/>
              <a:t>věcně: </a:t>
            </a:r>
          </a:p>
          <a:p>
            <a:pPr lvl="2" eaLnBrk="1" hangingPunct="1">
              <a:defRPr/>
            </a:pPr>
            <a:r>
              <a:rPr lang="cs-CZ" altLang="cs-CZ" b="1" dirty="0"/>
              <a:t>cla – celní tarif, celní kodex, závazky GATT, </a:t>
            </a:r>
            <a:r>
              <a:rPr lang="cs-CZ" altLang="cs-CZ" b="1" dirty="0" err="1"/>
              <a:t>WTO</a:t>
            </a:r>
            <a:endParaRPr lang="cs-CZ" altLang="cs-CZ" b="1" dirty="0"/>
          </a:p>
          <a:p>
            <a:pPr lvl="2" eaLnBrk="1" hangingPunct="1">
              <a:defRPr/>
            </a:pPr>
            <a:r>
              <a:rPr lang="cs-CZ" altLang="cs-CZ" b="1" dirty="0"/>
              <a:t>regulace dovozu a vývozu – jednotná pravidla</a:t>
            </a:r>
          </a:p>
          <a:p>
            <a:pPr eaLnBrk="1" hangingPunct="1"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>smluvní</a:t>
            </a:r>
            <a:r>
              <a:rPr lang="cs-CZ" altLang="cs-CZ" b="1" dirty="0"/>
              <a:t> </a:t>
            </a:r>
            <a:r>
              <a:rPr lang="cs-CZ" dirty="0"/>
              <a:t>= mezinárodní smlouvy uzavírané EU s nečleny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6436AFE-5FCC-4C1A-A2FB-03FEF0A2E9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B2D3FC"/>
          </a:solidFill>
        </p:spPr>
        <p:txBody>
          <a:bodyPr/>
          <a:lstStyle/>
          <a:p>
            <a:pPr eaLnBrk="1" hangingPunct="1"/>
            <a:r>
              <a:rPr lang="cs-CZ" altLang="cs-CZ" sz="4000" b="1"/>
              <a:t>Smluvní nástroje společné obchodní politiky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49A75EED-AEE5-4BE8-B43F-5C14E1DEB8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897437"/>
          </a:xfrm>
          <a:solidFill>
            <a:srgbClr val="CAEDFE"/>
          </a:solidFill>
        </p:spPr>
        <p:txBody>
          <a:bodyPr/>
          <a:lstStyle/>
          <a:p>
            <a:pPr>
              <a:lnSpc>
                <a:spcPct val="80000"/>
              </a:lnSpc>
            </a:pPr>
            <a:endParaRPr lang="cs-CZ" altLang="cs-CZ" sz="18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/>
              <a:t>Evropské dohody o přidružení: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>
                <a:solidFill>
                  <a:srgbClr val="FF0000"/>
                </a:solidFill>
              </a:rPr>
              <a:t>Černá Hora, Srbsko a Bývalá jugoslávská republika Makedonie a Albánie, </a:t>
            </a:r>
            <a:r>
              <a:rPr lang="cs-CZ" altLang="cs-CZ" sz="1800" dirty="0"/>
              <a:t>jsou pak oficiálními kandidátskými zeměmi. S Černou Horou a Srbskem byla zahájena přístupová jednání a v jejich rámci byly otevřeny příslušné kapitoly. Potenciálními kandidátskými zeměmi jsou rovněž Bosna a Hercegovina a Kosovo. V přípravě Ukrajina a Gruzie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/>
              <a:t>- celní unie s Tureckem</a:t>
            </a:r>
          </a:p>
          <a:p>
            <a:pPr>
              <a:lnSpc>
                <a:spcPct val="80000"/>
              </a:lnSpc>
            </a:pPr>
            <a:r>
              <a:rPr lang="cs-CZ" altLang="cs-CZ" sz="1800" b="1" dirty="0"/>
              <a:t>- partnerství (země </a:t>
            </a:r>
            <a:r>
              <a:rPr lang="cs-CZ" altLang="cs-CZ" sz="1800" b="1" dirty="0" err="1"/>
              <a:t>býv</a:t>
            </a:r>
            <a:r>
              <a:rPr lang="cs-CZ" altLang="cs-CZ" sz="1800" b="1" dirty="0"/>
              <a:t>. SSSR), Ukrajina</a:t>
            </a:r>
          </a:p>
          <a:p>
            <a:pPr>
              <a:lnSpc>
                <a:spcPct val="80000"/>
              </a:lnSpc>
            </a:pPr>
            <a:r>
              <a:rPr lang="cs-CZ" altLang="cs-CZ" sz="1800" b="1" dirty="0"/>
              <a:t>- </a:t>
            </a:r>
            <a:r>
              <a:rPr lang="cs-CZ" altLang="cs-CZ" sz="1800" b="1" dirty="0" err="1"/>
              <a:t>středozemí</a:t>
            </a:r>
            <a:r>
              <a:rPr lang="cs-CZ" altLang="cs-CZ" sz="1800" b="1" dirty="0"/>
              <a:t> (Euro-med)</a:t>
            </a:r>
          </a:p>
          <a:p>
            <a:pPr>
              <a:lnSpc>
                <a:spcPct val="80000"/>
              </a:lnSpc>
            </a:pPr>
            <a:r>
              <a:rPr lang="cs-CZ" altLang="cs-CZ" sz="1800" b="1" dirty="0"/>
              <a:t>- volný obchod s JAR, preferenční dohoda s Mexikem aj.</a:t>
            </a:r>
          </a:p>
          <a:p>
            <a:pPr>
              <a:lnSpc>
                <a:spcPct val="80000"/>
              </a:lnSpc>
            </a:pPr>
            <a:r>
              <a:rPr lang="cs-CZ" altLang="cs-CZ" sz="1800" b="1" dirty="0">
                <a:solidFill>
                  <a:srgbClr val="006600"/>
                </a:solidFill>
              </a:rPr>
              <a:t>kontrolováno Výborem pro obchodní dohody WTO, lze podle WTO</a:t>
            </a:r>
            <a:endParaRPr lang="cs-CZ" altLang="cs-CZ" sz="18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/>
              <a:t>ACP - Vztahy k RZ (banány) – Smlouva z </a:t>
            </a:r>
            <a:r>
              <a:rPr lang="cs-CZ" altLang="cs-CZ" sz="1800" b="1" dirty="0" err="1"/>
              <a:t>Cotonou</a:t>
            </a:r>
            <a:r>
              <a:rPr lang="cs-CZ" altLang="cs-CZ" sz="1800" b="1" dirty="0"/>
              <a:t> 2003 – GSP (viz dále)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/>
              <a:t>Švýcarsko – dvoustranné smlouvy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/>
              <a:t>USA, Kanada (nové dohody o volném obchodu ve stadiu sjednávání)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89123FCF-4E29-4708-8813-1E7635E69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solidFill>
            <a:srgbClr val="FF0000"/>
          </a:solidFill>
        </p:spPr>
        <p:txBody>
          <a:bodyPr/>
          <a:lstStyle/>
          <a:p>
            <a:r>
              <a:rPr lang="cs-CZ" altLang="cs-CZ" sz="4000">
                <a:solidFill>
                  <a:schemeClr val="bg1"/>
                </a:solidFill>
              </a:rPr>
              <a:t>Evropský hospodářský prostor - 1</a:t>
            </a:r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3DE502C3-6190-4B9E-853F-B736CF7C8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5183187"/>
          </a:xfrm>
          <a:solidFill>
            <a:srgbClr val="FFFF99"/>
          </a:solidFill>
        </p:spPr>
        <p:txBody>
          <a:bodyPr/>
          <a:lstStyle/>
          <a:p>
            <a:r>
              <a:rPr lang="cs-CZ" altLang="cs-CZ" sz="1600"/>
              <a:t>Dohoda o EHP 1994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b="1"/>
              <a:t>struktura, působnost – EHP = EU + ESVO - CH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b="1"/>
              <a:t>legislativa EU</a:t>
            </a:r>
          </a:p>
          <a:p>
            <a:endParaRPr lang="cs-CZ" altLang="cs-CZ" sz="1600"/>
          </a:p>
          <a:p>
            <a:r>
              <a:rPr lang="cs-CZ" altLang="cs-CZ" sz="1600"/>
              <a:t>Zahrnuje: plná práva a povinnosti vnitřního trhu EU (s výjimkami) - čtyři svobody vnitřního trhu a některé související politiky (hospodářská soutěž, doprava, energetika a hospodářská a měnová spolupráce) + horizontální politiky, které jsou úzce propojeny se čtyřmi svobodami: sociální; politiky na ochranu spotřebitele, v oblasti životního prostředí, statistik a práva obchodních společností</a:t>
            </a:r>
          </a:p>
          <a:p>
            <a:r>
              <a:rPr lang="cs-CZ" altLang="cs-CZ" sz="1600"/>
              <a:t>Výjimky – vynětí:</a:t>
            </a:r>
          </a:p>
          <a:p>
            <a:pPr lvl="1"/>
            <a:r>
              <a:rPr lang="cs-CZ" altLang="cs-CZ" sz="1600"/>
              <a:t>společná zemědělská politika a společná rybolovná politika </a:t>
            </a:r>
          </a:p>
          <a:p>
            <a:pPr lvl="1"/>
            <a:r>
              <a:rPr lang="cs-CZ" altLang="cs-CZ" sz="1600"/>
              <a:t>celní unie;</a:t>
            </a:r>
          </a:p>
          <a:p>
            <a:pPr lvl="1"/>
            <a:r>
              <a:rPr lang="cs-CZ" altLang="cs-CZ" sz="1600"/>
              <a:t>společná obchodní politika;</a:t>
            </a:r>
          </a:p>
          <a:p>
            <a:pPr lvl="1"/>
            <a:r>
              <a:rPr lang="cs-CZ" altLang="cs-CZ" sz="1600"/>
              <a:t>daňová harmonizace,</a:t>
            </a:r>
          </a:p>
          <a:p>
            <a:pPr lvl="1"/>
            <a:r>
              <a:rPr lang="cs-CZ" altLang="cs-CZ" sz="1600"/>
              <a:t>společná zahraniční a bezpečnostní politika;</a:t>
            </a:r>
          </a:p>
          <a:p>
            <a:pPr lvl="1"/>
            <a:r>
              <a:rPr lang="cs-CZ" altLang="cs-CZ" sz="1600"/>
              <a:t>spravedlnost a vnitřní věci (nicméně všechny země ESVO jsou součástí schengenského prostoru); </a:t>
            </a:r>
          </a:p>
          <a:p>
            <a:pPr lvl="1"/>
            <a:r>
              <a:rPr lang="cs-CZ" altLang="cs-CZ" sz="1600"/>
              <a:t>hospodářská a měnová unie </a:t>
            </a:r>
          </a:p>
          <a:p>
            <a:endParaRPr lang="cs-CZ" altLang="cs-CZ"/>
          </a:p>
          <a:p>
            <a:endParaRPr lang="cs-CZ" alt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0278B8D8-EA38-4C2F-BDB7-A66F01D16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  <a:solidFill>
            <a:srgbClr val="0066FF"/>
          </a:solidFill>
        </p:spPr>
        <p:txBody>
          <a:bodyPr/>
          <a:lstStyle/>
          <a:p>
            <a:r>
              <a:rPr lang="cs-CZ" altLang="cs-CZ" dirty="0">
                <a:solidFill>
                  <a:schemeClr val="bg1"/>
                </a:solidFill>
              </a:rPr>
              <a:t>Vztahy EU – Švýcarsko</a:t>
            </a:r>
            <a:br>
              <a:rPr lang="cs-CZ" altLang="cs-CZ" dirty="0">
                <a:solidFill>
                  <a:schemeClr val="bg1"/>
                </a:solidFill>
              </a:rPr>
            </a:br>
            <a:r>
              <a:rPr lang="cs-CZ" altLang="cs-CZ" sz="3600" dirty="0">
                <a:solidFill>
                  <a:schemeClr val="bg1"/>
                </a:solidFill>
              </a:rPr>
              <a:t>jen dvoustranné dohody (</a:t>
            </a:r>
            <a:r>
              <a:rPr lang="cs-CZ" altLang="cs-CZ" sz="3600" u="sng" dirty="0">
                <a:solidFill>
                  <a:schemeClr val="bg1"/>
                </a:solidFill>
              </a:rPr>
              <a:t>jen k informaci</a:t>
            </a:r>
            <a:r>
              <a:rPr lang="cs-CZ" altLang="cs-CZ" sz="3600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7AE3A5AC-CF5B-4590-9993-643319D74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36911"/>
            <a:ext cx="8229600" cy="3489251"/>
          </a:xfrm>
          <a:solidFill>
            <a:srgbClr val="CCECFF"/>
          </a:solidFill>
        </p:spPr>
        <p:txBody>
          <a:bodyPr/>
          <a:lstStyle/>
          <a:p>
            <a:r>
              <a:rPr lang="cs-CZ" altLang="cs-CZ" sz="1600" dirty="0">
                <a:solidFill>
                  <a:schemeClr val="accent3">
                    <a:lumMod val="50000"/>
                  </a:schemeClr>
                </a:solidFill>
              </a:rPr>
              <a:t>První balíček </a:t>
            </a:r>
            <a:r>
              <a:rPr lang="cs-CZ" altLang="cs-CZ" sz="1600" b="1" dirty="0">
                <a:solidFill>
                  <a:schemeClr val="accent3">
                    <a:lumMod val="50000"/>
                  </a:schemeClr>
                </a:solidFill>
              </a:rPr>
              <a:t>(„dvoustranné dohody I“, </a:t>
            </a:r>
            <a:r>
              <a:rPr lang="cs-CZ" altLang="cs-CZ" sz="1600" dirty="0">
                <a:solidFill>
                  <a:schemeClr val="accent3">
                    <a:lumMod val="50000"/>
                  </a:schemeClr>
                </a:solidFill>
              </a:rPr>
              <a:t>přijaté v roce 2002): oblasti letecké dopravy, veřejných zakázek, výzkumu, zemědělství, technických překážek obchodu (které mají být odstraněny pomocí zásady vzájemného uznávání), pozemní dopravy, </a:t>
            </a:r>
            <a:r>
              <a:rPr lang="cs-CZ" altLang="cs-CZ" sz="1600" b="1" i="1" dirty="0">
                <a:solidFill>
                  <a:schemeClr val="accent3">
                    <a:lumMod val="50000"/>
                  </a:schemeClr>
                </a:solidFill>
              </a:rPr>
              <a:t>svobody usazování a volného pohybu osob. </a:t>
            </a:r>
            <a:r>
              <a:rPr lang="cs-CZ" altLang="cs-CZ" sz="1600" dirty="0">
                <a:solidFill>
                  <a:schemeClr val="accent3">
                    <a:lumMod val="50000"/>
                  </a:schemeClr>
                </a:solidFill>
              </a:rPr>
              <a:t>Tento poslední bod je v současné době předmětem sporu, protože v únoru 2014 se ve Švýcarsku konalo referendum o ročních kvótách pro zahraniční pracovníky a o dalších předpisech upravujících imigraci. Schválení referenda těsnou většinou ohrožuje dvoustranné dohody a může vést k ukončení celého balíčku, nebude-li nalezeno diplomatické nebo institucionální řešení.</a:t>
            </a:r>
          </a:p>
          <a:p>
            <a:r>
              <a:rPr lang="cs-CZ" altLang="cs-CZ" sz="1600" dirty="0">
                <a:solidFill>
                  <a:schemeClr val="accent3">
                    <a:lumMod val="50000"/>
                  </a:schemeClr>
                </a:solidFill>
              </a:rPr>
              <a:t>Druhý balíček (</a:t>
            </a:r>
            <a:r>
              <a:rPr lang="cs-CZ" altLang="cs-CZ" sz="1600" b="1" dirty="0">
                <a:solidFill>
                  <a:schemeClr val="accent3">
                    <a:lumMod val="50000"/>
                  </a:schemeClr>
                </a:solidFill>
              </a:rPr>
              <a:t>„dvoustranné dohody II“, </a:t>
            </a:r>
            <a:r>
              <a:rPr lang="cs-CZ" altLang="cs-CZ" sz="1600" dirty="0">
                <a:solidFill>
                  <a:schemeClr val="accent3">
                    <a:lumMod val="50000"/>
                  </a:schemeClr>
                </a:solidFill>
              </a:rPr>
              <a:t>přijaté v roce 2005): dohody ze </a:t>
            </a:r>
            <a:r>
              <a:rPr lang="cs-CZ" altLang="cs-CZ" sz="1600" dirty="0" err="1">
                <a:solidFill>
                  <a:schemeClr val="accent3">
                    <a:lumMod val="50000"/>
                  </a:schemeClr>
                </a:solidFill>
              </a:rPr>
              <a:t>Schengenu</a:t>
            </a:r>
            <a:r>
              <a:rPr lang="cs-CZ" altLang="cs-CZ" sz="1600" dirty="0">
                <a:solidFill>
                  <a:schemeClr val="accent3">
                    <a:lumMod val="50000"/>
                  </a:schemeClr>
                </a:solidFill>
              </a:rPr>
              <a:t> a Dublinu, zdanění příjmů z úspor v podobě úroků, boj proti podvodům, </a:t>
            </a:r>
            <a:r>
              <a:rPr lang="cs-CZ" altLang="cs-CZ" sz="1600" b="1" i="1" dirty="0">
                <a:solidFill>
                  <a:schemeClr val="accent3">
                    <a:lumMod val="50000"/>
                  </a:schemeClr>
                </a:solidFill>
              </a:rPr>
              <a:t>zpracované zemědělské produkty, </a:t>
            </a:r>
            <a:r>
              <a:rPr lang="cs-CZ" altLang="cs-CZ" sz="1600" dirty="0">
                <a:solidFill>
                  <a:schemeClr val="accent3">
                    <a:lumMod val="50000"/>
                  </a:schemeClr>
                </a:solidFill>
              </a:rPr>
              <a:t>statistiky, důchody, životní prostředí, audiovizuální program MEDIA, vzdělávání.</a:t>
            </a:r>
          </a:p>
          <a:p>
            <a:endParaRPr lang="cs-CZ" altLang="cs-CZ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1067</Words>
  <Application>Microsoft Office PowerPoint</Application>
  <PresentationFormat>Předvádění na obrazovce (4:3)</PresentationFormat>
  <Paragraphs>116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Arial Black</vt:lpstr>
      <vt:lpstr>Výchozí návrh</vt:lpstr>
      <vt:lpstr>Společná obchodní politika EU (obchod s nečleny) 2023  NVS – ot. 22</vt:lpstr>
      <vt:lpstr>Veřejnoprávní úprava obchodu  s nečlenskými státy - 1</vt:lpstr>
      <vt:lpstr>Veřejnoprávní úprava obchodu  s nečlenskými státy – 1a</vt:lpstr>
      <vt:lpstr>Veřejnoprávní úprava obchodu  s nečlenskými státy - 2</vt:lpstr>
      <vt:lpstr>Veřejnoprávní úprava obchodu  s nečlenskými státy – 3</vt:lpstr>
      <vt:lpstr>Právní nástroje společné obchodní politiky - přehled</vt:lpstr>
      <vt:lpstr>Smluvní nástroje společné obchodní politiky</vt:lpstr>
      <vt:lpstr>Evropský hospodářský prostor - 1</vt:lpstr>
      <vt:lpstr>Vztahy EU – Švýcarsko jen dvoustranné dohody (jen k informaci)</vt:lpstr>
      <vt:lpstr>Veřejnoprávní úprava obchodu  s nečlenskými státy - 4</vt:lpstr>
      <vt:lpstr>Ochranná opatření při dovozu do EU - 1</vt:lpstr>
      <vt:lpstr>Ochranná opatření při dovozu do EU - 2</vt:lpstr>
      <vt:lpstr>   .</vt:lpstr>
      <vt:lpstr>Mezinárodní ochrana duševního vlastnictví – vynucování práv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Legislativní postupy v EU</dc:title>
  <dc:creator>1224</dc:creator>
  <cp:lastModifiedBy>Vladimír Týč</cp:lastModifiedBy>
  <cp:revision>66</cp:revision>
  <dcterms:created xsi:type="dcterms:W3CDTF">2009-10-21T15:31:26Z</dcterms:created>
  <dcterms:modified xsi:type="dcterms:W3CDTF">2023-11-23T21:26:22Z</dcterms:modified>
</cp:coreProperties>
</file>