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sldIdLst>
    <p:sldId id="302" r:id="rId2"/>
    <p:sldId id="293" r:id="rId3"/>
    <p:sldId id="306" r:id="rId4"/>
    <p:sldId id="256" r:id="rId5"/>
    <p:sldId id="298" r:id="rId6"/>
    <p:sldId id="258" r:id="rId7"/>
    <p:sldId id="304" r:id="rId8"/>
    <p:sldId id="295" r:id="rId9"/>
    <p:sldId id="264" r:id="rId10"/>
    <p:sldId id="265" r:id="rId11"/>
    <p:sldId id="266" r:id="rId12"/>
    <p:sldId id="267" r:id="rId13"/>
    <p:sldId id="270" r:id="rId14"/>
    <p:sldId id="300" r:id="rId15"/>
    <p:sldId id="272" r:id="rId16"/>
    <p:sldId id="276" r:id="rId17"/>
    <p:sldId id="301" r:id="rId18"/>
    <p:sldId id="278" r:id="rId19"/>
    <p:sldId id="303" r:id="rId20"/>
    <p:sldId id="279" r:id="rId21"/>
    <p:sldId id="292" r:id="rId22"/>
    <p:sldId id="280" r:id="rId23"/>
    <p:sldId id="281" r:id="rId24"/>
    <p:sldId id="282" r:id="rId25"/>
    <p:sldId id="299" r:id="rId26"/>
    <p:sldId id="283" r:id="rId27"/>
    <p:sldId id="284" r:id="rId28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CC"/>
    <a:srgbClr val="B9EBFF"/>
    <a:srgbClr val="FF9900"/>
    <a:srgbClr val="FFFF66"/>
    <a:srgbClr val="008000"/>
    <a:srgbClr val="B7EA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557" autoAdjust="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F4C9E8BD-4538-4A8E-A55A-426D044DBE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544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1" name="AutoShape 2">
            <a:extLst>
              <a:ext uri="{FF2B5EF4-FFF2-40B4-BE49-F238E27FC236}">
                <a16:creationId xmlns:a16="http://schemas.microsoft.com/office/drawing/2014/main" id="{4D0CDA71-2739-4652-8F8E-0E391BA83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544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D5CC861B-EF71-4BE8-96A1-7F84775DDBF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-7377113"/>
            <a:ext cx="0" cy="162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83D9105C-E572-4A55-8C8E-0538725F41B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1638" cy="428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94E1BD5C-58FF-4691-8016-69D51AD378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C267A746-AF1B-4B08-B0EA-AD5E989628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4813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>
            <a:extLst>
              <a:ext uri="{FF2B5EF4-FFF2-40B4-BE49-F238E27FC236}">
                <a16:creationId xmlns:a16="http://schemas.microsoft.com/office/drawing/2014/main" id="{C124B583-AC2C-4863-AA0E-EB3A834FD3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6857785C-89B9-4C28-AFFC-8E6EA841EB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>
            <a:extLst>
              <a:ext uri="{FF2B5EF4-FFF2-40B4-BE49-F238E27FC236}">
                <a16:creationId xmlns:a16="http://schemas.microsoft.com/office/drawing/2014/main" id="{500D4316-99A8-4F3F-869F-E321034085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BAD41B80-58CE-4CA1-A0C7-9D12C91965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>
            <a:extLst>
              <a:ext uri="{FF2B5EF4-FFF2-40B4-BE49-F238E27FC236}">
                <a16:creationId xmlns:a16="http://schemas.microsoft.com/office/drawing/2014/main" id="{3879C7C2-7D4D-4482-864D-CDD2ADD6F5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7113"/>
            <a:ext cx="21601113" cy="162020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8D258263-4F82-4E66-BA3F-5AD3A5FF1D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>
            <a:extLst>
              <a:ext uri="{FF2B5EF4-FFF2-40B4-BE49-F238E27FC236}">
                <a16:creationId xmlns:a16="http://schemas.microsoft.com/office/drawing/2014/main" id="{4D348D53-FD56-4D00-A52D-D473CCB3D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398962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4D2BC881-D87A-4484-B299-4FC62C58487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533900"/>
            <a:ext cx="5481638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">
            <a:extLst>
              <a:ext uri="{FF2B5EF4-FFF2-40B4-BE49-F238E27FC236}">
                <a16:creationId xmlns:a16="http://schemas.microsoft.com/office/drawing/2014/main" id="{0DD64B62-91A1-4E21-9DD5-EBD27EC7C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398962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1B1E5990-1212-44A3-B77C-C76DFDEA3C8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533900"/>
            <a:ext cx="5481638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1">
            <a:extLst>
              <a:ext uri="{FF2B5EF4-FFF2-40B4-BE49-F238E27FC236}">
                <a16:creationId xmlns:a16="http://schemas.microsoft.com/office/drawing/2014/main" id="{3C0C6F38-95DA-4F87-B862-F697CE0E1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398962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94D2FC18-000B-4F81-82B4-F430B137522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533900"/>
            <a:ext cx="5481638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>
            <a:extLst>
              <a:ext uri="{FF2B5EF4-FFF2-40B4-BE49-F238E27FC236}">
                <a16:creationId xmlns:a16="http://schemas.microsoft.com/office/drawing/2014/main" id="{844860A4-89CB-4160-9A4B-1224D0528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7902B91-281E-4704-825D-B18B893A26CA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0B7FB5A4-DADB-4DC0-9CAA-383C687A3F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BF848B8D-A2B3-4ECF-A7F4-AD1BDCEB3B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1">
            <a:extLst>
              <a:ext uri="{FF2B5EF4-FFF2-40B4-BE49-F238E27FC236}">
                <a16:creationId xmlns:a16="http://schemas.microsoft.com/office/drawing/2014/main" id="{7B18BABF-3503-4E91-BBE0-91A18EDCB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92F9E90-539D-49D2-BC13-E8F6B1446DF3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A5B1A274-D76B-4AC1-9BFA-6A25541125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34E8497B-665C-4546-A4B8-4E4EA1C9CA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>
            <a:extLst>
              <a:ext uri="{FF2B5EF4-FFF2-40B4-BE49-F238E27FC236}">
                <a16:creationId xmlns:a16="http://schemas.microsoft.com/office/drawing/2014/main" id="{EE403C08-0D60-4E43-A35F-2F28498C1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CD56A2B-EDA6-4531-9ADF-1BC21F5B5449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ECE8F8CC-9705-455A-B222-303E163D06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63667656-FA28-4CE3-9C3D-E7CA7056A0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1">
            <a:extLst>
              <a:ext uri="{FF2B5EF4-FFF2-40B4-BE49-F238E27FC236}">
                <a16:creationId xmlns:a16="http://schemas.microsoft.com/office/drawing/2014/main" id="{D9EBB10F-C9D2-460E-9137-35E3639A1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B91C255-5AB5-4BA8-937A-05BAB099A84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3CCA094A-FA3F-485A-8053-179966B87D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3330180C-F50D-416C-ACD1-AFD44C9157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37E64DD3-6054-4C09-B0B2-42EA906B04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B0962363-B107-4FEE-BE44-2D27D67551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4813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E844C411-685E-4FD5-B4AA-9D1A181E18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7113"/>
            <a:ext cx="21601113" cy="162020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7F38F79B-28CF-42E3-82FC-DA880E8EA8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>
            <a:extLst>
              <a:ext uri="{FF2B5EF4-FFF2-40B4-BE49-F238E27FC236}">
                <a16:creationId xmlns:a16="http://schemas.microsoft.com/office/drawing/2014/main" id="{9AE55E56-6317-413D-92FB-B895A3B57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93C11C48-3A80-43D0-87B1-B2F3F45BC3D1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348A0845-E60A-4E75-9EED-4EF80EDDAB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3763950C-A2CB-44C8-BF30-845F7E1356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929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>
            <a:extLst>
              <a:ext uri="{FF2B5EF4-FFF2-40B4-BE49-F238E27FC236}">
                <a16:creationId xmlns:a16="http://schemas.microsoft.com/office/drawing/2014/main" id="{3030D70D-E004-442E-8892-2472CEC3C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11FFF00-AA51-4A62-B118-FE71E71FB732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0A2C8049-D59B-4AFE-8CF5-F8A607D056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E297BC67-4C5D-44AF-B3DD-206B04A763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>
            <a:extLst>
              <a:ext uri="{FF2B5EF4-FFF2-40B4-BE49-F238E27FC236}">
                <a16:creationId xmlns:a16="http://schemas.microsoft.com/office/drawing/2014/main" id="{524D38C1-37CE-4078-ACB1-C6EF58D12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977B4E8-65E8-41F5-AEC0-2CAF3290ED5F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31474511-580B-435A-A524-C6A26AC23F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AB67E322-D699-4F10-9AFB-D7C26654E4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3B2D73EE-E1C7-4662-8A5F-EBCD5742EE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2062F393-C078-465C-92DB-1C170CB87F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>
            <a:extLst>
              <a:ext uri="{FF2B5EF4-FFF2-40B4-BE49-F238E27FC236}">
                <a16:creationId xmlns:a16="http://schemas.microsoft.com/office/drawing/2014/main" id="{44CA7B37-7F2C-48C1-8F98-0E95C02D7D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96E81F87-FB4C-410D-A280-40F5D3E3C2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>
            <a:extLst>
              <a:ext uri="{FF2B5EF4-FFF2-40B4-BE49-F238E27FC236}">
                <a16:creationId xmlns:a16="http://schemas.microsoft.com/office/drawing/2014/main" id="{9E006FBC-133F-4FAE-AF24-E301C5158D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7113"/>
            <a:ext cx="21601113" cy="162020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6F60A581-651F-49EE-8400-78415EA7DD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5FA600D-D87B-46C8-90AF-9E23654DAEF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20530-A098-4645-9B0A-9D5FCF3804C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5559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B7F1CD7-3BB3-49BE-A764-27746278CD5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C021A-3F37-4867-8FA0-5480AD4C9FB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86803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128588"/>
            <a:ext cx="2055813" cy="599281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6625" cy="599281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18FDF84-8DCB-4BA3-8493-9661369E7C7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77A36-2E9D-401C-86AA-191D26C7F49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46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539DEF4-40EE-4F38-8804-C02B3E36841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13357-A6F8-4EAF-BC43-93F5E4BD6B6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13598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67801BB-875D-4919-AAE4-31E5754D651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0F6ED-E093-48E8-ABAB-BC6A857BB4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875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CFDFBF3-8B95-479D-9592-454FE73D73D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34B31-7789-4981-BFF1-5AF7275C50D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1241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40506BF-A32B-4DB0-8907-8412D60DE66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9A0E4-5F44-4BA4-976F-DDFC995759A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8047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B55679B-21D2-4701-A997-53C05E7FC92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14319-B942-4D6E-8F08-DC77531F45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3334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43D77C59-65C4-44DB-A4B2-D432FDDEA5F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BDB5B-EEC6-43E4-B1DD-7C7518435A8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7632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A15932-5FFE-47CB-81D4-9EA509E2F9F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A59CD-0ACF-4BBA-8067-1AB734FA0CB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3196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A029AA-942F-42FA-B952-F4BAD0561C2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1F9D2-07FD-42C6-9DEA-915DE3B3A6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6583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345F93B8-E563-48D9-9FD5-4C45088679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4838" cy="143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567BF417-3410-43B9-B0AE-7061A61C84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4BB60E56-84C9-4179-8895-136E72F9B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52A16692-CFEC-4148-BA15-B579FBF183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79329A7F-F2FD-4A50-B2B6-E5DB9150034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4ADE6C4-4EB6-4688-9ED6-FF39157B964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5pPr>
      <a:lvl6pPr marL="25146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6pPr>
      <a:lvl7pPr marL="29718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7pPr>
      <a:lvl8pPr marL="34290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8pPr>
      <a:lvl9pPr marL="38862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>
            <a:extLst>
              <a:ext uri="{FF2B5EF4-FFF2-40B4-BE49-F238E27FC236}">
                <a16:creationId xmlns:a16="http://schemas.microsoft.com/office/drawing/2014/main" id="{FE9A7FF5-FAB4-4F08-A317-6756862C2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062912" cy="57991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800" dirty="0"/>
              <a:t>Prof. JUDr. Vladimír Týč, CSc.</a:t>
            </a:r>
            <a:br>
              <a:rPr lang="cs-CZ" altLang="cs-CZ" sz="2800" dirty="0"/>
            </a:br>
            <a:endParaRPr lang="cs-CZ" altLang="cs-CZ" sz="2800" dirty="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 dirty="0">
                <a:solidFill>
                  <a:schemeClr val="tx1"/>
                </a:solidFill>
              </a:rPr>
              <a:t>Mezinárodní a evropské právo pro veřejnou správu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3600" b="1" dirty="0">
              <a:solidFill>
                <a:srgbClr val="A50021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</a:pPr>
            <a:r>
              <a:rPr lang="cs-CZ" altLang="cs-CZ" sz="3600" b="1" dirty="0">
                <a:solidFill>
                  <a:srgbClr val="A50021"/>
                </a:solidFill>
              </a:rPr>
              <a:t>Právní řád ČR: tři právní systémy</a:t>
            </a:r>
          </a:p>
          <a:p>
            <a:pPr algn="ctr" eaLnBrk="1" hangingPunct="1">
              <a:spcBef>
                <a:spcPct val="0"/>
              </a:spcBef>
              <a:buClrTx/>
            </a:pPr>
            <a:endParaRPr lang="cs-CZ" altLang="cs-CZ" sz="3600" b="1" dirty="0">
              <a:solidFill>
                <a:srgbClr val="A50021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</a:pPr>
            <a:r>
              <a:rPr lang="cs-CZ" altLang="cs-CZ" sz="2000" dirty="0">
                <a:solidFill>
                  <a:schemeClr val="tx1"/>
                </a:solidFill>
              </a:rPr>
              <a:t>Přednáška MPV 01</a:t>
            </a:r>
          </a:p>
          <a:p>
            <a:pPr marL="742950" indent="-742950" algn="ctr" eaLnBrk="1" hangingPunct="1">
              <a:spcBef>
                <a:spcPct val="0"/>
              </a:spcBef>
              <a:buClrTx/>
              <a:buFontTx/>
              <a:buAutoNum type="arabicPeriod"/>
            </a:pPr>
            <a:r>
              <a:rPr lang="cs-CZ" altLang="cs-CZ" sz="800" b="1" dirty="0">
                <a:solidFill>
                  <a:schemeClr val="bg1"/>
                </a:solidFill>
              </a:rPr>
              <a:t>  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900" b="1" dirty="0">
              <a:solidFill>
                <a:srgbClr val="CC000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dirty="0">
                <a:solidFill>
                  <a:srgbClr val="006600"/>
                </a:solidFill>
              </a:rPr>
              <a:t>Masarykova univerzita Brno 2023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>
            <a:extLst>
              <a:ext uri="{FF2B5EF4-FFF2-40B4-BE49-F238E27FC236}">
                <a16:creationId xmlns:a16="http://schemas.microsoft.com/office/drawing/2014/main" id="{11B3640A-3844-4476-A90F-2A867BCFC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52513"/>
            <a:ext cx="8229600" cy="619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B1510C90-DCB0-415F-8C1D-A32C82C0C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27652" name="Group 3">
            <a:extLst>
              <a:ext uri="{FF2B5EF4-FFF2-40B4-BE49-F238E27FC236}">
                <a16:creationId xmlns:a16="http://schemas.microsoft.com/office/drawing/2014/main" id="{88AAD3EE-2DA2-4E62-AE5F-A7DEA03C53E0}"/>
              </a:ext>
            </a:extLst>
          </p:cNvPr>
          <p:cNvGrpSpPr>
            <a:grpSpLocks/>
          </p:cNvGrpSpPr>
          <p:nvPr/>
        </p:nvGrpSpPr>
        <p:grpSpPr bwMode="auto">
          <a:xfrm>
            <a:off x="1116013" y="-242888"/>
            <a:ext cx="7845425" cy="7673976"/>
            <a:chOff x="703" y="-153"/>
            <a:chExt cx="4942" cy="4834"/>
          </a:xfrm>
        </p:grpSpPr>
        <p:sp>
          <p:nvSpPr>
            <p:cNvPr id="27659" name="AutoShape 4">
              <a:extLst>
                <a:ext uri="{FF2B5EF4-FFF2-40B4-BE49-F238E27FC236}">
                  <a16:creationId xmlns:a16="http://schemas.microsoft.com/office/drawing/2014/main" id="{A83FB31A-730C-4F46-A9BB-126C264142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-153"/>
              <a:ext cx="4942" cy="4834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27660" name="Rectangle 5">
              <a:extLst>
                <a:ext uri="{FF2B5EF4-FFF2-40B4-BE49-F238E27FC236}">
                  <a16:creationId xmlns:a16="http://schemas.microsoft.com/office/drawing/2014/main" id="{3890DCF7-9CF0-40C2-9945-A0985D7E8F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5" y="355"/>
              <a:ext cx="1080" cy="58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27661" name="Rectangle 6">
              <a:extLst>
                <a:ext uri="{FF2B5EF4-FFF2-40B4-BE49-F238E27FC236}">
                  <a16:creationId xmlns:a16="http://schemas.microsoft.com/office/drawing/2014/main" id="{86FD9D03-C2C9-402E-AF0C-69D2DC8118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1735"/>
              <a:ext cx="863" cy="580"/>
            </a:xfrm>
            <a:prstGeom prst="rect">
              <a:avLst/>
            </a:prstGeom>
            <a:solidFill>
              <a:srgbClr val="00CC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A</a:t>
              </a:r>
            </a:p>
          </p:txBody>
        </p:sp>
        <p:sp>
          <p:nvSpPr>
            <p:cNvPr id="27662" name="Rectangle 7">
              <a:extLst>
                <a:ext uri="{FF2B5EF4-FFF2-40B4-BE49-F238E27FC236}">
                  <a16:creationId xmlns:a16="http://schemas.microsoft.com/office/drawing/2014/main" id="{95D02640-CC3C-4AEA-A67F-26984D2E79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" y="1735"/>
              <a:ext cx="863" cy="580"/>
            </a:xfrm>
            <a:prstGeom prst="rect">
              <a:avLst/>
            </a:prstGeom>
            <a:solidFill>
              <a:srgbClr val="F0FE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B</a:t>
              </a:r>
            </a:p>
          </p:txBody>
        </p:sp>
        <p:sp>
          <p:nvSpPr>
            <p:cNvPr id="27663" name="Rectangle 8">
              <a:extLst>
                <a:ext uri="{FF2B5EF4-FFF2-40B4-BE49-F238E27FC236}">
                  <a16:creationId xmlns:a16="http://schemas.microsoft.com/office/drawing/2014/main" id="{5C4414C7-AD0B-457D-841C-8B27A8BE4C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3116"/>
              <a:ext cx="863" cy="580"/>
            </a:xfrm>
            <a:prstGeom prst="rect">
              <a:avLst/>
            </a:prstGeom>
            <a:solidFill>
              <a:srgbClr val="CCE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A</a:t>
              </a:r>
            </a:p>
          </p:txBody>
        </p:sp>
        <p:sp>
          <p:nvSpPr>
            <p:cNvPr id="27664" name="Rectangle 9">
              <a:extLst>
                <a:ext uri="{FF2B5EF4-FFF2-40B4-BE49-F238E27FC236}">
                  <a16:creationId xmlns:a16="http://schemas.microsoft.com/office/drawing/2014/main" id="{773676F8-0385-44F0-BB26-8FAA744326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" y="3116"/>
              <a:ext cx="863" cy="580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B</a:t>
              </a:r>
            </a:p>
          </p:txBody>
        </p:sp>
        <p:sp>
          <p:nvSpPr>
            <p:cNvPr id="27665" name="Line 10">
              <a:extLst>
                <a:ext uri="{FF2B5EF4-FFF2-40B4-BE49-F238E27FC236}">
                  <a16:creationId xmlns:a16="http://schemas.microsoft.com/office/drawing/2014/main" id="{AC4DD0AD-A330-4994-BD8D-D53EB2F5DB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11" y="937"/>
              <a:ext cx="101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66" name="Line 11">
              <a:extLst>
                <a:ext uri="{FF2B5EF4-FFF2-40B4-BE49-F238E27FC236}">
                  <a16:creationId xmlns:a16="http://schemas.microsoft.com/office/drawing/2014/main" id="{03899681-554F-48E9-98D1-A78D7FAF80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2" y="937"/>
              <a:ext cx="86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67" name="Line 12">
              <a:extLst>
                <a:ext uri="{FF2B5EF4-FFF2-40B4-BE49-F238E27FC236}">
                  <a16:creationId xmlns:a16="http://schemas.microsoft.com/office/drawing/2014/main" id="{EBA4D984-E777-45FE-9280-112BD581E4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0" y="2317"/>
              <a:ext cx="0" cy="797"/>
            </a:xfrm>
            <a:prstGeom prst="line">
              <a:avLst/>
            </a:prstGeom>
            <a:noFill/>
            <a:ln w="5724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68" name="Line 13">
              <a:extLst>
                <a:ext uri="{FF2B5EF4-FFF2-40B4-BE49-F238E27FC236}">
                  <a16:creationId xmlns:a16="http://schemas.microsoft.com/office/drawing/2014/main" id="{02F84B58-3531-4ACF-A2DB-033648E8B1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0" y="2317"/>
              <a:ext cx="0" cy="797"/>
            </a:xfrm>
            <a:prstGeom prst="line">
              <a:avLst/>
            </a:prstGeom>
            <a:noFill/>
            <a:ln w="5724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69" name="Line 14">
              <a:extLst>
                <a:ext uri="{FF2B5EF4-FFF2-40B4-BE49-F238E27FC236}">
                  <a16:creationId xmlns:a16="http://schemas.microsoft.com/office/drawing/2014/main" id="{2DBA5AA1-A7B5-4127-807F-07B3CC35C0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1" y="2026"/>
              <a:ext cx="1224" cy="0"/>
            </a:xfrm>
            <a:prstGeom prst="line">
              <a:avLst/>
            </a:prstGeom>
            <a:noFill/>
            <a:ln w="76320">
              <a:solidFill>
                <a:srgbClr val="33CC3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70" name="Line 15">
              <a:extLst>
                <a:ext uri="{FF2B5EF4-FFF2-40B4-BE49-F238E27FC236}">
                  <a16:creationId xmlns:a16="http://schemas.microsoft.com/office/drawing/2014/main" id="{8161CECA-91E3-434C-A63C-899F14641F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1" y="3407"/>
              <a:ext cx="1224" cy="0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71" name="Line 16">
              <a:extLst>
                <a:ext uri="{FF2B5EF4-FFF2-40B4-BE49-F238E27FC236}">
                  <a16:creationId xmlns:a16="http://schemas.microsoft.com/office/drawing/2014/main" id="{B2B7CB39-1136-4058-B66D-AB092DF8F6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83" y="937"/>
              <a:ext cx="941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72" name="Line 17">
              <a:extLst>
                <a:ext uri="{FF2B5EF4-FFF2-40B4-BE49-F238E27FC236}">
                  <a16:creationId xmlns:a16="http://schemas.microsoft.com/office/drawing/2014/main" id="{7A11F8CE-8859-496C-ACC7-8BFCA56B59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2" y="937"/>
              <a:ext cx="719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27653" name="Text Box 18">
            <a:extLst>
              <a:ext uri="{FF2B5EF4-FFF2-40B4-BE49-F238E27FC236}">
                <a16:creationId xmlns:a16="http://schemas.microsoft.com/office/drawing/2014/main" id="{DC099136-8975-4555-9496-A3EBFDE0A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</a:p>
        </p:txBody>
      </p:sp>
      <p:sp>
        <p:nvSpPr>
          <p:cNvPr id="27654" name="Text Box 19">
            <a:extLst>
              <a:ext uri="{FF2B5EF4-FFF2-40B4-BE49-F238E27FC236}">
                <a16:creationId xmlns:a16="http://schemas.microsoft.com/office/drawing/2014/main" id="{AC60A656-5C6A-449C-B773-95A35055F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4149725"/>
            <a:ext cx="9429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A</a:t>
            </a:r>
          </a:p>
        </p:txBody>
      </p:sp>
      <p:sp>
        <p:nvSpPr>
          <p:cNvPr id="27655" name="Text Box 20">
            <a:extLst>
              <a:ext uri="{FF2B5EF4-FFF2-40B4-BE49-F238E27FC236}">
                <a16:creationId xmlns:a16="http://schemas.microsoft.com/office/drawing/2014/main" id="{07686573-62D8-4117-8286-43052D34F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149725"/>
            <a:ext cx="1008062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B</a:t>
            </a:r>
          </a:p>
        </p:txBody>
      </p:sp>
      <p:sp>
        <p:nvSpPr>
          <p:cNvPr id="27656" name="Text Box 21">
            <a:extLst>
              <a:ext uri="{FF2B5EF4-FFF2-40B4-BE49-F238E27FC236}">
                <a16:creationId xmlns:a16="http://schemas.microsoft.com/office/drawing/2014/main" id="{6CF2198C-EB3A-492E-8E5C-A4E7209B2F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9313" y="5661025"/>
            <a:ext cx="1636712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mezinárodní právo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soukromé</a:t>
            </a:r>
          </a:p>
        </p:txBody>
      </p:sp>
      <p:sp>
        <p:nvSpPr>
          <p:cNvPr id="27657" name="Text Box 22">
            <a:extLst>
              <a:ext uri="{FF2B5EF4-FFF2-40B4-BE49-F238E27FC236}">
                <a16:creationId xmlns:a16="http://schemas.microsoft.com/office/drawing/2014/main" id="{EF11CE36-44EB-4FE1-8D83-F9F3025888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400" y="3429000"/>
            <a:ext cx="136842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875"/>
              </a:spcBef>
              <a:buClrTx/>
              <a:buFontTx/>
              <a:buNone/>
            </a:pPr>
            <a:r>
              <a:rPr lang="cs-CZ" altLang="cs-CZ" sz="1400" b="1"/>
              <a:t>mezinárodní právo (veřejné)</a:t>
            </a:r>
          </a:p>
        </p:txBody>
      </p:sp>
      <p:sp>
        <p:nvSpPr>
          <p:cNvPr id="27658" name="Oval 23">
            <a:extLst>
              <a:ext uri="{FF2B5EF4-FFF2-40B4-BE49-F238E27FC236}">
                <a16:creationId xmlns:a16="http://schemas.microsoft.com/office/drawing/2014/main" id="{E2AC1E38-7C20-4D97-8D59-8C880773BD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412875"/>
            <a:ext cx="5976938" cy="3095625"/>
          </a:xfrm>
          <a:prstGeom prst="ellipse">
            <a:avLst/>
          </a:prstGeom>
          <a:noFill/>
          <a:ln w="5724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>
            <a:extLst>
              <a:ext uri="{FF2B5EF4-FFF2-40B4-BE49-F238E27FC236}">
                <a16:creationId xmlns:a16="http://schemas.microsoft.com/office/drawing/2014/main" id="{A2748676-9C46-4F66-8F3C-BD287BAC1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549275"/>
            <a:ext cx="7772400" cy="4032250"/>
          </a:xfrm>
          <a:prstGeom prst="rect">
            <a:avLst/>
          </a:prstGeom>
          <a:solidFill>
            <a:srgbClr val="1BED2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5400" b="1"/>
              <a:t>2. Mezinárodní právo </a:t>
            </a:r>
            <a:r>
              <a:rPr lang="cs-CZ" altLang="cs-CZ" sz="4400" b="1"/>
              <a:t>(veřejné)</a:t>
            </a:r>
            <a:br>
              <a:rPr lang="cs-CZ" altLang="cs-CZ" sz="4400" b="1"/>
            </a:br>
            <a:endParaRPr lang="cs-CZ" altLang="cs-CZ" sz="4400" b="1"/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98267453-144B-4046-98E0-F88132B6F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3860800"/>
            <a:ext cx="6400800" cy="2089150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cs-CZ" altLang="cs-CZ" sz="2400"/>
              <a:t>   </a:t>
            </a:r>
          </a:p>
          <a:p>
            <a:pPr algn="ctr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cs-CZ" altLang="cs-CZ" sz="4800"/>
              <a:t>jako velmi specifický </a:t>
            </a:r>
            <a:br>
              <a:rPr lang="cs-CZ" altLang="cs-CZ" sz="4800"/>
            </a:br>
            <a:r>
              <a:rPr lang="cs-CZ" altLang="cs-CZ" sz="4800"/>
              <a:t>právní systém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>
            <a:extLst>
              <a:ext uri="{FF2B5EF4-FFF2-40B4-BE49-F238E27FC236}">
                <a16:creationId xmlns:a16="http://schemas.microsoft.com/office/drawing/2014/main" id="{496FA4E8-A471-471D-B8A7-BD4F92617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0CE90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Pojem (definice) MP</a:t>
            </a: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67C434A3-414B-4236-8A74-3EE12ADEE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28775"/>
            <a:ext cx="8229600" cy="4895850"/>
          </a:xfrm>
          <a:prstGeom prst="rect">
            <a:avLst/>
          </a:prstGeom>
          <a:solidFill>
            <a:srgbClr val="E2FE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9725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 marL="830263" indent="-2159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>
                <a:solidFill>
                  <a:srgbClr val="000099"/>
                </a:solidFill>
                <a:cs typeface="Arial" panose="020B0604020202020204" pitchFamily="34" charset="0"/>
              </a:rPr>
              <a:t>souhrn </a:t>
            </a:r>
            <a:r>
              <a:rPr lang="cs-CZ" altLang="cs-CZ" sz="2800" b="1">
                <a:solidFill>
                  <a:srgbClr val="000099"/>
                </a:solidFill>
                <a:cs typeface="Arial" panose="020B0604020202020204" pitchFamily="34" charset="0"/>
              </a:rPr>
              <a:t>pravidel právně závazných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rgbClr val="C00000"/>
                </a:solidFill>
                <a:cs typeface="Arial" panose="020B0604020202020204" pitchFamily="34" charset="0"/>
              </a:rPr>
              <a:t>i zde platí: pravidla stanovená a vynutitelná státy </a:t>
            </a:r>
            <a:r>
              <a:rPr lang="cs-CZ" altLang="cs-CZ" sz="2800" b="1">
                <a:solidFill>
                  <a:srgbClr val="000099"/>
                </a:solidFill>
                <a:cs typeface="Arial" panose="020B0604020202020204" pitchFamily="34" charset="0"/>
              </a:rPr>
              <a:t>(modifikovaně)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>
                <a:solidFill>
                  <a:srgbClr val="000099"/>
                </a:solidFill>
                <a:cs typeface="Arial" panose="020B0604020202020204" pitchFamily="34" charset="0"/>
              </a:rPr>
              <a:t>pravidla upravující </a:t>
            </a:r>
            <a:r>
              <a:rPr lang="cs-CZ" altLang="cs-CZ" sz="2800" b="1">
                <a:solidFill>
                  <a:srgbClr val="000099"/>
                </a:solidFill>
                <a:cs typeface="Arial" panose="020B0604020202020204" pitchFamily="34" charset="0"/>
              </a:rPr>
              <a:t>vztahy mezi státy</a:t>
            </a:r>
            <a:r>
              <a:rPr lang="cs-CZ" altLang="cs-CZ" sz="2800">
                <a:solidFill>
                  <a:srgbClr val="000099"/>
                </a:solidFill>
                <a:cs typeface="Arial" panose="020B0604020202020204" pitchFamily="34" charset="0"/>
              </a:rPr>
              <a:t> a dalšími subjekty mezinárodních vztahů (např. mezinárodní organizace)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chemeClr val="tx1"/>
                </a:solidFill>
                <a:cs typeface="Arial" panose="020B0604020202020204" pitchFamily="34" charset="0"/>
              </a:rPr>
              <a:t>vnitrostátní právo</a:t>
            </a:r>
            <a:r>
              <a:rPr lang="cs-CZ" altLang="cs-CZ" sz="2800">
                <a:solidFill>
                  <a:schemeClr val="tx1"/>
                </a:solidFill>
                <a:cs typeface="Arial" panose="020B0604020202020204" pitchFamily="34" charset="0"/>
              </a:rPr>
              <a:t>: pravidla </a:t>
            </a:r>
            <a:r>
              <a:rPr lang="cs-CZ" altLang="cs-CZ" sz="2800" b="1">
                <a:solidFill>
                  <a:srgbClr val="C00000"/>
                </a:solidFill>
                <a:cs typeface="Arial" panose="020B0604020202020204" pitchFamily="34" charset="0"/>
              </a:rPr>
              <a:t>uvnitř státu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chemeClr val="tx1"/>
                </a:solidFill>
                <a:cs typeface="Arial" panose="020B0604020202020204" pitchFamily="34" charset="0"/>
              </a:rPr>
              <a:t>mezinárodní právo: </a:t>
            </a:r>
            <a:r>
              <a:rPr lang="cs-CZ" altLang="cs-CZ" sz="2800">
                <a:solidFill>
                  <a:schemeClr val="tx1"/>
                </a:solidFill>
                <a:cs typeface="Arial" panose="020B0604020202020204" pitchFamily="34" charset="0"/>
              </a:rPr>
              <a:t>pravidla </a:t>
            </a:r>
            <a:r>
              <a:rPr lang="cs-CZ" altLang="cs-CZ" sz="2800" b="1">
                <a:solidFill>
                  <a:srgbClr val="C00000"/>
                </a:solidFill>
                <a:cs typeface="Arial" panose="020B0604020202020204" pitchFamily="34" charset="0"/>
              </a:rPr>
              <a:t>vně států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>
            <a:extLst>
              <a:ext uri="{FF2B5EF4-FFF2-40B4-BE49-F238E27FC236}">
                <a16:creationId xmlns:a16="http://schemas.microsoft.com/office/drawing/2014/main" id="{9732B145-810D-4D61-946B-0C33CB51F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993775"/>
          </a:xfrm>
          <a:prstGeom prst="rect">
            <a:avLst/>
          </a:prstGeom>
          <a:solidFill>
            <a:srgbClr val="0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>
                <a:solidFill>
                  <a:srgbClr val="FFFFFF"/>
                </a:solidFill>
              </a:rPr>
              <a:t>Mezinárodní právo  </a:t>
            </a:r>
          </a:p>
        </p:txBody>
      </p:sp>
      <p:sp>
        <p:nvSpPr>
          <p:cNvPr id="37891" name="Text Box 2">
            <a:extLst>
              <a:ext uri="{FF2B5EF4-FFF2-40B4-BE49-F238E27FC236}">
                <a16:creationId xmlns:a16="http://schemas.microsoft.com/office/drawing/2014/main" id="{E6882ACA-996A-4810-B7E6-E1AD03B5A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12875"/>
            <a:ext cx="8229600" cy="4968875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50000">
                <a:srgbClr val="FFFFCC"/>
              </a:gs>
              <a:gs pos="100000">
                <a:srgbClr val="CCFFC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457200" indent="-457200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/>
              <a:t>vztahy mezi státy + podobnými subjekty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/>
              <a:t>mezinárodní společenství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 i="1">
                <a:solidFill>
                  <a:srgbClr val="CC0000"/>
                </a:solidFill>
              </a:rPr>
              <a:t>zásada svrchované rovnosti</a:t>
            </a:r>
            <a:r>
              <a:rPr lang="cs-CZ" altLang="cs-CZ" i="1"/>
              <a:t> - suverenita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 b="1">
                <a:solidFill>
                  <a:srgbClr val="FF0000"/>
                </a:solidFill>
              </a:rPr>
              <a:t>koordinační charakter mezinárodního práva (nikoli subordinační!)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 b="1">
                <a:solidFill>
                  <a:srgbClr val="008000"/>
                </a:solidFill>
              </a:rPr>
              <a:t>NIKDO NENÍ NIKOMU PODŘÍZEN !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/>
              <a:t>státy mezinárodní právo </a:t>
            </a:r>
            <a:r>
              <a:rPr lang="cs-CZ" altLang="cs-CZ" b="1" i="1"/>
              <a:t>vytvářejí,</a:t>
            </a:r>
            <a:r>
              <a:rPr lang="cs-CZ" altLang="cs-CZ"/>
              <a:t>                             mají ho </a:t>
            </a:r>
            <a:r>
              <a:rPr lang="cs-CZ" altLang="cs-CZ" b="1" i="1"/>
              <a:t>respektovat</a:t>
            </a:r>
            <a:r>
              <a:rPr lang="cs-CZ" altLang="cs-CZ"/>
              <a:t> a jeho            respektování </a:t>
            </a:r>
            <a:r>
              <a:rPr lang="cs-CZ" altLang="cs-CZ" b="1" i="1"/>
              <a:t>vynucují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79CA46A8-CEED-4C15-A5C6-0013B46AAF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14500"/>
          </a:xfrm>
          <a:solidFill>
            <a:srgbClr val="FDBDA1"/>
          </a:solidFill>
        </p:spPr>
        <p:txBody>
          <a:bodyPr/>
          <a:lstStyle/>
          <a:p>
            <a:r>
              <a:rPr lang="cs-CZ" altLang="cs-CZ"/>
              <a:t>Zvláštnosti mezinárodního práva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E535A131-156F-462A-AEF3-B798EF379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2276475"/>
            <a:ext cx="8496300" cy="4176713"/>
          </a:xfrm>
          <a:solidFill>
            <a:srgbClr val="FEF2E2"/>
          </a:solidFill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cs-CZ" altLang="cs-CZ" sz="3600" dirty="0"/>
              <a:t>	</a:t>
            </a:r>
            <a:r>
              <a:rPr lang="cs-CZ" altLang="cs-CZ" b="1" dirty="0"/>
              <a:t>S h r n u t í :</a:t>
            </a:r>
          </a:p>
          <a:p>
            <a:pPr marL="571500" indent="-571500">
              <a:lnSpc>
                <a:spcPct val="90000"/>
              </a:lnSpc>
              <a:buFontTx/>
              <a:buChar char="-"/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Pro vnitrostátní právo je nadřazenou mocí stát. </a:t>
            </a:r>
          </a:p>
          <a:p>
            <a:pPr marL="571500" indent="-571500">
              <a:lnSpc>
                <a:spcPct val="90000"/>
              </a:lnSpc>
              <a:buFontTx/>
              <a:buChar char="-"/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U mezinárodního práva  nadřazená moc chybí.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b="1" dirty="0"/>
              <a:t>Státy jsou v MP tvůrci a adresáti norem.</a:t>
            </a:r>
            <a:r>
              <a:rPr lang="cs-CZ" altLang="cs-CZ" b="1" dirty="0">
                <a:solidFill>
                  <a:srgbClr val="CC0000"/>
                </a:solidFill>
              </a:rPr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b="1" dirty="0">
                <a:solidFill>
                  <a:srgbClr val="CC0000"/>
                </a:solidFill>
              </a:rPr>
              <a:t>Zcela decentralizovaný systém bez mocenského centra.</a:t>
            </a:r>
            <a:endParaRPr lang="cs-CZ" alt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>
            <a:extLst>
              <a:ext uri="{FF2B5EF4-FFF2-40B4-BE49-F238E27FC236}">
                <a16:creationId xmlns:a16="http://schemas.microsoft.com/office/drawing/2014/main" id="{10633630-7839-4C64-94CD-00D83E7B3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Zásada svrchované rovnosti</a:t>
            </a:r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E4B456FF-4D04-4BDB-9867-9A270ED8B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3"/>
            <a:ext cx="8229600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9725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 marL="430213" indent="-21590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CC0000"/>
              </a:buClr>
              <a:buFont typeface="Arial" panose="020B0604020202020204" pitchFamily="34" charset="0"/>
              <a:buNone/>
            </a:pPr>
            <a:endParaRPr lang="cs-CZ" altLang="cs-CZ" sz="2400" b="1">
              <a:solidFill>
                <a:srgbClr val="CC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2400" b="1">
                <a:solidFill>
                  <a:srgbClr val="CC0000"/>
                </a:solidFill>
                <a:cs typeface="Arial" panose="020B0604020202020204" pitchFamily="34" charset="0"/>
              </a:rPr>
              <a:t>SVRCHOVANOST (SUVERENITA)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cs typeface="Arial" panose="020B0604020202020204" pitchFamily="34" charset="0"/>
              </a:rPr>
              <a:t>nezávislost na jiné moci uvnitř i vně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cs typeface="Arial" panose="020B0604020202020204" pitchFamily="34" charset="0"/>
              </a:rPr>
              <a:t>přirozené vymezení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cs typeface="Arial" panose="020B0604020202020204" pitchFamily="34" charset="0"/>
              </a:rPr>
              <a:t>dobrovolné omezení (EU x kolonie)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cs typeface="Arial" panose="020B0604020202020204" pitchFamily="34" charset="0"/>
              </a:rPr>
              <a:t>územní výsost = výlučný výkon suverenity státu na svém území - výjimky</a:t>
            </a:r>
          </a:p>
          <a:p>
            <a:pPr eaLnBrk="1" hangingPunct="1">
              <a:lnSpc>
                <a:spcPct val="100000"/>
              </a:lnSpc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2400" b="1">
                <a:solidFill>
                  <a:srgbClr val="CC0000"/>
                </a:solidFill>
                <a:cs typeface="Arial" panose="020B0604020202020204" pitchFamily="34" charset="0"/>
              </a:rPr>
              <a:t>ROVNOST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cs typeface="Arial" panose="020B0604020202020204" pitchFamily="34" charset="0"/>
              </a:rPr>
              <a:t>rovná práva, výjimky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>
            <a:extLst>
              <a:ext uri="{FF2B5EF4-FFF2-40B4-BE49-F238E27FC236}">
                <a16:creationId xmlns:a16="http://schemas.microsoft.com/office/drawing/2014/main" id="{AD513F4E-F8A9-4CDF-B52D-96577075E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7C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/>
              <a:t>Je mezinárodní právo právem?</a:t>
            </a:r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FCA110F8-7202-43A0-9FF1-CBA04E6941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cs typeface="Arial" panose="020B0604020202020204" pitchFamily="34" charset="0"/>
              </a:rPr>
              <a:t>  je vytvářeno státy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cs typeface="Arial" panose="020B0604020202020204" pitchFamily="34" charset="0"/>
              </a:rPr>
              <a:t>  má závazný charakter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cs typeface="Arial" panose="020B0604020202020204" pitchFamily="34" charset="0"/>
              </a:rPr>
              <a:t>  je vynutitelné státy (jiné pojetí a jiný charakter vynutitelnosti – nemusí být hned ozbrojené násilí)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Tx/>
              <a:buSzPct val="45000"/>
              <a:buFontTx/>
              <a:buNone/>
            </a:pPr>
            <a:endParaRPr lang="cs-CZ" altLang="cs-CZ" sz="2800">
              <a:latin typeface="Times New Roman" panose="02020603050405020304" pitchFamily="18" charset="0"/>
              <a:cs typeface="DejaVu Sans" panose="020B0603030804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0000CC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rgbClr val="0000CC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  je to právo, ale jiné povahy než právo vnitrostátní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0000CC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rgbClr val="0000CC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  je zcela nezbytné pro fungování mezinárodního společenství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98E4D98F-8F35-4965-8182-1B22C3694B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DBFE8"/>
          </a:solidFill>
        </p:spPr>
        <p:txBody>
          <a:bodyPr/>
          <a:lstStyle/>
          <a:p>
            <a:pPr eaLnBrk="1" hangingPunct="1"/>
            <a:r>
              <a:rPr lang="cs-CZ" altLang="cs-CZ"/>
              <a:t>Vztah mezinárodního a vnitrostátního práva  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5D8C6301-E9FB-4C8A-AB20-DD65CF0CCC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628774"/>
            <a:ext cx="8496944" cy="4824561"/>
          </a:xfrm>
        </p:spPr>
        <p:txBody>
          <a:bodyPr/>
          <a:lstStyle/>
          <a:p>
            <a:pPr eaLnBrk="1" hangingPunct="1"/>
            <a:r>
              <a:rPr lang="cs-CZ" altLang="cs-CZ" sz="2800"/>
              <a:t> </a:t>
            </a:r>
            <a:r>
              <a:rPr lang="cs-CZ" altLang="cs-CZ" sz="2800" b="1" i="1">
                <a:solidFill>
                  <a:srgbClr val="CC0000"/>
                </a:solidFill>
              </a:rPr>
              <a:t>MEZINÁRODNÍ SMLOUVY ZASAHUJÍ DO VNITROSTÁTNÍHO PRÁVA 	A UPRAVUJÍ I CHOVÁNÍ JEDNOTLIVCŮ</a:t>
            </a:r>
          </a:p>
          <a:p>
            <a:pPr eaLnBrk="1" hangingPunct="1">
              <a:lnSpc>
                <a:spcPct val="9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800" b="1">
                <a:latin typeface="Lucida Sans Unicode" panose="020B0602030504020204" pitchFamily="34" charset="0"/>
              </a:rPr>
              <a:t>Mezinárodní smlouva</a:t>
            </a:r>
            <a:r>
              <a:rPr lang="cs-CZ" altLang="cs-CZ" sz="2800">
                <a:latin typeface="Lucida Sans Unicode" panose="020B0602030504020204" pitchFamily="34" charset="0"/>
              </a:rPr>
              <a:t> – vztahuje se na jednotlivce stejně jako zákon (viz Ústava ČR – čl. 10)</a:t>
            </a:r>
          </a:p>
          <a:p>
            <a:pPr lvl="1" eaLnBrk="1" hangingPunct="1">
              <a:lnSpc>
                <a:spcPct val="9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latin typeface="Lucida Sans Unicode" panose="020B0602030504020204" pitchFamily="34" charset="0"/>
              </a:rPr>
              <a:t> Evropská úmluva o lidských právech</a:t>
            </a:r>
          </a:p>
          <a:p>
            <a:pPr lvl="1" eaLnBrk="1" hangingPunct="1">
              <a:lnSpc>
                <a:spcPct val="9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latin typeface="Lucida Sans Unicode" panose="020B0602030504020204" pitchFamily="34" charset="0"/>
              </a:rPr>
              <a:t> obchod: Vídeňská úmluva o kupní smlouvě</a:t>
            </a:r>
          </a:p>
          <a:p>
            <a:pPr marL="0" indent="0" eaLnBrk="1" hangingPunct="1">
              <a:lnSpc>
                <a:spcPct val="90000"/>
              </a:lnSpc>
              <a:buClr>
                <a:srgbClr val="CC0000"/>
              </a:buClr>
            </a:pPr>
            <a:r>
              <a:rPr lang="cs-CZ" altLang="cs-CZ" sz="2800" b="1">
                <a:solidFill>
                  <a:srgbClr val="0033CC"/>
                </a:solidFill>
                <a:latin typeface="Lucida Sans Unicode" panose="020B0602030504020204" pitchFamily="34" charset="0"/>
              </a:rPr>
              <a:t>   Právní poměry ve státě jsou regulovány nejen právem vnitrostátním, ale i mezinárodním (a evropským - EU)</a:t>
            </a:r>
          </a:p>
          <a:p>
            <a:pPr eaLnBrk="1" hangingPunct="1"/>
            <a:endParaRPr lang="cs-CZ" altLang="cs-CZ" sz="2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">
            <a:extLst>
              <a:ext uri="{FF2B5EF4-FFF2-40B4-BE49-F238E27FC236}">
                <a16:creationId xmlns:a16="http://schemas.microsoft.com/office/drawing/2014/main" id="{0FD33A49-45C5-492C-AC05-4B2AA438F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908050"/>
            <a:ext cx="7772400" cy="2016894"/>
          </a:xfrm>
          <a:prstGeom prst="rect">
            <a:avLst/>
          </a:prstGeom>
          <a:solidFill>
            <a:srgbClr val="47FFD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5400" b="1"/>
              <a:t>3. Právo Evropské unie</a:t>
            </a:r>
          </a:p>
        </p:txBody>
      </p:sp>
      <p:sp>
        <p:nvSpPr>
          <p:cNvPr id="48131" name="Text Box 2">
            <a:extLst>
              <a:ext uri="{FF2B5EF4-FFF2-40B4-BE49-F238E27FC236}">
                <a16:creationId xmlns:a16="http://schemas.microsoft.com/office/drawing/2014/main" id="{6F18AA13-B518-421F-AC0C-6BFB7F300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3429000"/>
            <a:ext cx="7273925" cy="2616200"/>
          </a:xfrm>
          <a:prstGeom prst="rect">
            <a:avLst/>
          </a:prstGeom>
          <a:solidFill>
            <a:srgbClr val="FFD85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3600"/>
              <a:t>EU: ani mezinárodní společenství, ani stát</a:t>
            </a:r>
          </a:p>
          <a:p>
            <a:pPr algn="ctr" eaLnBrk="1" hangingPunct="1">
              <a:buClrTx/>
              <a:buFontTx/>
              <a:buNone/>
            </a:pPr>
            <a:r>
              <a:rPr lang="cs-CZ" altLang="cs-CZ" sz="3600"/>
              <a:t>Je to </a:t>
            </a:r>
            <a:r>
              <a:rPr lang="cs-CZ" altLang="cs-CZ" sz="3600" b="1" i="1"/>
              <a:t>nadstátní organizace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>
            <a:extLst>
              <a:ext uri="{FF2B5EF4-FFF2-40B4-BE49-F238E27FC236}">
                <a16:creationId xmlns:a16="http://schemas.microsoft.com/office/drawing/2014/main" id="{CA29A30C-ACA1-4237-9985-1FC9A7DED93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cs-CZ" altLang="cs-CZ"/>
              <a:t>Podstata Evropské unie</a:t>
            </a:r>
          </a:p>
        </p:txBody>
      </p:sp>
      <p:sp>
        <p:nvSpPr>
          <p:cNvPr id="50179" name="Zástupný symbol pro obsah 2">
            <a:extLst>
              <a:ext uri="{FF2B5EF4-FFF2-40B4-BE49-F238E27FC236}">
                <a16:creationId xmlns:a16="http://schemas.microsoft.com/office/drawing/2014/main" id="{4F6DE121-6EA2-451B-AEA8-819EF38AEC6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66"/>
          </a:solidFill>
        </p:spPr>
        <p:txBody>
          <a:bodyPr/>
          <a:lstStyle/>
          <a:p>
            <a:endParaRPr lang="cs-CZ" altLang="cs-CZ"/>
          </a:p>
          <a:p>
            <a:r>
              <a:rPr lang="cs-CZ" altLang="cs-CZ"/>
              <a:t>  Členské státy </a:t>
            </a:r>
            <a:r>
              <a:rPr lang="cs-CZ" altLang="cs-CZ">
                <a:solidFill>
                  <a:srgbClr val="C00000"/>
                </a:solidFill>
              </a:rPr>
              <a:t>přenesly na Unii výkon některých svých svrchovaných pravomocí </a:t>
            </a:r>
            <a:r>
              <a:rPr lang="cs-CZ" altLang="cs-CZ"/>
              <a:t>(např. zákonodárnou)</a:t>
            </a:r>
          </a:p>
          <a:p>
            <a:endParaRPr lang="cs-CZ" altLang="cs-CZ"/>
          </a:p>
          <a:p>
            <a:r>
              <a:rPr lang="cs-CZ" altLang="cs-CZ"/>
              <a:t>  Na základě mezinárodního práva NEMOŽNÉ – bylo by to v rozporu se zásadou svrchované rovnosti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0A470FA2-D5C7-41AA-AEA5-EB1680343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150" y="6381750"/>
            <a:ext cx="5486400" cy="134938"/>
          </a:xfrm>
        </p:spPr>
        <p:txBody>
          <a:bodyPr/>
          <a:lstStyle/>
          <a:p>
            <a:r>
              <a:rPr lang="cs-CZ" altLang="cs-CZ"/>
              <a:t>   </a:t>
            </a:r>
          </a:p>
        </p:txBody>
      </p:sp>
      <p:sp>
        <p:nvSpPr>
          <p:cNvPr id="6147" name="Zástupný symbol pro text 3">
            <a:extLst>
              <a:ext uri="{FF2B5EF4-FFF2-40B4-BE49-F238E27FC236}">
                <a16:creationId xmlns:a16="http://schemas.microsoft.com/office/drawing/2014/main" id="{DCE47FB5-8A00-4D7E-A3A7-A50D4CB9FC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63713" y="6597650"/>
            <a:ext cx="5486400" cy="79375"/>
          </a:xfrm>
        </p:spPr>
        <p:txBody>
          <a:bodyPr/>
          <a:lstStyle/>
          <a:p>
            <a:r>
              <a:rPr lang="cs-CZ" altLang="cs-CZ"/>
              <a:t>   </a:t>
            </a:r>
          </a:p>
        </p:txBody>
      </p:sp>
      <p:pic>
        <p:nvPicPr>
          <p:cNvPr id="6148" name="Obrázek 6">
            <a:extLst>
              <a:ext uri="{FF2B5EF4-FFF2-40B4-BE49-F238E27FC236}">
                <a16:creationId xmlns:a16="http://schemas.microsoft.com/office/drawing/2014/main" id="{6C8D1AB1-EEA8-46B6-A435-A25C706C98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53193"/>
            <a:ext cx="4954587" cy="655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ovéPole 7">
            <a:extLst>
              <a:ext uri="{FF2B5EF4-FFF2-40B4-BE49-F238E27FC236}">
                <a16:creationId xmlns:a16="http://schemas.microsoft.com/office/drawing/2014/main" id="{3D3D034C-FD76-4C88-BE1C-550E5041BD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048" y="2237096"/>
            <a:ext cx="2736304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cs-CZ" altLang="cs-CZ" dirty="0">
                <a:solidFill>
                  <a:srgbClr val="C00000"/>
                </a:solidFill>
              </a:rPr>
              <a:t>Aktualizované</a:t>
            </a:r>
          </a:p>
          <a:p>
            <a:r>
              <a:rPr lang="cs-CZ" altLang="cs-CZ" dirty="0">
                <a:solidFill>
                  <a:srgbClr val="C00000"/>
                </a:solidFill>
              </a:rPr>
              <a:t>3. vydání 2018 -</a:t>
            </a:r>
          </a:p>
          <a:p>
            <a:r>
              <a:rPr lang="cs-CZ" altLang="cs-CZ" dirty="0">
                <a:solidFill>
                  <a:srgbClr val="C00000"/>
                </a:solidFill>
              </a:rPr>
              <a:t>příp. 4. vyd. 2024</a:t>
            </a:r>
            <a:endParaRPr lang="cs-CZ" altLang="cs-CZ" i="1" dirty="0">
              <a:solidFill>
                <a:srgbClr val="C00000"/>
              </a:solidFill>
            </a:endParaRPr>
          </a:p>
          <a:p>
            <a:endParaRPr lang="cs-CZ" altLang="cs-CZ" b="1" i="1" dirty="0">
              <a:solidFill>
                <a:srgbClr val="C00000"/>
              </a:solidFill>
            </a:endParaRPr>
          </a:p>
          <a:p>
            <a:r>
              <a:rPr lang="cs-CZ" altLang="cs-CZ" b="1" i="1" dirty="0">
                <a:solidFill>
                  <a:schemeClr val="tx1"/>
                </a:solidFill>
                <a:highlight>
                  <a:srgbClr val="FFFF00"/>
                </a:highlight>
              </a:rPr>
              <a:t>POZOR – SKRIPTA VHODNÁ PRO ČÁST O MEZINÁRODNÍM PRÁVU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Obdélník 4">
            <a:extLst>
              <a:ext uri="{FF2B5EF4-FFF2-40B4-BE49-F238E27FC236}">
                <a16:creationId xmlns:a16="http://schemas.microsoft.com/office/drawing/2014/main" id="{8D16A4D1-E062-42B7-A72C-38B1B8481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" y="2565400"/>
            <a:ext cx="8226425" cy="3671888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51203" name="Text Box 1">
            <a:extLst>
              <a:ext uri="{FF2B5EF4-FFF2-40B4-BE49-F238E27FC236}">
                <a16:creationId xmlns:a16="http://schemas.microsoft.com/office/drawing/2014/main" id="{3CDE5B7D-C575-4955-8E12-5C525BCAD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8588"/>
            <a:ext cx="8229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80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/>
              <a:t>MP: Mezinárodní společenství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/>
              <a:t>stejná úroveň</a:t>
            </a: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489B9D8A-3B34-4DC4-847B-5CC70BA49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812925"/>
            <a:ext cx="8229600" cy="44640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25560" rIns="0" bIns="0"/>
          <a:lstStyle>
            <a:lvl1pPr marL="342900" indent="-339725" eaLnBrk="0" hangingPunct="0">
              <a:spcBef>
                <a:spcPts val="8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32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1pPr>
            <a:lvl2pPr eaLnBrk="0" hangingPunct="0">
              <a:spcBef>
                <a:spcPts val="7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2pPr>
            <a:lvl3pPr eaLnBrk="0" hangingPunct="0">
              <a:spcBef>
                <a:spcPts val="6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3pPr>
            <a:lvl4pPr eaLnBrk="0" hangingPunct="0">
              <a:spcBef>
                <a:spcPts val="5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4pPr>
            <a:lvl5pPr eaLnBrk="0" hangingPunct="0">
              <a:spcBef>
                <a:spcPts val="5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93000"/>
              </a:lnSpc>
              <a:buSzPct val="100000"/>
              <a:defRPr/>
            </a:pPr>
            <a:r>
              <a:rPr lang="cs-CZ" altLang="cs-CZ"/>
              <a:t> </a:t>
            </a:r>
          </a:p>
        </p:txBody>
      </p:sp>
      <p:sp>
        <p:nvSpPr>
          <p:cNvPr id="51205" name="Oval 3">
            <a:extLst>
              <a:ext uri="{FF2B5EF4-FFF2-40B4-BE49-F238E27FC236}">
                <a16:creationId xmlns:a16="http://schemas.microsoft.com/office/drawing/2014/main" id="{576608B7-43AC-46C2-A387-169AB68D84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3357563"/>
            <a:ext cx="1620838" cy="7683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D</a:t>
            </a:r>
          </a:p>
        </p:txBody>
      </p:sp>
      <p:sp>
        <p:nvSpPr>
          <p:cNvPr id="51206" name="Oval 4">
            <a:extLst>
              <a:ext uri="{FF2B5EF4-FFF2-40B4-BE49-F238E27FC236}">
                <a16:creationId xmlns:a16="http://schemas.microsoft.com/office/drawing/2014/main" id="{71E7FB6D-E98C-4161-95D0-543C7F412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4538663"/>
            <a:ext cx="2071688" cy="10683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C</a:t>
            </a:r>
          </a:p>
        </p:txBody>
      </p:sp>
      <p:sp>
        <p:nvSpPr>
          <p:cNvPr id="51207" name="Oval 5">
            <a:extLst>
              <a:ext uri="{FF2B5EF4-FFF2-40B4-BE49-F238E27FC236}">
                <a16:creationId xmlns:a16="http://schemas.microsoft.com/office/drawing/2014/main" id="{29BD6408-5A76-4CC7-8667-C8344FD3B1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9138" y="2924175"/>
            <a:ext cx="1443037" cy="56991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E</a:t>
            </a:r>
          </a:p>
        </p:txBody>
      </p:sp>
      <p:sp>
        <p:nvSpPr>
          <p:cNvPr id="51208" name="Oval 6">
            <a:extLst>
              <a:ext uri="{FF2B5EF4-FFF2-40B4-BE49-F238E27FC236}">
                <a16:creationId xmlns:a16="http://schemas.microsoft.com/office/drawing/2014/main" id="{20785283-96F5-48D2-9DF5-E9EDBC5E0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924175"/>
            <a:ext cx="1373188" cy="5715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F</a:t>
            </a:r>
          </a:p>
        </p:txBody>
      </p:sp>
      <p:sp>
        <p:nvSpPr>
          <p:cNvPr id="51209" name="Oval 7">
            <a:extLst>
              <a:ext uri="{FF2B5EF4-FFF2-40B4-BE49-F238E27FC236}">
                <a16:creationId xmlns:a16="http://schemas.microsoft.com/office/drawing/2014/main" id="{52DD8F29-01B6-4BCC-AA82-C3D5EA842D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3463" y="4724400"/>
            <a:ext cx="1800225" cy="107632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A</a:t>
            </a:r>
          </a:p>
        </p:txBody>
      </p:sp>
      <p:sp>
        <p:nvSpPr>
          <p:cNvPr id="51210" name="Oval 8">
            <a:extLst>
              <a:ext uri="{FF2B5EF4-FFF2-40B4-BE49-F238E27FC236}">
                <a16:creationId xmlns:a16="http://schemas.microsoft.com/office/drawing/2014/main" id="{3CE13F73-A7D8-46C2-8FAB-8FF7B9CB76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5463" y="3689350"/>
            <a:ext cx="1484312" cy="7112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53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Stát G</a:t>
            </a:r>
          </a:p>
        </p:txBody>
      </p:sp>
      <p:sp>
        <p:nvSpPr>
          <p:cNvPr id="51211" name="Oval 9">
            <a:extLst>
              <a:ext uri="{FF2B5EF4-FFF2-40B4-BE49-F238E27FC236}">
                <a16:creationId xmlns:a16="http://schemas.microsoft.com/office/drawing/2014/main" id="{8DAD507B-7B46-423C-8316-14E62FCBCC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4941888"/>
            <a:ext cx="2303462" cy="1209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B</a:t>
            </a:r>
          </a:p>
        </p:txBody>
      </p:sp>
      <p:sp>
        <p:nvSpPr>
          <p:cNvPr id="51212" name="Oval 10">
            <a:extLst>
              <a:ext uri="{FF2B5EF4-FFF2-40B4-BE49-F238E27FC236}">
                <a16:creationId xmlns:a16="http://schemas.microsoft.com/office/drawing/2014/main" id="{CE9C956A-4AE7-4BBF-98A1-93E6F7754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8300" y="3821113"/>
            <a:ext cx="1833563" cy="8397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74160" tIns="471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>
                <a:solidFill>
                  <a:schemeClr val="bg1"/>
                </a:solidFill>
              </a:rPr>
              <a:t>Stát H</a:t>
            </a:r>
            <a:endParaRPr lang="cs-CZ" altLang="cs-CZ" sz="2300">
              <a:solidFill>
                <a:schemeClr val="bg1"/>
              </a:solidFill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F3DD673-B2DD-4EF5-9C65-4139339201C0}"/>
              </a:ext>
            </a:extLst>
          </p:cNvPr>
          <p:cNvSpPr/>
          <p:nvPr/>
        </p:nvSpPr>
        <p:spPr bwMode="auto">
          <a:xfrm>
            <a:off x="457200" y="1773238"/>
            <a:ext cx="8232775" cy="7191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>
            <a:extLst>
              <a:ext uri="{FF2B5EF4-FFF2-40B4-BE49-F238E27FC236}">
                <a16:creationId xmlns:a16="http://schemas.microsoft.com/office/drawing/2014/main" id="{62D0B0D8-348F-439D-A458-9B93BBE5A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8588"/>
            <a:ext cx="8229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80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/>
              <a:t>Mezinárodní organizace (běžná) </a:t>
            </a:r>
            <a:br>
              <a:rPr lang="cs-CZ" altLang="cs-CZ" sz="3600"/>
            </a:br>
            <a:r>
              <a:rPr lang="cs-CZ" altLang="cs-CZ" sz="3600"/>
              <a:t> stejná úroveň</a:t>
            </a:r>
          </a:p>
        </p:txBody>
      </p:sp>
      <p:sp>
        <p:nvSpPr>
          <p:cNvPr id="53251" name="Text Box 2">
            <a:extLst>
              <a:ext uri="{FF2B5EF4-FFF2-40B4-BE49-F238E27FC236}">
                <a16:creationId xmlns:a16="http://schemas.microsoft.com/office/drawing/2014/main" id="{2D1EC2B4-56DA-4478-ABF6-ED9567017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8229600" cy="4321175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2900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</a:t>
            </a:r>
          </a:p>
        </p:txBody>
      </p:sp>
      <p:sp>
        <p:nvSpPr>
          <p:cNvPr id="53252" name="Oval 3">
            <a:extLst>
              <a:ext uri="{FF2B5EF4-FFF2-40B4-BE49-F238E27FC236}">
                <a16:creationId xmlns:a16="http://schemas.microsoft.com/office/drawing/2014/main" id="{24DFBE7D-40FF-4E72-86EB-EA6F0B5E9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75" y="3297238"/>
            <a:ext cx="1700213" cy="828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D</a:t>
            </a:r>
          </a:p>
        </p:txBody>
      </p:sp>
      <p:sp>
        <p:nvSpPr>
          <p:cNvPr id="53253" name="Oval 4">
            <a:extLst>
              <a:ext uri="{FF2B5EF4-FFF2-40B4-BE49-F238E27FC236}">
                <a16:creationId xmlns:a16="http://schemas.microsoft.com/office/drawing/2014/main" id="{73E1884F-EEC9-4751-A5AE-F81A2853E4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4538663"/>
            <a:ext cx="2000250" cy="10683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C</a:t>
            </a:r>
          </a:p>
        </p:txBody>
      </p:sp>
      <p:sp>
        <p:nvSpPr>
          <p:cNvPr id="53254" name="Oval 5">
            <a:extLst>
              <a:ext uri="{FF2B5EF4-FFF2-40B4-BE49-F238E27FC236}">
                <a16:creationId xmlns:a16="http://schemas.microsoft.com/office/drawing/2014/main" id="{5BE59B06-5255-47A9-AD75-11DBC7544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841625"/>
            <a:ext cx="1501775" cy="65246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E</a:t>
            </a:r>
          </a:p>
        </p:txBody>
      </p:sp>
      <p:sp>
        <p:nvSpPr>
          <p:cNvPr id="53255" name="Oval 6">
            <a:extLst>
              <a:ext uri="{FF2B5EF4-FFF2-40B4-BE49-F238E27FC236}">
                <a16:creationId xmlns:a16="http://schemas.microsoft.com/office/drawing/2014/main" id="{4398272E-70CA-48A6-95A5-2FD3B7D415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841625"/>
            <a:ext cx="1438275" cy="6540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F</a:t>
            </a:r>
          </a:p>
        </p:txBody>
      </p:sp>
      <p:sp>
        <p:nvSpPr>
          <p:cNvPr id="53256" name="Oval 7">
            <a:extLst>
              <a:ext uri="{FF2B5EF4-FFF2-40B4-BE49-F238E27FC236}">
                <a16:creationId xmlns:a16="http://schemas.microsoft.com/office/drawing/2014/main" id="{C29E72BA-6AE5-4857-9116-DDB243549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538" y="4802188"/>
            <a:ext cx="1895475" cy="10033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A</a:t>
            </a:r>
          </a:p>
        </p:txBody>
      </p:sp>
      <p:sp>
        <p:nvSpPr>
          <p:cNvPr id="53257" name="Oval 8">
            <a:extLst>
              <a:ext uri="{FF2B5EF4-FFF2-40B4-BE49-F238E27FC236}">
                <a16:creationId xmlns:a16="http://schemas.microsoft.com/office/drawing/2014/main" id="{BA0E3B97-C323-4584-9F15-B20AF3437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3689350"/>
            <a:ext cx="1566862" cy="787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53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Stát G</a:t>
            </a:r>
          </a:p>
        </p:txBody>
      </p:sp>
      <p:sp>
        <p:nvSpPr>
          <p:cNvPr id="53258" name="Oval 9">
            <a:extLst>
              <a:ext uri="{FF2B5EF4-FFF2-40B4-BE49-F238E27FC236}">
                <a16:creationId xmlns:a16="http://schemas.microsoft.com/office/drawing/2014/main" id="{7F22FAE5-6E1D-4150-8B36-2D23037E5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4964113"/>
            <a:ext cx="2254250" cy="11874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B</a:t>
            </a:r>
          </a:p>
        </p:txBody>
      </p:sp>
      <p:sp>
        <p:nvSpPr>
          <p:cNvPr id="53259" name="Oval 10">
            <a:extLst>
              <a:ext uri="{FF2B5EF4-FFF2-40B4-BE49-F238E27FC236}">
                <a16:creationId xmlns:a16="http://schemas.microsoft.com/office/drawing/2014/main" id="{EF939644-75F6-410A-8B21-2C170C996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3900" y="3622675"/>
            <a:ext cx="3135313" cy="1241425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71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/>
              <a:t>Mezinárodní </a:t>
            </a:r>
          </a:p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/>
              <a:t>organizace</a:t>
            </a:r>
            <a:r>
              <a:rPr lang="cs-CZ" altLang="cs-CZ" sz="23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53260" name="Line 11">
            <a:extLst>
              <a:ext uri="{FF2B5EF4-FFF2-40B4-BE49-F238E27FC236}">
                <a16:creationId xmlns:a16="http://schemas.microsoft.com/office/drawing/2014/main" id="{25E5AE64-0BB3-491D-800F-A8217A6CCFC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8288" y="3821113"/>
            <a:ext cx="588962" cy="1952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1" name="Line 12">
            <a:extLst>
              <a:ext uri="{FF2B5EF4-FFF2-40B4-BE49-F238E27FC236}">
                <a16:creationId xmlns:a16="http://schemas.microsoft.com/office/drawing/2014/main" id="{71F98102-CB63-4C63-9695-D1F92A9652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660900"/>
            <a:ext cx="455613" cy="2143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2" name="Line 13">
            <a:extLst>
              <a:ext uri="{FF2B5EF4-FFF2-40B4-BE49-F238E27FC236}">
                <a16:creationId xmlns:a16="http://schemas.microsoft.com/office/drawing/2014/main" id="{5828817B-2B2C-46C2-8B8E-8FF61AA76A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494088"/>
            <a:ext cx="63500" cy="1936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3" name="Line 14">
            <a:extLst>
              <a:ext uri="{FF2B5EF4-FFF2-40B4-BE49-F238E27FC236}">
                <a16:creationId xmlns:a16="http://schemas.microsoft.com/office/drawing/2014/main" id="{A373C741-6626-4A09-BFFB-C9F63C4096B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865688"/>
            <a:ext cx="1588" cy="1984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4" name="Line 15">
            <a:extLst>
              <a:ext uri="{FF2B5EF4-FFF2-40B4-BE49-F238E27FC236}">
                <a16:creationId xmlns:a16="http://schemas.microsoft.com/office/drawing/2014/main" id="{FBE1A558-36B7-4DC5-B6CC-A3E136EA74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08638" y="3494088"/>
            <a:ext cx="342900" cy="1936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5" name="Line 16">
            <a:extLst>
              <a:ext uri="{FF2B5EF4-FFF2-40B4-BE49-F238E27FC236}">
                <a16:creationId xmlns:a16="http://schemas.microsoft.com/office/drawing/2014/main" id="{87AC4EEE-9DD1-429D-A1A7-2BD85FB61E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89688" y="4083050"/>
            <a:ext cx="411162" cy="650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6" name="Line 17">
            <a:extLst>
              <a:ext uri="{FF2B5EF4-FFF2-40B4-BE49-F238E27FC236}">
                <a16:creationId xmlns:a16="http://schemas.microsoft.com/office/drawing/2014/main" id="{51207650-3959-4646-A0B2-9702E29DAC22}"/>
              </a:ext>
            </a:extLst>
          </p:cNvPr>
          <p:cNvSpPr>
            <a:spLocks noChangeShapeType="1"/>
          </p:cNvSpPr>
          <p:nvPr/>
        </p:nvSpPr>
        <p:spPr bwMode="auto">
          <a:xfrm>
            <a:off x="6140450" y="4603750"/>
            <a:ext cx="454025" cy="26193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">
            <a:extLst>
              <a:ext uri="{FF2B5EF4-FFF2-40B4-BE49-F238E27FC236}">
                <a16:creationId xmlns:a16="http://schemas.microsoft.com/office/drawing/2014/main" id="{C6FC536C-C50F-4EE9-9EB9-507D44130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8588"/>
            <a:ext cx="8229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Nadstátní organizace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2 úrovně</a:t>
            </a:r>
          </a:p>
        </p:txBody>
      </p:sp>
      <p:sp>
        <p:nvSpPr>
          <p:cNvPr id="55299" name="Text Box 2">
            <a:extLst>
              <a:ext uri="{FF2B5EF4-FFF2-40B4-BE49-F238E27FC236}">
                <a16:creationId xmlns:a16="http://schemas.microsoft.com/office/drawing/2014/main" id="{E1378A20-A359-4448-8AA4-53656158B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28775"/>
            <a:ext cx="8229600" cy="467995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2900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</a:t>
            </a:r>
          </a:p>
        </p:txBody>
      </p:sp>
      <p:sp>
        <p:nvSpPr>
          <p:cNvPr id="55300" name="Oval 3">
            <a:extLst>
              <a:ext uri="{FF2B5EF4-FFF2-40B4-BE49-F238E27FC236}">
                <a16:creationId xmlns:a16="http://schemas.microsoft.com/office/drawing/2014/main" id="{1A05F35B-39BD-4AEB-9EE9-29749203E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75" y="3297238"/>
            <a:ext cx="1700213" cy="828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D</a:t>
            </a:r>
          </a:p>
        </p:txBody>
      </p:sp>
      <p:sp>
        <p:nvSpPr>
          <p:cNvPr id="55301" name="Oval 4">
            <a:extLst>
              <a:ext uri="{FF2B5EF4-FFF2-40B4-BE49-F238E27FC236}">
                <a16:creationId xmlns:a16="http://schemas.microsoft.com/office/drawing/2014/main" id="{4DF8C63B-D516-43F2-80A6-764FA9F3C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688" y="4538663"/>
            <a:ext cx="1822450" cy="9794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C</a:t>
            </a:r>
          </a:p>
        </p:txBody>
      </p:sp>
      <p:sp>
        <p:nvSpPr>
          <p:cNvPr id="55302" name="Oval 5">
            <a:extLst>
              <a:ext uri="{FF2B5EF4-FFF2-40B4-BE49-F238E27FC236}">
                <a16:creationId xmlns:a16="http://schemas.microsoft.com/office/drawing/2014/main" id="{0AFDF7EF-8E0A-40B8-9988-9683856A6D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1963" y="2774950"/>
            <a:ext cx="1501775" cy="65246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Stat E</a:t>
            </a:r>
          </a:p>
        </p:txBody>
      </p:sp>
      <p:sp>
        <p:nvSpPr>
          <p:cNvPr id="55303" name="Oval 6">
            <a:extLst>
              <a:ext uri="{FF2B5EF4-FFF2-40B4-BE49-F238E27FC236}">
                <a16:creationId xmlns:a16="http://schemas.microsoft.com/office/drawing/2014/main" id="{CD90E1C6-1E91-4AA0-A334-F650B9DAE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906713"/>
            <a:ext cx="1438275" cy="6540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F</a:t>
            </a:r>
          </a:p>
        </p:txBody>
      </p:sp>
      <p:sp>
        <p:nvSpPr>
          <p:cNvPr id="55304" name="Oval 7">
            <a:extLst>
              <a:ext uri="{FF2B5EF4-FFF2-40B4-BE49-F238E27FC236}">
                <a16:creationId xmlns:a16="http://schemas.microsoft.com/office/drawing/2014/main" id="{16BD90A7-5952-4EE1-A5E3-BBDD3BAA8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538" y="4802188"/>
            <a:ext cx="1828800" cy="914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A</a:t>
            </a:r>
          </a:p>
        </p:txBody>
      </p:sp>
      <p:sp>
        <p:nvSpPr>
          <p:cNvPr id="55305" name="Oval 8">
            <a:extLst>
              <a:ext uri="{FF2B5EF4-FFF2-40B4-BE49-F238E27FC236}">
                <a16:creationId xmlns:a16="http://schemas.microsoft.com/office/drawing/2014/main" id="{C7459581-FB0F-474C-A06B-BB71D0FBBC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3689350"/>
            <a:ext cx="1566862" cy="787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53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Stát G</a:t>
            </a:r>
          </a:p>
        </p:txBody>
      </p:sp>
      <p:sp>
        <p:nvSpPr>
          <p:cNvPr id="55306" name="Oval 9">
            <a:extLst>
              <a:ext uri="{FF2B5EF4-FFF2-40B4-BE49-F238E27FC236}">
                <a16:creationId xmlns:a16="http://schemas.microsoft.com/office/drawing/2014/main" id="{49CCD63D-ED65-4027-8A66-363C41E93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5062538"/>
            <a:ext cx="2027237" cy="108902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B</a:t>
            </a:r>
          </a:p>
        </p:txBody>
      </p:sp>
      <p:sp>
        <p:nvSpPr>
          <p:cNvPr id="55307" name="Oval 10">
            <a:extLst>
              <a:ext uri="{FF2B5EF4-FFF2-40B4-BE49-F238E27FC236}">
                <a16:creationId xmlns:a16="http://schemas.microsoft.com/office/drawing/2014/main" id="{FC73C902-D2DE-4117-A364-2DB4DAEA2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992313"/>
            <a:ext cx="3132138" cy="1241425"/>
          </a:xfrm>
          <a:prstGeom prst="ellipse">
            <a:avLst/>
          </a:prstGeom>
          <a:solidFill>
            <a:srgbClr val="FF99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71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/>
              <a:t>Nadstátní organizace</a:t>
            </a:r>
            <a:r>
              <a:rPr lang="cs-CZ" altLang="cs-CZ" sz="2300"/>
              <a:t> </a:t>
            </a:r>
          </a:p>
        </p:txBody>
      </p:sp>
      <p:sp>
        <p:nvSpPr>
          <p:cNvPr id="55308" name="Line 11">
            <a:extLst>
              <a:ext uri="{FF2B5EF4-FFF2-40B4-BE49-F238E27FC236}">
                <a16:creationId xmlns:a16="http://schemas.microsoft.com/office/drawing/2014/main" id="{73F5C2CD-A7E3-4567-81E6-E97696EB530F}"/>
              </a:ext>
            </a:extLst>
          </p:cNvPr>
          <p:cNvSpPr>
            <a:spLocks noChangeShapeType="1"/>
          </p:cNvSpPr>
          <p:nvPr/>
        </p:nvSpPr>
        <p:spPr bwMode="auto">
          <a:xfrm>
            <a:off x="5680075" y="3101975"/>
            <a:ext cx="1177925" cy="8493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5309" name="Line 12">
            <a:extLst>
              <a:ext uri="{FF2B5EF4-FFF2-40B4-BE49-F238E27FC236}">
                <a16:creationId xmlns:a16="http://schemas.microsoft.com/office/drawing/2014/main" id="{68CCA1FC-EC8F-4C98-9AD7-12378433EB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08288" y="3095625"/>
            <a:ext cx="914400" cy="5349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5310" name="Line 13">
            <a:extLst>
              <a:ext uri="{FF2B5EF4-FFF2-40B4-BE49-F238E27FC236}">
                <a16:creationId xmlns:a16="http://schemas.microsoft.com/office/drawing/2014/main" id="{D1139F19-FA49-4B99-B1DA-41B8DE0A8F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3227388"/>
            <a:ext cx="1111250" cy="16478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5311" name="Line 14">
            <a:extLst>
              <a:ext uri="{FF2B5EF4-FFF2-40B4-BE49-F238E27FC236}">
                <a16:creationId xmlns:a16="http://schemas.microsoft.com/office/drawing/2014/main" id="{E8354109-79BD-4BCE-B64A-3CBB327FE3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37088" y="3228975"/>
            <a:ext cx="128587" cy="18430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5312" name="Line 15">
            <a:extLst>
              <a:ext uri="{FF2B5EF4-FFF2-40B4-BE49-F238E27FC236}">
                <a16:creationId xmlns:a16="http://schemas.microsoft.com/office/drawing/2014/main" id="{1996D79A-BF3D-4660-AEFA-2D00426EB2AB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6050" y="3233738"/>
            <a:ext cx="1306513" cy="16970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">
            <a:extLst>
              <a:ext uri="{FF2B5EF4-FFF2-40B4-BE49-F238E27FC236}">
                <a16:creationId xmlns:a16="http://schemas.microsoft.com/office/drawing/2014/main" id="{A24717EF-9757-43EC-ADE4-EC5AC33EF4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52513"/>
            <a:ext cx="8229600" cy="619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94DD8235-ECC2-4CB7-A2C2-F67560654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57348" name="Group 3">
            <a:extLst>
              <a:ext uri="{FF2B5EF4-FFF2-40B4-BE49-F238E27FC236}">
                <a16:creationId xmlns:a16="http://schemas.microsoft.com/office/drawing/2014/main" id="{E686B1AA-1267-42C6-949B-E2A2D8B9ED39}"/>
              </a:ext>
            </a:extLst>
          </p:cNvPr>
          <p:cNvGrpSpPr>
            <a:grpSpLocks/>
          </p:cNvGrpSpPr>
          <p:nvPr/>
        </p:nvGrpSpPr>
        <p:grpSpPr bwMode="auto">
          <a:xfrm>
            <a:off x="1042988" y="-242888"/>
            <a:ext cx="7845425" cy="7673976"/>
            <a:chOff x="657" y="-153"/>
            <a:chExt cx="4942" cy="4834"/>
          </a:xfrm>
        </p:grpSpPr>
        <p:sp>
          <p:nvSpPr>
            <p:cNvPr id="57354" name="AutoShape 4">
              <a:extLst>
                <a:ext uri="{FF2B5EF4-FFF2-40B4-BE49-F238E27FC236}">
                  <a16:creationId xmlns:a16="http://schemas.microsoft.com/office/drawing/2014/main" id="{B03BFBC7-5520-432B-9519-9C17F2019C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-153"/>
              <a:ext cx="4942" cy="4834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57355" name="Rectangle 5">
              <a:extLst>
                <a:ext uri="{FF2B5EF4-FFF2-40B4-BE49-F238E27FC236}">
                  <a16:creationId xmlns:a16="http://schemas.microsoft.com/office/drawing/2014/main" id="{A31379D8-F167-4F36-81D6-7E51FA3CFB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9" y="355"/>
              <a:ext cx="1080" cy="580"/>
            </a:xfrm>
            <a:prstGeom prst="rect">
              <a:avLst/>
            </a:prstGeom>
            <a:solidFill>
              <a:srgbClr val="FEC3BE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000" b="1"/>
                <a:t>Evropská unie</a:t>
              </a:r>
            </a:p>
          </p:txBody>
        </p:sp>
        <p:sp>
          <p:nvSpPr>
            <p:cNvPr id="57356" name="Rectangle 6">
              <a:extLst>
                <a:ext uri="{FF2B5EF4-FFF2-40B4-BE49-F238E27FC236}">
                  <a16:creationId xmlns:a16="http://schemas.microsoft.com/office/drawing/2014/main" id="{36AE71D8-5F2C-4D18-BDBA-3110BC398C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1735"/>
              <a:ext cx="863" cy="580"/>
            </a:xfrm>
            <a:prstGeom prst="rect">
              <a:avLst/>
            </a:prstGeom>
            <a:solidFill>
              <a:srgbClr val="00CC99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/>
                <a:t>Stát A</a:t>
              </a:r>
            </a:p>
          </p:txBody>
        </p:sp>
        <p:sp>
          <p:nvSpPr>
            <p:cNvPr id="57357" name="Rectangle 7">
              <a:extLst>
                <a:ext uri="{FF2B5EF4-FFF2-40B4-BE49-F238E27FC236}">
                  <a16:creationId xmlns:a16="http://schemas.microsoft.com/office/drawing/2014/main" id="{E50D63CA-9876-4176-8070-7C5854BB64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1735"/>
              <a:ext cx="863" cy="580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57358" name="Rectangle 8">
              <a:extLst>
                <a:ext uri="{FF2B5EF4-FFF2-40B4-BE49-F238E27FC236}">
                  <a16:creationId xmlns:a16="http://schemas.microsoft.com/office/drawing/2014/main" id="{DE75D157-6024-4E21-AA0A-1F6D0E7BD9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3116"/>
              <a:ext cx="863" cy="580"/>
            </a:xfrm>
            <a:prstGeom prst="rect">
              <a:avLst/>
            </a:prstGeom>
            <a:solidFill>
              <a:srgbClr val="CCECFF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/>
                <a:t>Jednotlivec státu A</a:t>
              </a:r>
            </a:p>
          </p:txBody>
        </p:sp>
        <p:sp>
          <p:nvSpPr>
            <p:cNvPr id="57359" name="Rectangle 9">
              <a:extLst>
                <a:ext uri="{FF2B5EF4-FFF2-40B4-BE49-F238E27FC236}">
                  <a16:creationId xmlns:a16="http://schemas.microsoft.com/office/drawing/2014/main" id="{FFAB3ABD-3B78-45EF-A755-325C70E24C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3116"/>
              <a:ext cx="863" cy="580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</p:txBody>
        </p:sp>
        <p:sp>
          <p:nvSpPr>
            <p:cNvPr id="57360" name="Line 10">
              <a:extLst>
                <a:ext uri="{FF2B5EF4-FFF2-40B4-BE49-F238E27FC236}">
                  <a16:creationId xmlns:a16="http://schemas.microsoft.com/office/drawing/2014/main" id="{D51B6013-BE3B-4661-B059-1CC93F35E8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4" y="937"/>
              <a:ext cx="1013" cy="797"/>
            </a:xfrm>
            <a:prstGeom prst="line">
              <a:avLst/>
            </a:prstGeom>
            <a:noFill/>
            <a:ln w="7632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1" name="Line 11">
              <a:extLst>
                <a:ext uri="{FF2B5EF4-FFF2-40B4-BE49-F238E27FC236}">
                  <a16:creationId xmlns:a16="http://schemas.microsoft.com/office/drawing/2014/main" id="{6691EF86-CAAD-485E-8EBE-77B6A2DC92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937"/>
              <a:ext cx="863" cy="797"/>
            </a:xfrm>
            <a:prstGeom prst="line">
              <a:avLst/>
            </a:prstGeom>
            <a:noFill/>
            <a:ln w="93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2" name="Line 12">
              <a:extLst>
                <a:ext uri="{FF2B5EF4-FFF2-40B4-BE49-F238E27FC236}">
                  <a16:creationId xmlns:a16="http://schemas.microsoft.com/office/drawing/2014/main" id="{F20A1637-4F23-4FB7-BD8F-4BAA3C516C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4" y="2317"/>
              <a:ext cx="0" cy="797"/>
            </a:xfrm>
            <a:prstGeom prst="line">
              <a:avLst/>
            </a:prstGeom>
            <a:noFill/>
            <a:ln w="5724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3" name="Line 13">
              <a:extLst>
                <a:ext uri="{FF2B5EF4-FFF2-40B4-BE49-F238E27FC236}">
                  <a16:creationId xmlns:a16="http://schemas.microsoft.com/office/drawing/2014/main" id="{44116AB5-7189-4ED2-8EE7-BEC3C6C74D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4" y="2317"/>
              <a:ext cx="0" cy="797"/>
            </a:xfrm>
            <a:prstGeom prst="line">
              <a:avLst/>
            </a:prstGeom>
            <a:noFill/>
            <a:ln w="936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4" name="Line 14">
              <a:extLst>
                <a:ext uri="{FF2B5EF4-FFF2-40B4-BE49-F238E27FC236}">
                  <a16:creationId xmlns:a16="http://schemas.microsoft.com/office/drawing/2014/main" id="{51F6DFAF-599E-419E-BA0F-8513284654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" y="2026"/>
              <a:ext cx="1224" cy="0"/>
            </a:xfrm>
            <a:prstGeom prst="line">
              <a:avLst/>
            </a:prstGeom>
            <a:noFill/>
            <a:ln w="76320">
              <a:solidFill>
                <a:srgbClr val="66FF66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5" name="Line 15">
              <a:extLst>
                <a:ext uri="{FF2B5EF4-FFF2-40B4-BE49-F238E27FC236}">
                  <a16:creationId xmlns:a16="http://schemas.microsoft.com/office/drawing/2014/main" id="{99A44D7E-F2CD-42C8-A28E-4C1ACB37ED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" y="3407"/>
              <a:ext cx="1224" cy="0"/>
            </a:xfrm>
            <a:prstGeom prst="line">
              <a:avLst/>
            </a:prstGeom>
            <a:noFill/>
            <a:ln w="38160">
              <a:solidFill>
                <a:srgbClr val="FFFFFF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6" name="Line 16">
              <a:extLst>
                <a:ext uri="{FF2B5EF4-FFF2-40B4-BE49-F238E27FC236}">
                  <a16:creationId xmlns:a16="http://schemas.microsoft.com/office/drawing/2014/main" id="{4910712C-F8CD-4191-BE32-EB5C23D7AB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36" y="937"/>
              <a:ext cx="941" cy="2178"/>
            </a:xfrm>
            <a:prstGeom prst="line">
              <a:avLst/>
            </a:prstGeom>
            <a:noFill/>
            <a:ln w="7632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7" name="Line 17">
              <a:extLst>
                <a:ext uri="{FF2B5EF4-FFF2-40B4-BE49-F238E27FC236}">
                  <a16:creationId xmlns:a16="http://schemas.microsoft.com/office/drawing/2014/main" id="{2E860A3E-907C-43AA-9ABF-25B06699EB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937"/>
              <a:ext cx="719" cy="2178"/>
            </a:xfrm>
            <a:prstGeom prst="line">
              <a:avLst/>
            </a:prstGeom>
            <a:noFill/>
            <a:ln w="93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57349" name="Text Box 18">
            <a:extLst>
              <a:ext uri="{FF2B5EF4-FFF2-40B4-BE49-F238E27FC236}">
                <a16:creationId xmlns:a16="http://schemas.microsoft.com/office/drawing/2014/main" id="{46616807-BDC6-4F74-AE6F-71445AFAA1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725" y="1916113"/>
            <a:ext cx="963613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7350" name="Text Box 19">
            <a:extLst>
              <a:ext uri="{FF2B5EF4-FFF2-40B4-BE49-F238E27FC236}">
                <a16:creationId xmlns:a16="http://schemas.microsoft.com/office/drawing/2014/main" id="{C607C5BA-9ED5-4C2B-93E3-6ADC4B048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1988" y="4292600"/>
            <a:ext cx="963612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7351" name="Text Box 20">
            <a:extLst>
              <a:ext uri="{FF2B5EF4-FFF2-40B4-BE49-F238E27FC236}">
                <a16:creationId xmlns:a16="http://schemas.microsoft.com/office/drawing/2014/main" id="{821B63B8-5C2D-4151-879C-564A4899A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</a:p>
        </p:txBody>
      </p:sp>
      <p:sp>
        <p:nvSpPr>
          <p:cNvPr id="57352" name="Text Box 21">
            <a:extLst>
              <a:ext uri="{FF2B5EF4-FFF2-40B4-BE49-F238E27FC236}">
                <a16:creationId xmlns:a16="http://schemas.microsoft.com/office/drawing/2014/main" id="{068F5D44-19CF-4FB1-87F2-9C0084480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3200" y="4149725"/>
            <a:ext cx="1150938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právo A</a:t>
            </a:r>
          </a:p>
        </p:txBody>
      </p:sp>
      <p:sp>
        <p:nvSpPr>
          <p:cNvPr id="57353" name="Oval 22">
            <a:extLst>
              <a:ext uri="{FF2B5EF4-FFF2-40B4-BE49-F238E27FC236}">
                <a16:creationId xmlns:a16="http://schemas.microsoft.com/office/drawing/2014/main" id="{83329F1D-7F98-42B2-A706-8E575D38F3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15888"/>
            <a:ext cx="4176713" cy="6597650"/>
          </a:xfrm>
          <a:prstGeom prst="ellipse">
            <a:avLst/>
          </a:prstGeom>
          <a:noFill/>
          <a:ln w="7632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1">
            <a:extLst>
              <a:ext uri="{FF2B5EF4-FFF2-40B4-BE49-F238E27FC236}">
                <a16:creationId xmlns:a16="http://schemas.microsoft.com/office/drawing/2014/main" id="{622C614C-FE71-4DD6-B557-AF1D882794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52513"/>
            <a:ext cx="8229600" cy="619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F6AF6744-4479-4B3B-9C7D-F0EA09A0E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59396" name="Group 3">
            <a:extLst>
              <a:ext uri="{FF2B5EF4-FFF2-40B4-BE49-F238E27FC236}">
                <a16:creationId xmlns:a16="http://schemas.microsoft.com/office/drawing/2014/main" id="{AF8E1BD9-08FD-4DE8-8544-9C864067DFE0}"/>
              </a:ext>
            </a:extLst>
          </p:cNvPr>
          <p:cNvGrpSpPr>
            <a:grpSpLocks/>
          </p:cNvGrpSpPr>
          <p:nvPr/>
        </p:nvGrpSpPr>
        <p:grpSpPr bwMode="auto">
          <a:xfrm>
            <a:off x="1042988" y="-242888"/>
            <a:ext cx="7845425" cy="7673976"/>
            <a:chOff x="657" y="-153"/>
            <a:chExt cx="4942" cy="4834"/>
          </a:xfrm>
        </p:grpSpPr>
        <p:sp>
          <p:nvSpPr>
            <p:cNvPr id="59405" name="AutoShape 4">
              <a:extLst>
                <a:ext uri="{FF2B5EF4-FFF2-40B4-BE49-F238E27FC236}">
                  <a16:creationId xmlns:a16="http://schemas.microsoft.com/office/drawing/2014/main" id="{68D2603A-78F0-48FF-853F-DCE98C4EF5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-153"/>
              <a:ext cx="4942" cy="4834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59406" name="Rectangle 5">
              <a:extLst>
                <a:ext uri="{FF2B5EF4-FFF2-40B4-BE49-F238E27FC236}">
                  <a16:creationId xmlns:a16="http://schemas.microsoft.com/office/drawing/2014/main" id="{69C95161-D399-4A02-9CF9-4106A45886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9" y="355"/>
              <a:ext cx="1080" cy="580"/>
            </a:xfrm>
            <a:prstGeom prst="rect">
              <a:avLst/>
            </a:prstGeom>
            <a:solidFill>
              <a:srgbClr val="FEC3BE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000" b="1">
                  <a:latin typeface="Times New Roman" panose="02020603050405020304" pitchFamily="18" charset="0"/>
                </a:rPr>
                <a:t>Evropská unie</a:t>
              </a:r>
            </a:p>
          </p:txBody>
        </p:sp>
        <p:sp>
          <p:nvSpPr>
            <p:cNvPr id="59407" name="Rectangle 6">
              <a:extLst>
                <a:ext uri="{FF2B5EF4-FFF2-40B4-BE49-F238E27FC236}">
                  <a16:creationId xmlns:a16="http://schemas.microsoft.com/office/drawing/2014/main" id="{AF0B9947-54D9-4465-82DF-61BFECF82E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1735"/>
              <a:ext cx="863" cy="580"/>
            </a:xfrm>
            <a:prstGeom prst="rect">
              <a:avLst/>
            </a:prstGeom>
            <a:solidFill>
              <a:srgbClr val="00CC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A</a:t>
              </a:r>
            </a:p>
          </p:txBody>
        </p:sp>
        <p:sp>
          <p:nvSpPr>
            <p:cNvPr id="59408" name="Rectangle 7">
              <a:extLst>
                <a:ext uri="{FF2B5EF4-FFF2-40B4-BE49-F238E27FC236}">
                  <a16:creationId xmlns:a16="http://schemas.microsoft.com/office/drawing/2014/main" id="{5228DFB6-2CB7-4FFF-831E-4E13CBD0CB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1735"/>
              <a:ext cx="863" cy="580"/>
            </a:xfrm>
            <a:prstGeom prst="rect">
              <a:avLst/>
            </a:prstGeom>
            <a:solidFill>
              <a:srgbClr val="F0FE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B</a:t>
              </a:r>
            </a:p>
          </p:txBody>
        </p:sp>
        <p:sp>
          <p:nvSpPr>
            <p:cNvPr id="59409" name="Rectangle 8">
              <a:extLst>
                <a:ext uri="{FF2B5EF4-FFF2-40B4-BE49-F238E27FC236}">
                  <a16:creationId xmlns:a16="http://schemas.microsoft.com/office/drawing/2014/main" id="{E4227348-54E1-401F-AD8C-A24148BD20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3116"/>
              <a:ext cx="863" cy="580"/>
            </a:xfrm>
            <a:prstGeom prst="rect">
              <a:avLst/>
            </a:prstGeom>
            <a:solidFill>
              <a:srgbClr val="CCE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A</a:t>
              </a:r>
            </a:p>
          </p:txBody>
        </p:sp>
        <p:sp>
          <p:nvSpPr>
            <p:cNvPr id="59410" name="Rectangle 9">
              <a:extLst>
                <a:ext uri="{FF2B5EF4-FFF2-40B4-BE49-F238E27FC236}">
                  <a16:creationId xmlns:a16="http://schemas.microsoft.com/office/drawing/2014/main" id="{599E21E2-CD36-4F5E-9AED-F6A79B32F2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3116"/>
              <a:ext cx="863" cy="580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B</a:t>
              </a:r>
            </a:p>
          </p:txBody>
        </p:sp>
        <p:sp>
          <p:nvSpPr>
            <p:cNvPr id="59411" name="Line 10">
              <a:extLst>
                <a:ext uri="{FF2B5EF4-FFF2-40B4-BE49-F238E27FC236}">
                  <a16:creationId xmlns:a16="http://schemas.microsoft.com/office/drawing/2014/main" id="{733D366D-9E34-4A16-B708-3F331CAEC6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4" y="937"/>
              <a:ext cx="1013" cy="797"/>
            </a:xfrm>
            <a:prstGeom prst="line">
              <a:avLst/>
            </a:prstGeom>
            <a:noFill/>
            <a:ln w="381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2" name="Line 11">
              <a:extLst>
                <a:ext uri="{FF2B5EF4-FFF2-40B4-BE49-F238E27FC236}">
                  <a16:creationId xmlns:a16="http://schemas.microsoft.com/office/drawing/2014/main" id="{3EEDFF01-A7B5-46F5-8B64-324A4FE3DE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937"/>
              <a:ext cx="863" cy="797"/>
            </a:xfrm>
            <a:prstGeom prst="line">
              <a:avLst/>
            </a:prstGeom>
            <a:noFill/>
            <a:ln w="381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3" name="Line 12">
              <a:extLst>
                <a:ext uri="{FF2B5EF4-FFF2-40B4-BE49-F238E27FC236}">
                  <a16:creationId xmlns:a16="http://schemas.microsoft.com/office/drawing/2014/main" id="{70056646-7B36-44C5-8F43-ABB1C26D10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4" y="2317"/>
              <a:ext cx="0" cy="797"/>
            </a:xfrm>
            <a:prstGeom prst="line">
              <a:avLst/>
            </a:prstGeom>
            <a:noFill/>
            <a:ln w="5724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4" name="Line 13">
              <a:extLst>
                <a:ext uri="{FF2B5EF4-FFF2-40B4-BE49-F238E27FC236}">
                  <a16:creationId xmlns:a16="http://schemas.microsoft.com/office/drawing/2014/main" id="{36D13190-B637-4542-81A8-F0FA40AC56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4" y="2317"/>
              <a:ext cx="0" cy="797"/>
            </a:xfrm>
            <a:prstGeom prst="line">
              <a:avLst/>
            </a:prstGeom>
            <a:noFill/>
            <a:ln w="5724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5" name="Line 14">
              <a:extLst>
                <a:ext uri="{FF2B5EF4-FFF2-40B4-BE49-F238E27FC236}">
                  <a16:creationId xmlns:a16="http://schemas.microsoft.com/office/drawing/2014/main" id="{14A08599-ABBC-46FA-B763-47E7235FCE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" y="2026"/>
              <a:ext cx="1224" cy="0"/>
            </a:xfrm>
            <a:prstGeom prst="line">
              <a:avLst/>
            </a:prstGeom>
            <a:noFill/>
            <a:ln w="76320">
              <a:solidFill>
                <a:srgbClr val="33CC3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6" name="Line 15">
              <a:extLst>
                <a:ext uri="{FF2B5EF4-FFF2-40B4-BE49-F238E27FC236}">
                  <a16:creationId xmlns:a16="http://schemas.microsoft.com/office/drawing/2014/main" id="{5CDBAC31-C4AB-4D17-ADD9-F8E106F71F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" y="3407"/>
              <a:ext cx="1224" cy="0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7" name="Line 16">
              <a:extLst>
                <a:ext uri="{FF2B5EF4-FFF2-40B4-BE49-F238E27FC236}">
                  <a16:creationId xmlns:a16="http://schemas.microsoft.com/office/drawing/2014/main" id="{72275328-4B98-483B-911C-927FB62829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36" y="937"/>
              <a:ext cx="941" cy="2178"/>
            </a:xfrm>
            <a:prstGeom prst="line">
              <a:avLst/>
            </a:prstGeom>
            <a:noFill/>
            <a:ln w="381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8" name="Line 17">
              <a:extLst>
                <a:ext uri="{FF2B5EF4-FFF2-40B4-BE49-F238E27FC236}">
                  <a16:creationId xmlns:a16="http://schemas.microsoft.com/office/drawing/2014/main" id="{4A64634F-F35F-40F6-A8F1-320A2E0CDD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937"/>
              <a:ext cx="719" cy="2178"/>
            </a:xfrm>
            <a:prstGeom prst="line">
              <a:avLst/>
            </a:prstGeom>
            <a:noFill/>
            <a:ln w="381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59397" name="Text Box 18">
            <a:extLst>
              <a:ext uri="{FF2B5EF4-FFF2-40B4-BE49-F238E27FC236}">
                <a16:creationId xmlns:a16="http://schemas.microsoft.com/office/drawing/2014/main" id="{820B52D7-4985-43AF-A4DC-C08F7DB5D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725" y="1916113"/>
            <a:ext cx="963613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9398" name="Text Box 19">
            <a:extLst>
              <a:ext uri="{FF2B5EF4-FFF2-40B4-BE49-F238E27FC236}">
                <a16:creationId xmlns:a16="http://schemas.microsoft.com/office/drawing/2014/main" id="{FD3E0DA2-6D24-4121-AD74-4E29F8965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1773238"/>
            <a:ext cx="1008063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9399" name="Text Box 20">
            <a:extLst>
              <a:ext uri="{FF2B5EF4-FFF2-40B4-BE49-F238E27FC236}">
                <a16:creationId xmlns:a16="http://schemas.microsoft.com/office/drawing/2014/main" id="{50A6E86F-0193-41C2-B50C-FEFB34CF7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1988" y="4292600"/>
            <a:ext cx="963612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9400" name="Text Box 21">
            <a:extLst>
              <a:ext uri="{FF2B5EF4-FFF2-40B4-BE49-F238E27FC236}">
                <a16:creationId xmlns:a16="http://schemas.microsoft.com/office/drawing/2014/main" id="{D121E0BB-AF87-424F-912B-6A5E41420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3075" y="4221163"/>
            <a:ext cx="1049338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9401" name="Text Box 22">
            <a:extLst>
              <a:ext uri="{FF2B5EF4-FFF2-40B4-BE49-F238E27FC236}">
                <a16:creationId xmlns:a16="http://schemas.microsoft.com/office/drawing/2014/main" id="{2DD8BD06-7ADA-4EB1-BDCD-118B4A767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4149725"/>
            <a:ext cx="9429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A</a:t>
            </a:r>
          </a:p>
        </p:txBody>
      </p:sp>
      <p:sp>
        <p:nvSpPr>
          <p:cNvPr id="59402" name="Text Box 23">
            <a:extLst>
              <a:ext uri="{FF2B5EF4-FFF2-40B4-BE49-F238E27FC236}">
                <a16:creationId xmlns:a16="http://schemas.microsoft.com/office/drawing/2014/main" id="{71151B59-AFA6-4BBA-97F4-185292B95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149725"/>
            <a:ext cx="1008062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B</a:t>
            </a:r>
          </a:p>
        </p:txBody>
      </p:sp>
      <p:sp>
        <p:nvSpPr>
          <p:cNvPr id="59403" name="Text Box 24">
            <a:extLst>
              <a:ext uri="{FF2B5EF4-FFF2-40B4-BE49-F238E27FC236}">
                <a16:creationId xmlns:a16="http://schemas.microsoft.com/office/drawing/2014/main" id="{5C23991E-5A8E-4361-8CA1-EE4526412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3163" y="3284538"/>
            <a:ext cx="11430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mezinárodní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právo</a:t>
            </a:r>
          </a:p>
        </p:txBody>
      </p:sp>
      <p:sp>
        <p:nvSpPr>
          <p:cNvPr id="59404" name="Text Box 25">
            <a:extLst>
              <a:ext uri="{FF2B5EF4-FFF2-40B4-BE49-F238E27FC236}">
                <a16:creationId xmlns:a16="http://schemas.microsoft.com/office/drawing/2014/main" id="{9B0E5AF3-1151-4E70-89F8-068362503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9313" y="5661025"/>
            <a:ext cx="1636712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mezinárodní právo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soukromé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680293E3-39DB-4958-B3E1-605427E18B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0FE66"/>
          </a:solidFill>
        </p:spPr>
        <p:txBody>
          <a:bodyPr/>
          <a:lstStyle/>
          <a:p>
            <a:pPr eaLnBrk="1" hangingPunct="1"/>
            <a:r>
              <a:rPr lang="cs-CZ" altLang="cs-CZ" b="1"/>
              <a:t>Právo Evropské unie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E10ABF8E-D544-4BEA-8682-69782FBF52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EU = zcela zvláštní mezinárodní organizace</a:t>
            </a:r>
          </a:p>
          <a:p>
            <a:pPr eaLnBrk="1" hangingPunct="1"/>
            <a:r>
              <a:rPr lang="cs-CZ" altLang="cs-CZ" b="1" i="1"/>
              <a:t>členské státy podřízeny</a:t>
            </a:r>
          </a:p>
          <a:p>
            <a:pPr eaLnBrk="1" hangingPunct="1"/>
            <a:r>
              <a:rPr lang="cs-CZ" altLang="cs-CZ"/>
              <a:t>neplatí zásada svrchované rovnosti</a:t>
            </a:r>
          </a:p>
          <a:p>
            <a:pPr eaLnBrk="1" hangingPunct="1"/>
            <a:r>
              <a:rPr lang="cs-CZ" altLang="cs-CZ"/>
              <a:t>charakter </a:t>
            </a:r>
            <a:r>
              <a:rPr lang="cs-CZ" altLang="cs-CZ" b="1" i="1">
                <a:solidFill>
                  <a:srgbClr val="FF0000"/>
                </a:solidFill>
              </a:rPr>
              <a:t>subordinační</a:t>
            </a:r>
          </a:p>
          <a:p>
            <a:pPr eaLnBrk="1" hangingPunct="1"/>
            <a:r>
              <a:rPr lang="cs-CZ" altLang="cs-CZ"/>
              <a:t>upravuje vztahy mezi EU a členskými státy a mezi EU a jednotlivci</a:t>
            </a:r>
          </a:p>
          <a:p>
            <a:pPr eaLnBrk="1" hangingPunct="1"/>
            <a:r>
              <a:rPr lang="cs-CZ" altLang="cs-CZ"/>
              <a:t>není to mezinárodní právo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1">
            <a:extLst>
              <a:ext uri="{FF2B5EF4-FFF2-40B4-BE49-F238E27FC236}">
                <a16:creationId xmlns:a16="http://schemas.microsoft.com/office/drawing/2014/main" id="{7642B124-798A-4BCA-9DEB-E5A2070945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3038"/>
            <a:ext cx="8223250" cy="1089025"/>
          </a:xfrm>
          <a:prstGeom prst="rect">
            <a:avLst/>
          </a:prstGeom>
          <a:solidFill>
            <a:srgbClr val="CC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/>
              <a:t>Funkce práva v EU </a:t>
            </a:r>
          </a:p>
        </p:txBody>
      </p:sp>
      <p:sp>
        <p:nvSpPr>
          <p:cNvPr id="62467" name="Text Box 2">
            <a:extLst>
              <a:ext uri="{FF2B5EF4-FFF2-40B4-BE49-F238E27FC236}">
                <a16:creationId xmlns:a16="http://schemas.microsoft.com/office/drawing/2014/main" id="{2E6E18E5-B864-42FF-9B3E-0FDE7BEBCC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628775"/>
            <a:ext cx="8142288" cy="50323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39725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 marL="739775" indent="-282575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b="1"/>
              <a:t>základní funkce práva: vnitřní uspořádání systému (řád)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rgbClr val="DC2300"/>
                </a:solidFill>
              </a:rPr>
              <a:t>EU je samostatný systém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/>
              <a:t>vlastní orgány s vlastní pravomocí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/>
              <a:t>vlastní aktivity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/>
              <a:t>finanční nezávislost</a:t>
            </a:r>
          </a:p>
          <a:p>
            <a:pPr lvl="1" eaLnBrk="1" hangingPunct="1">
              <a:buClrTx/>
              <a:buFontTx/>
              <a:buNone/>
            </a:pPr>
            <a:r>
              <a:rPr lang="cs-CZ" altLang="cs-CZ" sz="2400"/>
              <a:t>PROTO MUSÍ MÍT VLASTNÍ REGULACI (PRAVIDLA) UVNITŘ I NAVENEK = PRÁVO EU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/>
              <a:t>předpisy (právo) – není to ani mezinárodní, ani vnitrostátní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/>
              <a:t>vlastní soudy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>
            <a:extLst>
              <a:ext uri="{FF2B5EF4-FFF2-40B4-BE49-F238E27FC236}">
                <a16:creationId xmlns:a16="http://schemas.microsoft.com/office/drawing/2014/main" id="{B8E6261F-CC4C-4890-9741-B02D8893E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3038"/>
            <a:ext cx="8223250" cy="1089025"/>
          </a:xfrm>
          <a:prstGeom prst="rect">
            <a:avLst/>
          </a:prstGeom>
          <a:solidFill>
            <a:srgbClr val="CC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/>
              <a:t>Funkce práva v EU - 2</a:t>
            </a:r>
          </a:p>
        </p:txBody>
      </p:sp>
      <p:sp>
        <p:nvSpPr>
          <p:cNvPr id="64515" name="Text Box 2">
            <a:extLst>
              <a:ext uri="{FF2B5EF4-FFF2-40B4-BE49-F238E27FC236}">
                <a16:creationId xmlns:a16="http://schemas.microsoft.com/office/drawing/2014/main" id="{BFB12D25-B340-4AB9-AABB-330CB4FFF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628775"/>
            <a:ext cx="8142288" cy="50323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1313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cs-CZ" altLang="cs-CZ" sz="2800" b="1"/>
          </a:p>
          <a:p>
            <a:pPr eaLnBrk="1" hangingPunct="1">
              <a:buClrTx/>
              <a:buFontTx/>
              <a:buNone/>
            </a:pPr>
            <a:r>
              <a:rPr lang="cs-CZ" altLang="cs-CZ" b="1">
                <a:solidFill>
                  <a:srgbClr val="993300"/>
                </a:solidFill>
              </a:rPr>
              <a:t>    Vlastní funkce práva EU:</a:t>
            </a:r>
          </a:p>
          <a:p>
            <a:pPr eaLnBrk="1" hangingPunct="1">
              <a:buClrTx/>
              <a:buFontTx/>
              <a:buNone/>
            </a:pPr>
            <a:endParaRPr lang="cs-CZ" altLang="cs-CZ" b="1">
              <a:solidFill>
                <a:srgbClr val="993300"/>
              </a:solidFill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/>
              <a:t>1. výstavba EU</a:t>
            </a:r>
            <a:r>
              <a:rPr lang="cs-CZ" altLang="cs-CZ"/>
              <a:t> (institucionální struktura)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>
                <a:solidFill>
                  <a:srgbClr val="0000FF"/>
                </a:solidFill>
              </a:rPr>
              <a:t>2. vztah k členským státům</a:t>
            </a:r>
            <a:r>
              <a:rPr lang="cs-CZ" altLang="cs-CZ">
                <a:solidFill>
                  <a:srgbClr val="0000FF"/>
                </a:solidFill>
              </a:rPr>
              <a:t> (pravomoci)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/>
              <a:t>3. úprava vlastní činnosti</a:t>
            </a:r>
            <a:r>
              <a:rPr lang="cs-CZ" altLang="cs-CZ"/>
              <a:t> (jednotlivé oblasti integrace a spolupráce)</a:t>
            </a:r>
          </a:p>
          <a:p>
            <a:pPr eaLnBrk="1" hangingPunct="1">
              <a:buClrTx/>
              <a:buFontTx/>
              <a:buNone/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873E14-1F73-463B-B6FE-A7CEDBE72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332656"/>
            <a:ext cx="8224838" cy="1356196"/>
          </a:xfrm>
        </p:spPr>
        <p:txBody>
          <a:bodyPr/>
          <a:lstStyle/>
          <a:p>
            <a:r>
              <a:rPr lang="cs-CZ" sz="3200" dirty="0"/>
              <a:t>Učebnice práva EU – vybrané kapitoly</a:t>
            </a:r>
            <a:br>
              <a:rPr lang="cs-CZ" sz="3200" dirty="0"/>
            </a:br>
            <a:br>
              <a:rPr lang="cs-CZ" sz="3200" dirty="0"/>
            </a:br>
            <a:r>
              <a:rPr lang="cs-CZ" sz="2000" dirty="0" err="1"/>
              <a:t>Leges</a:t>
            </a:r>
            <a:r>
              <a:rPr lang="cs-CZ" sz="2000" dirty="0"/>
              <a:t>, Praha, 2017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22B1E1A-A000-45ED-9AFA-4B832F3577E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868" y="1844824"/>
            <a:ext cx="3189501" cy="4593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7658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>
            <a:extLst>
              <a:ext uri="{FF2B5EF4-FFF2-40B4-BE49-F238E27FC236}">
                <a16:creationId xmlns:a16="http://schemas.microsoft.com/office/drawing/2014/main" id="{A37891D6-8EAA-4C26-8297-4A41016B4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062912" cy="57991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br>
              <a:rPr lang="cs-CZ" altLang="cs-CZ" sz="2800"/>
            </a:br>
            <a:br>
              <a:rPr lang="cs-CZ" altLang="cs-CZ" sz="2800"/>
            </a:br>
            <a:r>
              <a:rPr lang="cs-CZ" altLang="cs-CZ" sz="4400" b="1">
                <a:solidFill>
                  <a:srgbClr val="A50021"/>
                </a:solidFill>
              </a:rPr>
              <a:t>Právo jako společenský jev: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4400" b="1">
              <a:solidFill>
                <a:srgbClr val="CC000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>
                <a:solidFill>
                  <a:srgbClr val="CC0000"/>
                </a:solidFill>
              </a:rPr>
              <a:t>PRÁVO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solidFill>
                  <a:srgbClr val="CC0000"/>
                </a:solidFill>
              </a:rPr>
              <a:t>  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4400" b="1">
                <a:solidFill>
                  <a:srgbClr val="CC0000"/>
                </a:solidFill>
              </a:rPr>
              <a:t> vnitrostátní,  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4400" b="1">
                <a:solidFill>
                  <a:srgbClr val="CC0000"/>
                </a:solidFill>
              </a:rPr>
              <a:t> mezinárodní a 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4400" b="1">
                <a:solidFill>
                  <a:srgbClr val="CC0000"/>
                </a:solidFill>
              </a:rPr>
              <a:t> evropské (EU)</a:t>
            </a:r>
            <a:br>
              <a:rPr lang="cs-CZ" altLang="cs-CZ" sz="3000" b="1">
                <a:solidFill>
                  <a:srgbClr val="CC0000"/>
                </a:solidFill>
              </a:rPr>
            </a:br>
            <a:br>
              <a:rPr lang="cs-CZ" altLang="cs-CZ" sz="900" b="1">
                <a:solidFill>
                  <a:srgbClr val="CC0000"/>
                </a:solidFill>
              </a:rPr>
            </a:br>
            <a:br>
              <a:rPr lang="cs-CZ" altLang="cs-CZ" sz="900" b="1">
                <a:solidFill>
                  <a:srgbClr val="CC0000"/>
                </a:solidFill>
              </a:rPr>
            </a:br>
            <a:br>
              <a:rPr lang="cs-CZ" altLang="cs-CZ" sz="900" b="1">
                <a:solidFill>
                  <a:srgbClr val="CC0000"/>
                </a:solidFill>
              </a:rPr>
            </a:br>
            <a:endParaRPr lang="cs-CZ" altLang="cs-CZ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B87B53E-31FF-49FF-B4A9-0616F2DF50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38237"/>
          </a:xfrm>
          <a:solidFill>
            <a:srgbClr val="008000"/>
          </a:solidFill>
        </p:spPr>
        <p:txBody>
          <a:bodyPr/>
          <a:lstStyle/>
          <a:p>
            <a:pPr eaLnBrk="1" hangingPunct="1"/>
            <a:r>
              <a:rPr lang="cs-CZ" altLang="cs-CZ">
                <a:solidFill>
                  <a:srgbClr val="FFFFCC"/>
                </a:solidFill>
              </a:rPr>
              <a:t>Právo jako společenský jev 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5978FD1-8E38-4703-9717-373483EDBD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424863" cy="4967287"/>
          </a:xfrm>
          <a:solidFill>
            <a:srgbClr val="E5FFFC"/>
          </a:solidFill>
        </p:spPr>
        <p:txBody>
          <a:bodyPr/>
          <a:lstStyle/>
          <a:p>
            <a:pPr eaLnBrk="1" hangingPunct="1"/>
            <a:r>
              <a:rPr lang="cs-CZ" altLang="cs-CZ" sz="2800"/>
              <a:t>mnohoznačnost práva v obecném pojímání – výsledek:</a:t>
            </a:r>
          </a:p>
          <a:p>
            <a:pPr eaLnBrk="1" hangingPunct="1"/>
            <a:endParaRPr lang="cs-CZ" altLang="cs-CZ" sz="2800"/>
          </a:p>
          <a:p>
            <a:pPr eaLnBrk="1" hangingPunct="1"/>
            <a:r>
              <a:rPr lang="cs-CZ" altLang="cs-CZ" sz="2800" b="1">
                <a:solidFill>
                  <a:srgbClr val="CC0000"/>
                </a:solidFill>
              </a:rPr>
              <a:t>1. vnitrostátní (národní) právo</a:t>
            </a:r>
            <a:r>
              <a:rPr lang="cs-CZ" altLang="cs-CZ" sz="2800"/>
              <a:t> – má každý stát</a:t>
            </a:r>
          </a:p>
          <a:p>
            <a:pPr lvl="1" eaLnBrk="1" hangingPunct="1"/>
            <a:r>
              <a:rPr lang="cs-CZ" altLang="cs-CZ" sz="2400"/>
              <a:t>reguluje vnitrostátní vztahy - uvnitř jednotlivých států: stát --- jednotlivec, jednotlivci (osoby) navzájem</a:t>
            </a:r>
          </a:p>
          <a:p>
            <a:pPr eaLnBrk="1" hangingPunct="1"/>
            <a:r>
              <a:rPr lang="cs-CZ" altLang="cs-CZ" sz="2800" b="1">
                <a:solidFill>
                  <a:srgbClr val="CC0000"/>
                </a:solidFill>
              </a:rPr>
              <a:t>2. mezinárodní právo</a:t>
            </a:r>
            <a:r>
              <a:rPr lang="cs-CZ" altLang="cs-CZ" sz="2800"/>
              <a:t> </a:t>
            </a:r>
          </a:p>
          <a:p>
            <a:pPr lvl="1" eaLnBrk="1" hangingPunct="1"/>
            <a:r>
              <a:rPr lang="cs-CZ" altLang="cs-CZ" sz="2400"/>
              <a:t>reguluje mezinárodní vztahy (mezi státy)</a:t>
            </a:r>
          </a:p>
          <a:p>
            <a:pPr eaLnBrk="1" hangingPunct="1"/>
            <a:r>
              <a:rPr lang="cs-CZ" altLang="cs-CZ" sz="2800" b="1">
                <a:solidFill>
                  <a:srgbClr val="CC0000"/>
                </a:solidFill>
              </a:rPr>
              <a:t>3. právo Evropské unie</a:t>
            </a:r>
            <a:r>
              <a:rPr lang="cs-CZ" altLang="cs-CZ" sz="2800"/>
              <a:t> </a:t>
            </a:r>
          </a:p>
          <a:p>
            <a:pPr lvl="1" eaLnBrk="1" hangingPunct="1"/>
            <a:r>
              <a:rPr lang="cs-CZ" altLang="cs-CZ" sz="2400"/>
              <a:t>reguluje vztahy k EU a uvnitř EU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>
            <a:extLst>
              <a:ext uri="{FF2B5EF4-FFF2-40B4-BE49-F238E27FC236}">
                <a16:creationId xmlns:a16="http://schemas.microsoft.com/office/drawing/2014/main" id="{57D74894-C500-41BE-BFFE-561303121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48680"/>
            <a:ext cx="7772400" cy="16557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800" b="1">
                <a:solidFill>
                  <a:srgbClr val="FFFF99"/>
                </a:solidFill>
              </a:rPr>
              <a:t>1. právo vnitrostátní (národní)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5F89018E-0A32-4B68-9D02-A5859FA60122}"/>
              </a:ext>
            </a:extLst>
          </p:cNvPr>
          <p:cNvSpPr/>
          <p:nvPr/>
        </p:nvSpPr>
        <p:spPr bwMode="auto">
          <a:xfrm>
            <a:off x="539552" y="2420888"/>
            <a:ext cx="7918648" cy="4176464"/>
          </a:xfrm>
          <a:prstGeom prst="rect">
            <a:avLst/>
          </a:prstGeom>
          <a:solidFill>
            <a:srgbClr val="B9E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588" eaLnBrk="1" hangingPunct="1">
              <a:lnSpc>
                <a:spcPct val="93000"/>
              </a:lnSpc>
              <a:buSzPct val="100000"/>
              <a:defRPr/>
            </a:pPr>
            <a:r>
              <a:rPr lang="cs-CZ" altLang="cs-CZ" sz="2800" b="1" u="sng">
                <a:solidFill>
                  <a:srgbClr val="000080"/>
                </a:solidFill>
              </a:rPr>
              <a:t>V N I T R O S T Á T N Í  (Č E S K É)  P R Á V O</a:t>
            </a:r>
          </a:p>
          <a:p>
            <a:pPr marL="458788" indent="-457200" eaLnBrk="1" hangingPunct="1">
              <a:lnSpc>
                <a:spcPct val="93000"/>
              </a:lnSpc>
              <a:buSzPct val="100000"/>
              <a:buFont typeface="Arial" panose="020B0604020202020204" pitchFamily="34" charset="0"/>
              <a:buChar char="•"/>
              <a:defRPr/>
            </a:pPr>
            <a:endParaRPr lang="cs-CZ" altLang="cs-CZ" sz="2800" b="1"/>
          </a:p>
          <a:p>
            <a:pPr marL="458788" indent="-457200" eaLnBrk="1" hangingPunct="1">
              <a:lnSpc>
                <a:spcPct val="93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800" b="1">
                <a:solidFill>
                  <a:schemeClr val="tx1"/>
                </a:solidFill>
              </a:rPr>
              <a:t>pravidla určena: státu samotnému a jednotlivcům (subjektům)</a:t>
            </a:r>
          </a:p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endParaRPr lang="cs-CZ" altLang="cs-CZ" sz="2800" b="1">
              <a:solidFill>
                <a:srgbClr val="C00000"/>
              </a:solidFill>
            </a:endParaRPr>
          </a:p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cs-CZ" altLang="cs-CZ" sz="2800" b="1">
                <a:solidFill>
                  <a:srgbClr val="C00000"/>
                </a:solidFill>
              </a:rPr>
              <a:t>    SUBORDINAČNÍ CHARAKTER</a:t>
            </a: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C1128735-8CD2-4505-B49D-3ADFE5664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1341438"/>
            <a:ext cx="3313113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>
            <a:extLst>
              <a:ext uri="{FF2B5EF4-FFF2-40B4-BE49-F238E27FC236}">
                <a16:creationId xmlns:a16="http://schemas.microsoft.com/office/drawing/2014/main" id="{5C716A67-7C50-4A34-ABE9-C73EAB751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4965" y="1327150"/>
            <a:ext cx="3482082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2C63B703-5650-437E-9C62-497A3970B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15364" name="Group 3">
            <a:extLst>
              <a:ext uri="{FF2B5EF4-FFF2-40B4-BE49-F238E27FC236}">
                <a16:creationId xmlns:a16="http://schemas.microsoft.com/office/drawing/2014/main" id="{50630629-09C6-45B7-A638-C8647AEF565D}"/>
              </a:ext>
            </a:extLst>
          </p:cNvPr>
          <p:cNvGrpSpPr>
            <a:grpSpLocks/>
          </p:cNvGrpSpPr>
          <p:nvPr/>
        </p:nvGrpSpPr>
        <p:grpSpPr bwMode="auto">
          <a:xfrm>
            <a:off x="971600" y="540372"/>
            <a:ext cx="7847012" cy="6317628"/>
            <a:chOff x="657" y="-108"/>
            <a:chExt cx="4943" cy="4835"/>
          </a:xfrm>
        </p:grpSpPr>
        <p:sp>
          <p:nvSpPr>
            <p:cNvPr id="15367" name="AutoShape 4">
              <a:extLst>
                <a:ext uri="{FF2B5EF4-FFF2-40B4-BE49-F238E27FC236}">
                  <a16:creationId xmlns:a16="http://schemas.microsoft.com/office/drawing/2014/main" id="{1698771F-03D2-41B6-A6CB-4CF5C348E6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-108"/>
              <a:ext cx="4943" cy="4835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15368" name="Rectangle 5">
              <a:extLst>
                <a:ext uri="{FF2B5EF4-FFF2-40B4-BE49-F238E27FC236}">
                  <a16:creationId xmlns:a16="http://schemas.microsoft.com/office/drawing/2014/main" id="{76D79162-856B-402D-BE1D-342A923618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0" y="400"/>
              <a:ext cx="1080" cy="823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>
                  <a:solidFill>
                    <a:srgbClr val="FFFFFF"/>
                  </a:solidFill>
                </a:rPr>
                <a:t>Vnitrostátní právo jako systém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>
                  <a:solidFill>
                    <a:srgbClr val="FFFFFF"/>
                  </a:solidFill>
                </a:rPr>
                <a:t>- subordinační charakter</a:t>
              </a:r>
            </a:p>
          </p:txBody>
        </p:sp>
        <p:sp>
          <p:nvSpPr>
            <p:cNvPr id="15369" name="Rectangle 6">
              <a:extLst>
                <a:ext uri="{FF2B5EF4-FFF2-40B4-BE49-F238E27FC236}">
                  <a16:creationId xmlns:a16="http://schemas.microsoft.com/office/drawing/2014/main" id="{AB72BE60-2CDC-4119-954F-31C9548D1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0" y="961"/>
              <a:ext cx="1576" cy="979"/>
            </a:xfrm>
            <a:prstGeom prst="rect">
              <a:avLst/>
            </a:prstGeom>
            <a:solidFill>
              <a:srgbClr val="00CC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800" b="1">
                  <a:cs typeface="Arial" panose="020B0604020202020204" pitchFamily="34" charset="0"/>
                </a:rPr>
                <a:t>Stát A</a:t>
              </a:r>
            </a:p>
          </p:txBody>
        </p:sp>
        <p:sp>
          <p:nvSpPr>
            <p:cNvPr id="13322" name="Rectangle 7">
              <a:extLst>
                <a:ext uri="{FF2B5EF4-FFF2-40B4-BE49-F238E27FC236}">
                  <a16:creationId xmlns:a16="http://schemas.microsoft.com/office/drawing/2014/main" id="{76F8BA18-4791-45AF-8194-76F712AF49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2748"/>
              <a:ext cx="1553" cy="1010"/>
            </a:xfrm>
            <a:prstGeom prst="rect">
              <a:avLst/>
            </a:prstGeom>
            <a:solidFill>
              <a:srgbClr val="CCE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endParaRPr lang="cs-CZ" altLang="cs-CZ" sz="1400" b="1" dirty="0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endParaRPr lang="cs-CZ" altLang="cs-CZ" sz="1400" b="1" dirty="0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endParaRPr lang="cs-CZ" altLang="cs-CZ" sz="1400" b="1" dirty="0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cs-CZ" altLang="cs-CZ" sz="1800" b="1" dirty="0">
                  <a:latin typeface="+mj-lt"/>
                </a:rPr>
                <a:t>Jednotlivec státu A</a:t>
              </a:r>
            </a:p>
          </p:txBody>
        </p:sp>
        <p:sp>
          <p:nvSpPr>
            <p:cNvPr id="15372" name="Line 9">
              <a:extLst>
                <a:ext uri="{FF2B5EF4-FFF2-40B4-BE49-F238E27FC236}">
                  <a16:creationId xmlns:a16="http://schemas.microsoft.com/office/drawing/2014/main" id="{5CEEF7DB-AD24-4395-AE78-2A351A6319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7" y="982"/>
              <a:ext cx="86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15373" name="Line 10">
              <a:extLst>
                <a:ext uri="{FF2B5EF4-FFF2-40B4-BE49-F238E27FC236}">
                  <a16:creationId xmlns:a16="http://schemas.microsoft.com/office/drawing/2014/main" id="{18E0AD67-A75B-487A-9D49-8BF00AAD7C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1935"/>
              <a:ext cx="0" cy="797"/>
            </a:xfrm>
            <a:prstGeom prst="line">
              <a:avLst/>
            </a:prstGeom>
            <a:noFill/>
            <a:ln w="5724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15375" name="Line 12">
              <a:extLst>
                <a:ext uri="{FF2B5EF4-FFF2-40B4-BE49-F238E27FC236}">
                  <a16:creationId xmlns:a16="http://schemas.microsoft.com/office/drawing/2014/main" id="{C8E4712A-7119-4232-B307-E9C7080825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7" y="982"/>
              <a:ext cx="719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15365" name="Text Box 13">
            <a:extLst>
              <a:ext uri="{FF2B5EF4-FFF2-40B4-BE49-F238E27FC236}">
                <a16:creationId xmlns:a16="http://schemas.microsoft.com/office/drawing/2014/main" id="{12A6D616-5102-41C2-BA65-3C84C31EC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</a:p>
        </p:txBody>
      </p:sp>
      <p:sp>
        <p:nvSpPr>
          <p:cNvPr id="13318" name="Text Box 14">
            <a:extLst>
              <a:ext uri="{FF2B5EF4-FFF2-40B4-BE49-F238E27FC236}">
                <a16:creationId xmlns:a16="http://schemas.microsoft.com/office/drawing/2014/main" id="{99D669FF-B470-4D70-8F9C-F57ADADE4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0" y="3490913"/>
            <a:ext cx="11541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400" b="1" dirty="0">
                <a:latin typeface="+mj-lt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400" b="1" dirty="0">
                <a:latin typeface="+mj-lt"/>
              </a:rPr>
              <a:t>právo A</a:t>
            </a:r>
          </a:p>
        </p:txBody>
      </p:sp>
    </p:spTree>
    <p:extLst>
      <p:ext uri="{BB962C8B-B14F-4D97-AF65-F5344CB8AC3E}">
        <p14:creationId xmlns:p14="http://schemas.microsoft.com/office/powerpoint/2010/main" val="11914718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84FECC24-7270-4162-B2C0-BE6CE1A606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4838" cy="1011237"/>
          </a:xfrm>
          <a:solidFill>
            <a:srgbClr val="00FFFF"/>
          </a:solidFill>
        </p:spPr>
        <p:txBody>
          <a:bodyPr/>
          <a:lstStyle/>
          <a:p>
            <a:pPr eaLnBrk="1" hangingPunct="1"/>
            <a:r>
              <a:rPr lang="cs-CZ" altLang="cs-CZ"/>
              <a:t>Vnitrostátní právo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D200BE4-6D55-4E93-968F-D6F1304EE4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4838" cy="5256584"/>
          </a:xfrm>
        </p:spPr>
        <p:txBody>
          <a:bodyPr/>
          <a:lstStyle/>
          <a:p>
            <a:pPr eaLnBrk="1" hangingPunct="1"/>
            <a:r>
              <a:rPr lang="cs-CZ" altLang="cs-CZ" sz="2600" b="1"/>
              <a:t>subordinační povaha</a:t>
            </a:r>
            <a:r>
              <a:rPr lang="cs-CZ" altLang="cs-CZ" sz="2600"/>
              <a:t> v rámci státu</a:t>
            </a:r>
          </a:p>
          <a:p>
            <a:pPr eaLnBrk="1" hangingPunct="1"/>
            <a:r>
              <a:rPr lang="cs-CZ" altLang="cs-CZ" sz="2600" b="1">
                <a:solidFill>
                  <a:srgbClr val="0066FF"/>
                </a:solidFill>
              </a:rPr>
              <a:t>vertikální hierarchizace:</a:t>
            </a:r>
            <a:r>
              <a:rPr lang="cs-CZ" altLang="cs-CZ" sz="2600"/>
              <a:t> právní síla</a:t>
            </a:r>
          </a:p>
          <a:p>
            <a:pPr lvl="1" eaLnBrk="1" hangingPunct="1"/>
            <a:r>
              <a:rPr lang="cs-CZ" altLang="cs-CZ" sz="2600" b="1"/>
              <a:t>ústavní</a:t>
            </a:r>
            <a:r>
              <a:rPr lang="cs-CZ" altLang="cs-CZ" sz="2600"/>
              <a:t> pořádek (ústava, ústavní zákon, </a:t>
            </a:r>
          </a:p>
          <a:p>
            <a:pPr lvl="1" eaLnBrk="1" hangingPunct="1"/>
            <a:r>
              <a:rPr lang="cs-CZ" altLang="cs-CZ" sz="2600"/>
              <a:t>		Listina základních práv a svobod)</a:t>
            </a:r>
          </a:p>
          <a:p>
            <a:pPr lvl="1" eaLnBrk="1" hangingPunct="1"/>
            <a:r>
              <a:rPr lang="cs-CZ" altLang="cs-CZ" sz="2600" b="1"/>
              <a:t>zákony</a:t>
            </a:r>
          </a:p>
          <a:p>
            <a:pPr lvl="1" eaLnBrk="1" hangingPunct="1"/>
            <a:r>
              <a:rPr lang="cs-CZ" altLang="cs-CZ" sz="2600" b="1"/>
              <a:t>nařízení</a:t>
            </a:r>
            <a:r>
              <a:rPr lang="cs-CZ" altLang="cs-CZ" sz="2600"/>
              <a:t> vlády</a:t>
            </a:r>
          </a:p>
          <a:p>
            <a:pPr lvl="1" eaLnBrk="1" hangingPunct="1"/>
            <a:r>
              <a:rPr lang="cs-CZ" altLang="cs-CZ" sz="2600" b="1"/>
              <a:t>vyhlášky</a:t>
            </a:r>
            <a:r>
              <a:rPr lang="cs-CZ" altLang="cs-CZ" sz="2600"/>
              <a:t> ministerstev</a:t>
            </a:r>
          </a:p>
          <a:p>
            <a:pPr lvl="1" eaLnBrk="1" hangingPunct="1"/>
            <a:r>
              <a:rPr lang="cs-CZ" altLang="cs-CZ" sz="2600"/>
              <a:t>předpisy s omezenou místní působností</a:t>
            </a:r>
          </a:p>
          <a:p>
            <a:pPr lvl="1" eaLnBrk="1" hangingPunct="1"/>
            <a:endParaRPr lang="cs-CZ" altLang="cs-CZ" sz="2600" b="1">
              <a:solidFill>
                <a:srgbClr val="CC0000"/>
              </a:solidFill>
            </a:endParaRPr>
          </a:p>
          <a:p>
            <a:pPr lvl="1" eaLnBrk="1" hangingPunct="1"/>
            <a:r>
              <a:rPr lang="cs-CZ" altLang="cs-CZ" sz="2600" b="1">
                <a:solidFill>
                  <a:srgbClr val="CC0000"/>
                </a:solidFill>
              </a:rPr>
              <a:t>vynutitelnost práva:</a:t>
            </a:r>
            <a:r>
              <a:rPr lang="cs-CZ" altLang="cs-CZ" sz="2600" b="1">
                <a:solidFill>
                  <a:schemeClr val="tx1"/>
                </a:solidFill>
              </a:rPr>
              <a:t> centralizovaná (stát) - sankce</a:t>
            </a:r>
            <a:endParaRPr lang="cs-CZ" altLang="cs-CZ" sz="2600"/>
          </a:p>
        </p:txBody>
      </p:sp>
      <p:sp>
        <p:nvSpPr>
          <p:cNvPr id="19460" name="Line 4">
            <a:extLst>
              <a:ext uri="{FF2B5EF4-FFF2-40B4-BE49-F238E27FC236}">
                <a16:creationId xmlns:a16="http://schemas.microsoft.com/office/drawing/2014/main" id="{4E20156D-5483-4C40-93E9-60FB7B7E77BD}"/>
              </a:ext>
            </a:extLst>
          </p:cNvPr>
          <p:cNvSpPr>
            <a:spLocks noChangeShapeType="1"/>
          </p:cNvSpPr>
          <p:nvPr/>
        </p:nvSpPr>
        <p:spPr bwMode="auto">
          <a:xfrm>
            <a:off x="8100392" y="2024856"/>
            <a:ext cx="0" cy="2808287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>
            <a:extLst>
              <a:ext uri="{FF2B5EF4-FFF2-40B4-BE49-F238E27FC236}">
                <a16:creationId xmlns:a16="http://schemas.microsoft.com/office/drawing/2014/main" id="{DF579C9E-5045-4AF2-894E-1B7E15832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665163"/>
            <a:ext cx="8229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944B847F-1F71-41E8-A58A-A83F8720C2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25604" name="Group 3">
            <a:extLst>
              <a:ext uri="{FF2B5EF4-FFF2-40B4-BE49-F238E27FC236}">
                <a16:creationId xmlns:a16="http://schemas.microsoft.com/office/drawing/2014/main" id="{7C73BA5E-4E65-45D8-ACAB-DABC41185681}"/>
              </a:ext>
            </a:extLst>
          </p:cNvPr>
          <p:cNvGrpSpPr>
            <a:grpSpLocks/>
          </p:cNvGrpSpPr>
          <p:nvPr/>
        </p:nvGrpSpPr>
        <p:grpSpPr bwMode="auto">
          <a:xfrm>
            <a:off x="1116013" y="-242888"/>
            <a:ext cx="7845425" cy="7673976"/>
            <a:chOff x="703" y="-153"/>
            <a:chExt cx="4942" cy="4834"/>
          </a:xfrm>
        </p:grpSpPr>
        <p:sp>
          <p:nvSpPr>
            <p:cNvPr id="25610" name="AutoShape 4">
              <a:extLst>
                <a:ext uri="{FF2B5EF4-FFF2-40B4-BE49-F238E27FC236}">
                  <a16:creationId xmlns:a16="http://schemas.microsoft.com/office/drawing/2014/main" id="{FF7ADF78-5AD0-434C-A4AE-1D9AD991BD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-153"/>
              <a:ext cx="4942" cy="4834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25611" name="Rectangle 5">
              <a:extLst>
                <a:ext uri="{FF2B5EF4-FFF2-40B4-BE49-F238E27FC236}">
                  <a16:creationId xmlns:a16="http://schemas.microsoft.com/office/drawing/2014/main" id="{4A24326E-0434-4B43-8AD3-97969D5A24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5" y="355"/>
              <a:ext cx="1080" cy="58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25612" name="Rectangle 6">
              <a:extLst>
                <a:ext uri="{FF2B5EF4-FFF2-40B4-BE49-F238E27FC236}">
                  <a16:creationId xmlns:a16="http://schemas.microsoft.com/office/drawing/2014/main" id="{D8FDD046-424D-4B26-BDF5-46BA3DE2F1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1735"/>
              <a:ext cx="863" cy="580"/>
            </a:xfrm>
            <a:prstGeom prst="rect">
              <a:avLst/>
            </a:prstGeom>
            <a:solidFill>
              <a:srgbClr val="00CC99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000" b="1"/>
                <a:t>Stát A</a:t>
              </a:r>
            </a:p>
          </p:txBody>
        </p:sp>
        <p:sp>
          <p:nvSpPr>
            <p:cNvPr id="25613" name="Rectangle 7">
              <a:extLst>
                <a:ext uri="{FF2B5EF4-FFF2-40B4-BE49-F238E27FC236}">
                  <a16:creationId xmlns:a16="http://schemas.microsoft.com/office/drawing/2014/main" id="{1CF8B2B0-F0F2-4B85-B436-5A342CCE55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" y="1735"/>
              <a:ext cx="863" cy="580"/>
            </a:xfrm>
            <a:prstGeom prst="rect">
              <a:avLst/>
            </a:prstGeom>
            <a:solidFill>
              <a:srgbClr val="F0FE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000" b="1"/>
                <a:t>Stát B</a:t>
              </a:r>
            </a:p>
          </p:txBody>
        </p:sp>
        <p:sp>
          <p:nvSpPr>
            <p:cNvPr id="25614" name="Rectangle 8">
              <a:extLst>
                <a:ext uri="{FF2B5EF4-FFF2-40B4-BE49-F238E27FC236}">
                  <a16:creationId xmlns:a16="http://schemas.microsoft.com/office/drawing/2014/main" id="{447EE934-2117-4186-BEF4-AAFE63D656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3116"/>
              <a:ext cx="863" cy="580"/>
            </a:xfrm>
            <a:prstGeom prst="rect">
              <a:avLst/>
            </a:prstGeom>
            <a:solidFill>
              <a:srgbClr val="CCECFF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/>
                <a:t>Jednotlivec státu A</a:t>
              </a:r>
            </a:p>
          </p:txBody>
        </p:sp>
        <p:sp>
          <p:nvSpPr>
            <p:cNvPr id="25615" name="Rectangle 9">
              <a:extLst>
                <a:ext uri="{FF2B5EF4-FFF2-40B4-BE49-F238E27FC236}">
                  <a16:creationId xmlns:a16="http://schemas.microsoft.com/office/drawing/2014/main" id="{795FE59D-34C6-4E77-8A01-16FEBEB028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" y="3116"/>
              <a:ext cx="863" cy="580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/>
                <a:t>Jednotlivec státu B</a:t>
              </a:r>
            </a:p>
          </p:txBody>
        </p:sp>
        <p:sp>
          <p:nvSpPr>
            <p:cNvPr id="25616" name="Line 10">
              <a:extLst>
                <a:ext uri="{FF2B5EF4-FFF2-40B4-BE49-F238E27FC236}">
                  <a16:creationId xmlns:a16="http://schemas.microsoft.com/office/drawing/2014/main" id="{CE1DB017-C6FB-4CB8-A630-35B8C774A8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11" y="937"/>
              <a:ext cx="101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5617" name="Line 11">
              <a:extLst>
                <a:ext uri="{FF2B5EF4-FFF2-40B4-BE49-F238E27FC236}">
                  <a16:creationId xmlns:a16="http://schemas.microsoft.com/office/drawing/2014/main" id="{4DD79B63-F74B-4F96-8506-1A86C60997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2" y="937"/>
              <a:ext cx="86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5618" name="Line 12">
              <a:extLst>
                <a:ext uri="{FF2B5EF4-FFF2-40B4-BE49-F238E27FC236}">
                  <a16:creationId xmlns:a16="http://schemas.microsoft.com/office/drawing/2014/main" id="{A0943EC2-E21D-44FF-B3F1-1FA3D77AFC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0" y="2317"/>
              <a:ext cx="0" cy="797"/>
            </a:xfrm>
            <a:prstGeom prst="line">
              <a:avLst/>
            </a:prstGeom>
            <a:noFill/>
            <a:ln w="5724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5619" name="Line 13">
              <a:extLst>
                <a:ext uri="{FF2B5EF4-FFF2-40B4-BE49-F238E27FC236}">
                  <a16:creationId xmlns:a16="http://schemas.microsoft.com/office/drawing/2014/main" id="{54E5130A-710F-43B9-AE34-0DEEA2D274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0" y="2317"/>
              <a:ext cx="0" cy="797"/>
            </a:xfrm>
            <a:prstGeom prst="line">
              <a:avLst/>
            </a:prstGeom>
            <a:noFill/>
            <a:ln w="5724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5620" name="Line 16">
              <a:extLst>
                <a:ext uri="{FF2B5EF4-FFF2-40B4-BE49-F238E27FC236}">
                  <a16:creationId xmlns:a16="http://schemas.microsoft.com/office/drawing/2014/main" id="{F2BF670C-B64E-48F2-83E1-403720826D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83" y="937"/>
              <a:ext cx="941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5621" name="Line 17">
              <a:extLst>
                <a:ext uri="{FF2B5EF4-FFF2-40B4-BE49-F238E27FC236}">
                  <a16:creationId xmlns:a16="http://schemas.microsoft.com/office/drawing/2014/main" id="{7E7FD942-5649-41BF-843C-2988528F5F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2" y="937"/>
              <a:ext cx="719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25605" name="Text Box 18">
            <a:extLst>
              <a:ext uri="{FF2B5EF4-FFF2-40B4-BE49-F238E27FC236}">
                <a16:creationId xmlns:a16="http://schemas.microsoft.com/office/drawing/2014/main" id="{E77F0C51-EAC4-4010-9E3E-1EBE59F20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</a:p>
        </p:txBody>
      </p:sp>
      <p:sp>
        <p:nvSpPr>
          <p:cNvPr id="25606" name="Text Box 19">
            <a:extLst>
              <a:ext uri="{FF2B5EF4-FFF2-40B4-BE49-F238E27FC236}">
                <a16:creationId xmlns:a16="http://schemas.microsoft.com/office/drawing/2014/main" id="{B9B72FC1-3069-4AFD-B9D6-5AC863229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149725"/>
            <a:ext cx="1371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právo A</a:t>
            </a:r>
          </a:p>
        </p:txBody>
      </p:sp>
      <p:sp>
        <p:nvSpPr>
          <p:cNvPr id="25607" name="Text Box 20">
            <a:extLst>
              <a:ext uri="{FF2B5EF4-FFF2-40B4-BE49-F238E27FC236}">
                <a16:creationId xmlns:a16="http://schemas.microsoft.com/office/drawing/2014/main" id="{0D426F2C-71E1-4944-8AC5-A926EAA2F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149725"/>
            <a:ext cx="1296987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právo B</a:t>
            </a:r>
          </a:p>
        </p:txBody>
      </p:sp>
      <p:sp>
        <p:nvSpPr>
          <p:cNvPr id="25608" name="Oval 23">
            <a:extLst>
              <a:ext uri="{FF2B5EF4-FFF2-40B4-BE49-F238E27FC236}">
                <a16:creationId xmlns:a16="http://schemas.microsoft.com/office/drawing/2014/main" id="{D3CA1575-320D-4813-938F-F3C72A93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625" y="1695450"/>
            <a:ext cx="3024188" cy="4897438"/>
          </a:xfrm>
          <a:prstGeom prst="ellipse">
            <a:avLst/>
          </a:prstGeom>
          <a:noFill/>
          <a:ln w="57240">
            <a:solidFill>
              <a:srgbClr val="33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5609" name="Oval 24">
            <a:extLst>
              <a:ext uri="{FF2B5EF4-FFF2-40B4-BE49-F238E27FC236}">
                <a16:creationId xmlns:a16="http://schemas.microsoft.com/office/drawing/2014/main" id="{A7C7F110-AAD1-4478-ACE7-B0068F0AE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0263" y="1585913"/>
            <a:ext cx="2879725" cy="4895850"/>
          </a:xfrm>
          <a:prstGeom prst="ellipse">
            <a:avLst/>
          </a:prstGeom>
          <a:noFill/>
          <a:ln w="57240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pitchFamily="32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925</Words>
  <Application>Microsoft Office PowerPoint</Application>
  <PresentationFormat>Předvádění na obrazovce (4:3)</PresentationFormat>
  <Paragraphs>243</Paragraphs>
  <Slides>27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Lucida Sans Unicode</vt:lpstr>
      <vt:lpstr>Times New Roman</vt:lpstr>
      <vt:lpstr>Wingdings</vt:lpstr>
      <vt:lpstr>Motiv systému Office</vt:lpstr>
      <vt:lpstr>Prezentace aplikace PowerPoint</vt:lpstr>
      <vt:lpstr>   </vt:lpstr>
      <vt:lpstr>Učebnice práva EU – vybrané kapitoly  Leges, Praha, 2017</vt:lpstr>
      <vt:lpstr>Prezentace aplikace PowerPoint</vt:lpstr>
      <vt:lpstr>Právo jako společenský jev </vt:lpstr>
      <vt:lpstr>Prezentace aplikace PowerPoint</vt:lpstr>
      <vt:lpstr>Prezentace aplikace PowerPoint</vt:lpstr>
      <vt:lpstr>Vnitrostátní právo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Zvláštnosti mezinárodního práva</vt:lpstr>
      <vt:lpstr>Prezentace aplikace PowerPoint</vt:lpstr>
      <vt:lpstr>Prezentace aplikace PowerPoint</vt:lpstr>
      <vt:lpstr>Vztah mezinárodního a vnitrostátního práva  </vt:lpstr>
      <vt:lpstr>Prezentace aplikace PowerPoint</vt:lpstr>
      <vt:lpstr>Podstata Evropské unie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Právo Evropské unie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Vladimír Týč</cp:lastModifiedBy>
  <cp:revision>88</cp:revision>
  <cp:lastPrinted>1601-01-01T00:00:00Z</cp:lastPrinted>
  <dcterms:created xsi:type="dcterms:W3CDTF">1601-01-01T00:00:00Z</dcterms:created>
  <dcterms:modified xsi:type="dcterms:W3CDTF">2023-10-23T20:12:51Z</dcterms:modified>
</cp:coreProperties>
</file>