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5" r:id="rId3"/>
    <p:sldId id="276" r:id="rId4"/>
    <p:sldId id="294" r:id="rId5"/>
    <p:sldId id="287" r:id="rId6"/>
    <p:sldId id="290" r:id="rId7"/>
    <p:sldId id="292" r:id="rId8"/>
    <p:sldId id="291" r:id="rId9"/>
    <p:sldId id="293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EA0"/>
    <a:srgbClr val="FFCCFF"/>
    <a:srgbClr val="FFFF00"/>
    <a:srgbClr val="FFCC66"/>
    <a:srgbClr val="DBB8E2"/>
    <a:srgbClr val="CC0000"/>
    <a:srgbClr val="0000FF"/>
    <a:srgbClr val="D2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2A9CFB-E16F-4E1E-903A-8517D480E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36F3E5-906C-498B-82D3-9A891AF0E3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5F4422-A60E-476A-AEDA-89F19309B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0A57B4-92BD-483E-9740-B6012369DB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348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00CCF2-7662-490B-B07D-BEF596EFA6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C92B05-E7D5-4667-A44B-DEE1AC6725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BE1B02-364F-4739-AFEC-3A656B28BD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29AE97-552F-4CEA-A458-5D614919F0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70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484693-1F37-4FA5-B679-464177004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382356-BEB5-4D9B-9F73-0385020B92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27672C-E6AB-4106-AF85-12425F0A6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FB2B76-5125-444B-9E72-9EF3E86DD2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438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304670-9939-4444-843F-E0F22F8B94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31D2C9-45F7-4BAD-B998-279B38C730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DE1C9-5A00-4919-B218-856EA442A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D7C27B-A91D-4918-B64E-69E4C12202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146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E6DC14-4B09-4788-82BA-4D84943864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D99750-C91F-46FC-8A56-1F72E35A2B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4A557B-96C5-4792-B1C5-09D27AA249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2A93B-A0E1-4241-B6CE-ED942B64D8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387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963D14-DA9C-43CD-96CA-C07441A6A6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CC0B8C-B21B-4EC9-8B6D-DA2BE7E04B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02971F-ED45-4B02-BD94-9FB93EFCC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5CFA01-FEB8-41A1-92E1-9DAB5A777C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79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B7473F-9DFB-476F-8C5E-F08B99836A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1E9E37-E6BF-4C00-BF90-E63AB41DED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E776EDC-CDF0-411C-8086-FD0C609806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EC800-D998-4C37-BDDC-C34120F1F4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412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C5B2D23-3DE6-4BA1-B45C-AC07610EBB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FD8AC0-72ED-4857-98A6-855FA01F29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AC0751-8CEA-4285-8E9A-076A7F88B9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63172-42D8-458C-A33F-58B6B3FAF97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785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1BC8CB-18DC-4D61-A1F6-66E35D6F79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762C834-E92B-4CFD-BE58-4DF8B1C6E1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654C50-5244-4EC7-8B37-2C357310C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60140-8048-4151-B5AD-4BD63BAC61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678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31BA26-3A61-4BE7-BAA6-F1CA650097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A08E02-FE1F-4167-BD5F-CFE4BACEA1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BC41F4-A26A-4005-A548-FF08049689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80B42-EAFB-4E4B-9A58-A710E111AA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748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643DFC-0201-47FF-BD75-6DAE1DC8B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76F7EC-A407-4EEB-85C1-7F70DDF866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76DC40-26AB-4276-9961-043179B0F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8660C-3EFD-4D42-9233-70D421FA33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516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34B7B1E-9EEA-4EBD-B684-B480F22FD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F106A7E-99C7-43C6-AE28-FA6D17CA4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550377-997F-4F26-B90E-871E681CCE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FDF347B-3E09-4B49-82C3-05460104C4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1715090-570B-425C-8BAB-CD475B50F8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1EE9AC-CA81-4A70-99D8-D5BBA107566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6A4C613-B89C-4F57-862F-01D713C434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340768"/>
            <a:ext cx="7772400" cy="2952327"/>
          </a:xfrm>
          <a:solidFill>
            <a:srgbClr val="FECBA4"/>
          </a:solidFill>
        </p:spPr>
        <p:txBody>
          <a:bodyPr/>
          <a:lstStyle/>
          <a:p>
            <a:pPr eaLnBrk="1" hangingPunct="1"/>
            <a:r>
              <a:rPr lang="cs-CZ" altLang="cs-CZ" dirty="0"/>
              <a:t>Mezinárodní smlouva ve vnitrostátním právu ČR (Ústava)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9D744A2-83D7-445B-AEA1-9073FD0A09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cs-CZ" altLang="cs-CZ"/>
              <a:t>    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C440BF6-C442-4964-264C-A2FE07167D2E}"/>
              </a:ext>
            </a:extLst>
          </p:cNvPr>
          <p:cNvSpPr txBox="1"/>
          <p:nvPr/>
        </p:nvSpPr>
        <p:spPr>
          <a:xfrm>
            <a:off x="3203848" y="5301208"/>
            <a:ext cx="3024336" cy="830997"/>
          </a:xfrm>
          <a:prstGeom prst="rect">
            <a:avLst/>
          </a:prstGeom>
          <a:solidFill>
            <a:srgbClr val="F5FE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Navazující VS</a:t>
            </a:r>
          </a:p>
          <a:p>
            <a:pPr algn="ctr"/>
            <a:r>
              <a:rPr lang="cs-CZ" sz="2400" dirty="0"/>
              <a:t>Přednáška MPV 04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95ECC0F-9FFD-4F1B-83E6-1E9F4577F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FE631"/>
          </a:solidFill>
        </p:spPr>
        <p:txBody>
          <a:bodyPr/>
          <a:lstStyle/>
          <a:p>
            <a:pPr eaLnBrk="1" hangingPunct="1"/>
            <a:r>
              <a:rPr lang="cs-CZ" altLang="cs-CZ"/>
              <a:t>Čl. 10 Ústavy ČR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7BDB85D-21FC-44B0-88C3-B03E2DDA2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FF0066"/>
                </a:solidFill>
              </a:rPr>
              <a:t>Vyhlášené</a:t>
            </a:r>
            <a:r>
              <a:rPr lang="cs-CZ" altLang="cs-CZ">
                <a:solidFill>
                  <a:srgbClr val="FF0066"/>
                </a:solidFill>
              </a:rPr>
              <a:t> </a:t>
            </a:r>
            <a:r>
              <a:rPr lang="cs-CZ" altLang="cs-CZ"/>
              <a:t>mezinárodní smlouvy,</a:t>
            </a:r>
          </a:p>
          <a:p>
            <a:pPr eaLnBrk="1" hangingPunct="1"/>
            <a:r>
              <a:rPr lang="cs-CZ" altLang="cs-CZ"/>
              <a:t>k jejichž </a:t>
            </a:r>
            <a:r>
              <a:rPr lang="cs-CZ" altLang="cs-CZ" b="1">
                <a:solidFill>
                  <a:srgbClr val="FF0066"/>
                </a:solidFill>
              </a:rPr>
              <a:t>ratifikaci</a:t>
            </a:r>
          </a:p>
          <a:p>
            <a:pPr eaLnBrk="1" hangingPunct="1"/>
            <a:r>
              <a:rPr lang="cs-CZ" altLang="cs-CZ"/>
              <a:t>dal </a:t>
            </a:r>
            <a:r>
              <a:rPr lang="cs-CZ" altLang="cs-CZ" b="1">
                <a:solidFill>
                  <a:srgbClr val="FF0066"/>
                </a:solidFill>
              </a:rPr>
              <a:t>Parlament souhlas</a:t>
            </a:r>
            <a:r>
              <a:rPr lang="cs-CZ" altLang="cs-CZ"/>
              <a:t> a</a:t>
            </a:r>
          </a:p>
          <a:p>
            <a:pPr eaLnBrk="1" hangingPunct="1"/>
            <a:r>
              <a:rPr lang="cs-CZ" altLang="cs-CZ"/>
              <a:t>jimiž je ČR </a:t>
            </a:r>
            <a:r>
              <a:rPr lang="cs-CZ" altLang="cs-CZ" b="1">
                <a:solidFill>
                  <a:srgbClr val="FF0066"/>
                </a:solidFill>
              </a:rPr>
              <a:t>vázána,</a:t>
            </a:r>
          </a:p>
          <a:p>
            <a:pPr eaLnBrk="1" hangingPunct="1"/>
            <a:r>
              <a:rPr lang="cs-CZ" altLang="cs-CZ"/>
              <a:t>jsou </a:t>
            </a:r>
            <a:r>
              <a:rPr lang="cs-CZ" altLang="cs-CZ" b="1">
                <a:solidFill>
                  <a:srgbClr val="FF0066"/>
                </a:solidFill>
              </a:rPr>
              <a:t>součástí právního řádu.</a:t>
            </a:r>
          </a:p>
          <a:p>
            <a:pPr eaLnBrk="1" hangingPunct="1"/>
            <a:r>
              <a:rPr lang="cs-CZ" altLang="cs-CZ"/>
              <a:t>Stanoví-li mezinár. smlouva něco jiného než zákon, </a:t>
            </a:r>
            <a:r>
              <a:rPr lang="cs-CZ" altLang="cs-CZ" b="1">
                <a:solidFill>
                  <a:srgbClr val="0099FF"/>
                </a:solidFill>
              </a:rPr>
              <a:t>použije se mezinár. smlouva.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88CFF8B-AE59-45A1-9439-64808B15BC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Odkaz na smlouvy v čl. 10 Ústavy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60C3A7C-4E85-4C69-A39E-1CE9A5B4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EFECA"/>
          </a:solidFill>
        </p:spPr>
        <p:txBody>
          <a:bodyPr/>
          <a:lstStyle/>
          <a:p>
            <a:pPr eaLnBrk="1" hangingPunct="1"/>
            <a:r>
              <a:rPr lang="cs-CZ" altLang="cs-CZ" sz="2800" b="1"/>
              <a:t>řádné schválení</a:t>
            </a:r>
            <a:r>
              <a:rPr lang="cs-CZ" altLang="cs-CZ" sz="2800"/>
              <a:t> vnitrostátní i mezinárodní</a:t>
            </a:r>
          </a:p>
          <a:p>
            <a:pPr eaLnBrk="1" hangingPunct="1"/>
            <a:r>
              <a:rPr lang="cs-CZ" altLang="cs-CZ" sz="2800" b="1"/>
              <a:t>„self-executing“</a:t>
            </a:r>
            <a:r>
              <a:rPr lang="cs-CZ" altLang="cs-CZ" sz="2800"/>
              <a:t> – přímá použitelnost</a:t>
            </a:r>
          </a:p>
          <a:p>
            <a:pPr eaLnBrk="1" hangingPunct="1"/>
            <a:r>
              <a:rPr lang="cs-CZ" altLang="cs-CZ" sz="2800" b="1"/>
              <a:t>vnitrostátní vyhlášení</a:t>
            </a:r>
          </a:p>
          <a:p>
            <a:pPr eaLnBrk="1" hangingPunct="1"/>
            <a:r>
              <a:rPr lang="cs-CZ" altLang="cs-CZ" sz="2800"/>
              <a:t>poměr smlouvy k vnitrost. právní normě: postavení smlouvy ve vnitrostátním právu (přednost před zákonem, ne před Ústavou)</a:t>
            </a:r>
          </a:p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/>
              <a:t>právní účinky vyhlášení smlouvy ve Sb.m.s.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0B3F38-F6CF-48A9-AD28-E424695AC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745" y="404664"/>
            <a:ext cx="7126663" cy="1513263"/>
          </a:xfrm>
          <a:solidFill>
            <a:srgbClr val="CEFB6B"/>
          </a:solidFill>
        </p:spPr>
        <p:txBody>
          <a:bodyPr>
            <a:noAutofit/>
          </a:bodyPr>
          <a:lstStyle/>
          <a:p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Jak rozumět článku 10 Ústavy: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Vyhlášené mezinárodní smlouvy, k jejichž ratifikaci dal Parlament souhlas a jimiž je Česká republika vázána, jsou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součástí právního řádu;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stanoví-li mezinárodní smlouva něco jiného než zákon, použije se mezinárodní smlouva.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BAE5A-7B75-41BE-A0B1-417D49B51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002405"/>
            <a:ext cx="8280919" cy="4450931"/>
          </a:xfrm>
          <a:solidFill>
            <a:srgbClr val="E3FDA9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1600" dirty="0"/>
              <a:t>„Mezinárodní smlouvy jsou součástí PRÁVNÍHO ŘÁDU“ (? – ne formálně, </a:t>
            </a:r>
            <a:r>
              <a:rPr lang="cs-CZ" altLang="cs-CZ" sz="1600" b="1" dirty="0"/>
              <a:t>jen z hlediska závaznosti)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827584" y="3330179"/>
            <a:ext cx="7488832" cy="2907133"/>
          </a:xfrm>
          <a:prstGeom prst="ellipse">
            <a:avLst/>
          </a:prstGeom>
          <a:solidFill>
            <a:srgbClr val="E1E1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1403648" y="3548421"/>
            <a:ext cx="2824912" cy="247286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vnitrostátní právo ČR v užším smyslu </a:t>
            </a:r>
            <a:r>
              <a:rPr lang="cs-CZ" dirty="0">
                <a:solidFill>
                  <a:schemeClr val="tx1"/>
                </a:solidFill>
              </a:rPr>
              <a:t>(ústava, zákony, vyhlášky), tj. </a:t>
            </a:r>
            <a:r>
              <a:rPr lang="cs-CZ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4228561" y="3381137"/>
            <a:ext cx="1811482" cy="27121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6040043" y="3945457"/>
            <a:ext cx="2130897" cy="1715791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mezinárodní smlouvy</a:t>
            </a:r>
          </a:p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6040043" y="2943226"/>
            <a:ext cx="240504" cy="50783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09228F86-7CDF-4B6B-B736-B219A4802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315" y="2463370"/>
            <a:ext cx="4950822" cy="507831"/>
          </a:xfrm>
          <a:prstGeom prst="rect">
            <a:avLst/>
          </a:prstGeom>
          <a:solidFill>
            <a:srgbClr val="E1E1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350" b="1" dirty="0"/>
              <a:t>VŠE DOHROMADY = „právní řád“, tj. všechny právní normy v ČR závazné – </a:t>
            </a:r>
            <a:r>
              <a:rPr lang="cs-CZ" altLang="cs-CZ" sz="1350" b="1" i="1" dirty="0"/>
              <a:t>bez ohledu na původ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E6A45F7-E619-4434-96F1-F2E409D3A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23962"/>
          </a:xfrm>
        </p:spPr>
        <p:txBody>
          <a:bodyPr/>
          <a:lstStyle/>
          <a:p>
            <a:pPr eaLnBrk="1" hangingPunct="1"/>
            <a:r>
              <a:rPr lang="cs-CZ" altLang="cs-CZ" sz="4000"/>
              <a:t>Smlouvy schvalované Parlamentem ČR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3D5481B-77C4-43BE-B3AA-9CD4ADB89C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  <a:solidFill>
            <a:srgbClr val="D2F7FE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9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Článek 49 Ústavy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Souhlas obou komor </a:t>
            </a:r>
            <a:r>
              <a:rPr lang="cs-CZ" altLang="cs-CZ" sz="2800">
                <a:solidFill>
                  <a:srgbClr val="0000FF"/>
                </a:solidFill>
              </a:rPr>
              <a:t>Parlamentu</a:t>
            </a:r>
            <a:r>
              <a:rPr lang="cs-CZ" altLang="cs-CZ" sz="2800"/>
              <a:t> je třeba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k ratifikaci smluv: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a) upravujících </a:t>
            </a:r>
            <a:r>
              <a:rPr lang="cs-CZ" altLang="cs-CZ" sz="2800">
                <a:solidFill>
                  <a:srgbClr val="CC0000"/>
                </a:solidFill>
              </a:rPr>
              <a:t>práva a povinnosti osob,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b) spojeneckých, mírových a jiných </a:t>
            </a:r>
            <a:r>
              <a:rPr lang="cs-CZ" altLang="cs-CZ" sz="2800">
                <a:solidFill>
                  <a:srgbClr val="CC0000"/>
                </a:solidFill>
              </a:rPr>
              <a:t>politických,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c) z nichž vzniká </a:t>
            </a:r>
            <a:r>
              <a:rPr lang="cs-CZ" altLang="cs-CZ" sz="2800">
                <a:solidFill>
                  <a:srgbClr val="CC0000"/>
                </a:solidFill>
              </a:rPr>
              <a:t>členství ČR</a:t>
            </a:r>
            <a:r>
              <a:rPr lang="cs-CZ" altLang="cs-CZ" sz="2800"/>
              <a:t> v mezinárodní organizaci,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d) </a:t>
            </a:r>
            <a:r>
              <a:rPr lang="cs-CZ" altLang="cs-CZ" sz="2800">
                <a:solidFill>
                  <a:srgbClr val="CC0000"/>
                </a:solidFill>
              </a:rPr>
              <a:t>hospodářských,</a:t>
            </a:r>
            <a:r>
              <a:rPr lang="cs-CZ" altLang="cs-CZ" sz="2800"/>
              <a:t> jež jsou všeobecné povahy,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e) o dalších věcech, jejichž úprava je </a:t>
            </a:r>
            <a:r>
              <a:rPr lang="cs-CZ" altLang="cs-CZ" sz="2800">
                <a:solidFill>
                  <a:srgbClr val="CC0000"/>
                </a:solidFill>
              </a:rPr>
              <a:t>vyhrazena zákonu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B71CD96-6188-44B3-894A-6B6BA389B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Předběžná kontrola ústavnosti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9734DA5-5860-42D3-9303-91884AACF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87</a:t>
            </a:r>
            <a:endParaRPr lang="cs-CZ" altLang="cs-CZ"/>
          </a:p>
          <a:p>
            <a:pPr eaLnBrk="1" hangingPunct="1">
              <a:buFontTx/>
              <a:buNone/>
            </a:pPr>
            <a:r>
              <a:rPr lang="cs-CZ" altLang="cs-CZ"/>
              <a:t>	 (2) Ústavní soud dále rozhoduje o souladu mezinárodní smlouvy podle čl. </a:t>
            </a:r>
            <a:r>
              <a:rPr lang="cs-CZ" altLang="cs-CZ" b="1">
                <a:solidFill>
                  <a:srgbClr val="CC0000"/>
                </a:solidFill>
              </a:rPr>
              <a:t>10a a čl. 49</a:t>
            </a:r>
            <a:r>
              <a:rPr lang="cs-CZ" altLang="cs-CZ"/>
              <a:t> s ústavním pořádkem, a to před její ratifikací. Do rozhodnutí Ústavního soudu nemůže být smlouva ratifikována.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10948DF-11B8-46CE-AAB8-B803F216E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95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68AB41A-57D9-49D4-A2C2-E684426A3D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/>
              <a:t>(1) </a:t>
            </a:r>
            <a:r>
              <a:rPr lang="cs-CZ" altLang="cs-CZ" sz="2800" dirty="0">
                <a:solidFill>
                  <a:srgbClr val="CC0000"/>
                </a:solidFill>
              </a:rPr>
              <a:t>Soudce je při rozhodování </a:t>
            </a:r>
            <a:r>
              <a:rPr lang="cs-CZ" altLang="cs-CZ" sz="2800" b="1" dirty="0">
                <a:solidFill>
                  <a:srgbClr val="CC0000"/>
                </a:solidFill>
              </a:rPr>
              <a:t>vázán zákonem a mezinárodní smlouvou, která je součástí právního řádu;</a:t>
            </a:r>
            <a:r>
              <a:rPr lang="cs-CZ" altLang="cs-CZ" sz="2800" dirty="0"/>
              <a:t> je oprávněn posoudit soulad jiného právního předpisu se zákonem nebo s takovou mezinárodní smlouvou.</a:t>
            </a:r>
            <a:br>
              <a:rPr lang="cs-CZ" altLang="cs-CZ" sz="2800" dirty="0"/>
            </a:br>
            <a:endParaRPr lang="cs-CZ" altLang="cs-CZ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br>
              <a:rPr lang="cs-CZ" altLang="cs-CZ" sz="2800" dirty="0">
                <a:solidFill>
                  <a:srgbClr val="0099FF"/>
                </a:solidFill>
              </a:rPr>
            </a:br>
            <a:endParaRPr lang="cs-CZ" altLang="cs-CZ" sz="2800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6851291-3036-48F1-91F3-69D6BE7DC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čl. 10a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7D88D59-BF07-4377-BDC8-5D08DFA85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Článek 10a</a:t>
            </a:r>
            <a:endParaRPr lang="cs-CZ" altLang="cs-CZ" sz="2800"/>
          </a:p>
          <a:p>
            <a:pPr eaLnBrk="1" hangingPunct="1">
              <a:buFontTx/>
              <a:buNone/>
            </a:pPr>
            <a:br>
              <a:rPr lang="cs-CZ" altLang="cs-CZ" sz="2800"/>
            </a:br>
            <a:r>
              <a:rPr lang="cs-CZ" altLang="cs-CZ" sz="2800">
                <a:solidFill>
                  <a:srgbClr val="CC0000"/>
                </a:solidFill>
              </a:rPr>
              <a:t>(1) Mezinárodní smlouvou mohou být některé pravomoci orgánů České republiky přeneseny na mezinárodní organizaci nebo instituci.</a:t>
            </a:r>
            <a:br>
              <a:rPr lang="cs-CZ" altLang="cs-CZ" sz="2800">
                <a:solidFill>
                  <a:srgbClr val="CC0000"/>
                </a:solidFill>
              </a:rPr>
            </a:br>
            <a:r>
              <a:rPr lang="cs-CZ" altLang="cs-CZ" sz="2800"/>
              <a:t>(2) K ratifikaci mezinárodní smlouvy uvedené v odstavci 1 je třeba souhlasu Parlamentu, nestanoví-li ústavní zákon, že k ratifikaci je třeba souhlasu daného v referendu.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C9304E-1B6F-485D-A889-024E9B109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39</a:t>
            </a:r>
            <a:endParaRPr lang="cs-CZ" altLang="cs-CZ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77C8A5F-DDB5-47E2-85EC-EF72C34540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br>
              <a:rPr lang="cs-CZ" altLang="cs-CZ" sz="2800"/>
            </a:br>
            <a:r>
              <a:rPr lang="cs-CZ" altLang="cs-CZ" sz="2800"/>
              <a:t>(1) ….</a:t>
            </a:r>
            <a:br>
              <a:rPr lang="cs-CZ" altLang="cs-CZ" sz="2800"/>
            </a:br>
            <a:r>
              <a:rPr lang="cs-CZ" altLang="cs-CZ" sz="2800"/>
              <a:t>(2) K přijetí usnesení komory je třeba souhlasu </a:t>
            </a:r>
            <a:r>
              <a:rPr lang="cs-CZ" altLang="cs-CZ" sz="2800" b="1"/>
              <a:t>nadpoloviční většiny</a:t>
            </a:r>
            <a:r>
              <a:rPr lang="cs-CZ" altLang="cs-CZ" sz="2800"/>
              <a:t> přítomných poslanců nebo senátorů, nestanoví-li Ústava jinak.</a:t>
            </a:r>
            <a:br>
              <a:rPr lang="cs-CZ" altLang="cs-CZ" sz="2800"/>
            </a:br>
            <a:r>
              <a:rPr lang="cs-CZ" altLang="cs-CZ" sz="2800"/>
              <a:t>(3) …. </a:t>
            </a:r>
            <a:br>
              <a:rPr lang="cs-CZ" altLang="cs-CZ" sz="2800"/>
            </a:br>
            <a:r>
              <a:rPr lang="cs-CZ" altLang="cs-CZ" sz="2800"/>
              <a:t>(4) K přijetí </a:t>
            </a:r>
            <a:r>
              <a:rPr lang="cs-CZ" altLang="cs-CZ" sz="2800" i="1"/>
              <a:t>ústavního zákona</a:t>
            </a:r>
            <a:r>
              <a:rPr lang="cs-CZ" altLang="cs-CZ" sz="2800"/>
              <a:t> a souhlasu k </a:t>
            </a:r>
            <a:r>
              <a:rPr lang="cs-CZ" altLang="cs-CZ" sz="2800" b="1"/>
              <a:t>ratifikaci mezinárodní smlouvy uvedené v čl. 10a odst. 1 je třeba souhlasu třípětinové většiny</a:t>
            </a:r>
            <a:r>
              <a:rPr lang="cs-CZ" altLang="cs-CZ" sz="2800"/>
              <a:t> všech poslanců a třípětinové většiny přítomných senátorů.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472</TotalTime>
  <Words>489</Words>
  <Application>Microsoft Office PowerPoint</Application>
  <PresentationFormat>Předvádění na obrazovce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Arial</vt:lpstr>
      <vt:lpstr>Výchozí návrh</vt:lpstr>
      <vt:lpstr>Mezinárodní smlouva ve vnitrostátním právu ČR (Ústava)</vt:lpstr>
      <vt:lpstr>Čl. 10 Ústavy ČR</vt:lpstr>
      <vt:lpstr>Odkaz na smlouvy v čl. 10 Ústavy</vt:lpstr>
      <vt:lpstr>Jak rozumět článku 10 Ústavy: „Vyhlášené mezinárodní smlouvy, k jejichž ratifikaci dal Parlament souhlas a jimiž je Česká republika vázána, jsou součástí právního řádu; stanoví-li mezinárodní smlouva něco jiného než zákon, použije se mezinárodní smlouva.“</vt:lpstr>
      <vt:lpstr>Smlouvy schvalované Parlamentem ČR</vt:lpstr>
      <vt:lpstr>Předběžná kontrola ústavnosti</vt:lpstr>
      <vt:lpstr>Článek 95</vt:lpstr>
      <vt:lpstr>čl. 10a</vt:lpstr>
      <vt:lpstr>Článek 39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obyčej</dc:title>
  <dc:creator>1224</dc:creator>
  <cp:lastModifiedBy>Vladimír Týč</cp:lastModifiedBy>
  <cp:revision>32</cp:revision>
  <dcterms:created xsi:type="dcterms:W3CDTF">2009-04-02T14:18:05Z</dcterms:created>
  <dcterms:modified xsi:type="dcterms:W3CDTF">2023-10-23T20:08:55Z</dcterms:modified>
</cp:coreProperties>
</file>