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79" r:id="rId4"/>
    <p:sldId id="277" r:id="rId5"/>
    <p:sldId id="278" r:id="rId6"/>
    <p:sldId id="280"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94660"/>
  </p:normalViewPr>
  <p:slideViewPr>
    <p:cSldViewPr snapToGrid="0">
      <p:cViewPr varScale="1">
        <p:scale>
          <a:sx n="64" d="100"/>
          <a:sy n="64" d="100"/>
        </p:scale>
        <p:origin x="7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BC996-C670-4D4D-8E9E-961C66726C9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CE33E95-AAD5-4140-BB96-52008EF205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62400E0-66A1-49AD-8136-BF3A29ECC04F}"/>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2F9777BD-C7C1-4F00-BA0C-C9497BB57A4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1988A15-A335-48A5-A32C-E6DA4A405BAA}"/>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796079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387C3-7BA7-4101-9FA9-4EAB4F8DEEB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C3457A9-41D3-4CDC-B932-007B1D80FD7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2D468B-5EE3-4A6B-AFF3-DD19E97B33FB}"/>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7267E3E0-E49B-4ADD-A1CC-C862056C1B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346284-942C-4D9A-B90B-897815F66EDB}"/>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51033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EE4D156-4E29-4CC4-AEAE-AA9A091D736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4F371EE-036D-42A6-A403-E84A932D82EA}"/>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266F903-3FD7-463F-9FF5-B15827C839F5}"/>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D22DF8A2-8652-4BDB-B686-FF1EAAC054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D629B6-862E-4E8B-B8AF-164E245EF0E4}"/>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74655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EDBF95-EC5E-442C-BB9A-92DAF688D19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04325-DBF6-481F-B387-01B42D526C3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D3816C6-85F5-4625-B7FF-CEDA0AC4C7D1}"/>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7326DC24-5A13-4FD7-9363-3C18DE66CC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83460F-DC99-4AE5-8C91-59196123C822}"/>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1690931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EF8A4-A3BE-485F-A3D6-5B95E1942ED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C13AB870-74CE-4850-BE7E-E3B7E6413E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EF07965-DD79-45C7-B7DF-3B0FF140FD0D}"/>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8576BC0F-07A4-4AA4-B181-1B85D8FC597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B129C3-0ED8-4093-9B31-2A441FB08657}"/>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186570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2F6161-597F-41CE-90B9-2309ECAC295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D541681-4455-4D75-AE6F-046A76C7B543}"/>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DFF41B4-6A3E-429A-8067-5A4EE97C713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AD81C8D-C246-439A-8271-25598280B8F5}"/>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6" name="Zástupný symbol pro zápatí 5">
            <a:extLst>
              <a:ext uri="{FF2B5EF4-FFF2-40B4-BE49-F238E27FC236}">
                <a16:creationId xmlns:a16="http://schemas.microsoft.com/office/drawing/2014/main" id="{B3D48850-75DE-43E4-8DA7-EE05F4F2F21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3EB0ED0-3982-4B3E-B43A-239ECC588679}"/>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171844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C9C794-841B-4A30-9144-8BA3559056D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1E5991A-4A10-4085-B927-138653483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4B42E32-D7B3-44A5-B8C7-CAE373A6B380}"/>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8FD09407-4BF5-4BC5-AD85-93F2F1679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E995B37A-F9AB-4933-9D2C-69CE2952542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A43AA40-25DE-44BB-89EA-F939DF9A2377}"/>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8" name="Zástupný symbol pro zápatí 7">
            <a:extLst>
              <a:ext uri="{FF2B5EF4-FFF2-40B4-BE49-F238E27FC236}">
                <a16:creationId xmlns:a16="http://schemas.microsoft.com/office/drawing/2014/main" id="{408AD459-879C-4870-A116-DD39AE20560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FAF422D-C965-4EE8-92DD-066A504B2D83}"/>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75334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CE9FD0-ADA4-4AA0-A508-95E99450AE2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E6D7F36-75BB-44FE-89AB-94C3E0B28D61}"/>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4" name="Zástupný symbol pro zápatí 3">
            <a:extLst>
              <a:ext uri="{FF2B5EF4-FFF2-40B4-BE49-F238E27FC236}">
                <a16:creationId xmlns:a16="http://schemas.microsoft.com/office/drawing/2014/main" id="{E6D84AD9-24F4-4CEA-B141-8C0308AAB08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B600E37-17DA-4CE3-BCF0-E09CF9265499}"/>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80001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1385E39-E9A9-47FA-9EB0-1854A5FAE383}"/>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3" name="Zástupný symbol pro zápatí 2">
            <a:extLst>
              <a:ext uri="{FF2B5EF4-FFF2-40B4-BE49-F238E27FC236}">
                <a16:creationId xmlns:a16="http://schemas.microsoft.com/office/drawing/2014/main" id="{FCD8B10F-11C6-4C6B-8C32-EDEF493BED4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FCB8AE4-E040-48C9-9547-5D20D3DB0AE1}"/>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00863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FE7B82-08CE-4D8F-8733-A1B705C697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E68D3AA5-C4AE-4C71-85DF-9FF2ED612D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9E54B953-F2EB-42F6-9045-EBAEF9DC36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B6BBB525-9D11-47E9-AF13-EA358D0EA6F2}"/>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6" name="Zástupný symbol pro zápatí 5">
            <a:extLst>
              <a:ext uri="{FF2B5EF4-FFF2-40B4-BE49-F238E27FC236}">
                <a16:creationId xmlns:a16="http://schemas.microsoft.com/office/drawing/2014/main" id="{2B750834-332C-4D97-A00F-A0A8BFD70D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796B7E9-FBA3-4210-90CC-EE3157F58FF3}"/>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362078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EA8E77-C9B6-4BBA-96E0-180A763DE35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E721C91-B1C0-426E-AD0D-4DF4ABC49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61A3676-5993-470B-B72C-A6245484F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D8DCB19-CB14-4D90-822B-E42A8FC5CFC2}"/>
              </a:ext>
            </a:extLst>
          </p:cNvPr>
          <p:cNvSpPr>
            <a:spLocks noGrp="1"/>
          </p:cNvSpPr>
          <p:nvPr>
            <p:ph type="dt" sz="half" idx="10"/>
          </p:nvPr>
        </p:nvSpPr>
        <p:spPr/>
        <p:txBody>
          <a:bodyPr/>
          <a:lstStyle/>
          <a:p>
            <a:fld id="{7494856C-F81A-4737-A538-0F92A66AEA36}" type="datetimeFigureOut">
              <a:rPr lang="cs-CZ" smtClean="0"/>
              <a:t>23.10.2023</a:t>
            </a:fld>
            <a:endParaRPr lang="cs-CZ"/>
          </a:p>
        </p:txBody>
      </p:sp>
      <p:sp>
        <p:nvSpPr>
          <p:cNvPr id="6" name="Zástupný symbol pro zápatí 5">
            <a:extLst>
              <a:ext uri="{FF2B5EF4-FFF2-40B4-BE49-F238E27FC236}">
                <a16:creationId xmlns:a16="http://schemas.microsoft.com/office/drawing/2014/main" id="{A67391F9-E2E6-40AE-9608-B73A4CAFBB8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DEC857-1ED6-4C83-9D49-F62711C95CD8}"/>
              </a:ext>
            </a:extLst>
          </p:cNvPr>
          <p:cNvSpPr>
            <a:spLocks noGrp="1"/>
          </p:cNvSpPr>
          <p:nvPr>
            <p:ph type="sldNum" sz="quarter" idx="12"/>
          </p:nvPr>
        </p:nvSpPr>
        <p:spPr/>
        <p:txBody>
          <a:bodyPr/>
          <a:lstStyle/>
          <a:p>
            <a:fld id="{952A15F1-5FD0-47DF-9347-8BD86B1187C8}" type="slidenum">
              <a:rPr lang="cs-CZ" smtClean="0"/>
              <a:t>‹#›</a:t>
            </a:fld>
            <a:endParaRPr lang="cs-CZ"/>
          </a:p>
        </p:txBody>
      </p:sp>
    </p:spTree>
    <p:extLst>
      <p:ext uri="{BB962C8B-B14F-4D97-AF65-F5344CB8AC3E}">
        <p14:creationId xmlns:p14="http://schemas.microsoft.com/office/powerpoint/2010/main" val="78887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1BBDAC0-338D-4E84-8967-5B89F60271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509D74A-DECA-4C92-A34E-AD24BBD625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4F3E94-3F76-4064-A9A0-1EE6644677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4856C-F81A-4737-A538-0F92A66AEA36}" type="datetimeFigureOut">
              <a:rPr lang="cs-CZ" smtClean="0"/>
              <a:t>23.10.2023</a:t>
            </a:fld>
            <a:endParaRPr lang="cs-CZ"/>
          </a:p>
        </p:txBody>
      </p:sp>
      <p:sp>
        <p:nvSpPr>
          <p:cNvPr id="5" name="Zástupný symbol pro zápatí 4">
            <a:extLst>
              <a:ext uri="{FF2B5EF4-FFF2-40B4-BE49-F238E27FC236}">
                <a16:creationId xmlns:a16="http://schemas.microsoft.com/office/drawing/2014/main" id="{B0DF9A94-7349-4282-8C1E-0F0EC9F30D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2B663D2-663F-4818-86C9-B3BE96F8C6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A15F1-5FD0-47DF-9347-8BD86B1187C8}" type="slidenum">
              <a:rPr lang="cs-CZ" smtClean="0"/>
              <a:t>‹#›</a:t>
            </a:fld>
            <a:endParaRPr lang="cs-CZ"/>
          </a:p>
        </p:txBody>
      </p:sp>
    </p:spTree>
    <p:extLst>
      <p:ext uri="{BB962C8B-B14F-4D97-AF65-F5344CB8AC3E}">
        <p14:creationId xmlns:p14="http://schemas.microsoft.com/office/powerpoint/2010/main" val="2865208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C77F9-F3F8-4297-9BE4-8781CC6CEB8D}"/>
              </a:ext>
            </a:extLst>
          </p:cNvPr>
          <p:cNvSpPr>
            <a:spLocks noGrp="1"/>
          </p:cNvSpPr>
          <p:nvPr>
            <p:ph type="title"/>
          </p:nvPr>
        </p:nvSpPr>
        <p:spPr>
          <a:xfrm>
            <a:off x="838200" y="365125"/>
            <a:ext cx="10515600" cy="2189539"/>
          </a:xfrm>
          <a:solidFill>
            <a:srgbClr val="FF0000"/>
          </a:solidFill>
        </p:spPr>
        <p:txBody>
          <a:bodyPr/>
          <a:lstStyle/>
          <a:p>
            <a:pPr algn="ctr"/>
            <a:r>
              <a:rPr lang="cs-CZ" b="1">
                <a:solidFill>
                  <a:schemeClr val="bg1"/>
                </a:solidFill>
              </a:rPr>
              <a:t>Příklady závěrečných ustanovení (protokolárních článků) mezinárodních smluv</a:t>
            </a:r>
          </a:p>
        </p:txBody>
      </p:sp>
      <p:sp>
        <p:nvSpPr>
          <p:cNvPr id="3" name="Zástupný symbol pro obsah 2">
            <a:extLst>
              <a:ext uri="{FF2B5EF4-FFF2-40B4-BE49-F238E27FC236}">
                <a16:creationId xmlns:a16="http://schemas.microsoft.com/office/drawing/2014/main" id="{B1FECF7F-CD13-4276-8E65-10435066FC30}"/>
              </a:ext>
            </a:extLst>
          </p:cNvPr>
          <p:cNvSpPr>
            <a:spLocks noGrp="1"/>
          </p:cNvSpPr>
          <p:nvPr>
            <p:ph idx="1"/>
          </p:nvPr>
        </p:nvSpPr>
        <p:spPr>
          <a:xfrm>
            <a:off x="838200" y="2846895"/>
            <a:ext cx="10515600" cy="3330068"/>
          </a:xfrm>
        </p:spPr>
        <p:txBody>
          <a:bodyPr/>
          <a:lstStyle/>
          <a:p>
            <a:endParaRPr lang="cs-CZ" dirty="0"/>
          </a:p>
          <a:p>
            <a:r>
              <a:rPr lang="cs-CZ" dirty="0"/>
              <a:t>1. mnohostranná prezidentská úmluva</a:t>
            </a:r>
          </a:p>
          <a:p>
            <a:r>
              <a:rPr lang="cs-CZ" dirty="0"/>
              <a:t>2. dvoustranná vládní dohoda </a:t>
            </a:r>
          </a:p>
          <a:p>
            <a:endParaRPr lang="cs-CZ" dirty="0"/>
          </a:p>
          <a:p>
            <a:endParaRPr lang="cs-CZ" dirty="0"/>
          </a:p>
          <a:p>
            <a:r>
              <a:rPr lang="cs-CZ" dirty="0"/>
              <a:t>Doplňková </a:t>
            </a:r>
            <a:r>
              <a:rPr lang="cs-CZ"/>
              <a:t>přednáška MPV č</a:t>
            </a:r>
            <a:r>
              <a:rPr lang="cs-CZ" dirty="0"/>
              <a:t>. 05</a:t>
            </a:r>
          </a:p>
        </p:txBody>
      </p:sp>
    </p:spTree>
    <p:extLst>
      <p:ext uri="{BB962C8B-B14F-4D97-AF65-F5344CB8AC3E}">
        <p14:creationId xmlns:p14="http://schemas.microsoft.com/office/powerpoint/2010/main" val="418776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D43386-3206-4010-AFDF-15DCA89D8599}"/>
              </a:ext>
            </a:extLst>
          </p:cNvPr>
          <p:cNvSpPr>
            <a:spLocks noGrp="1"/>
          </p:cNvSpPr>
          <p:nvPr>
            <p:ph type="ctrTitle"/>
          </p:nvPr>
        </p:nvSpPr>
        <p:spPr>
          <a:xfrm>
            <a:off x="1524000" y="1169446"/>
            <a:ext cx="9144000" cy="2086516"/>
          </a:xfrm>
          <a:solidFill>
            <a:schemeClr val="accent4">
              <a:lumMod val="60000"/>
              <a:lumOff val="40000"/>
            </a:schemeClr>
          </a:solidFill>
        </p:spPr>
        <p:txBody>
          <a:bodyPr>
            <a:normAutofit/>
          </a:bodyPr>
          <a:lstStyle/>
          <a:p>
            <a:r>
              <a:rPr lang="cs-CZ" sz="4400" b="1"/>
              <a:t>1. Typická závěrečná ustanovení (protokolární články) mnohostranné (nikoli vícestranné) smlouvy</a:t>
            </a:r>
          </a:p>
        </p:txBody>
      </p:sp>
      <p:sp>
        <p:nvSpPr>
          <p:cNvPr id="3" name="Podnadpis 2">
            <a:extLst>
              <a:ext uri="{FF2B5EF4-FFF2-40B4-BE49-F238E27FC236}">
                <a16:creationId xmlns:a16="http://schemas.microsoft.com/office/drawing/2014/main" id="{985D81E7-9783-4134-88B6-BABD8F4DA32E}"/>
              </a:ext>
            </a:extLst>
          </p:cNvPr>
          <p:cNvSpPr>
            <a:spLocks noGrp="1"/>
          </p:cNvSpPr>
          <p:nvPr>
            <p:ph type="subTitle" idx="1"/>
          </p:nvPr>
        </p:nvSpPr>
        <p:spPr>
          <a:solidFill>
            <a:srgbClr val="FFFF00"/>
          </a:solidFill>
        </p:spPr>
        <p:txBody>
          <a:bodyPr>
            <a:normAutofit fontScale="92500" lnSpcReduction="20000"/>
          </a:bodyPr>
          <a:lstStyle/>
          <a:p>
            <a:endParaRPr lang="cs-CZ" dirty="0"/>
          </a:p>
          <a:p>
            <a:r>
              <a:rPr lang="cs-CZ" sz="3200" dirty="0"/>
              <a:t>Vídeňská úmluva o diplomatických stycích – univerzální kodifikační úmluva</a:t>
            </a:r>
          </a:p>
          <a:p>
            <a:r>
              <a:rPr lang="cs-CZ" sz="3200" i="1" dirty="0"/>
              <a:t>(prezidentská smlouva vyžadující souhlas Parlamentu)</a:t>
            </a:r>
          </a:p>
        </p:txBody>
      </p:sp>
    </p:spTree>
    <p:extLst>
      <p:ext uri="{BB962C8B-B14F-4D97-AF65-F5344CB8AC3E}">
        <p14:creationId xmlns:p14="http://schemas.microsoft.com/office/powerpoint/2010/main" val="186867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9528EE0-437C-41FB-B56A-9D0E22E10F05}"/>
              </a:ext>
            </a:extLst>
          </p:cNvPr>
          <p:cNvSpPr>
            <a:spLocks noGrp="1" noChangeArrowheads="1"/>
          </p:cNvSpPr>
          <p:nvPr>
            <p:ph type="title"/>
          </p:nvPr>
        </p:nvSpPr>
        <p:spPr>
          <a:xfrm>
            <a:off x="1981200" y="274639"/>
            <a:ext cx="8229600" cy="922337"/>
          </a:xfrm>
          <a:solidFill>
            <a:srgbClr val="F7FEA0"/>
          </a:solidFill>
        </p:spPr>
        <p:txBody>
          <a:bodyPr/>
          <a:lstStyle/>
          <a:p>
            <a:pPr algn="ctr" eaLnBrk="1" hangingPunct="1"/>
            <a:r>
              <a:rPr lang="cs-CZ" altLang="cs-CZ" sz="4000" dirty="0"/>
              <a:t>Závěrečná ustanovení smlouvy - 1</a:t>
            </a:r>
          </a:p>
        </p:txBody>
      </p:sp>
      <p:sp>
        <p:nvSpPr>
          <p:cNvPr id="2051" name="Rectangle 3">
            <a:extLst>
              <a:ext uri="{FF2B5EF4-FFF2-40B4-BE49-F238E27FC236}">
                <a16:creationId xmlns:a16="http://schemas.microsoft.com/office/drawing/2014/main" id="{387777ED-9E5A-4F33-9BD5-917FA7FDA236}"/>
              </a:ext>
            </a:extLst>
          </p:cNvPr>
          <p:cNvSpPr>
            <a:spLocks noGrp="1" noChangeArrowheads="1"/>
          </p:cNvSpPr>
          <p:nvPr>
            <p:ph type="body" idx="1"/>
          </p:nvPr>
        </p:nvSpPr>
        <p:spPr>
          <a:xfrm>
            <a:off x="1981200" y="1545996"/>
            <a:ext cx="8229600" cy="4907192"/>
          </a:xfrm>
        </p:spPr>
        <p:txBody>
          <a:bodyPr>
            <a:normAutofit fontScale="92500" lnSpcReduction="10000"/>
          </a:bodyPr>
          <a:lstStyle/>
          <a:p>
            <a:pPr eaLnBrk="1" hangingPunct="1">
              <a:lnSpc>
                <a:spcPct val="80000"/>
              </a:lnSpc>
              <a:buFontTx/>
              <a:buNone/>
            </a:pPr>
            <a:r>
              <a:rPr lang="cs-CZ" altLang="cs-CZ" sz="2400" b="1" dirty="0"/>
              <a:t>Čl. 48 </a:t>
            </a:r>
            <a:r>
              <a:rPr lang="cs-CZ" altLang="cs-CZ" sz="2400" dirty="0"/>
              <a:t>     Tato Úmluva bude </a:t>
            </a:r>
            <a:r>
              <a:rPr lang="cs-CZ" altLang="cs-CZ" sz="2400" b="1" dirty="0">
                <a:solidFill>
                  <a:srgbClr val="CC0000"/>
                </a:solidFill>
              </a:rPr>
              <a:t>otevřena k podpisu</a:t>
            </a:r>
            <a:r>
              <a:rPr lang="cs-CZ" altLang="cs-CZ" sz="2400" dirty="0"/>
              <a:t> všem členským státům OSN nebo některé odborné organizace nebo účastníkům Statutu MSD, a jakémukoliv jinému státu, který bude vyzván Valným shromážděním OSN, aby se stal stranou Úmluvy, a to: do 31. října 1961 u Spolkového ministerstva zahraničních věcí Rakouska a poté, do 31. března 1962 v sídle OSN v New Yorku.</a:t>
            </a:r>
            <a:endParaRPr lang="cs-CZ" altLang="cs-CZ" sz="2400" b="1" dirty="0"/>
          </a:p>
          <a:p>
            <a:pPr eaLnBrk="1" hangingPunct="1">
              <a:lnSpc>
                <a:spcPct val="80000"/>
              </a:lnSpc>
              <a:buFontTx/>
              <a:buNone/>
            </a:pPr>
            <a:endParaRPr lang="cs-CZ" altLang="cs-CZ" sz="2400" b="1" dirty="0"/>
          </a:p>
          <a:p>
            <a:pPr eaLnBrk="1" hangingPunct="1">
              <a:lnSpc>
                <a:spcPct val="80000"/>
              </a:lnSpc>
              <a:buFontTx/>
              <a:buNone/>
            </a:pPr>
            <a:r>
              <a:rPr lang="cs-CZ" altLang="cs-CZ" sz="2400" b="1" dirty="0"/>
              <a:t>Čl. 49     </a:t>
            </a:r>
            <a:r>
              <a:rPr lang="cs-CZ" altLang="cs-CZ" sz="2400" dirty="0"/>
              <a:t>Tato Úmluva </a:t>
            </a:r>
            <a:r>
              <a:rPr lang="cs-CZ" altLang="cs-CZ" sz="2400" b="1" dirty="0">
                <a:solidFill>
                  <a:srgbClr val="CC0000"/>
                </a:solidFill>
              </a:rPr>
              <a:t>podléhá ratifikaci.</a:t>
            </a:r>
            <a:r>
              <a:rPr lang="cs-CZ" altLang="cs-CZ" sz="2400" dirty="0"/>
              <a:t> Ratifikační listiny budou uloženy u generálního tajemníka OSN.</a:t>
            </a:r>
          </a:p>
          <a:p>
            <a:pPr eaLnBrk="1" hangingPunct="1">
              <a:lnSpc>
                <a:spcPct val="80000"/>
              </a:lnSpc>
              <a:buFontTx/>
              <a:buNone/>
            </a:pPr>
            <a:endParaRPr lang="cs-CZ" altLang="cs-CZ" sz="2400" b="1" dirty="0"/>
          </a:p>
          <a:p>
            <a:pPr eaLnBrk="1" hangingPunct="1">
              <a:lnSpc>
                <a:spcPct val="80000"/>
              </a:lnSpc>
              <a:buFontTx/>
              <a:buNone/>
            </a:pPr>
            <a:r>
              <a:rPr lang="cs-CZ" altLang="cs-CZ" sz="2400" b="1" dirty="0"/>
              <a:t>Čl. 50     </a:t>
            </a:r>
            <a:r>
              <a:rPr lang="cs-CZ" altLang="cs-CZ" sz="2400" dirty="0"/>
              <a:t>Tato Úmluva bude </a:t>
            </a:r>
            <a:r>
              <a:rPr lang="cs-CZ" altLang="cs-CZ" sz="2400" b="1" dirty="0">
                <a:solidFill>
                  <a:srgbClr val="CC0000"/>
                </a:solidFill>
              </a:rPr>
              <a:t>otevřena k přístupu</a:t>
            </a:r>
            <a:r>
              <a:rPr lang="cs-CZ" altLang="cs-CZ" sz="2400" dirty="0"/>
              <a:t> kterémukoliv státu, jenž náleží do některé ze čtyř kategorií uvedených v článku 48. Listiny o přístupu budou uloženy u generálního tajemníka OSN.</a:t>
            </a:r>
          </a:p>
          <a:p>
            <a:pPr eaLnBrk="1" hangingPunct="1">
              <a:lnSpc>
                <a:spcPct val="80000"/>
              </a:lnSpc>
              <a:buFontTx/>
              <a:buNone/>
            </a:pPr>
            <a:endParaRPr lang="cs-CZ" altLang="cs-CZ" sz="2400" dirty="0"/>
          </a:p>
          <a:p>
            <a:pPr eaLnBrk="1" hangingPunct="1">
              <a:lnSpc>
                <a:spcPct val="80000"/>
              </a:lnSpc>
              <a:buFontTx/>
              <a:buNone/>
            </a:pPr>
            <a:r>
              <a:rPr lang="cs-CZ" altLang="cs-CZ" sz="2400" i="1" dirty="0">
                <a:solidFill>
                  <a:schemeClr val="bg1">
                    <a:lumMod val="50000"/>
                  </a:schemeClr>
                </a:solidFill>
              </a:rPr>
              <a:t>(tj. kdo podepsal, může pak ratifikovat, kdo nepodepsal, může rovnou  přistoupit. Výsledek je v obou případech stejný = konečný souhlas státu se smlouvou)</a:t>
            </a:r>
          </a:p>
          <a:p>
            <a:pPr eaLnBrk="1" hangingPunct="1">
              <a:lnSpc>
                <a:spcPct val="80000"/>
              </a:lnSpc>
              <a:buFontTx/>
              <a:buNone/>
            </a:pPr>
            <a:endParaRPr lang="cs-CZ" altLang="cs-CZ"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BE63E-3ECE-46CE-8658-D93059BB5024}"/>
              </a:ext>
            </a:extLst>
          </p:cNvPr>
          <p:cNvSpPr>
            <a:spLocks noGrp="1" noChangeArrowheads="1"/>
          </p:cNvSpPr>
          <p:nvPr>
            <p:ph type="title"/>
          </p:nvPr>
        </p:nvSpPr>
        <p:spPr>
          <a:xfrm>
            <a:off x="1981200" y="274639"/>
            <a:ext cx="8229600" cy="1403332"/>
          </a:xfrm>
          <a:solidFill>
            <a:srgbClr val="F2FD67"/>
          </a:solidFill>
        </p:spPr>
        <p:txBody>
          <a:bodyPr>
            <a:noAutofit/>
          </a:bodyPr>
          <a:lstStyle/>
          <a:p>
            <a:pPr algn="ctr" eaLnBrk="1" hangingPunct="1"/>
            <a:r>
              <a:rPr lang="cs-CZ" altLang="cs-CZ" sz="3400" b="1">
                <a:latin typeface="Arial" panose="020B0604020202020204" pitchFamily="34" charset="0"/>
                <a:cs typeface="Arial" panose="020B0604020202020204" pitchFamily="34" charset="0"/>
              </a:rPr>
              <a:t>Závěrečná ustanovení smlouvy – 2</a:t>
            </a:r>
            <a:br>
              <a:rPr lang="cs-CZ" altLang="cs-CZ" sz="3400"/>
            </a:br>
            <a:r>
              <a:rPr lang="cs-CZ" altLang="cs-CZ" sz="3400" i="1">
                <a:solidFill>
                  <a:schemeClr val="bg1">
                    <a:lumMod val="50000"/>
                  </a:schemeClr>
                </a:solidFill>
              </a:rPr>
              <a:t>(s legisvakancí a minimálním povinným počtem smluvních stran)</a:t>
            </a:r>
          </a:p>
        </p:txBody>
      </p:sp>
      <p:sp>
        <p:nvSpPr>
          <p:cNvPr id="3075" name="Rectangle 3">
            <a:extLst>
              <a:ext uri="{FF2B5EF4-FFF2-40B4-BE49-F238E27FC236}">
                <a16:creationId xmlns:a16="http://schemas.microsoft.com/office/drawing/2014/main" id="{323469C6-C714-4CBE-AAE7-F0A4BF645E09}"/>
              </a:ext>
            </a:extLst>
          </p:cNvPr>
          <p:cNvSpPr>
            <a:spLocks noGrp="1" noChangeArrowheads="1"/>
          </p:cNvSpPr>
          <p:nvPr>
            <p:ph type="body" idx="1"/>
          </p:nvPr>
        </p:nvSpPr>
        <p:spPr>
          <a:xfrm>
            <a:off x="1981200" y="1677971"/>
            <a:ext cx="8229600" cy="4775218"/>
          </a:xfrm>
        </p:spPr>
        <p:txBody>
          <a:bodyPr>
            <a:normAutofit lnSpcReduction="10000"/>
          </a:bodyPr>
          <a:lstStyle/>
          <a:p>
            <a:pPr eaLnBrk="1" hangingPunct="1">
              <a:lnSpc>
                <a:spcPct val="80000"/>
              </a:lnSpc>
              <a:buFontTx/>
              <a:buNone/>
            </a:pPr>
            <a:endParaRPr lang="cs-CZ" altLang="cs-CZ" sz="800" b="1"/>
          </a:p>
          <a:p>
            <a:pPr eaLnBrk="1" hangingPunct="1">
              <a:lnSpc>
                <a:spcPct val="80000"/>
              </a:lnSpc>
              <a:buFontTx/>
              <a:buNone/>
            </a:pPr>
            <a:r>
              <a:rPr lang="cs-CZ" altLang="cs-CZ" b="1"/>
              <a:t>Čl. 51</a:t>
            </a:r>
          </a:p>
          <a:p>
            <a:pPr eaLnBrk="1" hangingPunct="1">
              <a:lnSpc>
                <a:spcPct val="80000"/>
              </a:lnSpc>
              <a:buFontTx/>
              <a:buNone/>
            </a:pPr>
            <a:r>
              <a:rPr lang="cs-CZ" altLang="cs-CZ" b="1"/>
              <a:t>     </a:t>
            </a:r>
            <a:r>
              <a:rPr lang="cs-CZ" altLang="cs-CZ"/>
              <a:t>Tato Úmluva </a:t>
            </a:r>
            <a:r>
              <a:rPr lang="cs-CZ" altLang="cs-CZ" b="1">
                <a:solidFill>
                  <a:srgbClr val="CC0000"/>
                </a:solidFill>
              </a:rPr>
              <a:t>vstoupí v platnost</a:t>
            </a:r>
            <a:r>
              <a:rPr lang="cs-CZ" altLang="cs-CZ"/>
              <a:t> třicátého dne </a:t>
            </a:r>
            <a:r>
              <a:rPr lang="cs-CZ" altLang="cs-CZ">
                <a:solidFill>
                  <a:srgbClr val="0000FF"/>
                </a:solidFill>
              </a:rPr>
              <a:t>po </a:t>
            </a:r>
            <a:r>
              <a:rPr lang="cs-CZ" altLang="cs-CZ" b="1">
                <a:solidFill>
                  <a:srgbClr val="0000FF"/>
                </a:solidFill>
              </a:rPr>
              <a:t>datu uložení dvacáté druhé ratifikační listiny</a:t>
            </a:r>
            <a:r>
              <a:rPr lang="cs-CZ" altLang="cs-CZ"/>
              <a:t> nebo listiny o přístupu u generálního tajemníka OSN. </a:t>
            </a:r>
          </a:p>
          <a:p>
            <a:pPr eaLnBrk="1" hangingPunct="1">
              <a:lnSpc>
                <a:spcPct val="80000"/>
              </a:lnSpc>
              <a:buFontTx/>
              <a:buNone/>
            </a:pPr>
            <a:r>
              <a:rPr lang="cs-CZ" altLang="cs-CZ"/>
              <a:t>	</a:t>
            </a:r>
            <a:r>
              <a:rPr lang="cs-CZ" altLang="cs-CZ" b="1" i="1">
                <a:solidFill>
                  <a:srgbClr val="CC0000"/>
                </a:solidFill>
              </a:rPr>
              <a:t>(= objektivní platnost smlouvy)</a:t>
            </a:r>
          </a:p>
          <a:p>
            <a:pPr eaLnBrk="1" hangingPunct="1">
              <a:lnSpc>
                <a:spcPct val="80000"/>
              </a:lnSpc>
              <a:buFontTx/>
              <a:buNone/>
            </a:pPr>
            <a:endParaRPr lang="cs-CZ" altLang="cs-CZ" b="1" i="1">
              <a:solidFill>
                <a:srgbClr val="CC0000"/>
              </a:solidFill>
            </a:endParaRPr>
          </a:p>
          <a:p>
            <a:pPr eaLnBrk="1" hangingPunct="1">
              <a:lnSpc>
                <a:spcPct val="80000"/>
              </a:lnSpc>
              <a:buFontTx/>
              <a:buNone/>
            </a:pPr>
            <a:r>
              <a:rPr lang="cs-CZ" altLang="cs-CZ"/>
              <a:t>	Pro každý stát, který ratifikuje Úmluvu nebo k ní přistoupí po uložení dvacáté druhé ratifikační listiny nebo listiny o přístupu, </a:t>
            </a:r>
            <a:r>
              <a:rPr lang="cs-CZ" altLang="cs-CZ" b="1">
                <a:solidFill>
                  <a:srgbClr val="CC0000"/>
                </a:solidFill>
              </a:rPr>
              <a:t>vstoupí Úmluva v platnost</a:t>
            </a:r>
            <a:r>
              <a:rPr lang="cs-CZ" altLang="cs-CZ"/>
              <a:t> </a:t>
            </a:r>
            <a:r>
              <a:rPr lang="cs-CZ" altLang="cs-CZ" b="1">
                <a:solidFill>
                  <a:srgbClr val="0000FF"/>
                </a:solidFill>
              </a:rPr>
              <a:t>třicátého dne po uložení jeho ratifikační listiny</a:t>
            </a:r>
            <a:r>
              <a:rPr lang="cs-CZ" altLang="cs-CZ"/>
              <a:t> nebo listiny o přístupu. </a:t>
            </a:r>
          </a:p>
          <a:p>
            <a:pPr eaLnBrk="1" hangingPunct="1">
              <a:lnSpc>
                <a:spcPct val="80000"/>
              </a:lnSpc>
              <a:buFontTx/>
              <a:buNone/>
            </a:pPr>
            <a:r>
              <a:rPr lang="cs-CZ" altLang="cs-CZ"/>
              <a:t>	</a:t>
            </a:r>
            <a:r>
              <a:rPr lang="cs-CZ" altLang="cs-CZ" b="1" i="1">
                <a:solidFill>
                  <a:srgbClr val="CC0000"/>
                </a:solidFill>
              </a:rPr>
              <a:t>(= subjektivní platnost smlouvy)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4C4A3A-DDFD-490E-BC08-5FD48CE7BA1B}"/>
              </a:ext>
            </a:extLst>
          </p:cNvPr>
          <p:cNvSpPr>
            <a:spLocks noGrp="1" noChangeArrowheads="1"/>
          </p:cNvSpPr>
          <p:nvPr>
            <p:ph type="title"/>
          </p:nvPr>
        </p:nvSpPr>
        <p:spPr>
          <a:xfrm>
            <a:off x="1981200" y="274639"/>
            <a:ext cx="8229600" cy="993775"/>
          </a:xfrm>
          <a:solidFill>
            <a:srgbClr val="FBFE94"/>
          </a:solidFill>
        </p:spPr>
        <p:txBody>
          <a:bodyPr/>
          <a:lstStyle/>
          <a:p>
            <a:pPr algn="ctr" eaLnBrk="1" hangingPunct="1"/>
            <a:r>
              <a:rPr lang="cs-CZ" altLang="cs-CZ" sz="4000" dirty="0"/>
              <a:t>Závěrečná ustanovení smlouvy - 3</a:t>
            </a:r>
          </a:p>
        </p:txBody>
      </p:sp>
      <p:sp>
        <p:nvSpPr>
          <p:cNvPr id="4099" name="Rectangle 3">
            <a:extLst>
              <a:ext uri="{FF2B5EF4-FFF2-40B4-BE49-F238E27FC236}">
                <a16:creationId xmlns:a16="http://schemas.microsoft.com/office/drawing/2014/main" id="{4C1038D6-6658-4153-BED0-D750B0966F78}"/>
              </a:ext>
            </a:extLst>
          </p:cNvPr>
          <p:cNvSpPr>
            <a:spLocks noGrp="1" noChangeArrowheads="1"/>
          </p:cNvSpPr>
          <p:nvPr>
            <p:ph type="body" idx="1"/>
          </p:nvPr>
        </p:nvSpPr>
        <p:spPr>
          <a:xfrm>
            <a:off x="1981200" y="1557338"/>
            <a:ext cx="8229600" cy="4824412"/>
          </a:xfrm>
        </p:spPr>
        <p:txBody>
          <a:bodyPr/>
          <a:lstStyle/>
          <a:p>
            <a:pPr eaLnBrk="1" hangingPunct="1">
              <a:lnSpc>
                <a:spcPct val="80000"/>
              </a:lnSpc>
              <a:buFontTx/>
              <a:buNone/>
            </a:pPr>
            <a:r>
              <a:rPr lang="cs-CZ" altLang="cs-CZ" sz="2400" b="1"/>
              <a:t>Čl. 52  </a:t>
            </a:r>
            <a:r>
              <a:rPr lang="cs-CZ" altLang="cs-CZ" sz="2400"/>
              <a:t>Generální tajemník OSN </a:t>
            </a:r>
            <a:r>
              <a:rPr lang="cs-CZ" altLang="cs-CZ" sz="2400" b="1">
                <a:solidFill>
                  <a:srgbClr val="CC0000"/>
                </a:solidFill>
              </a:rPr>
              <a:t>bude informovat</a:t>
            </a:r>
            <a:r>
              <a:rPr lang="cs-CZ" altLang="cs-CZ" sz="2400"/>
              <a:t> všechny státy náležející…:</a:t>
            </a:r>
          </a:p>
          <a:p>
            <a:pPr eaLnBrk="1" hangingPunct="1">
              <a:lnSpc>
                <a:spcPct val="80000"/>
              </a:lnSpc>
              <a:buFontTx/>
              <a:buNone/>
            </a:pPr>
            <a:r>
              <a:rPr lang="cs-CZ" altLang="cs-CZ" sz="2400"/>
              <a:t>	o </a:t>
            </a:r>
            <a:r>
              <a:rPr lang="cs-CZ" altLang="cs-CZ" sz="2400" b="1"/>
              <a:t>podpisech </a:t>
            </a:r>
            <a:r>
              <a:rPr lang="cs-CZ" altLang="cs-CZ" sz="2400"/>
              <a:t>této Úmluvy a o uložení </a:t>
            </a:r>
            <a:r>
              <a:rPr lang="cs-CZ" altLang="cs-CZ" sz="2400" b="1"/>
              <a:t>ratifikačních</a:t>
            </a:r>
            <a:r>
              <a:rPr lang="cs-CZ" altLang="cs-CZ" sz="2400"/>
              <a:t> listin a listin o přístupu podle článku 48, 49 a 50; </a:t>
            </a:r>
          </a:p>
          <a:p>
            <a:pPr eaLnBrk="1" hangingPunct="1">
              <a:lnSpc>
                <a:spcPct val="80000"/>
              </a:lnSpc>
              <a:buFontTx/>
              <a:buNone/>
            </a:pPr>
            <a:r>
              <a:rPr lang="cs-CZ" altLang="cs-CZ" sz="2400"/>
              <a:t>	o datu, kdy tato Úmluva </a:t>
            </a:r>
            <a:r>
              <a:rPr lang="cs-CZ" altLang="cs-CZ" sz="2400" b="1">
                <a:solidFill>
                  <a:srgbClr val="CC0000"/>
                </a:solidFill>
              </a:rPr>
              <a:t>vstoupí v platnost</a:t>
            </a:r>
            <a:r>
              <a:rPr lang="cs-CZ" altLang="cs-CZ" sz="2400"/>
              <a:t> podle čl. 51.</a:t>
            </a:r>
          </a:p>
          <a:p>
            <a:pPr eaLnBrk="1" hangingPunct="1">
              <a:lnSpc>
                <a:spcPct val="80000"/>
              </a:lnSpc>
              <a:buFontTx/>
              <a:buNone/>
            </a:pPr>
            <a:endParaRPr lang="cs-CZ" altLang="cs-CZ" sz="800"/>
          </a:p>
          <a:p>
            <a:pPr eaLnBrk="1" hangingPunct="1">
              <a:lnSpc>
                <a:spcPct val="80000"/>
              </a:lnSpc>
              <a:buFontTx/>
              <a:buNone/>
            </a:pPr>
            <a:r>
              <a:rPr lang="cs-CZ" altLang="cs-CZ" sz="2400" b="1"/>
              <a:t>Čl. 53  </a:t>
            </a:r>
            <a:r>
              <a:rPr lang="cs-CZ" altLang="cs-CZ" sz="2400" b="1">
                <a:solidFill>
                  <a:srgbClr val="0000CC"/>
                </a:solidFill>
              </a:rPr>
              <a:t>Originál této Úmluvy, jehož anglické, čínské, francouzské, ruské a španělské znění mají stejnou platnost,</a:t>
            </a:r>
            <a:r>
              <a:rPr lang="cs-CZ" altLang="cs-CZ" sz="2400"/>
              <a:t> bude uložen u generálního tajemníka OSN, jenž zašle její ověřené kopie všem státům, náležejícím…</a:t>
            </a:r>
          </a:p>
          <a:p>
            <a:pPr eaLnBrk="1" hangingPunct="1">
              <a:lnSpc>
                <a:spcPct val="80000"/>
              </a:lnSpc>
              <a:buFontTx/>
              <a:buNone/>
            </a:pPr>
            <a:r>
              <a:rPr lang="cs-CZ" altLang="cs-CZ" sz="2400"/>
              <a:t>	Na důkaz čehož níže podepsaní </a:t>
            </a:r>
            <a:r>
              <a:rPr lang="cs-CZ" altLang="cs-CZ" sz="2400" b="1"/>
              <a:t>zmocněnci,</a:t>
            </a:r>
            <a:r>
              <a:rPr lang="cs-CZ" altLang="cs-CZ" sz="2400"/>
              <a:t> byvše k tomu řádně zmocněni svými vládami,</a:t>
            </a:r>
            <a:r>
              <a:rPr lang="cs-CZ" altLang="cs-CZ" sz="2400" b="1">
                <a:solidFill>
                  <a:srgbClr val="CC0000"/>
                </a:solidFill>
              </a:rPr>
              <a:t> podepsali</a:t>
            </a:r>
            <a:r>
              <a:rPr lang="cs-CZ" altLang="cs-CZ" sz="2400"/>
              <a:t> tuto Úmluvu.</a:t>
            </a:r>
          </a:p>
          <a:p>
            <a:pPr eaLnBrk="1" hangingPunct="1">
              <a:lnSpc>
                <a:spcPct val="80000"/>
              </a:lnSpc>
              <a:buFontTx/>
              <a:buNone/>
            </a:pPr>
            <a:r>
              <a:rPr lang="cs-CZ" altLang="cs-CZ" sz="2400"/>
              <a:t>	</a:t>
            </a:r>
            <a:r>
              <a:rPr lang="cs-CZ" altLang="cs-CZ" sz="2400" b="1" i="1">
                <a:solidFill>
                  <a:srgbClr val="006600"/>
                </a:solidFill>
              </a:rPr>
              <a:t>Dáno ve Vídni dne osmnáctého dubna roku tisíc devět set šedesát jedna.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B87147-F518-40FA-8A9F-E9ECA8717E04}"/>
              </a:ext>
            </a:extLst>
          </p:cNvPr>
          <p:cNvSpPr>
            <a:spLocks noGrp="1"/>
          </p:cNvSpPr>
          <p:nvPr>
            <p:ph type="title"/>
          </p:nvPr>
        </p:nvSpPr>
        <p:spPr>
          <a:xfrm>
            <a:off x="838200" y="365125"/>
            <a:ext cx="10515600" cy="1821894"/>
          </a:xfrm>
          <a:solidFill>
            <a:schemeClr val="accent4">
              <a:lumMod val="60000"/>
              <a:lumOff val="40000"/>
            </a:schemeClr>
          </a:solidFill>
        </p:spPr>
        <p:txBody>
          <a:bodyPr>
            <a:noAutofit/>
          </a:bodyPr>
          <a:lstStyle/>
          <a:p>
            <a:pPr algn="ctr"/>
            <a:r>
              <a:rPr lang="cs-CZ" sz="2400" b="1" dirty="0"/>
              <a:t>2. Dohoda mezi </a:t>
            </a:r>
            <a:r>
              <a:rPr lang="cs-CZ" sz="2400" b="1" u="sng" dirty="0"/>
              <a:t>vládou</a:t>
            </a:r>
            <a:r>
              <a:rPr lang="cs-CZ" sz="2400" b="1" dirty="0"/>
              <a:t> České republiky a </a:t>
            </a:r>
            <a:r>
              <a:rPr lang="cs-CZ" sz="2400" b="1" u="sng" dirty="0"/>
              <a:t>vládou</a:t>
            </a:r>
            <a:r>
              <a:rPr lang="cs-CZ" sz="2400" b="1" dirty="0"/>
              <a:t> Polské republiky o spolupráci v oblasti ochrany životního prostředí</a:t>
            </a:r>
            <a:br>
              <a:rPr lang="cs-CZ" sz="2400" dirty="0"/>
            </a:br>
            <a:r>
              <a:rPr lang="cs-CZ" sz="2400" dirty="0"/>
              <a:t>(dvoustranná vládní smlouva nevyžadující souhlas Parlamentu, ke vstupu v platnost zde nestačí podpis, ale vyžaduje se ještě dodatečné schválení cestou výměny diplomatických nót)</a:t>
            </a:r>
          </a:p>
        </p:txBody>
      </p:sp>
      <p:sp>
        <p:nvSpPr>
          <p:cNvPr id="3" name="Zástupný symbol pro obsah 2">
            <a:extLst>
              <a:ext uri="{FF2B5EF4-FFF2-40B4-BE49-F238E27FC236}">
                <a16:creationId xmlns:a16="http://schemas.microsoft.com/office/drawing/2014/main" id="{94214F6B-D6DA-453E-8026-73743236C984}"/>
              </a:ext>
            </a:extLst>
          </p:cNvPr>
          <p:cNvSpPr>
            <a:spLocks noGrp="1"/>
          </p:cNvSpPr>
          <p:nvPr>
            <p:ph idx="1"/>
          </p:nvPr>
        </p:nvSpPr>
        <p:spPr>
          <a:xfrm>
            <a:off x="754145" y="2366127"/>
            <a:ext cx="10765410" cy="3810835"/>
          </a:xfrm>
        </p:spPr>
        <p:txBody>
          <a:bodyPr>
            <a:normAutofit fontScale="62500" lnSpcReduction="20000"/>
          </a:bodyPr>
          <a:lstStyle/>
          <a:p>
            <a:pPr marL="0" indent="0">
              <a:buNone/>
            </a:pPr>
            <a:r>
              <a:rPr lang="cs-CZ"/>
              <a:t>Článek 12 - Tato dohoda podléhá vnitrostátnímu schválení každé smluvní strany a vstoupí v platnost </a:t>
            </a:r>
            <a:r>
              <a:rPr lang="cs-CZ" b="1"/>
              <a:t>dnem doručení pozdější nóty o tomto schválení </a:t>
            </a:r>
            <a:r>
              <a:rPr lang="cs-CZ" i="1">
                <a:solidFill>
                  <a:schemeClr val="bg1">
                    <a:lumMod val="50000"/>
                  </a:schemeClr>
                </a:solidFill>
              </a:rPr>
              <a:t>(tj. bez legisvakance)</a:t>
            </a:r>
            <a:r>
              <a:rPr lang="cs-CZ" i="1"/>
              <a:t>.</a:t>
            </a:r>
            <a:br>
              <a:rPr lang="cs-CZ"/>
            </a:br>
            <a:br>
              <a:rPr lang="cs-CZ"/>
            </a:br>
            <a:br>
              <a:rPr lang="cs-CZ"/>
            </a:br>
            <a:r>
              <a:rPr lang="cs-CZ"/>
              <a:t>Článek 14 - Tato dohoda se sjednává na dobu neurčitou. Každá ze smluvních stran může Dohodu písemně vypovědět nejpozději šest měsíců před uplynutím probíhajícího kalendářního roku, přičemž platnost Dohody skončí 31. prosince tohoto roku.</a:t>
            </a:r>
            <a:br>
              <a:rPr lang="cs-CZ"/>
            </a:br>
            <a:br>
              <a:rPr lang="cs-CZ"/>
            </a:br>
            <a:r>
              <a:rPr lang="cs-CZ"/>
              <a:t>Dáno v Praze </a:t>
            </a:r>
            <a:r>
              <a:rPr lang="cs-CZ" i="1">
                <a:solidFill>
                  <a:schemeClr val="bg1">
                    <a:lumMod val="50000"/>
                  </a:schemeClr>
                </a:solidFill>
              </a:rPr>
              <a:t>(tj. podepsáno) </a:t>
            </a:r>
            <a:r>
              <a:rPr lang="cs-CZ"/>
              <a:t>dne 15. ledna 1998 ve dvou původních vyhotoveních, každé v jazyce českém a polském </a:t>
            </a:r>
            <a:r>
              <a:rPr lang="cs-CZ" i="1">
                <a:solidFill>
                  <a:schemeClr val="bg1">
                    <a:lumMod val="50000"/>
                  </a:schemeClr>
                </a:solidFill>
              </a:rPr>
              <a:t>(tj. český a polský alternát, každý v obou jazycích), </a:t>
            </a:r>
            <a:r>
              <a:rPr lang="cs-CZ"/>
              <a:t>přičemž obě znění mají stejnou platnost.</a:t>
            </a:r>
            <a:br>
              <a:rPr lang="cs-CZ"/>
            </a:br>
            <a:br>
              <a:rPr lang="cs-CZ"/>
            </a:br>
            <a:br>
              <a:rPr lang="cs-CZ"/>
            </a:br>
            <a:r>
              <a:rPr lang="cs-CZ"/>
              <a:t>P o d p i s y :</a:t>
            </a:r>
          </a:p>
          <a:p>
            <a:pPr marL="0" indent="0">
              <a:buNone/>
            </a:pPr>
            <a:r>
              <a:rPr lang="cs-CZ"/>
              <a:t>Za vládu České republiky:</a:t>
            </a:r>
            <a:br>
              <a:rPr lang="cs-CZ"/>
            </a:br>
            <a:r>
              <a:rPr lang="cs-CZ"/>
              <a:t>Ing. Jiří Skalický, CSc. v. r., místopředseda vlády a ministr životního prostředí</a:t>
            </a:r>
            <a:br>
              <a:rPr lang="cs-CZ"/>
            </a:br>
            <a:r>
              <a:rPr lang="cs-CZ"/>
              <a:t>Za vládu Polské republiky:</a:t>
            </a:r>
            <a:br>
              <a:rPr lang="cs-CZ"/>
            </a:br>
            <a:r>
              <a:rPr lang="cs-CZ"/>
              <a:t>Dr. Jan Szyszko v. r., ministr životního prostředí, přírodních zdrojů a lesnictví</a:t>
            </a:r>
          </a:p>
        </p:txBody>
      </p:sp>
    </p:spTree>
    <p:extLst>
      <p:ext uri="{BB962C8B-B14F-4D97-AF65-F5344CB8AC3E}">
        <p14:creationId xmlns:p14="http://schemas.microsoft.com/office/powerpoint/2010/main" val="72977089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650</Words>
  <Application>Microsoft Office PowerPoint</Application>
  <PresentationFormat>Širokoúhlá obrazovka</PresentationFormat>
  <Paragraphs>38</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Příklady závěrečných ustanovení (protokolárních článků) mezinárodních smluv</vt:lpstr>
      <vt:lpstr>1. Typická závěrečná ustanovení (protokolární články) mnohostranné (nikoli vícestranné) smlouvy</vt:lpstr>
      <vt:lpstr>Závěrečná ustanovení smlouvy - 1</vt:lpstr>
      <vt:lpstr>Závěrečná ustanovení smlouvy – 2 (s legisvakancí a minimálním povinným počtem smluvních stran)</vt:lpstr>
      <vt:lpstr>Závěrečná ustanovení smlouvy - 3</vt:lpstr>
      <vt:lpstr>2. Dohoda mezi vládou České republiky a vládou Polské republiky o spolupráci v oblasti ochrany životního prostředí (dvoustranná vládní smlouva nevyžadující souhlas Parlamentu, ke vstupu v platnost zde nestačí podpis, ale vyžaduje se ještě dodatečné schválení cestou výměny diplomatických nót)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Typická závěrečná ustanovení mnohostranné (nikoli vícestranné) smlouvy</dc:title>
  <dc:creator>Tyc Vladimir</dc:creator>
  <cp:lastModifiedBy>Vladimír Týč</cp:lastModifiedBy>
  <cp:revision>7</cp:revision>
  <dcterms:created xsi:type="dcterms:W3CDTF">2022-03-20T09:56:28Z</dcterms:created>
  <dcterms:modified xsi:type="dcterms:W3CDTF">2023-10-23T20:07:26Z</dcterms:modified>
</cp:coreProperties>
</file>