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3" r:id="rId2"/>
    <p:sldId id="346" r:id="rId3"/>
    <p:sldId id="362" r:id="rId4"/>
    <p:sldId id="363" r:id="rId5"/>
    <p:sldId id="367" r:id="rId6"/>
    <p:sldId id="364" r:id="rId7"/>
    <p:sldId id="349" r:id="rId8"/>
    <p:sldId id="351" r:id="rId9"/>
    <p:sldId id="373" r:id="rId10"/>
    <p:sldId id="366" r:id="rId11"/>
    <p:sldId id="356" r:id="rId12"/>
    <p:sldId id="357" r:id="rId13"/>
    <p:sldId id="359" r:id="rId14"/>
    <p:sldId id="360" r:id="rId15"/>
    <p:sldId id="361" r:id="rId16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8F006"/>
    <a:srgbClr val="0D01AF"/>
    <a:srgbClr val="1B30F5"/>
    <a:srgbClr val="990000"/>
    <a:srgbClr val="FFFF99"/>
    <a:srgbClr val="000099"/>
    <a:srgbClr val="0000CC"/>
    <a:srgbClr val="CC0000"/>
    <a:srgbClr val="CCFF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753451B-5A2E-48AB-9C69-70FE4B28B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54953F9-4689-45B1-81B7-25F28AA73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8A09C61-7E19-4194-9B28-44F26C90E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6C87FE9-B6B6-4670-AF61-5531FB5080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62AB1F64-0595-4BE2-9453-B47F4F8BC8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697ED65-2C63-4D7E-898D-DE6AF0EC74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706E0E-C6E0-4ABB-BB90-055AF1884C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F0609-EA5A-49BE-9E3D-AA8A323D62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E624E-C68F-44FF-9E75-202CA0BFE7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BA85-4513-4BB7-8B25-6189BBC6F3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1CA4-B9BD-47B6-A415-C15D34E5D7D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89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6F4C-2AC6-4643-AD0D-B4076B7F1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FE9A3-9F4B-47C0-95A7-173B2CEC7F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CF2A-06BF-4426-9C0A-CB3DF6AE9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F7DE-6DBA-41B7-B3A9-809304B58A3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96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1B57-42BE-401A-9EAC-0701426548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76A7E-ECC8-484C-BF2F-7AD097CF3F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97258B-5578-4F3E-BCC9-90894B6A2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26E-8376-4904-8030-B4FC4B23B2C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9369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8D3D9D-1F6A-465C-A03A-BD0F409D6F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32F65A-CBFE-4E2A-808A-99574099C4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DFF178-BCC9-48FD-AEC3-A9930954E8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B236-DA98-4DF3-AF61-2132E06367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6937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DB7D9C-94EA-4597-99FF-C9299F6BEB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94D90-D7DB-4F03-81C9-828C3A5C88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D0C410-CFFC-4D3D-92E8-F6F513657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6DE-5E48-4090-8F30-67DA8A971B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484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A777E-8CDA-4A66-A236-9106D975F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56A2A-FCC1-42E8-8F17-2D0CAB2BAF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7A90B-B1F2-4CCE-B072-7329FC99D7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3868E-6F49-4777-89BD-F3D2CDF4134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360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A58B8B-6FD3-48BD-AEC9-28080C611D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ABDAC-941F-455F-96D6-5498E8E5F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E2D54-F0E3-42C4-BE5D-EBD42D4EDF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6CB-9456-4091-9FCF-1CC3F8371E8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2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E6C47B-D403-4C38-A5CE-3C6A3BB73D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6DE80E-0BAA-4EB0-B5BE-69363A33C9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EACD02-CC28-4F68-90A6-2B9E140CD8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085-0F97-4ACD-A692-6232DCB1689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68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F99AF82-73DA-4FBA-9B75-9AA837B192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6E4B1DE-5D89-49B4-96A3-99770CFA58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3242A61-417E-44AC-9BBE-25B0563B1C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AFEB-8701-40BC-B68F-609936902D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99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ECC3E-4A6C-4B23-9EF7-D6D80FC50C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CE68F-FFD8-4FA3-844C-B2489D8ED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3B50F-AF92-4E37-88B0-5C2C1DF37C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608-3818-403E-9F5F-A5AEBF23A2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417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D2A45CE-550E-405E-BC61-A85CF7218C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F923CD-764D-42E9-B121-8319119CDB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C989CC-F84E-4D46-B43B-04C1CAE71C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B890-646D-444C-AABE-5890640DF3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5705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0AC91-9E20-449A-A43F-67D0B8C887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D13F9A-81BE-4AB4-ABB5-7C7ED13D03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FBDD83-84DB-4F26-9DA1-97646807D9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48D2-FB43-4EDD-BE1E-9BF09DBD4D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408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34F5D-D9BB-4530-B2E7-E12F40F81E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A08324-9AE3-439D-81F8-82285BD8BA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B78081-4DC4-49F9-B45E-B114BB86B12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9E5D5-6BF2-4578-A540-0C69923D36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42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6A86516-A3A4-4268-B307-77B70BC89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D66845E-65DB-4DB3-B3B3-F6B0D67E9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784A4AD-AC44-44D4-86E4-1F4A15BB4D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F631-87B5-4E39-81BB-338166CA9E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A19DE4-B67B-4767-A3EB-278678023E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A3CA17ED-94FF-41F2-A4FD-F1595115010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244DDC-CE68-4B7A-8E20-FF4A6A91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CHARAKTERISTIKA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 EVROPSKÉ UNIE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Fenomén nadstátnosti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sz="3000" b="1" dirty="0"/>
            </a:br>
            <a:r>
              <a:rPr lang="cs-CZ" altLang="cs-CZ" sz="3000" b="1" dirty="0"/>
              <a:t>NVS - </a:t>
            </a:r>
            <a:r>
              <a:rPr lang="cs-CZ" altLang="cs-CZ" sz="3200" b="1" dirty="0">
                <a:solidFill>
                  <a:srgbClr val="006600"/>
                </a:solidFill>
              </a:rPr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69FA3-D07A-4C48-82E5-D34D9C68A9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Charakter </a:t>
            </a:r>
            <a:r>
              <a:rPr lang="cs-CZ" dirty="0">
                <a:highlight>
                  <a:srgbClr val="FFFF00"/>
                </a:highlight>
              </a:rPr>
              <a:t>právního modelu integrace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66C78-D3FE-436A-8B64-9C86DEF0B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00213"/>
            <a:ext cx="8424936" cy="468153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1. Suverénní stát je tvůrcem integračního procesu – jeho účast v této činnosti není omezením, ale výkonem kompetencí (pravomocí) vyplývajících z jeho suverenity</a:t>
            </a:r>
          </a:p>
          <a:p>
            <a:pPr>
              <a:defRPr/>
            </a:pPr>
            <a:r>
              <a:rPr lang="cs-CZ" dirty="0"/>
              <a:t>2. Modelem procesu integrace zůstává mezinárodní organizace, i když velmi zvláštní (není to ale státní útvar)</a:t>
            </a:r>
          </a:p>
          <a:p>
            <a:pPr>
              <a:defRPr/>
            </a:pPr>
            <a:r>
              <a:rPr lang="cs-CZ" dirty="0"/>
              <a:t>3. Průnik dvou sfér – státní a integrační (unijní)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39E3A-52B6-4731-B793-C118CE761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79500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3200" b="1" dirty="0"/>
              <a:t>Delegování (přenášení) výkonu svrchovaných pravomocí na EU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72C2482-22DC-4969-9F13-BF0C417B4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prvotní je členský stát</a:t>
            </a:r>
          </a:p>
          <a:p>
            <a:r>
              <a:rPr lang="cs-CZ" altLang="cs-CZ" sz="2800" dirty="0"/>
              <a:t>pravomoci členských států jsou prvotní</a:t>
            </a:r>
          </a:p>
          <a:p>
            <a:r>
              <a:rPr lang="cs-CZ" altLang="cs-CZ" sz="2800" dirty="0"/>
              <a:t>členský stát rozhoduje o tom, výkon kterých pravomocí bude delegovat (předávat)</a:t>
            </a:r>
          </a:p>
          <a:p>
            <a:r>
              <a:rPr lang="cs-CZ" altLang="cs-CZ" sz="2800" dirty="0"/>
              <a:t>nejednoznačnosti nebo nejasnosti: kdo rozhoduje o rozsahu předaného výkonu pravomocí?  (Soudní dvůr </a:t>
            </a:r>
            <a:r>
              <a:rPr lang="cs-CZ" altLang="cs-CZ" sz="2800"/>
              <a:t>EU...?!)</a:t>
            </a:r>
            <a:endParaRPr lang="cs-CZ" altLang="cs-CZ" sz="2800" dirty="0"/>
          </a:p>
          <a:p>
            <a:r>
              <a:rPr lang="cs-CZ" altLang="cs-CZ" sz="2800" dirty="0"/>
              <a:t>samotné právo EU určuje způsob své aplikace (přímý účinek) i podmínky platnosti                    (u sekundárního práva)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B560DC-4DC5-40D5-956B-524ED6E8C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b="1" dirty="0"/>
              <a:t>Omezení svrchovanosti: </a:t>
            </a:r>
            <a:r>
              <a:rPr lang="cs-CZ" altLang="cs-CZ" sz="4000" dirty="0"/>
              <a:t>dvojí pojetí svrchovanosti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3385303-4E07-4FBE-BBBC-31EC8DCBB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464050"/>
          </a:xfrm>
          <a:solidFill>
            <a:srgbClr val="E3FDA9"/>
          </a:solidFill>
        </p:spPr>
        <p:txBody>
          <a:bodyPr/>
          <a:lstStyle/>
          <a:p>
            <a:endParaRPr lang="cs-CZ" altLang="cs-CZ" sz="2400"/>
          </a:p>
          <a:p>
            <a:r>
              <a:rPr lang="cs-CZ" altLang="cs-CZ" sz="2400"/>
              <a:t>Co </a:t>
            </a:r>
            <a:r>
              <a:rPr lang="cs-CZ" altLang="cs-CZ" sz="2400" dirty="0"/>
              <a:t>je svrchovanost (suverenita): </a:t>
            </a:r>
            <a:r>
              <a:rPr lang="cs-CZ" altLang="cs-CZ" sz="2400" dirty="0">
                <a:solidFill>
                  <a:srgbClr val="FF0000"/>
                </a:solidFill>
              </a:rPr>
              <a:t>nezávislost státní moci na jakékoli jiné moci uvnitř nebo vně</a:t>
            </a:r>
          </a:p>
          <a:p>
            <a:r>
              <a:rPr lang="cs-CZ" altLang="cs-CZ" sz="2400" dirty="0"/>
              <a:t>1. V tomto smyslu je svrchovanost členského státu omezená – stát je povinen akceptovat rozhodování i právní předpisy práva EU i když nesouhlasí nebo proti své vůli bez ohledu na svou svrchovanost.  </a:t>
            </a:r>
          </a:p>
          <a:p>
            <a:r>
              <a:rPr lang="cs-CZ" altLang="cs-CZ" sz="2400" dirty="0"/>
              <a:t>2. ALE: k tomu došlo </a:t>
            </a:r>
            <a:r>
              <a:rPr lang="cs-CZ" altLang="cs-CZ" sz="2400" b="1" dirty="0">
                <a:solidFill>
                  <a:srgbClr val="C00000"/>
                </a:solidFill>
              </a:rPr>
              <a:t>vědomě a dobrovolně </a:t>
            </a:r>
            <a:r>
              <a:rPr lang="cs-CZ" altLang="cs-CZ" sz="2400" dirty="0"/>
              <a:t>vstupem do EU. Je možné vystoupit. Proto má členský stát plnou svrchovanost.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CBFFA5B5-8ED1-4267-8CE4-A49F9C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38137"/>
          </a:xfrm>
          <a:solidFill>
            <a:srgbClr val="A8F006"/>
          </a:solidFill>
        </p:spPr>
        <p:txBody>
          <a:bodyPr/>
          <a:lstStyle/>
          <a:p>
            <a:r>
              <a:rPr lang="cs-CZ" altLang="cs-CZ" dirty="0">
                <a:solidFill>
                  <a:srgbClr val="0D01AF"/>
                </a:solidFill>
              </a:rPr>
              <a:t>Členské státy – „vládci Smluv“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357CBB2-AA49-4ACC-9F61-4B38594E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3000"/>
              <a:t>Transfer (výkonu) </a:t>
            </a:r>
            <a:r>
              <a:rPr lang="cs-CZ" altLang="cs-CZ" sz="3000" dirty="0"/>
              <a:t>pravomocí: jen na základě (prostřednictvím) zřizovacích smluv</a:t>
            </a:r>
            <a:r>
              <a:rPr lang="cs-CZ" altLang="cs-CZ" sz="3000"/>
              <a:t>.           EU </a:t>
            </a:r>
            <a:r>
              <a:rPr lang="cs-CZ" altLang="cs-CZ" sz="3000" b="1" dirty="0"/>
              <a:t>nemá</a:t>
            </a:r>
            <a:r>
              <a:rPr lang="cs-CZ" altLang="cs-CZ" sz="3000" dirty="0"/>
              <a:t> žádné vlastní (původní) pravomoci.</a:t>
            </a:r>
          </a:p>
          <a:p>
            <a:r>
              <a:rPr lang="cs-CZ" altLang="cs-CZ" sz="3000" dirty="0"/>
              <a:t>Jedině členské státy tak určují rozsah přenosu výkonu svých pravomocí na Unii cestou zřizovacích smluv, které jen ony samy schvalují. Proto jsou „vládci Smluv“ (</a:t>
            </a:r>
            <a:r>
              <a:rPr lang="cs-CZ" altLang="cs-CZ" sz="3000" dirty="0" err="1"/>
              <a:t>Herren</a:t>
            </a:r>
            <a:r>
              <a:rPr lang="cs-CZ" altLang="cs-CZ" sz="3000" dirty="0"/>
              <a:t> des </a:t>
            </a:r>
            <a:r>
              <a:rPr lang="cs-CZ" altLang="cs-CZ" sz="3000" dirty="0" err="1"/>
              <a:t>Verträge</a:t>
            </a:r>
            <a:r>
              <a:rPr lang="cs-CZ" altLang="cs-CZ" sz="3000" dirty="0"/>
              <a:t>).</a:t>
            </a:r>
          </a:p>
          <a:p>
            <a:r>
              <a:rPr lang="cs-CZ" altLang="cs-CZ" sz="3000" dirty="0"/>
              <a:t>Žádná změna Smluv není možná bez souhlasu všech členských států.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Příklad: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dirty="0"/>
              <a:t>„Francouzská republika je členem Evropské unie, kterou tvoří státy, jež se </a:t>
            </a:r>
            <a:r>
              <a:rPr lang="cs-CZ" b="1" dirty="0">
                <a:solidFill>
                  <a:srgbClr val="C00000"/>
                </a:solidFill>
              </a:rPr>
              <a:t>svobodně rozhodly společné vykonávat určité pravomoci, </a:t>
            </a:r>
            <a:r>
              <a:rPr lang="cs-CZ" dirty="0"/>
              <a:t>za podmínek stanovených ve Smlouvě o Evropské unii a Smlouvě o fungování Evropské unie, ...“</a:t>
            </a: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912C44B-4C3E-4519-B3F7-45F875C80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28588"/>
            <a:ext cx="8424936" cy="1433512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>
                <a:solidFill>
                  <a:srgbClr val="0D01AF"/>
                </a:solidFill>
              </a:rPr>
              <a:t>Charakter EU: chybí státní </a:t>
            </a:r>
            <a:r>
              <a:rPr lang="cs-CZ" altLang="cs-CZ" dirty="0">
                <a:solidFill>
                  <a:srgbClr val="0D01AF"/>
                </a:solidFill>
              </a:rPr>
              <a:t>moc</a:t>
            </a:r>
            <a:br>
              <a:rPr lang="cs-CZ" altLang="cs-CZ" dirty="0">
                <a:solidFill>
                  <a:srgbClr val="0D01AF"/>
                </a:solidFill>
              </a:rPr>
            </a:br>
            <a:endParaRPr lang="cs-CZ" altLang="cs-CZ" dirty="0">
              <a:solidFill>
                <a:srgbClr val="0D01AF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F42CD69-CA2C-4396-85E3-A56CC594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E3FDA9"/>
          </a:solidFill>
        </p:spPr>
        <p:txBody>
          <a:bodyPr/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si zachovávají členské státy</a:t>
            </a:r>
          </a:p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nepřechází na EU, </a:t>
            </a:r>
            <a:r>
              <a:rPr lang="cs-CZ" altLang="cs-CZ" dirty="0"/>
              <a:t>přechází pouze výkon některých pravomocí, a to pod kontrolou členských států</a:t>
            </a:r>
          </a:p>
          <a:p>
            <a:pPr>
              <a:defRPr/>
            </a:pPr>
            <a:r>
              <a:rPr lang="cs-CZ" altLang="cs-CZ" b="1" u="sng" dirty="0"/>
              <a:t>EU nemá žádnou státní moc</a:t>
            </a:r>
            <a:r>
              <a:rPr lang="cs-CZ" altLang="cs-CZ" b="1" dirty="0"/>
              <a:t>, není státem. Nemá proto ani vlastní svrchovanost.</a:t>
            </a:r>
            <a:r>
              <a:rPr lang="cs-CZ" altLang="cs-CZ" dirty="0"/>
              <a:t> Omezení svrchovanosti členských států (jejich podřízení EU) neznamená, že se jejich svrchovanost „přelévá“ na Unii</a:t>
            </a:r>
            <a:r>
              <a:rPr lang="cs-CZ" altLang="cs-CZ"/>
              <a:t>. 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8D87850-D9DA-415D-9BAD-F5DA61AA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1140172"/>
          </a:xfrm>
          <a:solidFill>
            <a:srgbClr val="FFFF00"/>
          </a:solidFill>
        </p:spPr>
        <p:txBody>
          <a:bodyPr/>
          <a:lstStyle/>
          <a:p>
            <a:br>
              <a:rPr lang="cs-CZ" altLang="cs-CZ" dirty="0"/>
            </a:br>
            <a:r>
              <a:rPr lang="cs-CZ" altLang="cs-CZ" dirty="0"/>
              <a:t>Představení EU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91CBCDA3-E7C0-4F6B-BFE6-958740B5D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180" y="1485056"/>
            <a:ext cx="8496300" cy="5256312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po válce – úsilí o vytvoření jednotného trhu v Evropě a o </a:t>
            </a:r>
            <a:r>
              <a:rPr lang="cs-CZ" altLang="cs-CZ" sz="2800" b="1" dirty="0"/>
              <a:t>celkovou ekonomickou integraci </a:t>
            </a:r>
            <a:r>
              <a:rPr lang="cs-CZ" altLang="cs-CZ" sz="2800" dirty="0"/>
              <a:t>Evropy (bez její východní části) </a:t>
            </a:r>
          </a:p>
          <a:p>
            <a:r>
              <a:rPr lang="cs-CZ" altLang="cs-CZ" sz="2800" dirty="0"/>
              <a:t>(politická integrace zatím neurčitá)</a:t>
            </a:r>
          </a:p>
          <a:p>
            <a:r>
              <a:rPr lang="cs-CZ" altLang="cs-CZ" sz="2800" dirty="0">
                <a:solidFill>
                  <a:srgbClr val="000099"/>
                </a:solidFill>
              </a:rPr>
              <a:t>metody integrace - alternativy:</a:t>
            </a:r>
          </a:p>
          <a:p>
            <a:r>
              <a:rPr lang="cs-CZ" altLang="cs-CZ" sz="2800" dirty="0"/>
              <a:t>1. </a:t>
            </a:r>
            <a:r>
              <a:rPr lang="cs-CZ" altLang="cs-CZ" sz="2800" b="1" i="1" dirty="0"/>
              <a:t>klasická mezinárodní organizace </a:t>
            </a:r>
            <a:r>
              <a:rPr lang="cs-CZ" altLang="cs-CZ" sz="2800" dirty="0"/>
              <a:t>(RVHP) na základě mezinárodního práva</a:t>
            </a:r>
          </a:p>
          <a:p>
            <a:r>
              <a:rPr lang="cs-CZ" altLang="cs-CZ" sz="2800" dirty="0">
                <a:solidFill>
                  <a:srgbClr val="C00000"/>
                </a:solidFill>
              </a:rPr>
              <a:t>2. </a:t>
            </a:r>
            <a:r>
              <a:rPr lang="cs-CZ" altLang="cs-CZ" sz="2800" b="1" i="1" dirty="0">
                <a:solidFill>
                  <a:srgbClr val="C00000"/>
                </a:solidFill>
              </a:rPr>
              <a:t>nadstátní </a:t>
            </a:r>
            <a:r>
              <a:rPr lang="cs-CZ" altLang="cs-CZ" sz="2800" b="1" i="1" dirty="0" err="1">
                <a:solidFill>
                  <a:srgbClr val="C00000"/>
                </a:solidFill>
              </a:rPr>
              <a:t>organizce</a:t>
            </a:r>
            <a:r>
              <a:rPr lang="cs-CZ" altLang="cs-CZ" sz="2800" b="1" i="1" dirty="0">
                <a:solidFill>
                  <a:srgbClr val="C00000"/>
                </a:solidFill>
              </a:rPr>
              <a:t> </a:t>
            </a:r>
            <a:r>
              <a:rPr lang="cs-CZ" altLang="cs-CZ" sz="2800" dirty="0">
                <a:solidFill>
                  <a:srgbClr val="C00000"/>
                </a:solidFill>
              </a:rPr>
              <a:t>na základě částečného přenosu suverénních pravomocí státu na tuto organizaci</a:t>
            </a:r>
          </a:p>
          <a:p>
            <a:r>
              <a:rPr lang="cs-CZ" altLang="cs-CZ" sz="2800" dirty="0"/>
              <a:t>druhá možnost přijata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DCDAD7A-0249-415C-B76B-B61A4D044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8013" cy="144016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Výkon pravomocí (nebo jejich přenos?)</a:t>
            </a:r>
            <a:endParaRPr lang="cs-CZ" altLang="cs-CZ" dirty="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7065AFB1-D61D-4A06-90A9-AEA06CCA6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8013" cy="4207743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</a:rPr>
              <a:t>EU je organizace vytvořená státy, které se  dobrovolně rozhodly </a:t>
            </a:r>
            <a:r>
              <a:rPr lang="cs-CZ" altLang="cs-CZ" sz="2800" b="1" i="1" dirty="0">
                <a:solidFill>
                  <a:schemeClr val="bg1">
                    <a:lumMod val="50000"/>
                  </a:schemeClr>
                </a:solidFill>
              </a:rPr>
              <a:t>společně vykonávat některé svoje pravomoci </a:t>
            </a:r>
            <a:r>
              <a:rPr lang="cs-CZ" altLang="cs-CZ" sz="2800" i="1" dirty="0">
                <a:solidFill>
                  <a:schemeClr val="bg1">
                    <a:lumMod val="50000"/>
                  </a:schemeClr>
                </a:solidFill>
              </a:rPr>
              <a:t>(legislativní) </a:t>
            </a: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</a:rPr>
              <a:t>podle Smlouvy o EU a Smlouvy o fungování EU.</a:t>
            </a:r>
          </a:p>
          <a:p>
            <a:r>
              <a:rPr lang="cs-CZ" altLang="cs-CZ" sz="2800" i="1" dirty="0">
                <a:solidFill>
                  <a:srgbClr val="C00000"/>
                </a:solidFill>
              </a:rPr>
              <a:t>Společný výkon: prostřednictvím orgánů (institucí) Unie.</a:t>
            </a:r>
          </a:p>
          <a:p>
            <a:r>
              <a:rPr lang="cs-CZ" altLang="cs-CZ" sz="2800" i="1" dirty="0">
                <a:solidFill>
                  <a:srgbClr val="C00000"/>
                </a:solidFill>
              </a:rPr>
              <a:t>Tedy: </a:t>
            </a:r>
            <a:r>
              <a:rPr lang="cs-CZ" altLang="cs-CZ" sz="2800" b="1" i="1" dirty="0">
                <a:solidFill>
                  <a:srgbClr val="C00000"/>
                </a:solidFill>
              </a:rPr>
              <a:t>orgány Unie vykonávají tyto pravomoci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CD7832D2-DF66-42C0-99B1-CD29C04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Předpoklady nadstátnosti: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CA73A2-D010-4706-AD42-2E4754DF9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824536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sz="2800" b="1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>
                <a:solidFill>
                  <a:srgbClr val="990000"/>
                </a:solidFill>
              </a:rPr>
              <a:t>Členské </a:t>
            </a:r>
            <a:r>
              <a:rPr lang="cs-CZ" sz="2800" b="1" dirty="0">
                <a:solidFill>
                  <a:srgbClr val="990000"/>
                </a:solidFill>
              </a:rPr>
              <a:t>státy </a:t>
            </a:r>
            <a:r>
              <a:rPr lang="cs-CZ" sz="2800" b="1" i="1" dirty="0">
                <a:solidFill>
                  <a:srgbClr val="990000"/>
                </a:solidFill>
              </a:rPr>
              <a:t>se vzdávají ve prospěch této organizace (Společenství, dnes Unie) části svých </a:t>
            </a:r>
            <a:r>
              <a:rPr lang="cs-CZ" sz="2800" b="1" i="1">
                <a:solidFill>
                  <a:srgbClr val="990000"/>
                </a:solidFill>
              </a:rPr>
              <a:t>svrchovaných práv (pravomocí).</a:t>
            </a:r>
            <a:endParaRPr lang="cs-CZ" sz="2800" b="1" i="1" dirty="0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>
                <a:solidFill>
                  <a:schemeClr val="tx1"/>
                </a:solidFill>
              </a:rPr>
              <a:t>= přenos výkonu pravomocí členských států </a:t>
            </a:r>
            <a:r>
              <a:rPr lang="cs-CZ" sz="2800" b="1" u="sng">
                <a:solidFill>
                  <a:schemeClr val="tx1"/>
                </a:solidFill>
              </a:rPr>
              <a:t>v určitých oblastech</a:t>
            </a:r>
            <a:r>
              <a:rPr lang="cs-CZ" sz="2800" b="1">
                <a:solidFill>
                  <a:schemeClr val="tx1"/>
                </a:solidFill>
              </a:rPr>
              <a:t> na Unii</a:t>
            </a:r>
          </a:p>
          <a:p>
            <a:pPr>
              <a:defRPr/>
            </a:pPr>
            <a:endParaRPr lang="cs-CZ" sz="2800" b="1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800" b="1">
                <a:solidFill>
                  <a:schemeClr val="accent6"/>
                </a:solidFill>
              </a:rPr>
              <a:t>Dokumenty EU: „přenos pravomocí”, nikoli výkonu</a:t>
            </a:r>
            <a:endParaRPr lang="pl-PL" sz="2800" b="1" dirty="0">
              <a:solidFill>
                <a:schemeClr val="accent6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cs-CZ" b="1" dirty="0"/>
            </a:b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E8CB505-797C-4614-853C-F671D2B4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788244"/>
          </a:xfrm>
        </p:spPr>
        <p:txBody>
          <a:bodyPr/>
          <a:lstStyle/>
          <a:p>
            <a:r>
              <a:rPr lang="cs-CZ" altLang="cs-CZ"/>
              <a:t>Nadstátnost – právo EU jako zvláštní nový právní řád</a:t>
            </a:r>
            <a:endParaRPr lang="cs-CZ" altLang="cs-CZ" dirty="0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941F00D-24B9-4FE8-8310-F7EED33E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8013" cy="4063727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Costa</a:t>
            </a:r>
            <a:r>
              <a:rPr lang="cs-CZ" dirty="0"/>
              <a:t> v. ENEL (6/64)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rozdíl od běžných mezinárodních smluv </a:t>
            </a:r>
            <a:r>
              <a:rPr lang="cs-CZ" b="1" dirty="0">
                <a:solidFill>
                  <a:srgbClr val="1B30F5"/>
                </a:solidFill>
              </a:rPr>
              <a:t>Smlouva o EHS zavedla vlastní právní řád,</a:t>
            </a:r>
            <a:r>
              <a:rPr lang="cs-CZ" dirty="0"/>
              <a:t> který se stal </a:t>
            </a:r>
            <a:r>
              <a:rPr lang="cs-CZ" b="1" dirty="0"/>
              <a:t>součástí právních systémů členských států </a:t>
            </a:r>
            <a:r>
              <a:rPr lang="cs-CZ" dirty="0"/>
              <a:t>a který je pro jejich soudy závazný. (Dnes je to právo EU.)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60E7955-A73D-412F-8C1A-0FB78CBF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 i="1" dirty="0"/>
              <a:t>Znaky nadstátnosti:</a:t>
            </a:r>
            <a:endParaRPr lang="cs-CZ" alt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66EEF2-FC75-4ED7-B76D-67D238C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08525"/>
          </a:xfrm>
          <a:solidFill>
            <a:srgbClr val="FFFF99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instituce (orgány) Unie, které </a:t>
            </a:r>
            <a:r>
              <a:rPr lang="cs-CZ" sz="2000" b="1" dirty="0"/>
              <a:t>nereprezentují </a:t>
            </a:r>
            <a:r>
              <a:rPr lang="cs-CZ" sz="2000" dirty="0"/>
              <a:t>členské státy;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přijímání rozhodnutí </a:t>
            </a:r>
            <a:r>
              <a:rPr lang="cs-CZ" sz="2000" b="1" dirty="0"/>
              <a:t>většinou hlasů, </a:t>
            </a:r>
            <a:r>
              <a:rPr lang="cs-CZ" sz="2000" dirty="0"/>
              <a:t>přičemž tato rozhodnutí zavazují všechny členské státy (i ty, které hlasovali proti),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zmocnění orgánů organizace k </a:t>
            </a:r>
            <a:r>
              <a:rPr lang="cs-CZ" sz="2000" b="1" dirty="0"/>
              <a:t>přijímání aktů závazných pro členské státy i jednotlivce (nařízení, směrnice);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přímá závaznost některých aktů i pro </a:t>
            </a:r>
            <a:r>
              <a:rPr lang="cs-CZ" sz="2000" b="1" dirty="0"/>
              <a:t>fyzické a právnické osoby,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nový právní řád (dnes právo EU): nejen Smlouva (původně EHS), ale i </a:t>
            </a:r>
            <a:r>
              <a:rPr lang="cs-CZ" sz="2000" b="1" dirty="0"/>
              <a:t>sekundární právo, které vytváří instituce EU;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platnost aktů organizace (sekundární právo) posuzuje výhradně orgán (soud) organizace (EU),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porušení povinností členského státu podle práva EU posuzují taktéž výhradně orgány organizace (EU).</a:t>
            </a:r>
            <a:endParaRPr lang="cs-CZ" sz="2000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42203DB-7973-446F-A8AE-DC1E0237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Nadstátnost (</a:t>
            </a:r>
            <a:r>
              <a:rPr lang="cs-CZ" altLang="cs-CZ" dirty="0" err="1"/>
              <a:t>supranacionalita</a:t>
            </a:r>
            <a:r>
              <a:rPr lang="cs-CZ" altLang="cs-CZ" dirty="0"/>
              <a:t>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732F001A-63D0-4EFE-8B94-EEA9FAABA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8013" cy="5256584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nadstátnost – nová metoda pro těsnou integraci (nejen obvyklá spolupráce)</a:t>
            </a:r>
          </a:p>
          <a:p>
            <a:r>
              <a:rPr lang="cs-CZ" altLang="cs-CZ" sz="2800" dirty="0"/>
              <a:t>dosud bezprecedentní v mezinárodních vztazích</a:t>
            </a:r>
          </a:p>
          <a:p>
            <a:r>
              <a:rPr lang="cs-CZ" altLang="cs-CZ" sz="2800" dirty="0"/>
              <a:t>členské státy </a:t>
            </a:r>
            <a:r>
              <a:rPr lang="cs-CZ" altLang="cs-CZ" sz="2800" b="1" dirty="0"/>
              <a:t>delegují pravomoci na instituce </a:t>
            </a:r>
            <a:r>
              <a:rPr lang="cs-CZ" altLang="cs-CZ" sz="2800" b="1" dirty="0" err="1"/>
              <a:t>mezin</a:t>
            </a:r>
            <a:r>
              <a:rPr lang="cs-CZ" altLang="cs-CZ" sz="2800" b="1" dirty="0"/>
              <a:t>. organizace - </a:t>
            </a:r>
            <a:r>
              <a:rPr lang="cs-CZ" altLang="cs-CZ" sz="2800" dirty="0"/>
              <a:t>Unie - </a:t>
            </a:r>
            <a:r>
              <a:rPr lang="cs-CZ" altLang="cs-CZ" sz="2800" b="1" dirty="0">
                <a:solidFill>
                  <a:srgbClr val="FF0000"/>
                </a:solidFill>
              </a:rPr>
              <a:t>cestou zřizovacích mezinárodních smluv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13DE3385-0694-44C4-BD89-64EF90C2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924148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Charakteristika nadstátnosti 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17A9283D-8F2A-44DC-B3A0-B93730E4A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57" y="1196752"/>
            <a:ext cx="8228013" cy="4927277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400" b="1" dirty="0">
                <a:solidFill>
                  <a:srgbClr val="C00000"/>
                </a:solidFill>
              </a:rPr>
              <a:t>Soudní dvůr - </a:t>
            </a:r>
            <a:r>
              <a:rPr lang="cs-CZ" altLang="cs-CZ" sz="2400" b="1" i="1" dirty="0" err="1">
                <a:solidFill>
                  <a:srgbClr val="C00000"/>
                </a:solidFill>
              </a:rPr>
              <a:t>Costa</a:t>
            </a:r>
            <a:r>
              <a:rPr lang="cs-CZ" altLang="cs-CZ" sz="2400" b="1" i="1" dirty="0">
                <a:solidFill>
                  <a:srgbClr val="C00000"/>
                </a:solidFill>
              </a:rPr>
              <a:t> v. ENEL (6/64)</a:t>
            </a:r>
            <a:r>
              <a:rPr lang="cs-CZ" altLang="cs-CZ" sz="2400" b="1" dirty="0">
                <a:solidFill>
                  <a:srgbClr val="C00000"/>
                </a:solidFill>
              </a:rPr>
              <a:t> :</a:t>
            </a:r>
          </a:p>
          <a:p>
            <a:r>
              <a:rPr lang="cs-CZ" sz="2400" dirty="0"/>
              <a:t>Založením Společenství (dnes Unie), kdy Společenství (Unie) získala </a:t>
            </a:r>
            <a:r>
              <a:rPr lang="cs-CZ" sz="2400" b="1" u="sng" dirty="0"/>
              <a:t>skutečné pravomoci </a:t>
            </a:r>
            <a:r>
              <a:rPr lang="cs-CZ" sz="2400" b="1" dirty="0"/>
              <a:t>vyplývající z </a:t>
            </a:r>
            <a:r>
              <a:rPr lang="cs-CZ" sz="2400" b="1" u="sng" dirty="0"/>
              <a:t>omezení svrchovaných pravomocí </a:t>
            </a:r>
            <a:r>
              <a:rPr lang="cs-CZ" sz="2400" b="1" dirty="0"/>
              <a:t>nebo jejich přenosu ze států na Společenství, </a:t>
            </a:r>
          </a:p>
          <a:p>
            <a:r>
              <a:rPr lang="cs-CZ" sz="2400" dirty="0"/>
              <a:t>tyto státy </a:t>
            </a:r>
            <a:r>
              <a:rPr lang="cs-CZ" sz="2400" b="1" dirty="0">
                <a:solidFill>
                  <a:srgbClr val="C00000"/>
                </a:solidFill>
              </a:rPr>
              <a:t>omezily, byť jen v omezených oblastech, svá suverénní práva, </a:t>
            </a:r>
            <a:r>
              <a:rPr lang="cs-CZ" sz="2400" dirty="0"/>
              <a:t>a  vytvořily tak </a:t>
            </a:r>
            <a:r>
              <a:rPr lang="cs-CZ" sz="2400" i="1" dirty="0"/>
              <a:t>mimo svůj vlastní právní řád </a:t>
            </a:r>
            <a:r>
              <a:rPr lang="cs-CZ" sz="2400" b="1" dirty="0">
                <a:solidFill>
                  <a:srgbClr val="C00000"/>
                </a:solidFill>
              </a:rPr>
              <a:t>nový (další) (= právo EU).</a:t>
            </a:r>
          </a:p>
          <a:p>
            <a:r>
              <a:rPr lang="cs-CZ" altLang="cs-CZ" sz="2400" dirty="0"/>
              <a:t>3. </a:t>
            </a:r>
            <a:r>
              <a:rPr lang="cs-CZ" sz="2400" dirty="0"/>
              <a:t>Důsledkem </a:t>
            </a:r>
            <a:r>
              <a:rPr lang="cs-CZ" sz="2400" b="1" dirty="0"/>
              <a:t>je, že členské státy nemohou </a:t>
            </a:r>
            <a:r>
              <a:rPr lang="cs-CZ" sz="2400" dirty="0"/>
              <a:t>proti právu EU) uplatnit </a:t>
            </a:r>
            <a:r>
              <a:rPr lang="cs-CZ" sz="2400" b="1" dirty="0"/>
              <a:t>pozdější jednostranné opatření (zákon).</a:t>
            </a:r>
            <a:r>
              <a:rPr lang="cs-CZ" sz="2400" dirty="0"/>
              <a:t>  </a:t>
            </a:r>
          </a:p>
          <a:p>
            <a:r>
              <a:rPr lang="cs-CZ" sz="2400" i="1" dirty="0">
                <a:solidFill>
                  <a:srgbClr val="1B30F5"/>
                </a:solidFill>
              </a:rPr>
              <a:t>Tedy: přenesli jsme právotvorné pravomoci státu na Unii, a proto </a:t>
            </a:r>
            <a:r>
              <a:rPr lang="cs-CZ" sz="2400" b="1" i="1" dirty="0">
                <a:solidFill>
                  <a:srgbClr val="1B30F5"/>
                </a:solidFill>
              </a:rPr>
              <a:t>musíme strpět přednost práva EU před naším právem.</a:t>
            </a:r>
          </a:p>
          <a:p>
            <a:endParaRPr lang="cs-CZ" altLang="cs-CZ" sz="2400" b="1" dirty="0">
              <a:solidFill>
                <a:srgbClr val="C00000"/>
              </a:solidFill>
            </a:endParaRPr>
          </a:p>
          <a:p>
            <a:endParaRPr lang="cs-CZ" altLang="cs-CZ" sz="2400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70B72-3556-4417-B07E-7DF97F02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28204"/>
          </a:xfrm>
        </p:spPr>
        <p:txBody>
          <a:bodyPr/>
          <a:lstStyle/>
          <a:p>
            <a:r>
              <a:rPr lang="cs-CZ" sz="4000">
                <a:highlight>
                  <a:srgbClr val="FFFF00"/>
                </a:highlight>
              </a:rPr>
              <a:t>Jak se pravomoci přenášejí          na Unii? </a:t>
            </a:r>
            <a:r>
              <a:rPr lang="cs-CZ" sz="4000"/>
              <a:t>(tzv. svěřené pravomoci)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F5104-8584-4926-8794-142D79EC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8013" cy="4680520"/>
          </a:xfrm>
        </p:spPr>
        <p:txBody>
          <a:bodyPr/>
          <a:lstStyle/>
          <a:p>
            <a:r>
              <a:rPr lang="cs-CZ"/>
              <a:t>cestou </a:t>
            </a:r>
            <a:r>
              <a:rPr lang="cs-CZ">
                <a:solidFill>
                  <a:srgbClr val="C00000"/>
                </a:solidFill>
              </a:rPr>
              <a:t>mezinárodních smluv, </a:t>
            </a:r>
            <a:r>
              <a:rPr lang="cs-CZ"/>
              <a:t>jimiž se členské státy na tomto přenosu na Unii jednomyslně dohodly</a:t>
            </a:r>
          </a:p>
          <a:p>
            <a:r>
              <a:rPr lang="cs-CZ"/>
              <a:t>jsou to zejména: </a:t>
            </a:r>
            <a:r>
              <a:rPr lang="cs-CZ">
                <a:solidFill>
                  <a:srgbClr val="C00000"/>
                </a:solidFill>
              </a:rPr>
              <a:t>Smlouva o EU, Smlouva o fungování EU</a:t>
            </a:r>
          </a:p>
          <a:p>
            <a:r>
              <a:rPr lang="cs-CZ" sz="2000" b="1">
                <a:solidFill>
                  <a:schemeClr val="tx1"/>
                </a:solidFill>
              </a:rPr>
              <a:t>Příklad:</a:t>
            </a:r>
            <a:r>
              <a:rPr lang="cs-CZ" sz="2000">
                <a:solidFill>
                  <a:srgbClr val="C00000"/>
                </a:solidFill>
              </a:rPr>
              <a:t> </a:t>
            </a:r>
            <a:r>
              <a:rPr lang="cs-CZ" sz="2000"/>
              <a:t>Článek 83 SFEU</a:t>
            </a:r>
          </a:p>
          <a:p>
            <a:pPr marL="0" indent="0">
              <a:buNone/>
            </a:pPr>
            <a:r>
              <a:rPr lang="cs-CZ" sz="2000"/>
              <a:t>1. Evropský parlament a Rada mohou řádným legislativním postupem stanovit </a:t>
            </a:r>
            <a:r>
              <a:rPr lang="cs-CZ" sz="2000" b="1"/>
              <a:t>formou směrnic </a:t>
            </a:r>
            <a:r>
              <a:rPr lang="cs-CZ" sz="2000"/>
              <a:t>minimální pravidla týkající se </a:t>
            </a:r>
            <a:r>
              <a:rPr lang="cs-CZ" sz="2000" b="1"/>
              <a:t>vymezení trestných činů a sankcí </a:t>
            </a:r>
            <a:r>
              <a:rPr lang="cs-CZ" sz="2000"/>
              <a:t>v oblastech mimořádně závažné trestné činnosti s přeshraničním rozměrem z důvodu povahy nebo dopadu těchto trestných činů nebo kvůli zvláštní potřebě potírat ji na společném základě.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78520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1008</Words>
  <Application>Microsoft Office PowerPoint</Application>
  <PresentationFormat>Předvádění na obrazovce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Výchozí návrh</vt:lpstr>
      <vt:lpstr>Prof. JUDr. Vladimír Týč, CSc.   CHARAKTERISTIKA  EVROPSKÉ UNIE  Fenomén nadstátnosti  NVS - 2023</vt:lpstr>
      <vt:lpstr> Představení EU </vt:lpstr>
      <vt:lpstr>Výkon pravomocí (nebo jejich přenos?)</vt:lpstr>
      <vt:lpstr>Předpoklady nadstátnosti:</vt:lpstr>
      <vt:lpstr>Nadstátnost – právo EU jako zvláštní nový právní řád</vt:lpstr>
      <vt:lpstr>Znaky nadstátnosti:</vt:lpstr>
      <vt:lpstr>Nadstátnost (supranacionalita)</vt:lpstr>
      <vt:lpstr>Charakteristika nadstátnosti </vt:lpstr>
      <vt:lpstr>Jak se pravomoci přenášejí          na Unii? (tzv. svěřené pravomoci) </vt:lpstr>
      <vt:lpstr>Charakter právního modelu integrace</vt:lpstr>
      <vt:lpstr> Delegování (přenášení) výkonu svrchovaných pravomocí na EU </vt:lpstr>
      <vt:lpstr> Omezení svrchovanosti: dvojí pojetí svrchovanosti </vt:lpstr>
      <vt:lpstr>Členské státy – „vládci Smluv“</vt:lpstr>
      <vt:lpstr> Příklad: Ústava Francie </vt:lpstr>
      <vt:lpstr> Charakter EU: chybí státní moc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Vladimír Týč</cp:lastModifiedBy>
  <cp:revision>179</cp:revision>
  <cp:lastPrinted>2016-10-17T14:07:27Z</cp:lastPrinted>
  <dcterms:modified xsi:type="dcterms:W3CDTF">2023-11-08T16:53:21Z</dcterms:modified>
</cp:coreProperties>
</file>