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313" r:id="rId2"/>
    <p:sldId id="260" r:id="rId3"/>
    <p:sldId id="258" r:id="rId4"/>
    <p:sldId id="264" r:id="rId5"/>
    <p:sldId id="346" r:id="rId6"/>
    <p:sldId id="265" r:id="rId7"/>
    <p:sldId id="347" r:id="rId8"/>
    <p:sldId id="268" r:id="rId9"/>
    <p:sldId id="353" r:id="rId10"/>
    <p:sldId id="360" r:id="rId11"/>
    <p:sldId id="356" r:id="rId12"/>
    <p:sldId id="357" r:id="rId13"/>
    <p:sldId id="358" r:id="rId14"/>
    <p:sldId id="298" r:id="rId15"/>
    <p:sldId id="349" r:id="rId16"/>
    <p:sldId id="359" r:id="rId17"/>
    <p:sldId id="350" r:id="rId18"/>
    <p:sldId id="299" r:id="rId19"/>
    <p:sldId id="351" r:id="rId20"/>
    <p:sldId id="270" r:id="rId21"/>
  </p:sldIdLst>
  <p:sldSz cx="9144000" cy="6858000" type="screen4x3"/>
  <p:notesSz cx="6858000" cy="954405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1pPr>
    <a:lvl2pPr marL="4572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2pPr>
    <a:lvl3pPr marL="9144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3pPr>
    <a:lvl4pPr marL="1371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4pPr>
    <a:lvl5pPr marL="18288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Arial Unicode MS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7C80"/>
    <a:srgbClr val="FFFFCC"/>
    <a:srgbClr val="FFFF66"/>
    <a:srgbClr val="0000FF"/>
    <a:srgbClr val="FFFF99"/>
    <a:srgbClr val="CCFFFF"/>
    <a:srgbClr val="CCECFF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1460" y="4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>
            <a:extLst>
              <a:ext uri="{FF2B5EF4-FFF2-40B4-BE49-F238E27FC236}">
                <a16:creationId xmlns:a16="http://schemas.microsoft.com/office/drawing/2014/main" id="{0BB56CE9-F90F-4C39-0FA8-60155FBA5D6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7783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Arial" charset="0"/>
              <a:buNone/>
              <a:defRPr sz="1200">
                <a:solidFill>
                  <a:srgbClr val="000000"/>
                </a:solidFill>
                <a:latin typeface="Arial" charset="0"/>
                <a:cs typeface="Arial Unicode MS" pitchFamily="34" charset="-128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427" name="Rectangle 3">
            <a:extLst>
              <a:ext uri="{FF2B5EF4-FFF2-40B4-BE49-F238E27FC236}">
                <a16:creationId xmlns:a16="http://schemas.microsoft.com/office/drawing/2014/main" id="{BC9A13FB-47FB-D7DA-5A1D-5DBA94C1F9D1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7783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Arial" charset="0"/>
              <a:buNone/>
              <a:defRPr sz="1200">
                <a:solidFill>
                  <a:srgbClr val="000000"/>
                </a:solidFill>
                <a:latin typeface="Arial" charset="0"/>
                <a:cs typeface="Arial Unicode MS" pitchFamily="34" charset="-128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428" name="Rectangle 4">
            <a:extLst>
              <a:ext uri="{FF2B5EF4-FFF2-40B4-BE49-F238E27FC236}">
                <a16:creationId xmlns:a16="http://schemas.microsoft.com/office/drawing/2014/main" id="{28233393-144F-FF11-98AC-ECE84F4DF21C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064625"/>
            <a:ext cx="2971800" cy="47783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Arial" charset="0"/>
              <a:buNone/>
              <a:defRPr sz="1200">
                <a:solidFill>
                  <a:srgbClr val="000000"/>
                </a:solidFill>
                <a:latin typeface="Arial" charset="0"/>
                <a:cs typeface="Arial Unicode MS" pitchFamily="34" charset="-128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429" name="Rectangle 5">
            <a:extLst>
              <a:ext uri="{FF2B5EF4-FFF2-40B4-BE49-F238E27FC236}">
                <a16:creationId xmlns:a16="http://schemas.microsoft.com/office/drawing/2014/main" id="{415B0C01-59C0-4D1E-0CFD-AE4503A9751F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9064625"/>
            <a:ext cx="2971800" cy="47783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buNone/>
              <a:defRPr sz="12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5325939E-6C5A-4FC7-8E44-A3839462576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>
            <a:extLst>
              <a:ext uri="{FF2B5EF4-FFF2-40B4-BE49-F238E27FC236}">
                <a16:creationId xmlns:a16="http://schemas.microsoft.com/office/drawing/2014/main" id="{C33F3E02-86C2-74DC-272D-EA5AE3997A93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0" y="725488"/>
            <a:ext cx="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A170690B-C092-6989-B1FA-8B21A1CFFE36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533900"/>
            <a:ext cx="5484813" cy="42926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noProof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">
            <a:extLst>
              <a:ext uri="{FF2B5EF4-FFF2-40B4-BE49-F238E27FC236}">
                <a16:creationId xmlns:a16="http://schemas.microsoft.com/office/drawing/2014/main" id="{172D259A-D022-D7F3-6D45-F4983297354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44575" y="725488"/>
            <a:ext cx="4768850" cy="35782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25091012-3FD6-BE54-C543-0CE79254C86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533900"/>
            <a:ext cx="5486400" cy="42941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">
            <a:extLst>
              <a:ext uri="{FF2B5EF4-FFF2-40B4-BE49-F238E27FC236}">
                <a16:creationId xmlns:a16="http://schemas.microsoft.com/office/drawing/2014/main" id="{DD9543A4-0458-2839-6B53-9BBA5C452DA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44575" y="725488"/>
            <a:ext cx="4768850" cy="35782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F2A47895-8320-882F-CF82-B5A001B42CD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533900"/>
            <a:ext cx="5486400" cy="42941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504B7F80-F310-224D-0E40-DECA26553DD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0799763" y="-7375525"/>
            <a:ext cx="21601113" cy="16202025"/>
          </a:xfrm>
        </p:spPr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50E65797-FC4E-C329-535A-260FE606CB0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533900"/>
            <a:ext cx="5483225" cy="4292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B66DEC5A-5DB3-393E-24E5-AD3ABD16CE0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0799763" y="-7375525"/>
            <a:ext cx="21601113" cy="16202025"/>
          </a:xfrm>
        </p:spPr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7F2A8D0E-8001-C577-7D53-9E43958D320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533900"/>
            <a:ext cx="5483225" cy="4292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3B25FC10-7728-80AD-3C48-97D04F8DBE4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0799763" y="-7375525"/>
            <a:ext cx="21601113" cy="16202025"/>
          </a:xfrm>
        </p:spPr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3822755B-4EAE-2D36-D892-A45FD2346E4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533900"/>
            <a:ext cx="5483225" cy="4292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8421AE18-F0CA-3A74-F6FB-705ADD57B98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0799763" y="-7375525"/>
            <a:ext cx="21601113" cy="16202025"/>
          </a:xfrm>
        </p:spPr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CF06B98C-4D2B-88FF-2496-6CCFCACEA02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533900"/>
            <a:ext cx="5483225" cy="4292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E3A5E5DA-5E58-A54E-AE5A-CC6139E76FC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0799763" y="-7375525"/>
            <a:ext cx="21601113" cy="16202025"/>
          </a:xfrm>
        </p:spPr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F13C08C1-F660-9145-4B77-83E348056E1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533900"/>
            <a:ext cx="5483225" cy="4292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79B9BF7F-E2E8-8245-919E-1CBCBB389E1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41400" y="725488"/>
            <a:ext cx="4772025" cy="3578225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6FDF4789-5296-7B5D-3BD8-E1E4282E8FF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533900"/>
            <a:ext cx="5486400" cy="4213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DCB09A00-C96F-0D49-A411-82A1ADB1442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0799763" y="-7375525"/>
            <a:ext cx="21601113" cy="16202025"/>
          </a:xfrm>
        </p:spPr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9703C4B8-5F75-C867-0613-DEE457A1BD9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533900"/>
            <a:ext cx="5483225" cy="4202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8055A1E-8AB1-C396-A4C1-3621DD42B0B2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52845EF-3E48-7554-DF6D-4E1AB3CD82E1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84D5B59-1B24-3998-8A7A-1A60DC4BBBB8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E6641B-155A-454C-9299-CAA1E8E245BE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10637916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86F4BF7-1DA1-783E-5A8A-71715E9C5DFA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9B8F7BE-5B84-070E-ED9A-1F2FA3539FAA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F0114A4-3449-3F94-7594-FAC4A701DDA3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2F899A-625F-473C-A7CA-A52C1EC10AE1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38191650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28588"/>
            <a:ext cx="2055813" cy="5995987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28588"/>
            <a:ext cx="6019800" cy="5995987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7B482B2-44C0-F004-55ED-08A6DD30BD06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1AD08CE-3B54-6FCB-BB02-25FC8C966ABE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E44C238-382C-FEFC-05A0-8EDC7A400873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062417-76D8-4BC3-A8F6-9F88063E7962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25000975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28588"/>
            <a:ext cx="8228013" cy="1433512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727BD41F-04EE-C1CA-8860-B1C07466C8AD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D2ACBC2-88CE-B4F3-5F65-56885ADB8354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1B6AEE8-156A-299E-3F3B-5A90043FAA6C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0B96D2-ADA2-4A46-8E26-0FFC62C6107E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19209377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28588"/>
            <a:ext cx="8228013" cy="1433512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646613" y="1600200"/>
            <a:ext cx="4038600" cy="21859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4646613" y="3938588"/>
            <a:ext cx="4038600" cy="2185987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22A6E531-E5FF-E34A-9E4E-D4EE8B178755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1AB8EF7A-BFB2-2F84-6C83-94FABCCA2557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E90AEE83-8100-9A33-8D3C-63581A2C74F9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C52DAE-5BF2-4801-820F-27DB472072FC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26186458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296216C-8DEE-197D-9A9D-E211129711CC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FC3D7EC-C918-EDE4-5603-407926B0FBDF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9FCD6B9-6276-EA84-EBD4-CEC1F0108421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409434-1630-4751-AC79-AAA6B66B4BF1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29084649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FECDD68-EED9-E277-2802-56B4561302CA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D95FF9B-70B1-9D07-3A3E-425C834F772C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13B16E2-B9E2-74F2-886E-1CB9ACB4A365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79E897-1907-4B2D-9E36-EAE13E3A27E4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31789290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F3101E5F-107A-84B6-2E2D-17CEA7879528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DE3740E3-E375-ED81-2CDD-1D6A18BD5476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6ECFA73A-E715-6B76-DA0B-C0BA9693537D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643CD6-801F-44F2-9FE1-94DBA454AE69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24426166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10D85583-4ED3-3041-9A2B-E4FCE41EFAF9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E2E2F2BD-3181-BD8C-9786-D23D1CA87F24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5">
            <a:extLst>
              <a:ext uri="{FF2B5EF4-FFF2-40B4-BE49-F238E27FC236}">
                <a16:creationId xmlns:a16="http://schemas.microsoft.com/office/drawing/2014/main" id="{2B937ED9-0A49-1B25-65B0-3CE7682260A0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45C63D-C3D3-406A-9890-09CA105354E8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35892059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B51889C1-8E01-3F94-D6A6-0214A3600C15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BF0906D-5BA1-D108-2376-390E79CDA1F9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E1934E1-5A41-4BB3-80CF-9BAFDEA08949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5F4D54-2E9C-4951-AC31-27453E890CD4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12219709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>
            <a:extLst>
              <a:ext uri="{FF2B5EF4-FFF2-40B4-BE49-F238E27FC236}">
                <a16:creationId xmlns:a16="http://schemas.microsoft.com/office/drawing/2014/main" id="{E28B1638-9BDB-0629-8780-523A16D6E12A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14A66EC4-BD46-C1D5-4914-6F2B28FEDF1E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96957153-DC3D-BD41-11E0-DBDFDAD371E7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E38008-0A74-4FE7-8960-03C164915741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2649053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44918F34-B72A-74E3-00DA-3854FE488F89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C7BC2479-AD31-4D29-F513-5B0CA7250482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A9D85178-EFB5-2CFB-F73C-61D10358BB68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9F14D7-08DF-4FC8-B5EB-86CD242E1441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13894737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445B32F1-2AA2-8D7E-6F94-646A4ECABD82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82203774-78B5-C05D-01AB-3547819BEDD1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6C2BBBD7-DC11-23BA-1346-30FE4E21F7F5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EC462B-583F-4579-B7AC-EEBD5149EA5A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14770686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>
            <a:extLst>
              <a:ext uri="{FF2B5EF4-FFF2-40B4-BE49-F238E27FC236}">
                <a16:creationId xmlns:a16="http://schemas.microsoft.com/office/drawing/2014/main" id="{D609C1F4-4FAE-B3F7-883A-2E81CF3517E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8588"/>
            <a:ext cx="8228013" cy="1433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/>
              <a:t>Klepněte pro úpravu formátu titulního textu</a:t>
            </a:r>
          </a:p>
        </p:txBody>
      </p:sp>
      <p:sp>
        <p:nvSpPr>
          <p:cNvPr id="1027" name="Rectangle 2">
            <a:extLst>
              <a:ext uri="{FF2B5EF4-FFF2-40B4-BE49-F238E27FC236}">
                <a16:creationId xmlns:a16="http://schemas.microsoft.com/office/drawing/2014/main" id="{64BC7419-FE55-D38C-1ED3-E5EA4573878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/>
              <a:t>Klepněte pro úpravu formátu textu osnovy</a:t>
            </a:r>
          </a:p>
          <a:p>
            <a:pPr lvl="1"/>
            <a:r>
              <a:rPr lang="en-GB" altLang="cs-CZ"/>
              <a:t>Druhá úroveň</a:t>
            </a:r>
          </a:p>
          <a:p>
            <a:pPr lvl="2"/>
            <a:r>
              <a:rPr lang="en-GB" altLang="cs-CZ"/>
              <a:t>Třetí úroveň</a:t>
            </a:r>
          </a:p>
          <a:p>
            <a:pPr lvl="3"/>
            <a:r>
              <a:rPr lang="en-GB" altLang="cs-CZ"/>
              <a:t>Čtvrtá úroveň osnovy</a:t>
            </a:r>
          </a:p>
          <a:p>
            <a:pPr lvl="4"/>
            <a:r>
              <a:rPr lang="en-GB" altLang="cs-CZ"/>
              <a:t>Pátá úroveň osnovy</a:t>
            </a:r>
          </a:p>
          <a:p>
            <a:pPr lvl="4"/>
            <a:r>
              <a:rPr lang="en-GB" altLang="cs-CZ"/>
              <a:t>Šestá úroveň</a:t>
            </a:r>
          </a:p>
          <a:p>
            <a:pPr lvl="4"/>
            <a:r>
              <a:rPr lang="en-GB" altLang="cs-CZ"/>
              <a:t>Sedmá úroveň</a:t>
            </a:r>
          </a:p>
          <a:p>
            <a:pPr lvl="4"/>
            <a:r>
              <a:rPr lang="en-GB" altLang="cs-CZ"/>
              <a:t>Osmá úroveň textu</a:t>
            </a:r>
          </a:p>
          <a:p>
            <a:pPr lvl="4"/>
            <a:r>
              <a:rPr lang="en-GB" altLang="cs-CZ"/>
              <a:t>Devátá úroveň</a:t>
            </a:r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2ECCD51B-7D82-97BF-10F2-C89975CE3F48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457200" y="6245225"/>
            <a:ext cx="2132013" cy="47466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buClr>
                <a:srgbClr val="002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F8CCE5CC-5D27-A593-5DA7-3B902194A2F6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3124200" y="6245225"/>
            <a:ext cx="2894013" cy="47466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lnSpc>
                <a:spcPct val="100000"/>
              </a:lnSpc>
              <a:buClr>
                <a:srgbClr val="002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67E8B8CB-2FB2-4A8D-A060-48A3BD6B4C75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5225"/>
            <a:ext cx="2132013" cy="47466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 eaLnBrk="1" hangingPunct="1">
              <a:buClr>
                <a:srgbClr val="002000"/>
              </a:buClr>
              <a:buSzPct val="100000"/>
              <a:buFont typeface="Arial" panose="020B0604020202020204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DFFDCC43-6338-40CF-ADE9-BBB7ABEF15B7}" type="slidenum">
              <a:rPr lang="en-GB" altLang="cs-CZ"/>
              <a:pPr>
                <a:defRPr/>
              </a:pPr>
              <a:t>‹#›</a:t>
            </a:fld>
            <a:endParaRPr lang="en-GB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sz="4400">
          <a:solidFill>
            <a:srgbClr val="000000"/>
          </a:solidFill>
          <a:latin typeface="Arial" charset="0"/>
          <a:ea typeface="Arial Unicode MS" pitchFamily="34" charset="-128"/>
          <a:cs typeface="Arial Unicode MS" pitchFamily="34" charset="-128"/>
        </a:defRPr>
      </a:lvl2pPr>
      <a:lvl3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sz="4400">
          <a:solidFill>
            <a:srgbClr val="000000"/>
          </a:solidFill>
          <a:latin typeface="Arial" charset="0"/>
          <a:ea typeface="Arial Unicode MS" pitchFamily="34" charset="-128"/>
          <a:cs typeface="Arial Unicode MS" pitchFamily="34" charset="-128"/>
        </a:defRPr>
      </a:lvl3pPr>
      <a:lvl4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sz="4400">
          <a:solidFill>
            <a:srgbClr val="000000"/>
          </a:solidFill>
          <a:latin typeface="Arial" charset="0"/>
          <a:ea typeface="Arial Unicode MS" pitchFamily="34" charset="-128"/>
          <a:cs typeface="Arial Unicode MS" pitchFamily="34" charset="-128"/>
        </a:defRPr>
      </a:lvl4pPr>
      <a:lvl5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defRPr sz="4400">
          <a:solidFill>
            <a:srgbClr val="000000"/>
          </a:solidFill>
          <a:latin typeface="Arial" charset="0"/>
          <a:ea typeface="Arial Unicode MS" pitchFamily="34" charset="-128"/>
          <a:cs typeface="Arial Unicode MS" pitchFamily="34" charset="-128"/>
        </a:defRPr>
      </a:lvl5pPr>
      <a:lvl6pPr marL="4572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4400">
          <a:solidFill>
            <a:srgbClr val="000000"/>
          </a:solidFill>
          <a:latin typeface="Times New Roman" pitchFamily="18" charset="0"/>
          <a:ea typeface="Arial Unicode MS" pitchFamily="34" charset="-128"/>
          <a:cs typeface="Arial Unicode MS" pitchFamily="34" charset="-128"/>
        </a:defRPr>
      </a:lvl6pPr>
      <a:lvl7pPr marL="9144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4400">
          <a:solidFill>
            <a:srgbClr val="000000"/>
          </a:solidFill>
          <a:latin typeface="Times New Roman" pitchFamily="18" charset="0"/>
          <a:ea typeface="Arial Unicode MS" pitchFamily="34" charset="-128"/>
          <a:cs typeface="Arial Unicode MS" pitchFamily="34" charset="-128"/>
        </a:defRPr>
      </a:lvl7pPr>
      <a:lvl8pPr marL="13716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4400">
          <a:solidFill>
            <a:srgbClr val="000000"/>
          </a:solidFill>
          <a:latin typeface="Times New Roman" pitchFamily="18" charset="0"/>
          <a:ea typeface="Arial Unicode MS" pitchFamily="34" charset="-128"/>
          <a:cs typeface="Arial Unicode MS" pitchFamily="34" charset="-128"/>
        </a:defRPr>
      </a:lvl8pPr>
      <a:lvl9pPr marL="18288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4400">
          <a:solidFill>
            <a:srgbClr val="000000"/>
          </a:solidFill>
          <a:latin typeface="Times New Roman" pitchFamily="18" charset="0"/>
          <a:ea typeface="Arial Unicode MS" pitchFamily="34" charset="-128"/>
          <a:cs typeface="Arial Unicode MS" pitchFamily="34" charset="-128"/>
        </a:defRPr>
      </a:lvl9pPr>
    </p:titleStyle>
    <p:bodyStyle>
      <a:lvl1pPr marL="341313" indent="-341313" algn="l" defTabSz="449263" rtl="0" eaLnBrk="0" fontAlgn="base" hangingPunct="0">
        <a:lnSpc>
          <a:spcPct val="93000"/>
        </a:lnSpc>
        <a:spcBef>
          <a:spcPts val="8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1363" indent="-284163" algn="l" defTabSz="449263" rtl="0" eaLnBrk="0" fontAlgn="base" hangingPunct="0">
        <a:lnSpc>
          <a:spcPct val="93000"/>
        </a:lnSpc>
        <a:spcBef>
          <a:spcPts val="7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–"/>
        <a:defRPr sz="28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lnSpc>
          <a:spcPct val="93000"/>
        </a:lnSpc>
        <a:spcBef>
          <a:spcPts val="6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24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–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49263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fontAlgn="base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D0123AC6-3D03-42AA-5434-3C811CF2CD7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00113" y="765175"/>
            <a:ext cx="7773987" cy="5799138"/>
          </a:xfrm>
          <a:solidFill>
            <a:schemeClr val="bg1"/>
          </a:solidFill>
        </p:spPr>
        <p:txBody>
          <a:bodyPr/>
          <a:lstStyle/>
          <a:p>
            <a:pPr eaLnBrk="1" hangingPunct="1"/>
            <a:br>
              <a:rPr lang="cs-CZ" altLang="cs-CZ" sz="2800" dirty="0"/>
            </a:br>
            <a:r>
              <a:rPr lang="cs-CZ" altLang="cs-CZ" b="1" dirty="0">
                <a:solidFill>
                  <a:srgbClr val="CC0000"/>
                </a:solidFill>
              </a:rPr>
              <a:t>PRÁVO EVROPSKÉ UNIE</a:t>
            </a:r>
            <a:br>
              <a:rPr lang="cs-CZ" altLang="cs-CZ" sz="3000" b="1" dirty="0"/>
            </a:br>
            <a:br>
              <a:rPr lang="cs-CZ" altLang="cs-CZ" sz="900" dirty="0"/>
            </a:br>
            <a:br>
              <a:rPr lang="cs-CZ" altLang="cs-CZ" sz="900" dirty="0"/>
            </a:br>
            <a:br>
              <a:rPr lang="cs-CZ" altLang="cs-CZ" sz="900" dirty="0"/>
            </a:br>
            <a:r>
              <a:rPr lang="cs-CZ" altLang="cs-CZ" sz="3200" b="1" dirty="0">
                <a:solidFill>
                  <a:srgbClr val="006600"/>
                </a:solidFill>
              </a:rPr>
              <a:t> Organizační struktura EU</a:t>
            </a:r>
            <a:br>
              <a:rPr lang="cs-CZ" altLang="cs-CZ" sz="3200" dirty="0">
                <a:solidFill>
                  <a:srgbClr val="006600"/>
                </a:solidFill>
              </a:rPr>
            </a:br>
            <a:br>
              <a:rPr lang="cs-CZ" altLang="cs-CZ" sz="3200" dirty="0">
                <a:solidFill>
                  <a:srgbClr val="006600"/>
                </a:solidFill>
              </a:rPr>
            </a:br>
            <a:r>
              <a:rPr lang="cs-CZ" altLang="cs-CZ" sz="3200" dirty="0">
                <a:solidFill>
                  <a:srgbClr val="006600"/>
                </a:solidFill>
              </a:rPr>
              <a:t>NVS - 2023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>
            <a:extLst>
              <a:ext uri="{FF2B5EF4-FFF2-40B4-BE49-F238E27FC236}">
                <a16:creationId xmlns:a16="http://schemas.microsoft.com/office/drawing/2014/main" id="{0D9801EE-7AD1-74CB-771B-BD904608301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zh-CN" sz="2800">
                <a:solidFill>
                  <a:srgbClr val="002060"/>
                </a:solidFill>
                <a:cs typeface="Arial" panose="020B0604020202020204" pitchFamily="34" charset="0"/>
              </a:rPr>
              <a:t>Hlasovací váha jednotlivých členských států v Radě EU u kvalifikované většiny (pro informaci)</a:t>
            </a:r>
            <a:endParaRPr lang="pl-PL" altLang="cs-CZ" sz="2800"/>
          </a:p>
        </p:txBody>
      </p:sp>
      <p:graphicFrame>
        <p:nvGraphicFramePr>
          <p:cNvPr id="5" name="Zástupný symbol pro obsah 4">
            <a:extLst>
              <a:ext uri="{FF2B5EF4-FFF2-40B4-BE49-F238E27FC236}">
                <a16:creationId xmlns:a16="http://schemas.microsoft.com/office/drawing/2014/main" id="{34BF1375-E1F5-FE88-74AA-5E6F388F6DC6}"/>
              </a:ext>
            </a:extLst>
          </p:cNvPr>
          <p:cNvGraphicFramePr>
            <a:graphicFrameLocks noGrp="1"/>
          </p:cNvGraphicFramePr>
          <p:nvPr>
            <p:ph sz="half" idx="1"/>
          </p:nvPr>
        </p:nvGraphicFramePr>
        <p:xfrm>
          <a:off x="468313" y="1725613"/>
          <a:ext cx="4025900" cy="458311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025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9801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kern="100">
                          <a:effectLst/>
                        </a:rPr>
                        <a:t>  Austria   1.98%  </a:t>
                      </a:r>
                      <a:endParaRPr lang="cs-CZ" sz="1800" kern="100">
                        <a:effectLst/>
                        <a:latin typeface="Liberation Serif" panose="02020603050405020304" pitchFamily="18" charset="0"/>
                        <a:ea typeface="WenQuanYi Micro Hei"/>
                        <a:cs typeface="FreeSans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96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kern="100">
                          <a:effectLst/>
                        </a:rPr>
                        <a:t>  Belgium 2.58% </a:t>
                      </a:r>
                      <a:endParaRPr lang="cs-CZ" sz="1800" kern="100">
                        <a:effectLst/>
                        <a:latin typeface="Liberation Serif" panose="02020603050405020304" pitchFamily="18" charset="0"/>
                        <a:ea typeface="WenQuanYi Micro Hei"/>
                        <a:cs typeface="FreeSans"/>
                      </a:endParaRPr>
                    </a:p>
                  </a:txBody>
                  <a:tcPr marL="7533" marR="0" marT="11714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96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kern="100">
                          <a:effectLst/>
                        </a:rPr>
                        <a:t>  Bulgaria  1.55%  </a:t>
                      </a:r>
                      <a:endParaRPr lang="cs-CZ" sz="1800" kern="100">
                        <a:effectLst/>
                        <a:latin typeface="Liberation Serif" panose="02020603050405020304" pitchFamily="18" charset="0"/>
                        <a:ea typeface="WenQuanYi Micro Hei"/>
                        <a:cs typeface="FreeSans"/>
                      </a:endParaRPr>
                    </a:p>
                  </a:txBody>
                  <a:tcPr marL="7533" marR="0" marT="11714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96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kern="100">
                          <a:effectLst/>
                        </a:rPr>
                        <a:t>  Croatia  0.91%  </a:t>
                      </a:r>
                      <a:endParaRPr lang="cs-CZ" sz="1800" kern="100">
                        <a:effectLst/>
                        <a:latin typeface="Liberation Serif" panose="02020603050405020304" pitchFamily="18" charset="0"/>
                        <a:ea typeface="WenQuanYi Micro Hei"/>
                        <a:cs typeface="FreeSans"/>
                      </a:endParaRPr>
                    </a:p>
                  </a:txBody>
                  <a:tcPr marL="7533" marR="0" marT="11714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96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kern="100">
                          <a:effectLst/>
                        </a:rPr>
                        <a:t>  </a:t>
                      </a:r>
                      <a:r>
                        <a:rPr lang="cs-CZ" sz="1800" kern="100">
                          <a:solidFill>
                            <a:srgbClr val="FFFF00"/>
                          </a:solidFill>
                          <a:effectLst/>
                        </a:rPr>
                        <a:t>Cyprus  0.20%  </a:t>
                      </a:r>
                      <a:endParaRPr lang="cs-CZ" sz="1800" kern="100">
                        <a:solidFill>
                          <a:srgbClr val="FFFF00"/>
                        </a:solidFill>
                        <a:effectLst/>
                        <a:latin typeface="Liberation Serif" panose="02020603050405020304" pitchFamily="18" charset="0"/>
                        <a:ea typeface="WenQuanYi Micro Hei"/>
                        <a:cs typeface="FreeSans"/>
                      </a:endParaRPr>
                    </a:p>
                  </a:txBody>
                  <a:tcPr marL="7533" marR="0" marT="11714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96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kern="100" dirty="0">
                          <a:effectLst/>
                        </a:rPr>
                        <a:t>  </a:t>
                      </a:r>
                      <a:r>
                        <a:rPr lang="cs-CZ" sz="1800" kern="100" dirty="0">
                          <a:solidFill>
                            <a:srgbClr val="FF0000"/>
                          </a:solidFill>
                          <a:effectLst/>
                        </a:rPr>
                        <a:t>Czech Republic  2.35% </a:t>
                      </a:r>
                      <a:r>
                        <a:rPr lang="cs-CZ" sz="1800" kern="100" dirty="0">
                          <a:effectLst/>
                        </a:rPr>
                        <a:t> </a:t>
                      </a:r>
                      <a:endParaRPr lang="cs-CZ" sz="1800" kern="100" dirty="0">
                        <a:effectLst/>
                        <a:latin typeface="Liberation Serif" panose="02020603050405020304" pitchFamily="18" charset="0"/>
                        <a:ea typeface="WenQuanYi Micro Hei"/>
                        <a:cs typeface="FreeSans"/>
                      </a:endParaRPr>
                    </a:p>
                  </a:txBody>
                  <a:tcPr marL="7533" marR="0" marT="11714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96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kern="100">
                          <a:effectLst/>
                        </a:rPr>
                        <a:t>  Denmark  1.30%  </a:t>
                      </a:r>
                      <a:endParaRPr lang="cs-CZ" sz="1800" kern="100">
                        <a:effectLst/>
                        <a:latin typeface="Liberation Serif" panose="02020603050405020304" pitchFamily="18" charset="0"/>
                        <a:ea typeface="WenQuanYi Micro Hei"/>
                        <a:cs typeface="FreeSans"/>
                      </a:endParaRPr>
                    </a:p>
                  </a:txBody>
                  <a:tcPr marL="7533" marR="0" marT="11714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96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kern="100" dirty="0">
                          <a:effectLst/>
                        </a:rPr>
                        <a:t>  </a:t>
                      </a:r>
                      <a:r>
                        <a:rPr lang="cs-CZ" sz="1800" kern="100" dirty="0" err="1">
                          <a:solidFill>
                            <a:srgbClr val="FFFF00"/>
                          </a:solidFill>
                          <a:effectLst/>
                        </a:rPr>
                        <a:t>Estonia</a:t>
                      </a:r>
                      <a:r>
                        <a:rPr lang="cs-CZ" sz="1800" kern="100" dirty="0">
                          <a:solidFill>
                            <a:srgbClr val="FFFF00"/>
                          </a:solidFill>
                          <a:effectLst/>
                        </a:rPr>
                        <a:t>  0.30%  </a:t>
                      </a:r>
                      <a:endParaRPr lang="cs-CZ" sz="1800" kern="100" dirty="0">
                        <a:solidFill>
                          <a:srgbClr val="FFFF00"/>
                        </a:solidFill>
                        <a:effectLst/>
                        <a:latin typeface="Liberation Serif" panose="02020603050405020304" pitchFamily="18" charset="0"/>
                        <a:ea typeface="WenQuanYi Micro Hei"/>
                        <a:cs typeface="FreeSans"/>
                      </a:endParaRPr>
                    </a:p>
                  </a:txBody>
                  <a:tcPr marL="7533" marR="0" marT="11714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96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kern="100" dirty="0">
                          <a:effectLst/>
                        </a:rPr>
                        <a:t>  </a:t>
                      </a:r>
                      <a:r>
                        <a:rPr lang="cs-CZ" sz="1800" kern="100" dirty="0" err="1">
                          <a:effectLst/>
                        </a:rPr>
                        <a:t>Finland</a:t>
                      </a:r>
                      <a:r>
                        <a:rPr lang="cs-CZ" sz="1800" kern="100" dirty="0">
                          <a:effectLst/>
                        </a:rPr>
                        <a:t>  1.23%  </a:t>
                      </a:r>
                      <a:endParaRPr lang="cs-CZ" sz="1800" kern="100" dirty="0">
                        <a:effectLst/>
                        <a:latin typeface="Liberation Serif" panose="02020603050405020304" pitchFamily="18" charset="0"/>
                        <a:ea typeface="WenQuanYi Micro Hei"/>
                        <a:cs typeface="FreeSans"/>
                      </a:endParaRPr>
                    </a:p>
                  </a:txBody>
                  <a:tcPr marL="7533" marR="0" marT="11714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96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kern="100" dirty="0">
                          <a:effectLst/>
                        </a:rPr>
                        <a:t>  </a:t>
                      </a:r>
                      <a:r>
                        <a:rPr lang="cs-CZ" sz="1800" kern="100" dirty="0">
                          <a:solidFill>
                            <a:srgbClr val="0000FF"/>
                          </a:solidFill>
                          <a:effectLst/>
                        </a:rPr>
                        <a:t>France </a:t>
                      </a:r>
                      <a:r>
                        <a:rPr lang="cs-CZ" sz="1800" kern="100">
                          <a:solidFill>
                            <a:srgbClr val="0000FF"/>
                          </a:solidFill>
                          <a:effectLst/>
                        </a:rPr>
                        <a:t> 14.97% </a:t>
                      </a:r>
                      <a:r>
                        <a:rPr lang="cs-CZ" sz="1800" kern="100" dirty="0">
                          <a:solidFill>
                            <a:srgbClr val="0000FF"/>
                          </a:solidFill>
                          <a:effectLst/>
                        </a:rPr>
                        <a:t> </a:t>
                      </a:r>
                      <a:endParaRPr lang="cs-CZ" sz="1800" kern="100" dirty="0">
                        <a:solidFill>
                          <a:srgbClr val="0000FF"/>
                        </a:solidFill>
                        <a:effectLst/>
                        <a:latin typeface="Liberation Serif" panose="02020603050405020304" pitchFamily="18" charset="0"/>
                        <a:ea typeface="WenQuanYi Micro Hei"/>
                        <a:cs typeface="FreeSans"/>
                      </a:endParaRPr>
                    </a:p>
                  </a:txBody>
                  <a:tcPr marL="7533" marR="0" marT="11714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96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kern="100" dirty="0">
                          <a:effectLst/>
                        </a:rPr>
                        <a:t>  </a:t>
                      </a:r>
                      <a:r>
                        <a:rPr lang="cs-CZ" sz="1800" kern="100" dirty="0" err="1">
                          <a:solidFill>
                            <a:srgbClr val="0000FF"/>
                          </a:solidFill>
                          <a:effectLst/>
                        </a:rPr>
                        <a:t>Germany</a:t>
                      </a:r>
                      <a:r>
                        <a:rPr lang="cs-CZ" sz="1800" kern="100" dirty="0">
                          <a:solidFill>
                            <a:srgbClr val="0000FF"/>
                          </a:solidFill>
                          <a:effectLst/>
                        </a:rPr>
                        <a:t> </a:t>
                      </a:r>
                      <a:r>
                        <a:rPr lang="cs-CZ" sz="1800" kern="100">
                          <a:solidFill>
                            <a:srgbClr val="0000FF"/>
                          </a:solidFill>
                          <a:effectLst/>
                        </a:rPr>
                        <a:t> 18.54% </a:t>
                      </a:r>
                      <a:r>
                        <a:rPr lang="cs-CZ" sz="1800" kern="100" dirty="0">
                          <a:effectLst/>
                        </a:rPr>
                        <a:t> </a:t>
                      </a:r>
                      <a:endParaRPr lang="cs-CZ" sz="1800" kern="100" dirty="0">
                        <a:effectLst/>
                        <a:latin typeface="Liberation Serif" panose="02020603050405020304" pitchFamily="18" charset="0"/>
                        <a:ea typeface="WenQuanYi Micro Hei"/>
                        <a:cs typeface="FreeSans"/>
                      </a:endParaRPr>
                    </a:p>
                  </a:txBody>
                  <a:tcPr marL="7533" marR="0" marT="11714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296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kern="100">
                          <a:effectLst/>
                        </a:rPr>
                        <a:t>  Greece  2.39%  </a:t>
                      </a:r>
                      <a:endParaRPr lang="cs-CZ" sz="1800" kern="100">
                        <a:effectLst/>
                        <a:latin typeface="Liberation Serif" panose="02020603050405020304" pitchFamily="18" charset="0"/>
                        <a:ea typeface="WenQuanYi Micro Hei"/>
                        <a:cs typeface="FreeSans"/>
                      </a:endParaRPr>
                    </a:p>
                  </a:txBody>
                  <a:tcPr marL="7533" marR="0" marT="11714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296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kern="100">
                          <a:effectLst/>
                        </a:rPr>
                        <a:t>  Hungary  2.18%  </a:t>
                      </a:r>
                      <a:endParaRPr lang="cs-CZ" sz="1800" kern="100">
                        <a:effectLst/>
                        <a:latin typeface="Liberation Serif" panose="02020603050405020304" pitchFamily="18" charset="0"/>
                        <a:ea typeface="WenQuanYi Micro Hei"/>
                        <a:cs typeface="FreeSans"/>
                      </a:endParaRPr>
                    </a:p>
                  </a:txBody>
                  <a:tcPr marL="7533" marR="0" marT="11714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296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kern="100" dirty="0">
                          <a:effectLst/>
                        </a:rPr>
                        <a:t>  </a:t>
                      </a:r>
                      <a:r>
                        <a:rPr lang="cs-CZ" sz="1800" kern="100" dirty="0" err="1">
                          <a:effectLst/>
                        </a:rPr>
                        <a:t>Ireland</a:t>
                      </a:r>
                      <a:r>
                        <a:rPr lang="cs-CZ" sz="1800" kern="100" dirty="0">
                          <a:effectLst/>
                        </a:rPr>
                        <a:t> </a:t>
                      </a:r>
                      <a:r>
                        <a:rPr lang="cs-CZ" sz="1800" kern="100">
                          <a:effectLst/>
                        </a:rPr>
                        <a:t> 1.11% </a:t>
                      </a:r>
                      <a:r>
                        <a:rPr lang="cs-CZ" sz="1800" kern="100" dirty="0">
                          <a:effectLst/>
                        </a:rPr>
                        <a:t> </a:t>
                      </a:r>
                      <a:endParaRPr lang="cs-CZ" sz="1800" kern="100" dirty="0">
                        <a:effectLst/>
                        <a:latin typeface="Liberation Serif" panose="02020603050405020304" pitchFamily="18" charset="0"/>
                        <a:ea typeface="WenQuanYi Micro Hei"/>
                        <a:cs typeface="FreeSans"/>
                      </a:endParaRPr>
                    </a:p>
                  </a:txBody>
                  <a:tcPr marL="7533" marR="0" marT="11714" marB="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graphicFrame>
        <p:nvGraphicFramePr>
          <p:cNvPr id="7" name="Zástupný symbol pro obsah 6">
            <a:extLst>
              <a:ext uri="{FF2B5EF4-FFF2-40B4-BE49-F238E27FC236}">
                <a16:creationId xmlns:a16="http://schemas.microsoft.com/office/drawing/2014/main" id="{D6BF6AF5-C241-0A4D-1B5C-DA979E2F434B}"/>
              </a:ext>
            </a:extLst>
          </p:cNvPr>
          <p:cNvGraphicFramePr>
            <a:graphicFrameLocks noGrp="1"/>
          </p:cNvGraphicFramePr>
          <p:nvPr>
            <p:ph sz="half" idx="2"/>
          </p:nvPr>
        </p:nvGraphicFramePr>
        <p:xfrm>
          <a:off x="4716463" y="1725613"/>
          <a:ext cx="3492500" cy="461486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492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8604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cs-CZ" sz="1800" kern="100" dirty="0">
                        <a:effectLst/>
                        <a:latin typeface="Liberation Serif" panose="02020603050405020304" pitchFamily="18" charset="0"/>
                        <a:ea typeface="WenQuanYi Micro Hei"/>
                        <a:cs typeface="FreeSans"/>
                      </a:endParaRPr>
                    </a:p>
                  </a:txBody>
                  <a:tcPr marL="7535" marR="0" marT="11726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05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kern="100">
                          <a:effectLst/>
                        </a:rPr>
                        <a:t>  Italy  13.58%  </a:t>
                      </a:r>
                      <a:endParaRPr lang="cs-CZ" sz="1800" kern="100">
                        <a:effectLst/>
                        <a:latin typeface="Liberation Serif" panose="02020603050405020304" pitchFamily="18" charset="0"/>
                        <a:ea typeface="WenQuanYi Micro Hei"/>
                        <a:cs typeface="FreeSans"/>
                      </a:endParaRPr>
                    </a:p>
                  </a:txBody>
                  <a:tcPr marL="7535" marR="0" marT="11726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05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kern="100">
                          <a:effectLst/>
                        </a:rPr>
                        <a:t>  Latvia  0.43%  </a:t>
                      </a:r>
                      <a:endParaRPr lang="cs-CZ" sz="1800" kern="100">
                        <a:effectLst/>
                        <a:latin typeface="Liberation Serif" panose="02020603050405020304" pitchFamily="18" charset="0"/>
                        <a:ea typeface="WenQuanYi Micro Hei"/>
                        <a:cs typeface="FreeSans"/>
                      </a:endParaRPr>
                    </a:p>
                  </a:txBody>
                  <a:tcPr marL="7535" marR="0" marT="11726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05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kern="100">
                          <a:effectLst/>
                        </a:rPr>
                        <a:t>  Lithuania  0.62%  </a:t>
                      </a:r>
                      <a:endParaRPr lang="cs-CZ" sz="1800" kern="100">
                        <a:effectLst/>
                        <a:latin typeface="Liberation Serif" panose="02020603050405020304" pitchFamily="18" charset="0"/>
                        <a:ea typeface="WenQuanYi Micro Hei"/>
                        <a:cs typeface="FreeSans"/>
                      </a:endParaRPr>
                    </a:p>
                  </a:txBody>
                  <a:tcPr marL="7535" marR="0" marT="11726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05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kern="100">
                          <a:effectLst/>
                        </a:rPr>
                        <a:t>  </a:t>
                      </a:r>
                      <a:r>
                        <a:rPr lang="cs-CZ" sz="1800" kern="100">
                          <a:solidFill>
                            <a:srgbClr val="FFFF00"/>
                          </a:solidFill>
                          <a:effectLst/>
                        </a:rPr>
                        <a:t>Luxembourg  0.14%  </a:t>
                      </a:r>
                      <a:endParaRPr lang="cs-CZ" sz="1800" kern="100">
                        <a:solidFill>
                          <a:srgbClr val="FFFF00"/>
                        </a:solidFill>
                        <a:effectLst/>
                        <a:latin typeface="Liberation Serif" panose="02020603050405020304" pitchFamily="18" charset="0"/>
                        <a:ea typeface="WenQuanYi Micro Hei"/>
                        <a:cs typeface="FreeSans"/>
                      </a:endParaRPr>
                    </a:p>
                  </a:txBody>
                  <a:tcPr marL="7535" marR="0" marT="11726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05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kern="100">
                          <a:effectLst/>
                        </a:rPr>
                        <a:t>  </a:t>
                      </a:r>
                      <a:r>
                        <a:rPr lang="cs-CZ" sz="1800" kern="100">
                          <a:solidFill>
                            <a:srgbClr val="FFFF00"/>
                          </a:solidFill>
                          <a:effectLst/>
                        </a:rPr>
                        <a:t>Malta  0.11%  </a:t>
                      </a:r>
                      <a:endParaRPr lang="cs-CZ" sz="1800" kern="100">
                        <a:solidFill>
                          <a:srgbClr val="FFFF00"/>
                        </a:solidFill>
                        <a:effectLst/>
                        <a:latin typeface="Liberation Serif" panose="02020603050405020304" pitchFamily="18" charset="0"/>
                        <a:ea typeface="WenQuanYi Micro Hei"/>
                        <a:cs typeface="FreeSans"/>
                      </a:endParaRPr>
                    </a:p>
                  </a:txBody>
                  <a:tcPr marL="7535" marR="0" marT="11726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05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kern="100">
                          <a:effectLst/>
                        </a:rPr>
                        <a:t>  Netherlands  3.91%  </a:t>
                      </a:r>
                      <a:endParaRPr lang="cs-CZ" sz="1800" kern="100">
                        <a:effectLst/>
                        <a:latin typeface="Liberation Serif" panose="02020603050405020304" pitchFamily="18" charset="0"/>
                        <a:ea typeface="WenQuanYi Micro Hei"/>
                        <a:cs typeface="FreeSans"/>
                      </a:endParaRPr>
                    </a:p>
                  </a:txBody>
                  <a:tcPr marL="7535" marR="0" marT="11726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05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kern="100">
                          <a:effectLst/>
                        </a:rPr>
                        <a:t>  Poland  8.47%  </a:t>
                      </a:r>
                      <a:endParaRPr lang="cs-CZ" sz="1800" kern="100">
                        <a:effectLst/>
                        <a:latin typeface="Liberation Serif" panose="02020603050405020304" pitchFamily="18" charset="0"/>
                        <a:ea typeface="WenQuanYi Micro Hei"/>
                        <a:cs typeface="FreeSans"/>
                      </a:endParaRPr>
                    </a:p>
                  </a:txBody>
                  <a:tcPr marL="7535" marR="0" marT="11726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05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kern="100">
                          <a:effectLst/>
                        </a:rPr>
                        <a:t>  Portugal  2.30%  </a:t>
                      </a:r>
                      <a:endParaRPr lang="cs-CZ" sz="1800" kern="100">
                        <a:effectLst/>
                        <a:latin typeface="Liberation Serif" panose="02020603050405020304" pitchFamily="18" charset="0"/>
                        <a:ea typeface="WenQuanYi Micro Hei"/>
                        <a:cs typeface="FreeSans"/>
                      </a:endParaRPr>
                    </a:p>
                  </a:txBody>
                  <a:tcPr marL="7535" marR="0" marT="11726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05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kern="100">
                          <a:effectLst/>
                        </a:rPr>
                        <a:t>  Romania  4.31%  </a:t>
                      </a:r>
                      <a:endParaRPr lang="cs-CZ" sz="1800" kern="100">
                        <a:effectLst/>
                        <a:latin typeface="Liberation Serif" panose="02020603050405020304" pitchFamily="18" charset="0"/>
                        <a:ea typeface="WenQuanYi Micro Hei"/>
                        <a:cs typeface="FreeSans"/>
                      </a:endParaRPr>
                    </a:p>
                  </a:txBody>
                  <a:tcPr marL="7535" marR="0" marT="11726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305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kern="100" dirty="0">
                          <a:effectLst/>
                        </a:rPr>
                        <a:t>  </a:t>
                      </a:r>
                      <a:r>
                        <a:rPr lang="cs-CZ" sz="1800" kern="100" dirty="0">
                          <a:solidFill>
                            <a:srgbClr val="FF0000"/>
                          </a:solidFill>
                          <a:effectLst/>
                        </a:rPr>
                        <a:t>Slovakia  1.22%  </a:t>
                      </a:r>
                      <a:endParaRPr lang="cs-CZ" sz="1800" kern="100" dirty="0">
                        <a:solidFill>
                          <a:srgbClr val="FF0000"/>
                        </a:solidFill>
                        <a:effectLst/>
                        <a:latin typeface="Liberation Serif" panose="02020603050405020304" pitchFamily="18" charset="0"/>
                        <a:ea typeface="WenQuanYi Micro Hei"/>
                        <a:cs typeface="FreeSans"/>
                      </a:endParaRPr>
                    </a:p>
                  </a:txBody>
                  <a:tcPr marL="7535" marR="0" marT="11726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305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kern="100">
                          <a:effectLst/>
                        </a:rPr>
                        <a:t>  Slovenia  0.47%  </a:t>
                      </a:r>
                      <a:endParaRPr lang="cs-CZ" sz="1800" kern="100">
                        <a:effectLst/>
                        <a:latin typeface="Liberation Serif" panose="02020603050405020304" pitchFamily="18" charset="0"/>
                        <a:ea typeface="WenQuanYi Micro Hei"/>
                        <a:cs typeface="FreeSans"/>
                      </a:endParaRPr>
                    </a:p>
                  </a:txBody>
                  <a:tcPr marL="7535" marR="0" marT="11726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305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kern="100">
                          <a:effectLst/>
                        </a:rPr>
                        <a:t>  Spain  10.56%  </a:t>
                      </a:r>
                      <a:endParaRPr lang="cs-CZ" sz="1800" kern="100">
                        <a:effectLst/>
                        <a:latin typeface="Liberation Serif" panose="02020603050405020304" pitchFamily="18" charset="0"/>
                        <a:ea typeface="WenQuanYi Micro Hei"/>
                        <a:cs typeface="FreeSans"/>
                      </a:endParaRPr>
                    </a:p>
                  </a:txBody>
                  <a:tcPr marL="7535" marR="0" marT="11726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6224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800" kern="100" dirty="0">
                          <a:effectLst/>
                        </a:rPr>
                        <a:t>  </a:t>
                      </a:r>
                      <a:r>
                        <a:rPr lang="cs-CZ" sz="1800" kern="100" dirty="0" err="1">
                          <a:effectLst/>
                        </a:rPr>
                        <a:t>Sweden</a:t>
                      </a:r>
                      <a:r>
                        <a:rPr lang="cs-CZ" sz="1800" kern="100" dirty="0">
                          <a:effectLst/>
                        </a:rPr>
                        <a:t> </a:t>
                      </a:r>
                      <a:r>
                        <a:rPr lang="cs-CZ" sz="1800" kern="100">
                          <a:effectLst/>
                        </a:rPr>
                        <a:t> 2.30% </a:t>
                      </a:r>
                      <a:r>
                        <a:rPr lang="cs-CZ" sz="1800" kern="100" dirty="0">
                          <a:effectLst/>
                        </a:rPr>
                        <a:t> </a:t>
                      </a:r>
                      <a:endParaRPr lang="cs-CZ" sz="1800" kern="100" dirty="0">
                        <a:effectLst/>
                        <a:latin typeface="Liberation Serif" panose="02020603050405020304" pitchFamily="18" charset="0"/>
                        <a:ea typeface="WenQuanYi Micro Hei"/>
                        <a:cs typeface="FreeSans"/>
                      </a:endParaRPr>
                    </a:p>
                  </a:txBody>
                  <a:tcPr marL="7535" marR="0" marT="11726" marB="11726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>
            <a:extLst>
              <a:ext uri="{FF2B5EF4-FFF2-40B4-BE49-F238E27FC236}">
                <a16:creationId xmlns:a16="http://schemas.microsoft.com/office/drawing/2014/main" id="{FC91753E-BEC9-606A-3E78-54466373D3D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27063" y="404813"/>
            <a:ext cx="7886700" cy="930275"/>
          </a:xfrm>
        </p:spPr>
        <p:txBody>
          <a:bodyPr/>
          <a:lstStyle/>
          <a:p>
            <a:r>
              <a:rPr lang="cs-CZ" altLang="cs-CZ" sz="2800"/>
              <a:t>Evropská unie a Rada Evropy (dvě různé organizace)</a:t>
            </a:r>
          </a:p>
        </p:txBody>
      </p:sp>
      <p:sp>
        <p:nvSpPr>
          <p:cNvPr id="21507" name="Zástupný symbol pro obsah 2">
            <a:extLst>
              <a:ext uri="{FF2B5EF4-FFF2-40B4-BE49-F238E27FC236}">
                <a16:creationId xmlns:a16="http://schemas.microsoft.com/office/drawing/2014/main" id="{53C8D421-C34B-F4A9-5ED3-3CE6FCA902F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28650" y="1789113"/>
            <a:ext cx="7886700" cy="3883025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cs-CZ" altLang="cs-CZ"/>
              <a:t>     </a:t>
            </a:r>
          </a:p>
        </p:txBody>
      </p:sp>
      <p:sp>
        <p:nvSpPr>
          <p:cNvPr id="4" name="Zaoblený obdélník 3">
            <a:extLst>
              <a:ext uri="{FF2B5EF4-FFF2-40B4-BE49-F238E27FC236}">
                <a16:creationId xmlns:a16="http://schemas.microsoft.com/office/drawing/2014/main" id="{43409597-33C9-4AC2-F77D-35E49E7C81D9}"/>
              </a:ext>
            </a:extLst>
          </p:cNvPr>
          <p:cNvSpPr/>
          <p:nvPr/>
        </p:nvSpPr>
        <p:spPr>
          <a:xfrm>
            <a:off x="711200" y="1789113"/>
            <a:ext cx="3933825" cy="3883025"/>
          </a:xfrm>
          <a:prstGeom prst="roundRect">
            <a:avLst/>
          </a:prstGeom>
          <a:solidFill>
            <a:srgbClr val="F3799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>
              <a:defRPr/>
            </a:pPr>
            <a:endParaRPr lang="cs-CZ" sz="1350" dirty="0"/>
          </a:p>
        </p:txBody>
      </p:sp>
      <p:sp>
        <p:nvSpPr>
          <p:cNvPr id="5" name="Zaoblený obdélník 4">
            <a:extLst>
              <a:ext uri="{FF2B5EF4-FFF2-40B4-BE49-F238E27FC236}">
                <a16:creationId xmlns:a16="http://schemas.microsoft.com/office/drawing/2014/main" id="{7E39FA56-5579-83F1-8F64-15602BCF30B5}"/>
              </a:ext>
            </a:extLst>
          </p:cNvPr>
          <p:cNvSpPr/>
          <p:nvPr/>
        </p:nvSpPr>
        <p:spPr>
          <a:xfrm>
            <a:off x="5357813" y="1789113"/>
            <a:ext cx="2914650" cy="3883025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>
              <a:defRPr/>
            </a:pPr>
            <a:endParaRPr lang="cs-CZ" sz="1350" dirty="0"/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BA6BFBD8-17FE-E8AF-09AC-AE30336EC010}"/>
              </a:ext>
            </a:extLst>
          </p:cNvPr>
          <p:cNvSpPr/>
          <p:nvPr/>
        </p:nvSpPr>
        <p:spPr>
          <a:xfrm>
            <a:off x="1338263" y="2862263"/>
            <a:ext cx="2743200" cy="685800"/>
          </a:xfrm>
          <a:prstGeom prst="rect">
            <a:avLst/>
          </a:prstGeom>
          <a:solidFill>
            <a:srgbClr val="F8D864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>
              <a:defRPr/>
            </a:pPr>
            <a:r>
              <a:rPr lang="cs-CZ" dirty="0">
                <a:solidFill>
                  <a:schemeClr val="tx1"/>
                </a:solidFill>
              </a:rPr>
              <a:t>Evropská rada</a:t>
            </a:r>
          </a:p>
          <a:p>
            <a:pPr algn="ctr">
              <a:defRPr/>
            </a:pPr>
            <a:r>
              <a:rPr lang="cs-CZ" dirty="0">
                <a:solidFill>
                  <a:schemeClr val="tx1"/>
                </a:solidFill>
              </a:rPr>
              <a:t>(summit)</a:t>
            </a: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ED6CE633-B504-9768-61CF-3250BC089D81}"/>
              </a:ext>
            </a:extLst>
          </p:cNvPr>
          <p:cNvSpPr/>
          <p:nvPr/>
        </p:nvSpPr>
        <p:spPr>
          <a:xfrm>
            <a:off x="923925" y="2036763"/>
            <a:ext cx="3513138" cy="6858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>
              <a:defRPr/>
            </a:pPr>
            <a:r>
              <a:rPr lang="cs-CZ" sz="2400" b="1" dirty="0"/>
              <a:t>Evropská Unie</a:t>
            </a:r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0B070CCC-40FB-2CA3-1009-72C5E6CFDBE1}"/>
              </a:ext>
            </a:extLst>
          </p:cNvPr>
          <p:cNvSpPr/>
          <p:nvPr/>
        </p:nvSpPr>
        <p:spPr>
          <a:xfrm>
            <a:off x="6005513" y="2036763"/>
            <a:ext cx="1617662" cy="685800"/>
          </a:xfrm>
          <a:prstGeom prst="rect">
            <a:avLst/>
          </a:prstGeom>
          <a:solidFill>
            <a:srgbClr val="327EC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>
              <a:defRPr/>
            </a:pPr>
            <a:r>
              <a:rPr lang="cs-CZ" sz="2100" b="1" dirty="0"/>
              <a:t>Rada Evropy</a:t>
            </a:r>
          </a:p>
        </p:txBody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id="{B43ABBCE-B281-3841-AD3C-6AA7D45F9173}"/>
              </a:ext>
            </a:extLst>
          </p:cNvPr>
          <p:cNvSpPr/>
          <p:nvPr/>
        </p:nvSpPr>
        <p:spPr>
          <a:xfrm>
            <a:off x="827088" y="3890963"/>
            <a:ext cx="954087" cy="685800"/>
          </a:xfrm>
          <a:prstGeom prst="rect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>
              <a:defRPr/>
            </a:pPr>
            <a:r>
              <a:rPr lang="cs-CZ" sz="1350" dirty="0">
                <a:solidFill>
                  <a:schemeClr val="tx1"/>
                </a:solidFill>
              </a:rPr>
              <a:t>Evropská komise</a:t>
            </a:r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686C6240-5C21-B4CB-3D1C-56CE65163FDB}"/>
              </a:ext>
            </a:extLst>
          </p:cNvPr>
          <p:cNvSpPr/>
          <p:nvPr/>
        </p:nvSpPr>
        <p:spPr>
          <a:xfrm>
            <a:off x="1912938" y="3890963"/>
            <a:ext cx="1593850" cy="685800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>
              <a:defRPr/>
            </a:pPr>
            <a:r>
              <a:rPr lang="cs-CZ" sz="1350" dirty="0">
                <a:solidFill>
                  <a:schemeClr val="tx1"/>
                </a:solidFill>
              </a:rPr>
              <a:t>Rada EU </a:t>
            </a:r>
          </a:p>
          <a:p>
            <a:pPr algn="ctr">
              <a:defRPr/>
            </a:pPr>
            <a:r>
              <a:rPr lang="cs-CZ" sz="1350" dirty="0">
                <a:solidFill>
                  <a:schemeClr val="tx1"/>
                </a:solidFill>
              </a:rPr>
              <a:t>(Rada ministrů)</a:t>
            </a:r>
          </a:p>
        </p:txBody>
      </p:sp>
      <p:sp>
        <p:nvSpPr>
          <p:cNvPr id="11" name="Obdélník 10">
            <a:extLst>
              <a:ext uri="{FF2B5EF4-FFF2-40B4-BE49-F238E27FC236}">
                <a16:creationId xmlns:a16="http://schemas.microsoft.com/office/drawing/2014/main" id="{8945506F-00AD-4591-7363-79DCA5060FA6}"/>
              </a:ext>
            </a:extLst>
          </p:cNvPr>
          <p:cNvSpPr/>
          <p:nvPr/>
        </p:nvSpPr>
        <p:spPr>
          <a:xfrm>
            <a:off x="3635375" y="3890963"/>
            <a:ext cx="935038" cy="685800"/>
          </a:xfrm>
          <a:prstGeom prst="rect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>
              <a:defRPr/>
            </a:pPr>
            <a:r>
              <a:rPr lang="cs-CZ" sz="1350" dirty="0" err="1">
                <a:solidFill>
                  <a:schemeClr val="tx1"/>
                </a:solidFill>
              </a:rPr>
              <a:t>EvropskýParlament</a:t>
            </a:r>
            <a:r>
              <a:rPr lang="cs-CZ" sz="1350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13" name="Obdélník 12">
            <a:extLst>
              <a:ext uri="{FF2B5EF4-FFF2-40B4-BE49-F238E27FC236}">
                <a16:creationId xmlns:a16="http://schemas.microsoft.com/office/drawing/2014/main" id="{0F85F217-C935-1A46-A618-06ED29D4FEF0}"/>
              </a:ext>
            </a:extLst>
          </p:cNvPr>
          <p:cNvSpPr/>
          <p:nvPr/>
        </p:nvSpPr>
        <p:spPr>
          <a:xfrm>
            <a:off x="5645150" y="4322763"/>
            <a:ext cx="2374900" cy="895350"/>
          </a:xfrm>
          <a:prstGeom prst="rect">
            <a:avLst/>
          </a:prstGeom>
          <a:solidFill>
            <a:srgbClr val="00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>
              <a:defRPr/>
            </a:pPr>
            <a:r>
              <a:rPr lang="pl-PL" sz="1350" i="1" dirty="0" err="1">
                <a:solidFill>
                  <a:schemeClr val="tx1"/>
                </a:solidFill>
              </a:rPr>
              <a:t>Evropský</a:t>
            </a:r>
            <a:r>
              <a:rPr lang="pl-PL" sz="1350" i="1" dirty="0">
                <a:solidFill>
                  <a:schemeClr val="tx1"/>
                </a:solidFill>
              </a:rPr>
              <a:t> </a:t>
            </a:r>
            <a:r>
              <a:rPr lang="pl-PL" sz="1350" i="1" dirty="0" err="1">
                <a:solidFill>
                  <a:schemeClr val="tx1"/>
                </a:solidFill>
              </a:rPr>
              <a:t>soud</a:t>
            </a:r>
            <a:r>
              <a:rPr lang="pl-PL" sz="1350" i="1" dirty="0">
                <a:solidFill>
                  <a:schemeClr val="tx1"/>
                </a:solidFill>
              </a:rPr>
              <a:t> pro </a:t>
            </a:r>
            <a:r>
              <a:rPr lang="pl-PL" sz="1350" i="1" dirty="0" err="1">
                <a:solidFill>
                  <a:schemeClr val="tx1"/>
                </a:solidFill>
              </a:rPr>
              <a:t>lidská</a:t>
            </a:r>
            <a:r>
              <a:rPr lang="pl-PL" sz="1350" i="1" dirty="0">
                <a:solidFill>
                  <a:schemeClr val="tx1"/>
                </a:solidFill>
              </a:rPr>
              <a:t> </a:t>
            </a:r>
            <a:r>
              <a:rPr lang="pl-PL" sz="1350" i="1" dirty="0" err="1">
                <a:solidFill>
                  <a:schemeClr val="tx1"/>
                </a:solidFill>
              </a:rPr>
              <a:t>práva</a:t>
            </a:r>
            <a:r>
              <a:rPr lang="pl-PL" sz="1350" i="1" dirty="0">
                <a:solidFill>
                  <a:schemeClr val="tx1"/>
                </a:solidFill>
              </a:rPr>
              <a:t> (</a:t>
            </a:r>
            <a:r>
              <a:rPr lang="pl-PL" sz="1350" i="1" dirty="0" err="1">
                <a:solidFill>
                  <a:schemeClr val="tx1"/>
                </a:solidFill>
              </a:rPr>
              <a:t>Štrasburk</a:t>
            </a:r>
            <a:r>
              <a:rPr lang="pl-PL" sz="1350" i="1" dirty="0">
                <a:solidFill>
                  <a:schemeClr val="tx1"/>
                </a:solidFill>
              </a:rPr>
              <a:t>)</a:t>
            </a:r>
            <a:endParaRPr lang="cs-CZ" sz="1350" i="1" dirty="0">
              <a:solidFill>
                <a:schemeClr val="tx1"/>
              </a:solidFill>
            </a:endParaRPr>
          </a:p>
        </p:txBody>
      </p:sp>
      <p:cxnSp>
        <p:nvCxnSpPr>
          <p:cNvPr id="15" name="Přímá spojnice se šipkou 14">
            <a:extLst>
              <a:ext uri="{FF2B5EF4-FFF2-40B4-BE49-F238E27FC236}">
                <a16:creationId xmlns:a16="http://schemas.microsoft.com/office/drawing/2014/main" id="{98A61EBE-E0DE-A104-3CEE-8C9C2266C5A9}"/>
              </a:ext>
            </a:extLst>
          </p:cNvPr>
          <p:cNvCxnSpPr>
            <a:stCxn id="6" idx="2"/>
            <a:endCxn id="9" idx="0"/>
          </p:cNvCxnSpPr>
          <p:nvPr/>
        </p:nvCxnSpPr>
        <p:spPr>
          <a:xfrm flipH="1">
            <a:off x="1303338" y="3548063"/>
            <a:ext cx="1406525" cy="34290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se šipkou 17">
            <a:extLst>
              <a:ext uri="{FF2B5EF4-FFF2-40B4-BE49-F238E27FC236}">
                <a16:creationId xmlns:a16="http://schemas.microsoft.com/office/drawing/2014/main" id="{D9359DF4-BE7F-F906-3339-E5A5A497AED5}"/>
              </a:ext>
            </a:extLst>
          </p:cNvPr>
          <p:cNvCxnSpPr>
            <a:stCxn id="6" idx="2"/>
            <a:endCxn id="10" idx="0"/>
          </p:cNvCxnSpPr>
          <p:nvPr/>
        </p:nvCxnSpPr>
        <p:spPr>
          <a:xfrm>
            <a:off x="2709863" y="3548063"/>
            <a:ext cx="0" cy="342900"/>
          </a:xfrm>
          <a:prstGeom prst="straightConnector1">
            <a:avLst/>
          </a:prstGeom>
          <a:ln w="2857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se šipkou 20">
            <a:extLst>
              <a:ext uri="{FF2B5EF4-FFF2-40B4-BE49-F238E27FC236}">
                <a16:creationId xmlns:a16="http://schemas.microsoft.com/office/drawing/2014/main" id="{67737491-09FF-CA5F-993C-1750C26A5DA7}"/>
              </a:ext>
            </a:extLst>
          </p:cNvPr>
          <p:cNvCxnSpPr>
            <a:stCxn id="6" idx="2"/>
            <a:endCxn id="11" idx="0"/>
          </p:cNvCxnSpPr>
          <p:nvPr/>
        </p:nvCxnSpPr>
        <p:spPr>
          <a:xfrm>
            <a:off x="2709863" y="3548063"/>
            <a:ext cx="1393825" cy="342900"/>
          </a:xfrm>
          <a:prstGeom prst="straightConnector1">
            <a:avLst/>
          </a:prstGeom>
          <a:ln w="28575">
            <a:solidFill>
              <a:srgbClr val="00206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Obdélník 43">
            <a:extLst>
              <a:ext uri="{FF2B5EF4-FFF2-40B4-BE49-F238E27FC236}">
                <a16:creationId xmlns:a16="http://schemas.microsoft.com/office/drawing/2014/main" id="{09248962-9D94-D4F8-B5C7-3ADC6C340DCD}"/>
              </a:ext>
            </a:extLst>
          </p:cNvPr>
          <p:cNvSpPr/>
          <p:nvPr/>
        </p:nvSpPr>
        <p:spPr>
          <a:xfrm>
            <a:off x="1487488" y="4832350"/>
            <a:ext cx="2593975" cy="685800"/>
          </a:xfrm>
          <a:prstGeom prst="rect">
            <a:avLst/>
          </a:prstGeom>
          <a:solidFill>
            <a:srgbClr val="00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>
              <a:defRPr/>
            </a:pPr>
            <a:r>
              <a:rPr lang="cs-CZ" sz="1350" i="1" dirty="0">
                <a:solidFill>
                  <a:schemeClr val="tx1"/>
                </a:solidFill>
              </a:rPr>
              <a:t>Soudní dvůr EU</a:t>
            </a:r>
          </a:p>
          <a:p>
            <a:pPr algn="ctr">
              <a:defRPr/>
            </a:pPr>
            <a:r>
              <a:rPr lang="cs-CZ" sz="1350" i="1" dirty="0">
                <a:solidFill>
                  <a:schemeClr val="tx1"/>
                </a:solidFill>
              </a:rPr>
              <a:t>(Lucemburk)</a:t>
            </a:r>
            <a:endParaRPr lang="cs-CZ" sz="135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Nadpis 1">
            <a:extLst>
              <a:ext uri="{FF2B5EF4-FFF2-40B4-BE49-F238E27FC236}">
                <a16:creationId xmlns:a16="http://schemas.microsoft.com/office/drawing/2014/main" id="{A7A37CCC-5DBB-1DCC-073D-9DEBC72C8B6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28588"/>
            <a:ext cx="8228013" cy="852487"/>
          </a:xfrm>
          <a:solidFill>
            <a:srgbClr val="FFFF00"/>
          </a:solidFill>
        </p:spPr>
        <p:txBody>
          <a:bodyPr/>
          <a:lstStyle/>
          <a:p>
            <a:r>
              <a:rPr lang="cs-CZ" altLang="cs-CZ"/>
              <a:t>Evropská rada (summit)</a:t>
            </a:r>
          </a:p>
        </p:txBody>
      </p:sp>
      <p:sp>
        <p:nvSpPr>
          <p:cNvPr id="23555" name="Zástupný symbol pro obsah 2">
            <a:extLst>
              <a:ext uri="{FF2B5EF4-FFF2-40B4-BE49-F238E27FC236}">
                <a16:creationId xmlns:a16="http://schemas.microsoft.com/office/drawing/2014/main" id="{91EA88D4-3767-3BFB-1A9D-4E8D425768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25538"/>
            <a:ext cx="8228013" cy="5543550"/>
          </a:xfrm>
        </p:spPr>
        <p:txBody>
          <a:bodyPr/>
          <a:lstStyle/>
          <a:p>
            <a:pPr>
              <a:defRPr/>
            </a:pPr>
            <a:endParaRPr lang="pl-PL" altLang="cs-CZ" sz="2400" dirty="0"/>
          </a:p>
          <a:p>
            <a:pPr>
              <a:defRPr/>
            </a:pPr>
            <a:r>
              <a:rPr lang="pl-PL" altLang="cs-CZ" sz="2400" dirty="0" err="1"/>
              <a:t>určuje</a:t>
            </a:r>
            <a:r>
              <a:rPr lang="pl-PL" altLang="cs-CZ" sz="2400" dirty="0"/>
              <a:t> </a:t>
            </a:r>
            <a:r>
              <a:rPr lang="pl-PL" altLang="cs-CZ" sz="2400" b="1" dirty="0" err="1"/>
              <a:t>celkové</a:t>
            </a:r>
            <a:r>
              <a:rPr lang="pl-PL" altLang="cs-CZ" sz="2400" b="1" dirty="0"/>
              <a:t> </a:t>
            </a:r>
            <a:r>
              <a:rPr lang="pl-PL" altLang="cs-CZ" sz="2400" b="1" dirty="0" err="1"/>
              <a:t>směry</a:t>
            </a:r>
            <a:r>
              <a:rPr lang="pl-PL" altLang="cs-CZ" sz="2400" b="1" dirty="0"/>
              <a:t> </a:t>
            </a:r>
            <a:r>
              <a:rPr lang="pl-PL" altLang="cs-CZ" sz="2400" b="1" dirty="0" err="1"/>
              <a:t>rozvoje</a:t>
            </a:r>
            <a:r>
              <a:rPr lang="pl-PL" altLang="cs-CZ" sz="2400" b="1" dirty="0"/>
              <a:t> a </a:t>
            </a:r>
            <a:r>
              <a:rPr lang="pl-PL" altLang="cs-CZ" sz="2400" b="1" dirty="0" err="1"/>
              <a:t>politické</a:t>
            </a:r>
            <a:r>
              <a:rPr lang="pl-PL" altLang="cs-CZ" sz="2400" b="1" dirty="0"/>
              <a:t> </a:t>
            </a:r>
            <a:r>
              <a:rPr lang="pl-PL" altLang="cs-CZ" sz="2400" b="1" dirty="0" err="1"/>
              <a:t>priority</a:t>
            </a:r>
            <a:r>
              <a:rPr lang="pl-PL" altLang="cs-CZ" sz="2400" b="1" dirty="0"/>
              <a:t> Unie</a:t>
            </a:r>
          </a:p>
          <a:p>
            <a:pPr>
              <a:defRPr/>
            </a:pPr>
            <a:r>
              <a:rPr lang="pl-PL" altLang="cs-CZ" sz="2400" dirty="0" err="1"/>
              <a:t>volí</a:t>
            </a:r>
            <a:r>
              <a:rPr lang="pl-PL" altLang="cs-CZ" sz="2400" dirty="0"/>
              <a:t> </a:t>
            </a:r>
            <a:r>
              <a:rPr lang="pl-PL" altLang="cs-CZ" sz="2400" dirty="0" err="1"/>
              <a:t>Vysokého</a:t>
            </a:r>
            <a:r>
              <a:rPr lang="pl-PL" altLang="cs-CZ" sz="2400" dirty="0"/>
              <a:t> </a:t>
            </a:r>
            <a:r>
              <a:rPr lang="pl-PL" altLang="cs-CZ" sz="2400" dirty="0" err="1"/>
              <a:t>představitele</a:t>
            </a:r>
            <a:r>
              <a:rPr lang="pl-PL" altLang="cs-CZ" sz="2400" dirty="0"/>
              <a:t> pro </a:t>
            </a:r>
            <a:r>
              <a:rPr lang="pl-PL" altLang="cs-CZ" sz="2400" dirty="0" err="1"/>
              <a:t>zahraniční</a:t>
            </a:r>
            <a:r>
              <a:rPr lang="pl-PL" altLang="cs-CZ" sz="2400" dirty="0"/>
              <a:t> a </a:t>
            </a:r>
            <a:r>
              <a:rPr lang="pl-PL" altLang="cs-CZ" sz="2400" dirty="0" err="1"/>
              <a:t>bezpečnostní</a:t>
            </a:r>
            <a:r>
              <a:rPr lang="pl-PL" altLang="cs-CZ" sz="2400" dirty="0"/>
              <a:t> </a:t>
            </a:r>
            <a:r>
              <a:rPr lang="pl-PL" altLang="cs-CZ" sz="2400" dirty="0" err="1"/>
              <a:t>politiku</a:t>
            </a:r>
            <a:endParaRPr lang="cs-CZ" altLang="cs-CZ" sz="2400" dirty="0"/>
          </a:p>
          <a:p>
            <a:pPr>
              <a:defRPr/>
            </a:pPr>
            <a:r>
              <a:rPr lang="pl-PL" altLang="cs-CZ" sz="2400" b="1" i="1" dirty="0" err="1"/>
              <a:t>Neplést</a:t>
            </a:r>
            <a:r>
              <a:rPr lang="pl-PL" altLang="cs-CZ" sz="2400" b="1" i="1" dirty="0"/>
              <a:t> si </a:t>
            </a:r>
            <a:r>
              <a:rPr lang="pl-PL" altLang="cs-CZ" sz="2400" b="1" i="1" dirty="0" err="1"/>
              <a:t>Evropskou</a:t>
            </a:r>
            <a:r>
              <a:rPr lang="pl-PL" altLang="cs-CZ" sz="2400" b="1" i="1" dirty="0"/>
              <a:t> radu s </a:t>
            </a:r>
            <a:r>
              <a:rPr lang="pl-PL" altLang="cs-CZ" sz="2400" b="1" i="1" dirty="0" err="1"/>
              <a:t>Radou</a:t>
            </a:r>
            <a:r>
              <a:rPr lang="pl-PL" altLang="cs-CZ" sz="2400" b="1" i="1" dirty="0"/>
              <a:t> EU </a:t>
            </a:r>
            <a:r>
              <a:rPr lang="pl-PL" altLang="cs-CZ" sz="2400" b="1" i="1" dirty="0" err="1"/>
              <a:t>nebo</a:t>
            </a:r>
            <a:r>
              <a:rPr lang="pl-PL" altLang="cs-CZ" sz="2400" b="1" i="1" dirty="0"/>
              <a:t> s </a:t>
            </a:r>
            <a:r>
              <a:rPr lang="pl-PL" altLang="cs-CZ" sz="2400" b="1" i="1" dirty="0" err="1"/>
              <a:t>Radou</a:t>
            </a:r>
            <a:r>
              <a:rPr lang="pl-PL" altLang="cs-CZ" sz="2400" b="1" i="1" dirty="0"/>
              <a:t> </a:t>
            </a:r>
            <a:r>
              <a:rPr lang="pl-PL" altLang="cs-CZ" sz="2400" b="1" i="1" dirty="0" err="1"/>
              <a:t>Evropy</a:t>
            </a:r>
            <a:r>
              <a:rPr lang="pl-PL" altLang="cs-CZ" sz="2400" b="1" i="1" dirty="0"/>
              <a:t>.</a:t>
            </a:r>
            <a:endParaRPr lang="cs-CZ" altLang="cs-CZ" sz="2400" b="1" i="1" dirty="0"/>
          </a:p>
          <a:p>
            <a:pPr>
              <a:defRPr/>
            </a:pPr>
            <a:r>
              <a:rPr lang="pl-PL" altLang="cs-CZ" sz="2400" dirty="0" err="1"/>
              <a:t>Skládá</a:t>
            </a:r>
            <a:r>
              <a:rPr lang="pl-PL" altLang="cs-CZ" sz="2400" dirty="0"/>
              <a:t> </a:t>
            </a:r>
            <a:r>
              <a:rPr lang="pl-PL" altLang="cs-CZ" sz="2400" dirty="0" err="1"/>
              <a:t>se</a:t>
            </a:r>
            <a:r>
              <a:rPr lang="pl-PL" altLang="cs-CZ" sz="2400" dirty="0"/>
              <a:t> z </a:t>
            </a:r>
          </a:p>
          <a:p>
            <a:pPr lvl="1">
              <a:defRPr/>
            </a:pPr>
            <a:r>
              <a:rPr lang="pl-PL" altLang="cs-CZ" sz="2400" dirty="0" err="1"/>
              <a:t>hlav</a:t>
            </a:r>
            <a:r>
              <a:rPr lang="pl-PL" altLang="cs-CZ" sz="2400" dirty="0"/>
              <a:t> </a:t>
            </a:r>
            <a:r>
              <a:rPr lang="pl-PL" altLang="cs-CZ" sz="2400" dirty="0" err="1"/>
              <a:t>členských</a:t>
            </a:r>
            <a:r>
              <a:rPr lang="pl-PL" altLang="cs-CZ" sz="2400" dirty="0"/>
              <a:t> </a:t>
            </a:r>
            <a:r>
              <a:rPr lang="pl-PL" altLang="cs-CZ" sz="2400" dirty="0" err="1"/>
              <a:t>států</a:t>
            </a:r>
            <a:r>
              <a:rPr lang="pl-PL" altLang="cs-CZ" sz="2400" dirty="0"/>
              <a:t> </a:t>
            </a:r>
            <a:r>
              <a:rPr lang="pl-PL" altLang="cs-CZ" sz="2400" dirty="0" err="1"/>
              <a:t>nebo</a:t>
            </a:r>
            <a:r>
              <a:rPr lang="pl-PL" altLang="cs-CZ" sz="2400" dirty="0"/>
              <a:t> </a:t>
            </a:r>
            <a:r>
              <a:rPr lang="pl-PL" altLang="cs-CZ" sz="2400" dirty="0" err="1"/>
              <a:t>předsedů</a:t>
            </a:r>
            <a:r>
              <a:rPr lang="pl-PL" altLang="cs-CZ" sz="2400" dirty="0"/>
              <a:t> </a:t>
            </a:r>
            <a:r>
              <a:rPr lang="pl-PL" altLang="cs-CZ" sz="2400" dirty="0" err="1"/>
              <a:t>vlád</a:t>
            </a:r>
            <a:r>
              <a:rPr lang="pl-PL" altLang="cs-CZ" sz="2400" dirty="0"/>
              <a:t> (</a:t>
            </a:r>
            <a:r>
              <a:rPr lang="pl-PL" altLang="cs-CZ" sz="2400" dirty="0" err="1"/>
              <a:t>summit</a:t>
            </a:r>
            <a:r>
              <a:rPr lang="pl-PL" altLang="cs-CZ" sz="2400" dirty="0"/>
              <a:t>),</a:t>
            </a:r>
          </a:p>
          <a:p>
            <a:pPr lvl="1">
              <a:defRPr/>
            </a:pPr>
            <a:r>
              <a:rPr lang="pl-PL" altLang="cs-CZ" sz="2400" dirty="0" err="1"/>
              <a:t>předsedy</a:t>
            </a:r>
            <a:r>
              <a:rPr lang="pl-PL" altLang="cs-CZ" sz="2400" dirty="0"/>
              <a:t> (</a:t>
            </a:r>
            <a:r>
              <a:rPr lang="pl-PL" altLang="cs-CZ" sz="2400" dirty="0" err="1"/>
              <a:t>jmenovaného</a:t>
            </a:r>
            <a:r>
              <a:rPr lang="pl-PL" altLang="cs-CZ" sz="2400" dirty="0"/>
              <a:t> </a:t>
            </a:r>
            <a:r>
              <a:rPr lang="pl-PL" altLang="cs-CZ" sz="2400" dirty="0" err="1"/>
              <a:t>Evropskou</a:t>
            </a:r>
            <a:r>
              <a:rPr lang="pl-PL" altLang="cs-CZ" sz="2400" dirty="0"/>
              <a:t> </a:t>
            </a:r>
            <a:r>
              <a:rPr lang="pl-PL" altLang="cs-CZ" sz="2400" dirty="0" err="1"/>
              <a:t>radou</a:t>
            </a:r>
            <a:r>
              <a:rPr lang="pl-PL" altLang="cs-CZ" sz="2400" dirty="0"/>
              <a:t> na 2,5 roku)</a:t>
            </a:r>
          </a:p>
          <a:p>
            <a:pPr lvl="1">
              <a:defRPr/>
            </a:pPr>
            <a:r>
              <a:rPr lang="pl-PL" altLang="cs-CZ" sz="2400" dirty="0"/>
              <a:t>a </a:t>
            </a:r>
            <a:r>
              <a:rPr lang="pl-PL" altLang="cs-CZ" sz="2400" dirty="0" err="1"/>
              <a:t>předsedy</a:t>
            </a:r>
            <a:r>
              <a:rPr lang="pl-PL" altLang="cs-CZ" sz="2400" dirty="0"/>
              <a:t> </a:t>
            </a:r>
            <a:r>
              <a:rPr lang="pl-PL" altLang="cs-CZ" sz="2400" err="1"/>
              <a:t>Evropské</a:t>
            </a:r>
            <a:r>
              <a:rPr lang="pl-PL" altLang="cs-CZ" sz="2400"/>
              <a:t> komise</a:t>
            </a:r>
          </a:p>
          <a:p>
            <a:pPr lvl="2">
              <a:defRPr/>
            </a:pPr>
            <a:r>
              <a:rPr lang="pl-PL" altLang="cs-CZ" sz="2000"/>
              <a:t>celkem 29</a:t>
            </a:r>
            <a:endParaRPr lang="pl-PL" altLang="cs-CZ" sz="2000" dirty="0"/>
          </a:p>
          <a:p>
            <a:pPr marL="457200" lvl="1" indent="0">
              <a:buFont typeface="Arial" panose="020B0604020202020204" pitchFamily="34" charset="0"/>
              <a:buNone/>
              <a:defRPr/>
            </a:pPr>
            <a:r>
              <a:rPr lang="pl-PL" altLang="cs-CZ" dirty="0"/>
              <a:t> 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Nadpis 1">
            <a:extLst>
              <a:ext uri="{FF2B5EF4-FFF2-40B4-BE49-F238E27FC236}">
                <a16:creationId xmlns:a16="http://schemas.microsoft.com/office/drawing/2014/main" id="{C32929C1-F1B1-DEEF-3AE1-F945D1B3C63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cs-CZ" altLang="cs-CZ"/>
              <a:t>Evropská rada (summit)</a:t>
            </a:r>
          </a:p>
        </p:txBody>
      </p:sp>
      <p:sp>
        <p:nvSpPr>
          <p:cNvPr id="23555" name="Zástupný symbol pro obsah 2">
            <a:extLst>
              <a:ext uri="{FF2B5EF4-FFF2-40B4-BE49-F238E27FC236}">
                <a16:creationId xmlns:a16="http://schemas.microsoft.com/office/drawing/2014/main" id="{817F57D1-4142-A8D5-EDF2-289DA4388780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pl-PL" altLang="cs-CZ" sz="2800" b="1"/>
          </a:p>
          <a:p>
            <a:r>
              <a:rPr lang="pl-PL" altLang="cs-CZ" sz="2800" b="1"/>
              <a:t>Povaha: </a:t>
            </a:r>
            <a:r>
              <a:rPr lang="pl-PL" altLang="cs-CZ" sz="2800"/>
              <a:t>vrcholný politický orgán, přijímá zásadní rozhodnutí o dalším vývoji Unie, řeší stěžejní politické otázky, přijímá koncepční a strategické závěry. Nevytváří legislativu.</a:t>
            </a:r>
          </a:p>
          <a:p>
            <a:r>
              <a:rPr lang="pl-PL" altLang="cs-CZ" sz="2800"/>
              <a:t>Řádné zasedání 2x ročně, mimořádná podle potřeby</a:t>
            </a:r>
          </a:p>
          <a:p>
            <a:r>
              <a:rPr lang="pl-PL" altLang="cs-CZ" sz="2800" b="1"/>
              <a:t>Rozhodování: konsensem </a:t>
            </a:r>
            <a:r>
              <a:rPr lang="pl-PL" altLang="cs-CZ" sz="2800"/>
              <a:t>(nelze žádný členský stát přehlasovat)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9A1D2143-B6FE-7705-9B49-B6C70DC5D31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28588"/>
            <a:ext cx="8228013" cy="996950"/>
          </a:xfrm>
          <a:gradFill rotWithShape="1">
            <a:gsLst>
              <a:gs pos="0">
                <a:srgbClr val="767600"/>
              </a:gs>
              <a:gs pos="50000">
                <a:srgbClr val="FFFF00"/>
              </a:gs>
              <a:gs pos="100000">
                <a:srgbClr val="767600"/>
              </a:gs>
            </a:gsLst>
            <a:lin ang="5400000" scaled="1"/>
          </a:gradFill>
        </p:spPr>
        <p:txBody>
          <a:bodyPr/>
          <a:lstStyle/>
          <a:p>
            <a:pPr eaLnBrk="1" hangingPunct="1"/>
            <a:r>
              <a:rPr lang="cs-CZ" altLang="cs-CZ"/>
              <a:t>Evropský parlament</a:t>
            </a: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82ED40A0-4ECE-681E-F44A-3E5105C3350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9512" y="1341438"/>
            <a:ext cx="8568952" cy="5111750"/>
          </a:xfrm>
          <a:solidFill>
            <a:srgbClr val="FFFF99"/>
          </a:solidFill>
        </p:spPr>
        <p:txBody>
          <a:bodyPr/>
          <a:lstStyle/>
          <a:p>
            <a:pPr eaLnBrk="1" hangingPunct="1">
              <a:defRPr/>
            </a:pPr>
            <a:r>
              <a:rPr lang="cs-CZ" altLang="cs-CZ" sz="2800" b="1" dirty="0"/>
              <a:t>Složení 2022:</a:t>
            </a:r>
            <a:r>
              <a:rPr lang="cs-CZ" altLang="cs-CZ" sz="2800" dirty="0"/>
              <a:t> 705 poslanců </a:t>
            </a:r>
            <a:r>
              <a:rPr lang="cs-CZ" altLang="cs-CZ" sz="2800" b="1" dirty="0"/>
              <a:t>– </a:t>
            </a:r>
            <a:r>
              <a:rPr lang="cs-CZ" altLang="cs-CZ" sz="2800" b="1" dirty="0">
                <a:highlight>
                  <a:srgbClr val="FFFF00"/>
                </a:highlight>
              </a:rPr>
              <a:t>2024:</a:t>
            </a:r>
            <a:r>
              <a:rPr lang="cs-CZ" altLang="cs-CZ" sz="2800" dirty="0">
                <a:highlight>
                  <a:srgbClr val="FFFF00"/>
                </a:highlight>
              </a:rPr>
              <a:t> 720 poslanců</a:t>
            </a:r>
          </a:p>
          <a:p>
            <a:pPr marL="457200" lvl="1" indent="0" eaLnBrk="1" hangingPunct="1">
              <a:buFont typeface="Arial" panose="020B0604020202020204" pitchFamily="34" charset="0"/>
              <a:buNone/>
              <a:defRPr/>
            </a:pPr>
            <a:r>
              <a:rPr lang="cs-CZ" altLang="cs-CZ" sz="2400" dirty="0">
                <a:solidFill>
                  <a:srgbClr val="0000FF"/>
                </a:solidFill>
              </a:rPr>
              <a:t>Brexit (zrušení 73 mandátů): úplně ubylo 46 poslanců, přerozdělení 27 zbývajících (přidáno zejména Francii a Španělsku – po 3)</a:t>
            </a:r>
          </a:p>
          <a:p>
            <a:pPr lvl="1" eaLnBrk="1" hangingPunct="1">
              <a:buFont typeface="Arial" panose="020B0604020202020204" pitchFamily="34" charset="0"/>
              <a:buChar char="•"/>
              <a:defRPr/>
            </a:pPr>
            <a:r>
              <a:rPr lang="cs-CZ" altLang="cs-CZ" sz="2400" dirty="0">
                <a:solidFill>
                  <a:srgbClr val="0000FF"/>
                </a:solidFill>
              </a:rPr>
              <a:t>2024: navíc 15 (Francii a Španělsku po 2, dalším po 1)</a:t>
            </a:r>
          </a:p>
          <a:p>
            <a:pPr marL="457200" lvl="1" indent="0" eaLnBrk="1" hangingPunct="1">
              <a:buFont typeface="Arial" panose="020B0604020202020204" pitchFamily="34" charset="0"/>
              <a:buNone/>
              <a:defRPr/>
            </a:pPr>
            <a:r>
              <a:rPr lang="cs-CZ" altLang="cs-CZ" sz="2400" dirty="0">
                <a:solidFill>
                  <a:schemeClr val="tx1"/>
                </a:solidFill>
              </a:rPr>
              <a:t>- </a:t>
            </a:r>
            <a:r>
              <a:rPr lang="cs-CZ" altLang="cs-CZ" dirty="0"/>
              <a:t>přímé volby, jednokomorový</a:t>
            </a:r>
          </a:p>
          <a:p>
            <a:pPr eaLnBrk="1" hangingPunct="1">
              <a:defRPr/>
            </a:pPr>
            <a:r>
              <a:rPr lang="cs-CZ" altLang="cs-CZ" sz="2800" b="1" dirty="0"/>
              <a:t>Hlavní pravomoci:</a:t>
            </a:r>
          </a:p>
          <a:p>
            <a:pPr lvl="1" eaLnBrk="1" hangingPunct="1">
              <a:defRPr/>
            </a:pPr>
            <a:r>
              <a:rPr lang="cs-CZ" altLang="cs-CZ" b="1" i="1" dirty="0">
                <a:solidFill>
                  <a:srgbClr val="C00000"/>
                </a:solidFill>
              </a:rPr>
              <a:t>spolurozhodování s Radou EU (legislativní činnost)</a:t>
            </a:r>
          </a:p>
          <a:p>
            <a:pPr lvl="1" eaLnBrk="1" hangingPunct="1">
              <a:defRPr/>
            </a:pPr>
            <a:r>
              <a:rPr lang="cs-CZ" altLang="cs-CZ" dirty="0"/>
              <a:t>demokratický dohled nad Komisí (nedůvěra)</a:t>
            </a:r>
          </a:p>
          <a:p>
            <a:pPr lvl="1" eaLnBrk="1" hangingPunct="1">
              <a:defRPr/>
            </a:pPr>
            <a:r>
              <a:rPr lang="cs-CZ" altLang="cs-CZ" dirty="0"/>
              <a:t>rozpočtová pravomoc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Nadpis 1">
            <a:extLst>
              <a:ext uri="{FF2B5EF4-FFF2-40B4-BE49-F238E27FC236}">
                <a16:creationId xmlns:a16="http://schemas.microsoft.com/office/drawing/2014/main" id="{DDCC7CD7-0557-D8B1-5506-A1005C2ECD9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404813"/>
            <a:ext cx="8228013" cy="1008062"/>
          </a:xfrm>
          <a:solidFill>
            <a:srgbClr val="FFFF00"/>
          </a:solidFill>
        </p:spPr>
        <p:txBody>
          <a:bodyPr/>
          <a:lstStyle/>
          <a:p>
            <a:r>
              <a:rPr lang="cs-CZ" altLang="cs-CZ"/>
              <a:t>Zasedání EP</a:t>
            </a:r>
          </a:p>
        </p:txBody>
      </p:sp>
      <p:sp>
        <p:nvSpPr>
          <p:cNvPr id="25603" name="Zástupný symbol pro obsah 2">
            <a:extLst>
              <a:ext uri="{FF2B5EF4-FFF2-40B4-BE49-F238E27FC236}">
                <a16:creationId xmlns:a16="http://schemas.microsoft.com/office/drawing/2014/main" id="{9210CAE4-5590-A627-E8DD-1816F54567C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solidFill>
            <a:srgbClr val="FFFF99"/>
          </a:solidFill>
        </p:spPr>
        <p:txBody>
          <a:bodyPr/>
          <a:lstStyle/>
          <a:p>
            <a:r>
              <a:rPr lang="cs-CZ" altLang="cs-CZ" sz="2800" i="1"/>
              <a:t>Parlament má tři oficiální sídla. </a:t>
            </a:r>
          </a:p>
          <a:p>
            <a:r>
              <a:rPr lang="cs-CZ" altLang="cs-CZ" sz="2800"/>
              <a:t>1. Ve </a:t>
            </a:r>
            <a:r>
              <a:rPr lang="cs-CZ" altLang="cs-CZ" sz="2800" b="1"/>
              <a:t>Štrasburku</a:t>
            </a:r>
            <a:r>
              <a:rPr lang="cs-CZ" altLang="cs-CZ" sz="2800"/>
              <a:t> se europoslanci scházejí jeden týden v měsíci na </a:t>
            </a:r>
            <a:r>
              <a:rPr lang="cs-CZ" altLang="cs-CZ" sz="2800" b="1"/>
              <a:t>plenárním zasedání. </a:t>
            </a:r>
          </a:p>
          <a:p>
            <a:r>
              <a:rPr lang="cs-CZ" altLang="cs-CZ" sz="2800"/>
              <a:t>2. </a:t>
            </a:r>
            <a:r>
              <a:rPr lang="cs-CZ" altLang="cs-CZ" sz="2800" b="1"/>
              <a:t>Stálé výbory </a:t>
            </a:r>
            <a:r>
              <a:rPr lang="cs-CZ" altLang="cs-CZ" sz="2800"/>
              <a:t>Evropského parlamentu se scházejí mezi plenárními zasedáními v </a:t>
            </a:r>
            <a:r>
              <a:rPr lang="cs-CZ" altLang="cs-CZ" sz="2800" b="1"/>
              <a:t>Bruselu, </a:t>
            </a:r>
            <a:r>
              <a:rPr lang="cs-CZ" altLang="cs-CZ" sz="2800"/>
              <a:t>kde se konají také "miniplenární zasedání". </a:t>
            </a:r>
          </a:p>
          <a:p>
            <a:r>
              <a:rPr lang="cs-CZ" altLang="cs-CZ" sz="2800"/>
              <a:t>3. Předsednictvo Evropského parlamentu a generální sekretariát sídlí v Lucemburku.</a:t>
            </a:r>
          </a:p>
          <a:p>
            <a:r>
              <a:rPr lang="cs-CZ" altLang="cs-CZ" sz="2800" b="1" i="1"/>
              <a:t>Mezi Bruselem a Štrasburkem poslanci s celým svým aparátem každý měsíc pendlují.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0E89C5-2A67-C929-0168-9A488BE8CD7F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pPr>
              <a:defRPr/>
            </a:pPr>
            <a:r>
              <a:rPr lang="cs-CZ" sz="3600" dirty="0"/>
              <a:t>Poslanci Evropského parlamentu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08922B7-3BBA-A066-C10C-A81BA418C3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8013" cy="4637088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>
              <a:defRPr/>
            </a:pPr>
            <a:r>
              <a:rPr lang="cs-CZ" sz="2400" dirty="0"/>
              <a:t>Celkem 705 (od voleb 2024: 720)</a:t>
            </a:r>
          </a:p>
          <a:p>
            <a:pPr>
              <a:defRPr/>
            </a:pPr>
            <a:r>
              <a:rPr lang="cs-CZ" sz="2400" dirty="0"/>
              <a:t>Nejvíce jich má Německo (96), nejméně Kypr, Malta a Lucembursko (6). ČR má 21, SR 14 (od 2024 – 15).</a:t>
            </a:r>
          </a:p>
          <a:p>
            <a:pPr>
              <a:defRPr/>
            </a:pPr>
            <a:r>
              <a:rPr lang="cs-CZ" sz="2400" dirty="0"/>
              <a:t>V budoucnu má být počet poslanců nejvýše 751, a to včetně těch, kteří budou zvoleni v nově přijímaných zemích. Konkrétní počty vždy stanoví Evropská rada (summit) jednomyslně na podnět Evropského parlamentu.</a:t>
            </a:r>
          </a:p>
          <a:p>
            <a:pPr>
              <a:defRPr/>
            </a:pPr>
            <a:endParaRPr lang="cs-CZ" sz="2400" dirty="0"/>
          </a:p>
          <a:p>
            <a:pPr>
              <a:defRPr/>
            </a:pPr>
            <a:r>
              <a:rPr lang="cs-CZ" sz="2400" dirty="0"/>
              <a:t>Volby probíhají v jednotlivých členských státech podle jejich </a:t>
            </a:r>
            <a:r>
              <a:rPr lang="cs-CZ" sz="2400" dirty="0" err="1"/>
              <a:t>národích</a:t>
            </a:r>
            <a:r>
              <a:rPr lang="cs-CZ" sz="2400" dirty="0"/>
              <a:t> volebních zákonů, neboť společná unijní úprava evropských voleb neexistuje. </a:t>
            </a:r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Nadpis 1">
            <a:extLst>
              <a:ext uri="{FF2B5EF4-FFF2-40B4-BE49-F238E27FC236}">
                <a16:creationId xmlns:a16="http://schemas.microsoft.com/office/drawing/2014/main" id="{7C5BB8E9-9BD0-63AD-E85B-94198379AFF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404813"/>
            <a:ext cx="8228013" cy="1008062"/>
          </a:xfrm>
          <a:solidFill>
            <a:srgbClr val="FFFF00"/>
          </a:solidFill>
        </p:spPr>
        <p:txBody>
          <a:bodyPr/>
          <a:lstStyle/>
          <a:p>
            <a:pPr>
              <a:defRPr/>
            </a:pPr>
            <a:r>
              <a:rPr lang="cs-CZ" altLang="cs-CZ" sz="3200" dirty="0">
                <a:solidFill>
                  <a:schemeClr val="bg2">
                    <a:lumMod val="75000"/>
                  </a:schemeClr>
                </a:solidFill>
              </a:rPr>
              <a:t>Výbory a frakce EP (jen pro informaci)</a:t>
            </a:r>
          </a:p>
        </p:txBody>
      </p:sp>
      <p:sp>
        <p:nvSpPr>
          <p:cNvPr id="26627" name="Zástupný symbol pro obsah 2">
            <a:extLst>
              <a:ext uri="{FF2B5EF4-FFF2-40B4-BE49-F238E27FC236}">
                <a16:creationId xmlns:a16="http://schemas.microsoft.com/office/drawing/2014/main" id="{8EBD5B4C-592F-617A-8BBC-B8DB2B6A55FD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rgbClr val="FFFF99"/>
          </a:solidFill>
        </p:spPr>
        <p:txBody>
          <a:bodyPr/>
          <a:lstStyle/>
          <a:p>
            <a:pPr>
              <a:defRPr/>
            </a:pPr>
            <a:endParaRPr lang="cs-CZ" altLang="cs-CZ" sz="1400" dirty="0"/>
          </a:p>
          <a:p>
            <a:pPr>
              <a:defRPr/>
            </a:pPr>
            <a:r>
              <a:rPr lang="cs-CZ" altLang="cs-CZ" sz="1600" dirty="0">
                <a:solidFill>
                  <a:schemeClr val="bg1">
                    <a:lumMod val="65000"/>
                  </a:schemeClr>
                </a:solidFill>
              </a:rPr>
              <a:t>Parlamentní výbory vypracovávají a přijímají zprávy o legislativních návrzích či přicházejí se zprávami z vlastního podnětu. Výbory připravují materiály pro plenární zasedání Parlamentu. Dále posuzují a předkládají pozměňovací návrhy směrnic a nařízení vypracovaných Evropskou komisí. Vedle stálých výborů může Evropský parlament zřídit i výbory dočasné a vyšetřovací </a:t>
            </a:r>
          </a:p>
          <a:p>
            <a:pPr>
              <a:defRPr/>
            </a:pPr>
            <a:r>
              <a:rPr lang="cs-CZ" altLang="cs-CZ" sz="1600" dirty="0">
                <a:solidFill>
                  <a:schemeClr val="bg1">
                    <a:lumMod val="65000"/>
                  </a:schemeClr>
                </a:solidFill>
              </a:rPr>
              <a:t>Vedle výborů poslanci zasedají také v </a:t>
            </a:r>
            <a:r>
              <a:rPr lang="cs-CZ" altLang="cs-CZ" sz="1600" b="1" dirty="0">
                <a:solidFill>
                  <a:schemeClr val="bg1">
                    <a:lumMod val="65000"/>
                  </a:schemeClr>
                </a:solidFill>
              </a:rPr>
              <a:t>politických skupinách (frakcích), </a:t>
            </a:r>
            <a:r>
              <a:rPr lang="cs-CZ" altLang="cs-CZ" sz="1600" dirty="0">
                <a:solidFill>
                  <a:schemeClr val="bg1">
                    <a:lumMod val="65000"/>
                  </a:schemeClr>
                </a:solidFill>
              </a:rPr>
              <a:t>kde jsou sdruženi podle politické, nikoli státní příslušnosti.</a:t>
            </a:r>
          </a:p>
          <a:p>
            <a:pPr>
              <a:defRPr/>
            </a:pPr>
            <a:r>
              <a:rPr lang="cs-CZ" altLang="cs-CZ" sz="1600" dirty="0">
                <a:solidFill>
                  <a:schemeClr val="bg1">
                    <a:lumMod val="65000"/>
                  </a:schemeClr>
                </a:solidFill>
              </a:rPr>
              <a:t>Politické skupiny mají obdobnou strukturu jako národní strany. Volí si předsedu (v některém případě i dva předsedy) a místopředsedy. V jednacím sále zasedají poslanci podle politické příslušnosti, a to zleva doprava.</a:t>
            </a:r>
          </a:p>
          <a:p>
            <a:pPr>
              <a:defRPr/>
            </a:pPr>
            <a:r>
              <a:rPr lang="cs-CZ" altLang="cs-CZ" sz="1600" dirty="0">
                <a:solidFill>
                  <a:schemeClr val="bg1">
                    <a:lumMod val="65000"/>
                  </a:schemeClr>
                </a:solidFill>
              </a:rPr>
              <a:t>Politické skupiny rozhodují o agendě plenárního zasedání a předkládají pozměňovací návrhy, o nichž se bude společně hlasovat. Tzv. koordinátoři skupiny působí jako kontaktní osoby mezi skupinami a výbory a hledají podporu při hlasování o návrzích.</a:t>
            </a:r>
          </a:p>
          <a:p>
            <a:pPr>
              <a:defRPr/>
            </a:pPr>
            <a:r>
              <a:rPr lang="cs-CZ" altLang="cs-CZ" sz="1600" dirty="0">
                <a:solidFill>
                  <a:schemeClr val="bg1">
                    <a:lumMod val="65000"/>
                  </a:schemeClr>
                </a:solidFill>
              </a:rPr>
              <a:t>V Evropském parlamentu je v současnosti 8 politických skupin. Někteří poslanci jsou tzv. nezařazenými poslanci, tj. nejsou členy žádné politické skupiny.</a:t>
            </a:r>
          </a:p>
          <a:p>
            <a:pPr>
              <a:defRPr/>
            </a:pPr>
            <a:endParaRPr lang="cs-CZ" altLang="cs-CZ" sz="28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2">
            <a:extLst>
              <a:ext uri="{FF2B5EF4-FFF2-40B4-BE49-F238E27FC236}">
                <a16:creationId xmlns:a16="http://schemas.microsoft.com/office/drawing/2014/main" id="{FE0BFBC8-653C-5CCE-0F02-7285BAEAAF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549275"/>
            <a:ext cx="8797925" cy="725488"/>
          </a:xfrm>
          <a:prstGeom prst="rect">
            <a:avLst/>
          </a:prstGeom>
          <a:solidFill>
            <a:srgbClr val="66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39" tIns="69622" rIns="81639" bIns="40820"/>
          <a:lstStyle>
            <a:lvl1pPr defTabSz="407988"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  <a:tab pos="7880350" algn="l"/>
                <a:tab pos="8535988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 defTabSz="407988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  <a:tab pos="7880350" algn="l"/>
                <a:tab pos="8535988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 defTabSz="407988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  <a:tab pos="7880350" algn="l"/>
                <a:tab pos="8535988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 defTabSz="407988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  <a:tab pos="7880350" algn="l"/>
                <a:tab pos="85359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 defTabSz="407988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  <a:tab pos="7880350" algn="l"/>
                <a:tab pos="85359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  <a:tab pos="7880350" algn="l"/>
                <a:tab pos="85359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  <a:tab pos="7880350" algn="l"/>
                <a:tab pos="85359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  <a:tab pos="7880350" algn="l"/>
                <a:tab pos="85359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  <a:tab pos="7880350" algn="l"/>
                <a:tab pos="85359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cs-CZ" altLang="cs-CZ" sz="3600" b="1">
                <a:solidFill>
                  <a:srgbClr val="000080"/>
                </a:solidFill>
                <a:latin typeface="Arial Unicode MS" pitchFamily="34" charset="-128"/>
              </a:rPr>
              <a:t>Evropský soudní dvůr podle Lisabonu</a:t>
            </a: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FF6D23F1-5ACE-ED55-B879-1901943D65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9488" y="3429000"/>
            <a:ext cx="1958975" cy="1795463"/>
          </a:xfrm>
          <a:prstGeom prst="rect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cs-CZ" altLang="cs-CZ" sz="1800">
              <a:solidFill>
                <a:schemeClr val="bg1"/>
              </a:solidFill>
            </a:endParaRPr>
          </a:p>
        </p:txBody>
      </p:sp>
      <p:sp>
        <p:nvSpPr>
          <p:cNvPr id="28676" name="Rectangle 4">
            <a:extLst>
              <a:ext uri="{FF2B5EF4-FFF2-40B4-BE49-F238E27FC236}">
                <a16:creationId xmlns:a16="http://schemas.microsoft.com/office/drawing/2014/main" id="{5C7BF250-D6FE-4628-3683-27F37BF946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76825" y="4338638"/>
            <a:ext cx="1958975" cy="1795462"/>
          </a:xfrm>
          <a:prstGeom prst="rect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cs-CZ" altLang="cs-CZ" sz="1800">
              <a:solidFill>
                <a:schemeClr val="bg1"/>
              </a:solidFill>
            </a:endParaRPr>
          </a:p>
        </p:txBody>
      </p:sp>
      <p:sp>
        <p:nvSpPr>
          <p:cNvPr id="28677" name="Rectangle 6">
            <a:extLst>
              <a:ext uri="{FF2B5EF4-FFF2-40B4-BE49-F238E27FC236}">
                <a16:creationId xmlns:a16="http://schemas.microsoft.com/office/drawing/2014/main" id="{161DFC0F-B909-9454-3645-59FC815DC7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1550" y="1773238"/>
            <a:ext cx="7346950" cy="979487"/>
          </a:xfrm>
          <a:prstGeom prst="rect">
            <a:avLst/>
          </a:prstGeom>
          <a:solidFill>
            <a:srgbClr val="99CCFF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1639" tIns="76022" rIns="81639" bIns="40820" anchor="ctr"/>
          <a:lstStyle>
            <a:lvl1pPr defTabSz="407988"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 defTabSz="407988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 defTabSz="407988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 defTabSz="407988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 defTabSz="407988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5900" algn="l"/>
                <a:tab pos="722312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cs-CZ" altLang="cs-CZ" sz="3600" b="1"/>
              <a:t>Soudní dvůr EU (dvě složky):</a:t>
            </a:r>
          </a:p>
        </p:txBody>
      </p:sp>
      <p:sp>
        <p:nvSpPr>
          <p:cNvPr id="28678" name="Text Box 7">
            <a:extLst>
              <a:ext uri="{FF2B5EF4-FFF2-40B4-BE49-F238E27FC236}">
                <a16:creationId xmlns:a16="http://schemas.microsoft.com/office/drawing/2014/main" id="{AED2FEE4-1BCB-3B51-DC03-6C2F1F04C5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3787775"/>
            <a:ext cx="1795463" cy="1109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39" tIns="72822" rIns="81639" bIns="40820"/>
          <a:lstStyle>
            <a:lvl1pPr defTabSz="407988"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657225" algn="l"/>
                <a:tab pos="13128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 defTabSz="407988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657225" algn="l"/>
                <a:tab pos="13128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 defTabSz="407988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657225" algn="l"/>
                <a:tab pos="13128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 defTabSz="407988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 defTabSz="407988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cs-CZ" altLang="cs-CZ" sz="3600" b="1"/>
              <a:t>Soudní</a:t>
            </a:r>
          </a:p>
          <a:p>
            <a:pPr eaLnBrk="1"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cs-CZ" altLang="cs-CZ" sz="3600" b="1"/>
              <a:t>dvůr</a:t>
            </a:r>
          </a:p>
        </p:txBody>
      </p:sp>
      <p:sp>
        <p:nvSpPr>
          <p:cNvPr id="28679" name="Text Box 8">
            <a:extLst>
              <a:ext uri="{FF2B5EF4-FFF2-40B4-BE49-F238E27FC236}">
                <a16:creationId xmlns:a16="http://schemas.microsoft.com/office/drawing/2014/main" id="{3B194F8F-8493-49C2-1958-CF63A37513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06513" y="4083050"/>
            <a:ext cx="163512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cs-CZ" altLang="cs-CZ" sz="1800">
              <a:solidFill>
                <a:schemeClr val="bg1"/>
              </a:solidFill>
            </a:endParaRPr>
          </a:p>
        </p:txBody>
      </p:sp>
      <p:sp>
        <p:nvSpPr>
          <p:cNvPr id="28680" name="Text Box 9">
            <a:extLst>
              <a:ext uri="{FF2B5EF4-FFF2-40B4-BE49-F238E27FC236}">
                <a16:creationId xmlns:a16="http://schemas.microsoft.com/office/drawing/2014/main" id="{A2979E87-737D-23F2-0F6F-3CFF6BCBF3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76825" y="4897438"/>
            <a:ext cx="1958975" cy="817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39" tIns="72822" rIns="81639" bIns="40820"/>
          <a:lstStyle>
            <a:lvl1pPr defTabSz="407988"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657225" algn="l"/>
                <a:tab pos="13128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 defTabSz="407988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657225" algn="l"/>
                <a:tab pos="13128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 defTabSz="407988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657225" algn="l"/>
                <a:tab pos="13128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 defTabSz="407988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 defTabSz="407988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07988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657225" algn="l"/>
                <a:tab pos="13128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cs-CZ" altLang="cs-CZ" sz="3600" b="1"/>
              <a:t>Tribunál</a:t>
            </a:r>
          </a:p>
        </p:txBody>
      </p:sp>
      <p:sp>
        <p:nvSpPr>
          <p:cNvPr id="28681" name="Line 10">
            <a:extLst>
              <a:ext uri="{FF2B5EF4-FFF2-40B4-BE49-F238E27FC236}">
                <a16:creationId xmlns:a16="http://schemas.microsoft.com/office/drawing/2014/main" id="{A7CC9A29-ECF2-D570-F177-F1C8CFEF1E74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938463" y="4465638"/>
            <a:ext cx="2138362" cy="979487"/>
          </a:xfrm>
          <a:prstGeom prst="line">
            <a:avLst/>
          </a:prstGeom>
          <a:noFill/>
          <a:ln w="720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7C3BB3-C0C7-8050-AD9D-2B990E8AEB17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pPr>
              <a:defRPr/>
            </a:pPr>
            <a:r>
              <a:rPr lang="cs-CZ" dirty="0"/>
              <a:t>Složení </a:t>
            </a:r>
            <a:r>
              <a:rPr lang="cs-CZ" dirty="0" err="1"/>
              <a:t>SD</a:t>
            </a:r>
            <a:r>
              <a:rPr lang="cs-CZ" dirty="0"/>
              <a:t> EU:</a:t>
            </a:r>
          </a:p>
        </p:txBody>
      </p:sp>
      <p:sp>
        <p:nvSpPr>
          <p:cNvPr id="32771" name="Zástupný symbol pro obsah 2">
            <a:extLst>
              <a:ext uri="{FF2B5EF4-FFF2-40B4-BE49-F238E27FC236}">
                <a16:creationId xmlns:a16="http://schemas.microsoft.com/office/drawing/2014/main" id="{809FCAA2-08E6-15A8-01C0-9A867D1C67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endParaRPr lang="cs-CZ" altLang="cs-CZ" dirty="0"/>
          </a:p>
          <a:p>
            <a:pPr>
              <a:defRPr/>
            </a:pPr>
            <a:r>
              <a:rPr lang="cs-CZ" altLang="cs-CZ" b="1" dirty="0">
                <a:solidFill>
                  <a:srgbClr val="C00000"/>
                </a:solidFill>
              </a:rPr>
              <a:t>1. Soudní dvůr </a:t>
            </a:r>
            <a:r>
              <a:rPr lang="cs-CZ" altLang="cs-CZ" dirty="0"/>
              <a:t>– 27 soudců, 11  generálních advokátů</a:t>
            </a:r>
          </a:p>
          <a:p>
            <a:pPr>
              <a:defRPr/>
            </a:pPr>
            <a:r>
              <a:rPr lang="cs-CZ" altLang="cs-CZ" b="1" dirty="0">
                <a:solidFill>
                  <a:srgbClr val="C00000"/>
                </a:solidFill>
              </a:rPr>
              <a:t>2. Tribunál </a:t>
            </a:r>
            <a:r>
              <a:rPr lang="cs-CZ" altLang="cs-CZ" dirty="0"/>
              <a:t>– 54 soudců (2019)</a:t>
            </a:r>
          </a:p>
          <a:p>
            <a:pPr>
              <a:defRPr/>
            </a:pPr>
            <a:endParaRPr lang="cs-CZ" altLang="cs-CZ">
              <a:solidFill>
                <a:schemeClr val="bg1">
                  <a:lumMod val="65000"/>
                </a:schemeClr>
              </a:solidFill>
            </a:endParaRPr>
          </a:p>
          <a:p>
            <a:pPr>
              <a:defRPr/>
            </a:pPr>
            <a:r>
              <a:rPr lang="cs-CZ" altLang="cs-CZ">
                <a:solidFill>
                  <a:schemeClr val="bg1">
                    <a:lumMod val="65000"/>
                  </a:schemeClr>
                </a:solidFill>
              </a:rPr>
              <a:t>3</a:t>
            </a:r>
            <a:r>
              <a:rPr lang="cs-CZ" altLang="cs-CZ" dirty="0">
                <a:solidFill>
                  <a:schemeClr val="bg1">
                    <a:lumMod val="65000"/>
                  </a:schemeClr>
                </a:solidFill>
              </a:rPr>
              <a:t>. Soud pro veřejnou službu – </a:t>
            </a:r>
            <a:r>
              <a:rPr lang="cs-CZ" altLang="cs-CZ" dirty="0">
                <a:solidFill>
                  <a:srgbClr val="FF7C80"/>
                </a:solidFill>
              </a:rPr>
              <a:t>zrušen</a:t>
            </a:r>
            <a:r>
              <a:rPr lang="cs-CZ" altLang="cs-CZ" dirty="0">
                <a:solidFill>
                  <a:schemeClr val="bg1">
                    <a:lumMod val="65000"/>
                  </a:schemeClr>
                </a:solidFill>
              </a:rPr>
              <a:t> 2016 (sloučen s Tribunálem)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>
            <a:extLst>
              <a:ext uri="{FF2B5EF4-FFF2-40B4-BE49-F238E27FC236}">
                <a16:creationId xmlns:a16="http://schemas.microsoft.com/office/drawing/2014/main" id="{56604634-41EC-5B68-8306-8FF5E02DEFE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spAutoFit/>
          </a:bodyPr>
          <a:lstStyle/>
          <a:p>
            <a:pPr eaLnBrk="1" hangingPunct="1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cs-CZ"/>
              <a:t>     </a:t>
            </a:r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3078DE0A-3996-EF08-965B-1952B0C8AB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63713" y="2708275"/>
            <a:ext cx="1655762" cy="1008063"/>
          </a:xfrm>
          <a:prstGeom prst="rect">
            <a:avLst/>
          </a:prstGeom>
          <a:solidFill>
            <a:srgbClr val="F6FDA1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Arial Black" panose="020B0A04020102020204" pitchFamily="34" charset="0"/>
              </a:rPr>
              <a:t>K o m i s e</a:t>
            </a:r>
          </a:p>
        </p:txBody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6DDF4AE0-1FB0-D6BF-3509-B3DF7F5753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80063" y="2708275"/>
            <a:ext cx="1512887" cy="985838"/>
          </a:xfrm>
          <a:prstGeom prst="rect">
            <a:avLst/>
          </a:prstGeom>
          <a:solidFill>
            <a:srgbClr val="CCEC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Arial Black" panose="020B0A04020102020204" pitchFamily="34" charset="0"/>
              </a:rPr>
              <a:t>R a d a</a:t>
            </a:r>
          </a:p>
        </p:txBody>
      </p:sp>
      <p:sp>
        <p:nvSpPr>
          <p:cNvPr id="5125" name="Text Box 4">
            <a:extLst>
              <a:ext uri="{FF2B5EF4-FFF2-40B4-BE49-F238E27FC236}">
                <a16:creationId xmlns:a16="http://schemas.microsoft.com/office/drawing/2014/main" id="{5E801325-D654-9667-3228-81A5461AA6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51025" y="3201988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cs-CZ" altLang="cs-CZ" sz="1800">
              <a:solidFill>
                <a:schemeClr val="bg1"/>
              </a:solidFill>
            </a:endParaRPr>
          </a:p>
        </p:txBody>
      </p:sp>
      <p:sp>
        <p:nvSpPr>
          <p:cNvPr id="5126" name="Line 5">
            <a:extLst>
              <a:ext uri="{FF2B5EF4-FFF2-40B4-BE49-F238E27FC236}">
                <a16:creationId xmlns:a16="http://schemas.microsoft.com/office/drawing/2014/main" id="{76E44B9E-5ECE-53B5-9AC6-ED75F65B90C9}"/>
              </a:ext>
            </a:extLst>
          </p:cNvPr>
          <p:cNvSpPr>
            <a:spLocks noChangeShapeType="1"/>
          </p:cNvSpPr>
          <p:nvPr/>
        </p:nvSpPr>
        <p:spPr bwMode="auto">
          <a:xfrm>
            <a:off x="3419475" y="3213100"/>
            <a:ext cx="2089150" cy="1588"/>
          </a:xfrm>
          <a:prstGeom prst="line">
            <a:avLst/>
          </a:prstGeom>
          <a:noFill/>
          <a:ln w="57240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127" name="Line 6">
            <a:extLst>
              <a:ext uri="{FF2B5EF4-FFF2-40B4-BE49-F238E27FC236}">
                <a16:creationId xmlns:a16="http://schemas.microsoft.com/office/drawing/2014/main" id="{1A7383E1-008B-F26F-A1E2-A48999D80BC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146675" y="3716338"/>
            <a:ext cx="1155700" cy="2376487"/>
          </a:xfrm>
          <a:prstGeom prst="line">
            <a:avLst/>
          </a:prstGeom>
          <a:noFill/>
          <a:ln w="57240">
            <a:solidFill>
              <a:srgbClr val="FC0802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128" name="Text Box 7">
            <a:extLst>
              <a:ext uri="{FF2B5EF4-FFF2-40B4-BE49-F238E27FC236}">
                <a16:creationId xmlns:a16="http://schemas.microsoft.com/office/drawing/2014/main" id="{9B46A236-54FA-4FDA-A523-DF2BC437A6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03438" y="690563"/>
            <a:ext cx="54451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Times New Roman" panose="02020603050405020304" pitchFamily="18" charset="0"/>
              </a:rPr>
              <a:t>	</a:t>
            </a:r>
            <a:r>
              <a:rPr lang="en-GB" altLang="cs-CZ" sz="2400" b="1"/>
              <a:t>Schéma principu nadstátnosti</a:t>
            </a:r>
          </a:p>
        </p:txBody>
      </p:sp>
      <p:sp>
        <p:nvSpPr>
          <p:cNvPr id="5129" name="Text Box 8">
            <a:extLst>
              <a:ext uri="{FF2B5EF4-FFF2-40B4-BE49-F238E27FC236}">
                <a16:creationId xmlns:a16="http://schemas.microsoft.com/office/drawing/2014/main" id="{7EF714D2-3F51-7666-3572-CF36AE2F73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1050" y="2133600"/>
            <a:ext cx="11969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/>
              <a:t>orgán E</a:t>
            </a:r>
            <a:r>
              <a:rPr lang="cs-CZ" altLang="cs-CZ" sz="1800" b="1"/>
              <a:t>U</a:t>
            </a:r>
            <a:endParaRPr lang="en-GB" altLang="cs-CZ" sz="1800" b="1"/>
          </a:p>
        </p:txBody>
      </p:sp>
      <p:sp>
        <p:nvSpPr>
          <p:cNvPr id="5130" name="Text Box 9">
            <a:extLst>
              <a:ext uri="{FF2B5EF4-FFF2-40B4-BE49-F238E27FC236}">
                <a16:creationId xmlns:a16="http://schemas.microsoft.com/office/drawing/2014/main" id="{C8E1BD0F-0D4F-A5E0-420F-31B448D7FD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19700" y="2060575"/>
            <a:ext cx="25685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/>
              <a:t>orgán členských států</a:t>
            </a:r>
          </a:p>
        </p:txBody>
      </p:sp>
      <p:sp>
        <p:nvSpPr>
          <p:cNvPr id="5131" name="Text Box 10">
            <a:extLst>
              <a:ext uri="{FF2B5EF4-FFF2-40B4-BE49-F238E27FC236}">
                <a16:creationId xmlns:a16="http://schemas.microsoft.com/office/drawing/2014/main" id="{076A634F-8040-0896-4D7B-BB2EE7118E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63938" y="5300663"/>
            <a:ext cx="1531937" cy="642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Times New Roman" panose="02020603050405020304" pitchFamily="18" charset="0"/>
              </a:rPr>
              <a:t>rozhodování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Times New Roman" panose="02020603050405020304" pitchFamily="18" charset="0"/>
              </a:rPr>
              <a:t>o návrhu</a:t>
            </a:r>
          </a:p>
        </p:txBody>
      </p:sp>
      <p:sp>
        <p:nvSpPr>
          <p:cNvPr id="5132" name="Text Box 11">
            <a:extLst>
              <a:ext uri="{FF2B5EF4-FFF2-40B4-BE49-F238E27FC236}">
                <a16:creationId xmlns:a16="http://schemas.microsoft.com/office/drawing/2014/main" id="{412C9739-72CD-54B7-5FC4-C96A6F7900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68538" y="3789363"/>
            <a:ext cx="1609725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Times New Roman" panose="02020603050405020304" pitchFamily="18" charset="0"/>
              </a:rPr>
              <a:t>povinný návrh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346F14E9-2EFA-B03C-2D6B-1BC47916969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73038"/>
            <a:ext cx="8229600" cy="13462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0" tIns="0" rIns="0" bIns="0"/>
          <a:lstStyle/>
          <a:p>
            <a:pPr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cs-CZ" altLang="cs-CZ" dirty="0"/>
              <a:t>Základní funkce Soudního dvora</a:t>
            </a:r>
          </a:p>
        </p:txBody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67130006-BF37-F8CC-F892-D45FD5592B2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437063"/>
          </a:xfrm>
        </p:spPr>
        <p:txBody>
          <a:bodyPr lIns="0" tIns="0" rIns="0" bIns="0"/>
          <a:lstStyle/>
          <a:p>
            <a:pPr marL="338138" indent="-338138"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cs-CZ" altLang="cs-CZ"/>
          </a:p>
          <a:p>
            <a:pPr marL="338138" indent="-338138"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/>
              <a:t>1. Klasické </a:t>
            </a:r>
            <a:r>
              <a:rPr lang="cs-CZ" altLang="cs-CZ">
                <a:solidFill>
                  <a:srgbClr val="FF3300"/>
                </a:solidFill>
              </a:rPr>
              <a:t>řešení sporů,</a:t>
            </a:r>
            <a:r>
              <a:rPr lang="cs-CZ" altLang="cs-CZ"/>
              <a:t> ukládání sankcí</a:t>
            </a:r>
          </a:p>
          <a:p>
            <a:pPr marL="338138" indent="-338138"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cs-CZ" altLang="cs-CZ"/>
          </a:p>
          <a:p>
            <a:pPr marL="338138" indent="-338138"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/>
              <a:t>2. SDEU jako </a:t>
            </a:r>
            <a:r>
              <a:rPr lang="cs-CZ" altLang="cs-CZ">
                <a:solidFill>
                  <a:srgbClr val="FF3300"/>
                </a:solidFill>
              </a:rPr>
              <a:t>ústavní (správní) soud</a:t>
            </a:r>
          </a:p>
          <a:p>
            <a:pPr marL="338138" indent="-338138"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cs-CZ" altLang="cs-CZ"/>
          </a:p>
          <a:p>
            <a:pPr marL="338138" indent="-338138"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/>
              <a:t>3. </a:t>
            </a:r>
            <a:r>
              <a:rPr lang="cs-CZ" altLang="cs-CZ">
                <a:solidFill>
                  <a:srgbClr val="FF3300"/>
                </a:solidFill>
              </a:rPr>
              <a:t>Sjednocování výkladu</a:t>
            </a:r>
            <a:r>
              <a:rPr lang="cs-CZ" altLang="cs-CZ"/>
              <a:t> práva EU v členských zemích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">
            <a:extLst>
              <a:ext uri="{FF2B5EF4-FFF2-40B4-BE49-F238E27FC236}">
                <a16:creationId xmlns:a16="http://schemas.microsoft.com/office/drawing/2014/main" id="{2D017683-EFA7-36B6-1ACA-4DA3D5B46F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9838" y="2924175"/>
            <a:ext cx="1584325" cy="1079500"/>
          </a:xfrm>
          <a:prstGeom prst="rect">
            <a:avLst/>
          </a:prstGeom>
          <a:solidFill>
            <a:srgbClr val="FFFF99"/>
          </a:solidFill>
          <a:ln w="38160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Times New Roman" panose="02020603050405020304" pitchFamily="18" charset="0"/>
              </a:rPr>
              <a:t>R a d a   E U</a:t>
            </a:r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4C1567F2-99C4-9AC6-E8B3-D3AA7293F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3350" y="2924175"/>
            <a:ext cx="1584325" cy="1079500"/>
          </a:xfrm>
          <a:prstGeom prst="rect">
            <a:avLst/>
          </a:prstGeom>
          <a:solidFill>
            <a:srgbClr val="FFFFCC"/>
          </a:solidFill>
          <a:ln w="38160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Times New Roman" panose="02020603050405020304" pitchFamily="18" charset="0"/>
              </a:rPr>
              <a:t>Evropská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Times New Roman" panose="02020603050405020304" pitchFamily="18" charset="0"/>
              </a:rPr>
              <a:t>k o m i s e</a:t>
            </a:r>
          </a:p>
        </p:txBody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B11AC7EE-788E-82EB-68CA-D7385D0A06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84888" y="2924175"/>
            <a:ext cx="1582737" cy="1079500"/>
          </a:xfrm>
          <a:prstGeom prst="rect">
            <a:avLst/>
          </a:prstGeom>
          <a:solidFill>
            <a:srgbClr val="FFFFCC"/>
          </a:solidFill>
          <a:ln w="38160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Times New Roman" panose="02020603050405020304" pitchFamily="18" charset="0"/>
              </a:rPr>
              <a:t>Evropský 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Times New Roman" panose="02020603050405020304" pitchFamily="18" charset="0"/>
              </a:rPr>
              <a:t>parlament</a:t>
            </a:r>
          </a:p>
        </p:txBody>
      </p:sp>
      <p:sp>
        <p:nvSpPr>
          <p:cNvPr id="7173" name="Rectangle 4">
            <a:extLst>
              <a:ext uri="{FF2B5EF4-FFF2-40B4-BE49-F238E27FC236}">
                <a16:creationId xmlns:a16="http://schemas.microsoft.com/office/drawing/2014/main" id="{2061FA60-7439-16EB-94F7-91A9699486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3350" y="4797425"/>
            <a:ext cx="1584325" cy="1079500"/>
          </a:xfrm>
          <a:prstGeom prst="rect">
            <a:avLst/>
          </a:prstGeom>
          <a:solidFill>
            <a:srgbClr val="FFFF99"/>
          </a:solidFill>
          <a:ln w="19080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cs-CZ" altLang="cs-CZ" sz="1800" b="1">
                <a:latin typeface="Arial Unicode MS" pitchFamily="34" charset="-128"/>
              </a:rPr>
              <a:t>Soudní dvůr 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cs-CZ" altLang="cs-CZ" sz="1800" b="1">
                <a:latin typeface="Arial Unicode MS" pitchFamily="34" charset="-128"/>
              </a:rPr>
              <a:t>EU</a:t>
            </a:r>
            <a:endParaRPr lang="en-GB" altLang="cs-CZ" sz="1800" b="1">
              <a:latin typeface="Arial Unicode MS" pitchFamily="34" charset="-128"/>
            </a:endParaRPr>
          </a:p>
        </p:txBody>
      </p:sp>
      <p:sp>
        <p:nvSpPr>
          <p:cNvPr id="7174" name="Rectangle 5">
            <a:extLst>
              <a:ext uri="{FF2B5EF4-FFF2-40B4-BE49-F238E27FC236}">
                <a16:creationId xmlns:a16="http://schemas.microsoft.com/office/drawing/2014/main" id="{12AA045D-2D8A-1F7F-3415-F4454AC3C4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9838" y="4797425"/>
            <a:ext cx="1584325" cy="1079500"/>
          </a:xfrm>
          <a:prstGeom prst="rect">
            <a:avLst/>
          </a:prstGeom>
          <a:solidFill>
            <a:srgbClr val="FFFFCC"/>
          </a:solidFill>
          <a:ln w="19080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Arial Unicode MS" pitchFamily="34" charset="-128"/>
              </a:rPr>
              <a:t>Účetní dvůr</a:t>
            </a:r>
          </a:p>
        </p:txBody>
      </p:sp>
      <p:sp>
        <p:nvSpPr>
          <p:cNvPr id="7175" name="Rectangle 6">
            <a:extLst>
              <a:ext uri="{FF2B5EF4-FFF2-40B4-BE49-F238E27FC236}">
                <a16:creationId xmlns:a16="http://schemas.microsoft.com/office/drawing/2014/main" id="{728A8870-32C1-F8E2-086D-FEED224133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84888" y="4724400"/>
            <a:ext cx="1582737" cy="1079500"/>
          </a:xfrm>
          <a:prstGeom prst="rect">
            <a:avLst/>
          </a:prstGeom>
          <a:solidFill>
            <a:srgbClr val="FFFFCC"/>
          </a:solidFill>
          <a:ln w="1908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Arial Unicode MS" pitchFamily="34" charset="-128"/>
              </a:rPr>
              <a:t>Evropská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Arial Unicode MS" pitchFamily="34" charset="-128"/>
              </a:rPr>
              <a:t>centrální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1800" b="1">
                <a:latin typeface="Arial Unicode MS" pitchFamily="34" charset="-128"/>
              </a:rPr>
              <a:t>banka</a:t>
            </a:r>
          </a:p>
        </p:txBody>
      </p:sp>
      <p:sp>
        <p:nvSpPr>
          <p:cNvPr id="7176" name="Rectangle 7">
            <a:extLst>
              <a:ext uri="{FF2B5EF4-FFF2-40B4-BE49-F238E27FC236}">
                <a16:creationId xmlns:a16="http://schemas.microsoft.com/office/drawing/2014/main" id="{7066E609-230F-F7EB-9EB4-13EFB65859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9838" y="1557338"/>
            <a:ext cx="1584325" cy="792162"/>
          </a:xfrm>
          <a:prstGeom prst="rect">
            <a:avLst/>
          </a:prstGeom>
          <a:solidFill>
            <a:srgbClr val="0066FF"/>
          </a:solidFill>
          <a:ln w="381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>
                <a:srgbClr val="FFFFFF"/>
              </a:buClr>
              <a:buFont typeface="Times New Roman" panose="02020603050405020304" pitchFamily="18" charset="0"/>
              <a:buNone/>
            </a:pPr>
            <a:r>
              <a:rPr lang="en-GB" altLang="cs-CZ" sz="1800" b="1">
                <a:solidFill>
                  <a:srgbClr val="FFFFFF"/>
                </a:solidFill>
                <a:latin typeface="Times New Roman" panose="02020603050405020304" pitchFamily="18" charset="0"/>
              </a:rPr>
              <a:t>Evropská rada</a:t>
            </a:r>
          </a:p>
        </p:txBody>
      </p:sp>
      <p:sp>
        <p:nvSpPr>
          <p:cNvPr id="7177" name="Line 8">
            <a:extLst>
              <a:ext uri="{FF2B5EF4-FFF2-40B4-BE49-F238E27FC236}">
                <a16:creationId xmlns:a16="http://schemas.microsoft.com/office/drawing/2014/main" id="{D0AA776E-9D9E-C0DA-D441-92DCEAA6E08D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0" y="2349500"/>
            <a:ext cx="1588" cy="574675"/>
          </a:xfrm>
          <a:prstGeom prst="line">
            <a:avLst/>
          </a:prstGeom>
          <a:noFill/>
          <a:ln w="19080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178" name="Line 9">
            <a:extLst>
              <a:ext uri="{FF2B5EF4-FFF2-40B4-BE49-F238E27FC236}">
                <a16:creationId xmlns:a16="http://schemas.microsoft.com/office/drawing/2014/main" id="{B2E8FC72-43EC-6292-5D8D-6CA8DEDCD76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625725" y="2349500"/>
            <a:ext cx="1660525" cy="574675"/>
          </a:xfrm>
          <a:prstGeom prst="line">
            <a:avLst/>
          </a:prstGeom>
          <a:noFill/>
          <a:ln w="19080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179" name="Line 10">
            <a:extLst>
              <a:ext uri="{FF2B5EF4-FFF2-40B4-BE49-F238E27FC236}">
                <a16:creationId xmlns:a16="http://schemas.microsoft.com/office/drawing/2014/main" id="{F32BB63F-EAB6-C2EB-AE44-251B0B952E28}"/>
              </a:ext>
            </a:extLst>
          </p:cNvPr>
          <p:cNvSpPr>
            <a:spLocks noChangeShapeType="1"/>
          </p:cNvSpPr>
          <p:nvPr/>
        </p:nvSpPr>
        <p:spPr bwMode="auto">
          <a:xfrm>
            <a:off x="4932363" y="2349500"/>
            <a:ext cx="1511300" cy="574675"/>
          </a:xfrm>
          <a:prstGeom prst="line">
            <a:avLst/>
          </a:prstGeom>
          <a:noFill/>
          <a:ln w="19080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180" name="Line 11">
            <a:extLst>
              <a:ext uri="{FF2B5EF4-FFF2-40B4-BE49-F238E27FC236}">
                <a16:creationId xmlns:a16="http://schemas.microsoft.com/office/drawing/2014/main" id="{F411BB39-60C5-A28F-20A0-09744AF793B5}"/>
              </a:ext>
            </a:extLst>
          </p:cNvPr>
          <p:cNvSpPr>
            <a:spLocks noChangeShapeType="1"/>
          </p:cNvSpPr>
          <p:nvPr/>
        </p:nvSpPr>
        <p:spPr bwMode="auto">
          <a:xfrm>
            <a:off x="2987675" y="3500438"/>
            <a:ext cx="792163" cy="1587"/>
          </a:xfrm>
          <a:prstGeom prst="line">
            <a:avLst/>
          </a:prstGeom>
          <a:noFill/>
          <a:ln w="38160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181" name="Line 12">
            <a:extLst>
              <a:ext uri="{FF2B5EF4-FFF2-40B4-BE49-F238E27FC236}">
                <a16:creationId xmlns:a16="http://schemas.microsoft.com/office/drawing/2014/main" id="{55A9997D-9FE1-5701-CA68-E825C82D1E4D}"/>
              </a:ext>
            </a:extLst>
          </p:cNvPr>
          <p:cNvSpPr>
            <a:spLocks noChangeShapeType="1"/>
          </p:cNvSpPr>
          <p:nvPr/>
        </p:nvSpPr>
        <p:spPr bwMode="auto">
          <a:xfrm>
            <a:off x="5364163" y="3429000"/>
            <a:ext cx="720725" cy="1588"/>
          </a:xfrm>
          <a:prstGeom prst="line">
            <a:avLst/>
          </a:prstGeom>
          <a:noFill/>
          <a:ln w="38160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182" name="Line 13">
            <a:extLst>
              <a:ext uri="{FF2B5EF4-FFF2-40B4-BE49-F238E27FC236}">
                <a16:creationId xmlns:a16="http://schemas.microsoft.com/office/drawing/2014/main" id="{F6F4C1EA-2796-C3C7-9D7F-D9CC0DDC210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362575" y="3573463"/>
            <a:ext cx="723900" cy="1587"/>
          </a:xfrm>
          <a:prstGeom prst="line">
            <a:avLst/>
          </a:prstGeom>
          <a:noFill/>
          <a:ln w="38160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183" name="Line 14">
            <a:extLst>
              <a:ext uri="{FF2B5EF4-FFF2-40B4-BE49-F238E27FC236}">
                <a16:creationId xmlns:a16="http://schemas.microsoft.com/office/drawing/2014/main" id="{80AF6424-369C-7485-7E88-5F4E4DAF041E}"/>
              </a:ext>
            </a:extLst>
          </p:cNvPr>
          <p:cNvSpPr>
            <a:spLocks noChangeShapeType="1"/>
          </p:cNvSpPr>
          <p:nvPr/>
        </p:nvSpPr>
        <p:spPr bwMode="auto">
          <a:xfrm>
            <a:off x="971550" y="2636838"/>
            <a:ext cx="7056438" cy="1587"/>
          </a:xfrm>
          <a:prstGeom prst="line">
            <a:avLst/>
          </a:prstGeom>
          <a:noFill/>
          <a:ln w="38160">
            <a:solidFill>
              <a:srgbClr val="008000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184" name="Line 15">
            <a:extLst>
              <a:ext uri="{FF2B5EF4-FFF2-40B4-BE49-F238E27FC236}">
                <a16:creationId xmlns:a16="http://schemas.microsoft.com/office/drawing/2014/main" id="{BF60A936-08B0-9A6A-4E10-C3926D4A3453}"/>
              </a:ext>
            </a:extLst>
          </p:cNvPr>
          <p:cNvSpPr>
            <a:spLocks noChangeShapeType="1"/>
          </p:cNvSpPr>
          <p:nvPr/>
        </p:nvSpPr>
        <p:spPr bwMode="auto">
          <a:xfrm>
            <a:off x="971550" y="2636838"/>
            <a:ext cx="1588" cy="1584325"/>
          </a:xfrm>
          <a:prstGeom prst="line">
            <a:avLst/>
          </a:prstGeom>
          <a:noFill/>
          <a:ln w="38160">
            <a:solidFill>
              <a:srgbClr val="008000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185" name="Line 16">
            <a:extLst>
              <a:ext uri="{FF2B5EF4-FFF2-40B4-BE49-F238E27FC236}">
                <a16:creationId xmlns:a16="http://schemas.microsoft.com/office/drawing/2014/main" id="{EC6E460A-310D-85BA-0B05-A95B956D4ED3}"/>
              </a:ext>
            </a:extLst>
          </p:cNvPr>
          <p:cNvSpPr>
            <a:spLocks noChangeShapeType="1"/>
          </p:cNvSpPr>
          <p:nvPr/>
        </p:nvSpPr>
        <p:spPr bwMode="auto">
          <a:xfrm>
            <a:off x="971550" y="4221163"/>
            <a:ext cx="7056438" cy="1587"/>
          </a:xfrm>
          <a:prstGeom prst="line">
            <a:avLst/>
          </a:prstGeom>
          <a:noFill/>
          <a:ln w="38160">
            <a:solidFill>
              <a:srgbClr val="008000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186" name="Line 17">
            <a:extLst>
              <a:ext uri="{FF2B5EF4-FFF2-40B4-BE49-F238E27FC236}">
                <a16:creationId xmlns:a16="http://schemas.microsoft.com/office/drawing/2014/main" id="{22DDA012-5E43-6793-B913-535FCD109A4A}"/>
              </a:ext>
            </a:extLst>
          </p:cNvPr>
          <p:cNvSpPr>
            <a:spLocks noChangeShapeType="1"/>
          </p:cNvSpPr>
          <p:nvPr/>
        </p:nvSpPr>
        <p:spPr bwMode="auto">
          <a:xfrm>
            <a:off x="8027988" y="2636838"/>
            <a:ext cx="1587" cy="1584325"/>
          </a:xfrm>
          <a:prstGeom prst="line">
            <a:avLst/>
          </a:prstGeom>
          <a:noFill/>
          <a:ln w="38160">
            <a:solidFill>
              <a:srgbClr val="008000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187" name="Text Box 18">
            <a:extLst>
              <a:ext uri="{FF2B5EF4-FFF2-40B4-BE49-F238E27FC236}">
                <a16:creationId xmlns:a16="http://schemas.microsoft.com/office/drawing/2014/main" id="{1DDFB8B9-1F8A-F391-D99F-F8A1FF61A3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79613" y="549275"/>
            <a:ext cx="5256212" cy="45720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1pPr>
            <a:lvl2pPr marL="742950" indent="-28575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2pPr>
            <a:lvl3pPr marL="1143000" indent="-2286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3pPr>
            <a:lvl4pPr marL="16002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4pPr>
            <a:lvl5pPr marL="2057400" indent="-228600"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r>
              <a:rPr lang="en-GB" altLang="cs-CZ" sz="2400" b="1">
                <a:latin typeface="Arial Unicode MS" pitchFamily="34" charset="-128"/>
              </a:rPr>
              <a:t>Schéma organizační struktury E</a:t>
            </a:r>
            <a:r>
              <a:rPr lang="cs-CZ" altLang="cs-CZ" sz="2400" b="1">
                <a:latin typeface="Arial Unicode MS" pitchFamily="34" charset="-128"/>
              </a:rPr>
              <a:t>U</a:t>
            </a:r>
            <a:endParaRPr lang="en-GB" altLang="cs-CZ" sz="2400" b="1">
              <a:latin typeface="Arial Unicode MS" pitchFamily="34" charset="-128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F4C7E224-D958-0628-ED1C-28FD9EC7D1A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188913"/>
            <a:ext cx="8156575" cy="1298575"/>
          </a:xfrm>
          <a:solidFill>
            <a:srgbClr val="00FF00"/>
          </a:solidFill>
        </p:spPr>
        <p:txBody>
          <a:bodyPr/>
          <a:lstStyle/>
          <a:p>
            <a:pPr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/>
              <a:t>Evropská komise</a:t>
            </a:r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B4BFE072-D847-C243-29EF-237C733DD58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9388" y="1600200"/>
            <a:ext cx="8229600" cy="4525963"/>
          </a:xfrm>
          <a:solidFill>
            <a:srgbClr val="FFFFCC"/>
          </a:solidFill>
        </p:spPr>
        <p:txBody>
          <a:bodyPr/>
          <a:lstStyle/>
          <a:p>
            <a:pPr marL="338138" indent="-338138"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cs-CZ" sz="2000" dirty="0"/>
              <a:t>Evropská komise je nadnárodní orgán Evropské unie, </a:t>
            </a:r>
          </a:p>
          <a:p>
            <a:pPr marL="738188" lvl="1" indent="-338138"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cs-CZ" sz="1600" dirty="0"/>
              <a:t>nezávislý na členských státech a </a:t>
            </a:r>
          </a:p>
          <a:p>
            <a:pPr marL="738188" lvl="1" indent="-338138"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cs-CZ" sz="1600" dirty="0"/>
              <a:t>hájící zájmy Unie. </a:t>
            </a:r>
          </a:p>
          <a:p>
            <a:pPr marL="400050" lvl="1" indent="0" eaLnBrk="1" hangingPunct="1">
              <a:buFont typeface="Arial" panose="020B0604020202020204" pitchFamily="34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cs-CZ" sz="1600" dirty="0"/>
              <a:t>Dva významy: kolegium 27 komisařů nebo toto kolegium s celým administrativním aparátem (+ 35 000 úředníků a překladatelů).</a:t>
            </a:r>
            <a:endParaRPr lang="cs-CZ" altLang="cs-CZ" sz="1600" dirty="0">
              <a:solidFill>
                <a:srgbClr val="FF0000"/>
              </a:solidFill>
            </a:endParaRPr>
          </a:p>
          <a:p>
            <a:pPr marL="338138" indent="-338138"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endParaRPr lang="cs-CZ" altLang="cs-CZ" sz="1600" dirty="0">
              <a:solidFill>
                <a:srgbClr val="FF0000"/>
              </a:solidFill>
            </a:endParaRPr>
          </a:p>
          <a:p>
            <a:pPr marL="338138" indent="-338138"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cs-CZ" altLang="cs-CZ" sz="2000" dirty="0">
                <a:solidFill>
                  <a:srgbClr val="FF0000"/>
                </a:solidFill>
              </a:rPr>
              <a:t>Pravomoci:</a:t>
            </a:r>
          </a:p>
          <a:p>
            <a:pPr marL="338138" indent="-338138"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cs-CZ" altLang="cs-CZ" sz="2000" dirty="0"/>
              <a:t>1. iniciativní</a:t>
            </a:r>
          </a:p>
          <a:p>
            <a:pPr marL="338138" indent="-338138"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cs-CZ" altLang="cs-CZ" sz="2000" dirty="0"/>
              <a:t>2. výkonná</a:t>
            </a:r>
          </a:p>
          <a:p>
            <a:pPr marL="338138" indent="-338138"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cs-CZ" altLang="cs-CZ" sz="2000" dirty="0"/>
              <a:t>3. kontrolní</a:t>
            </a:r>
          </a:p>
          <a:p>
            <a:pPr marL="338138" indent="-338138"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cs-CZ" altLang="cs-CZ" sz="2000" dirty="0"/>
              <a:t>4. zastupování </a:t>
            </a:r>
            <a:r>
              <a:rPr lang="cs-CZ" altLang="cs-CZ" sz="2000"/>
              <a:t>EU navenek</a:t>
            </a:r>
          </a:p>
          <a:p>
            <a:pPr marL="338138" indent="-338138"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cs-CZ" altLang="cs-CZ" sz="2000"/>
              <a:t>5. právotvorná (zmocnění, prováděcí předpisy)</a:t>
            </a:r>
            <a:endParaRPr lang="cs-CZ" altLang="cs-CZ" sz="20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18E13571-C9EF-286B-3E3F-776279E2190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188913"/>
            <a:ext cx="8156575" cy="1298575"/>
          </a:xfrm>
          <a:solidFill>
            <a:srgbClr val="00FF00"/>
          </a:solidFill>
        </p:spPr>
        <p:txBody>
          <a:bodyPr/>
          <a:lstStyle/>
          <a:p>
            <a:pPr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/>
              <a:t>Evropská komise</a:t>
            </a:r>
            <a:br>
              <a:rPr lang="cs-CZ" altLang="cs-CZ"/>
            </a:br>
            <a:r>
              <a:rPr lang="cs-CZ" altLang="cs-CZ" sz="3200"/>
              <a:t>základní informace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2903AC8F-C2DA-C34F-3190-5019F96FCCF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9388" y="1600200"/>
            <a:ext cx="8229600" cy="4997450"/>
          </a:xfrm>
          <a:solidFill>
            <a:srgbClr val="FFFFCC"/>
          </a:solidFill>
        </p:spPr>
        <p:txBody>
          <a:bodyPr/>
          <a:lstStyle/>
          <a:p>
            <a:r>
              <a:rPr lang="cs-CZ" altLang="cs-CZ" sz="2000"/>
              <a:t>Činnost Komise je zabezpečována prostřednictvím </a:t>
            </a:r>
            <a:r>
              <a:rPr lang="cs-CZ" altLang="cs-CZ" sz="2000" b="1">
                <a:solidFill>
                  <a:srgbClr val="C00000"/>
                </a:solidFill>
              </a:rPr>
              <a:t>Generálních ředitelství.</a:t>
            </a:r>
            <a:r>
              <a:rPr lang="cs-CZ" altLang="cs-CZ" sz="2000" b="1"/>
              <a:t> GŘ</a:t>
            </a:r>
            <a:r>
              <a:rPr lang="cs-CZ" altLang="cs-CZ" sz="2000"/>
              <a:t> je odpovědný jednomu z komisařů. O celkový chod Komise se stará </a:t>
            </a:r>
            <a:r>
              <a:rPr lang="cs-CZ" altLang="cs-CZ" sz="2000" b="1"/>
              <a:t>Generální sekretariát</a:t>
            </a:r>
            <a:r>
              <a:rPr lang="cs-CZ" altLang="cs-CZ" sz="2000"/>
              <a:t>.</a:t>
            </a:r>
          </a:p>
          <a:p>
            <a:r>
              <a:rPr lang="cs-CZ" altLang="cs-CZ" sz="2000"/>
              <a:t>Celkem má Komise přibližně </a:t>
            </a:r>
            <a:r>
              <a:rPr lang="cs-CZ" altLang="cs-CZ" sz="2000" b="1">
                <a:solidFill>
                  <a:srgbClr val="C00000"/>
                </a:solidFill>
              </a:rPr>
              <a:t>35 000 zaměstnanců, </a:t>
            </a:r>
            <a:r>
              <a:rPr lang="cs-CZ" altLang="cs-CZ" sz="2000"/>
              <a:t>z nichž asi patnáct procent tvoří překladatelská a tlumočnická služba.</a:t>
            </a:r>
          </a:p>
          <a:p>
            <a:r>
              <a:rPr lang="cs-CZ" altLang="cs-CZ" sz="2000" b="1"/>
              <a:t>Předsedu Komise musí schválit Rada EU a Evropský parlament. </a:t>
            </a:r>
            <a:r>
              <a:rPr lang="cs-CZ" altLang="cs-CZ" sz="2000"/>
              <a:t>8 místopředsedů.</a:t>
            </a:r>
          </a:p>
          <a:p>
            <a:r>
              <a:rPr lang="cs-CZ" altLang="cs-CZ" sz="2000"/>
              <a:t>Komisaře nominují a jmenují </a:t>
            </a:r>
            <a:r>
              <a:rPr lang="cs-CZ" altLang="cs-CZ" sz="2000" b="1" i="1"/>
              <a:t>dohodou jednotlivé členské státy, </a:t>
            </a:r>
            <a:r>
              <a:rPr lang="cs-CZ" altLang="cs-CZ" sz="2000"/>
              <a:t>celkový počet = 27. </a:t>
            </a:r>
            <a:r>
              <a:rPr lang="cs-CZ" altLang="cs-CZ" sz="2000" b="1">
                <a:solidFill>
                  <a:srgbClr val="FF0000"/>
                </a:solidFill>
              </a:rPr>
              <a:t>Komisaři nejsou reprezentanty státu, který je delegoval.</a:t>
            </a:r>
          </a:p>
          <a:p>
            <a:r>
              <a:rPr lang="cs-CZ" altLang="cs-CZ" sz="2000"/>
              <a:t>Každému z komisařů je předsedou Komise přidělen jeden resort.</a:t>
            </a:r>
          </a:p>
          <a:p>
            <a:r>
              <a:rPr lang="cs-CZ" altLang="cs-CZ" sz="2000" b="1"/>
              <a:t>Evropskou komisi nakonec jako celek schvaluje Evropský parlament. </a:t>
            </a:r>
          </a:p>
          <a:p>
            <a:r>
              <a:rPr lang="cs-CZ" altLang="cs-CZ" sz="2000"/>
              <a:t>Komise je politicky zodpovědná Parlamentu, který jí jako celku může vyjádřit nedůvěru.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24072340-0BEB-7AA8-07D0-088DDFDA478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28588"/>
            <a:ext cx="8229600" cy="1435100"/>
          </a:xfrm>
          <a:solidFill>
            <a:srgbClr val="66CCFF"/>
          </a:solidFill>
        </p:spPr>
        <p:txBody>
          <a:bodyPr/>
          <a:lstStyle/>
          <a:p>
            <a:pPr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b="1"/>
              <a:t>Rada EU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70926BBE-6EFC-81A7-DA1C-7C77C4B09BA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6425" cy="5045075"/>
          </a:xfrm>
          <a:solidFill>
            <a:srgbClr val="CCFFFF"/>
          </a:solidFill>
          <a:ln w="9360">
            <a:solidFill>
              <a:srgbClr val="FFFFCC"/>
            </a:solidFill>
            <a:round/>
            <a:headEnd/>
            <a:tailEnd/>
          </a:ln>
        </p:spPr>
        <p:txBody>
          <a:bodyPr/>
          <a:lstStyle/>
          <a:p>
            <a:pPr marL="338138" indent="-338138"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cs-CZ" altLang="cs-CZ" sz="2400" b="1">
              <a:solidFill>
                <a:schemeClr val="tx1"/>
              </a:solidFill>
            </a:endParaRPr>
          </a:p>
          <a:p>
            <a:pPr marL="338138" indent="-338138"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2400" b="1">
                <a:solidFill>
                  <a:schemeClr val="tx1"/>
                </a:solidFill>
              </a:rPr>
              <a:t>Složení:</a:t>
            </a:r>
            <a:r>
              <a:rPr lang="cs-CZ" altLang="cs-CZ" sz="2400">
                <a:solidFill>
                  <a:schemeClr val="tx1"/>
                </a:solidFill>
              </a:rPr>
              <a:t> </a:t>
            </a:r>
            <a:r>
              <a:rPr lang="cs-CZ" altLang="cs-CZ" sz="2400"/>
              <a:t>zástupci člen. států (ministři – 10 různých sektorových variant podle agendy)</a:t>
            </a:r>
          </a:p>
          <a:p>
            <a:pPr marL="338138" indent="-338138"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2400" b="1"/>
              <a:t>Předsednictví:</a:t>
            </a:r>
            <a:r>
              <a:rPr lang="cs-CZ" altLang="cs-CZ" sz="2400"/>
              <a:t> po 6 měsících (ČR – 2. pololetí 2022)</a:t>
            </a:r>
          </a:p>
          <a:p>
            <a:pPr marL="338138" indent="-338138"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b="1" i="1">
                <a:solidFill>
                  <a:srgbClr val="C00000"/>
                </a:solidFill>
              </a:rPr>
              <a:t>Pravomoci: rozhodovací, legislativní</a:t>
            </a:r>
          </a:p>
          <a:p>
            <a:pPr marL="338138" indent="-338138"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2400" b="1">
                <a:solidFill>
                  <a:srgbClr val="CC0000"/>
                </a:solidFill>
              </a:rPr>
              <a:t>Hlasování:</a:t>
            </a:r>
            <a:r>
              <a:rPr lang="cs-CZ" altLang="cs-CZ" sz="2400"/>
              <a:t> </a:t>
            </a:r>
          </a:p>
          <a:p>
            <a:pPr marL="738188" lvl="1" indent="-280988"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2400" b="1">
                <a:solidFill>
                  <a:srgbClr val="FF3300"/>
                </a:solidFill>
              </a:rPr>
              <a:t>vážené </a:t>
            </a:r>
          </a:p>
          <a:p>
            <a:pPr marL="738188" lvl="1" indent="-280988"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2400" b="1">
                <a:solidFill>
                  <a:srgbClr val="FF3300"/>
                </a:solidFill>
              </a:rPr>
              <a:t>kvalifikovaná většina nebo jednomyslnost</a:t>
            </a:r>
          </a:p>
          <a:p>
            <a:pPr marL="338138" indent="-338138" eaLnBrk="1" hangingPunct="1">
              <a:spcBef>
                <a:spcPts val="700"/>
              </a:spcBef>
              <a:buClrTx/>
              <a:buSzTx/>
              <a:buFontTx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cs-CZ" altLang="cs-CZ" sz="2400" b="1">
              <a:solidFill>
                <a:srgbClr val="3333CC"/>
              </a:solidFill>
            </a:endParaRPr>
          </a:p>
          <a:p>
            <a:pPr marL="338138" indent="-338138" eaLnBrk="1" hangingPunct="1">
              <a:spcBef>
                <a:spcPts val="700"/>
              </a:spcBef>
              <a:buClrTx/>
              <a:buSzTx/>
              <a:buFontTx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2400" b="1">
                <a:solidFill>
                  <a:srgbClr val="3333CC"/>
                </a:solidFill>
              </a:rPr>
              <a:t>COREPER (velvyslanci u EU v Bruselu) – předjednání celého pořadu jednání 2 dny předem</a:t>
            </a:r>
          </a:p>
          <a:p>
            <a:pPr marL="338138" indent="-338138" eaLnBrk="1" hangingPunct="1">
              <a:spcBef>
                <a:spcPts val="700"/>
              </a:spcBef>
              <a:buClrTx/>
              <a:buSzTx/>
              <a:buFontTx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cs-CZ" altLang="cs-CZ" sz="3600" b="1">
              <a:solidFill>
                <a:srgbClr val="3333CC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0AE936A6-28A8-5D83-6B8F-4F45B785CDD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28588"/>
            <a:ext cx="8229600" cy="1139825"/>
          </a:xfrm>
          <a:solidFill>
            <a:srgbClr val="66CCFF"/>
          </a:solidFill>
        </p:spPr>
        <p:txBody>
          <a:bodyPr/>
          <a:lstStyle/>
          <a:p>
            <a:pPr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3200" b="1"/>
              <a:t>Rada EU – různé podoby (vždy zasedá některá z nich)</a:t>
            </a:r>
          </a:p>
        </p:txBody>
      </p:sp>
      <p:graphicFrame>
        <p:nvGraphicFramePr>
          <p:cNvPr id="2" name="Tabulka 1">
            <a:extLst>
              <a:ext uri="{FF2B5EF4-FFF2-40B4-BE49-F238E27FC236}">
                <a16:creationId xmlns:a16="http://schemas.microsoft.com/office/drawing/2014/main" id="{27691BCD-8ECE-F0B7-36C2-57D9E9FA6334}"/>
              </a:ext>
            </a:extLst>
          </p:cNvPr>
          <p:cNvGraphicFramePr>
            <a:graphicFrameLocks noGrp="1"/>
          </p:cNvGraphicFramePr>
          <p:nvPr/>
        </p:nvGraphicFramePr>
        <p:xfrm>
          <a:off x="1187450" y="1557338"/>
          <a:ext cx="5905500" cy="4698999"/>
        </p:xfrm>
        <a:graphic>
          <a:graphicData uri="http://schemas.openxmlformats.org/drawingml/2006/table">
            <a:tbl>
              <a:tblPr/>
              <a:tblGrid>
                <a:gridCol w="44651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03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24193">
                <a:tc>
                  <a:txBody>
                    <a:bodyPr/>
                    <a:lstStyle/>
                    <a:p>
                      <a:r>
                        <a:rPr lang="cs-CZ" sz="1400" b="1" u="sng" dirty="0"/>
                        <a:t>Název sektorové rady</a:t>
                      </a:r>
                      <a:endParaRPr lang="cs-CZ" sz="1400" u="sng" dirty="0"/>
                    </a:p>
                  </a:txBody>
                  <a:tcPr marL="16454" marR="16454" marT="8225" marB="82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b="1"/>
                        <a:t>Zkratka</a:t>
                      </a:r>
                      <a:endParaRPr lang="cs-CZ" sz="1400"/>
                    </a:p>
                  </a:txBody>
                  <a:tcPr marL="16454" marR="16454" marT="8225" marB="82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4193">
                <a:tc>
                  <a:txBody>
                    <a:bodyPr/>
                    <a:lstStyle/>
                    <a:p>
                      <a:r>
                        <a:rPr lang="cs-CZ" sz="1400" dirty="0"/>
                        <a:t>Rada pro všeobecné záležitosti</a:t>
                      </a:r>
                    </a:p>
                  </a:txBody>
                  <a:tcPr marL="16454" marR="16454" marT="8225" marB="82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400"/>
                        <a:t>GAC</a:t>
                      </a:r>
                    </a:p>
                  </a:txBody>
                  <a:tcPr marL="16454" marR="16454" marT="8225" marB="82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4193">
                <a:tc>
                  <a:txBody>
                    <a:bodyPr/>
                    <a:lstStyle/>
                    <a:p>
                      <a:r>
                        <a:rPr lang="cs-CZ" sz="1400" dirty="0"/>
                        <a:t>Rada pro zahraniční věci</a:t>
                      </a:r>
                    </a:p>
                  </a:txBody>
                  <a:tcPr marL="16454" marR="16454" marT="8225" marB="82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400"/>
                        <a:t>FAC</a:t>
                      </a:r>
                    </a:p>
                  </a:txBody>
                  <a:tcPr marL="16454" marR="16454" marT="8225" marB="82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4193">
                <a:tc>
                  <a:txBody>
                    <a:bodyPr/>
                    <a:lstStyle/>
                    <a:p>
                      <a:r>
                        <a:rPr lang="cs-CZ" sz="1400" dirty="0"/>
                        <a:t>Rada pro hospodářské a finanční záležitosti</a:t>
                      </a:r>
                    </a:p>
                  </a:txBody>
                  <a:tcPr marL="16454" marR="16454" marT="8225" marB="82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400"/>
                        <a:t>ECOFIN</a:t>
                      </a:r>
                    </a:p>
                  </a:txBody>
                  <a:tcPr marL="16454" marR="16454" marT="8225" marB="82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4193">
                <a:tc>
                  <a:txBody>
                    <a:bodyPr/>
                    <a:lstStyle/>
                    <a:p>
                      <a:r>
                        <a:rPr lang="it-IT" sz="1400" dirty="0"/>
                        <a:t>Rada pro spravedlnost a vnitřní věci</a:t>
                      </a:r>
                    </a:p>
                  </a:txBody>
                  <a:tcPr marL="16454" marR="16454" marT="8225" marB="82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400"/>
                        <a:t>JHA</a:t>
                      </a:r>
                    </a:p>
                  </a:txBody>
                  <a:tcPr marL="16454" marR="16454" marT="8225" marB="82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069">
                <a:tc>
                  <a:txBody>
                    <a:bodyPr/>
                    <a:lstStyle/>
                    <a:p>
                      <a:r>
                        <a:rPr lang="cs-CZ" sz="1400" dirty="0"/>
                        <a:t>Rada pro zaměstnanost, sociální politiku, zdravotnictví a spotřebitelské záležitosti</a:t>
                      </a:r>
                    </a:p>
                  </a:txBody>
                  <a:tcPr marL="16454" marR="16454" marT="8225" marB="82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400"/>
                        <a:t>EPSCO</a:t>
                      </a:r>
                    </a:p>
                  </a:txBody>
                  <a:tcPr marL="16454" marR="16454" marT="8225" marB="82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4193">
                <a:tc>
                  <a:txBody>
                    <a:bodyPr/>
                    <a:lstStyle/>
                    <a:p>
                      <a:r>
                        <a:rPr lang="cs-CZ" sz="1400" dirty="0"/>
                        <a:t>Rada pro konkurenceschopnost</a:t>
                      </a:r>
                    </a:p>
                  </a:txBody>
                  <a:tcPr marL="16454" marR="16454" marT="8225" marB="82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dirty="0" err="1"/>
                        <a:t>CC</a:t>
                      </a:r>
                      <a:endParaRPr lang="cs-CZ" sz="1400" dirty="0"/>
                    </a:p>
                  </a:txBody>
                  <a:tcPr marL="16454" marR="16454" marT="8225" marB="82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4193">
                <a:tc>
                  <a:txBody>
                    <a:bodyPr/>
                    <a:lstStyle/>
                    <a:p>
                      <a:r>
                        <a:rPr lang="cs-CZ" sz="1400" dirty="0"/>
                        <a:t>Rada pro dopravu, telekomunikace a energetiku</a:t>
                      </a:r>
                    </a:p>
                  </a:txBody>
                  <a:tcPr marL="16454" marR="16454" marT="8225" marB="82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400"/>
                        <a:t>TTE</a:t>
                      </a:r>
                    </a:p>
                  </a:txBody>
                  <a:tcPr marL="16454" marR="16454" marT="8225" marB="82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24193">
                <a:tc>
                  <a:txBody>
                    <a:bodyPr/>
                    <a:lstStyle/>
                    <a:p>
                      <a:r>
                        <a:rPr lang="cs-CZ" sz="1400" dirty="0"/>
                        <a:t>Rada pro zemědělství a rybolov</a:t>
                      </a:r>
                    </a:p>
                  </a:txBody>
                  <a:tcPr marL="16454" marR="16454" marT="8225" marB="82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400"/>
                        <a:t>AGRI</a:t>
                      </a:r>
                    </a:p>
                  </a:txBody>
                  <a:tcPr marL="16454" marR="16454" marT="8225" marB="82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24193">
                <a:tc>
                  <a:txBody>
                    <a:bodyPr/>
                    <a:lstStyle/>
                    <a:p>
                      <a:r>
                        <a:rPr lang="cs-CZ" sz="1400" dirty="0"/>
                        <a:t>Rada pro životní prostředí</a:t>
                      </a:r>
                    </a:p>
                  </a:txBody>
                  <a:tcPr marL="16454" marR="16454" marT="8225" marB="82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dirty="0" err="1"/>
                        <a:t>ENVI</a:t>
                      </a:r>
                      <a:endParaRPr lang="cs-CZ" sz="1400" dirty="0"/>
                    </a:p>
                  </a:txBody>
                  <a:tcPr marL="16454" marR="16454" marT="8225" marB="82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24193">
                <a:tc>
                  <a:txBody>
                    <a:bodyPr/>
                    <a:lstStyle/>
                    <a:p>
                      <a:r>
                        <a:rPr lang="cs-CZ" sz="1400"/>
                        <a:t>Rada pro školství, mládež, kulturu a sport</a:t>
                      </a:r>
                    </a:p>
                  </a:txBody>
                  <a:tcPr marL="16454" marR="16454" marT="8225" marB="82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dirty="0" err="1"/>
                        <a:t>EYC</a:t>
                      </a:r>
                      <a:endParaRPr lang="cs-CZ" sz="1400" dirty="0"/>
                    </a:p>
                  </a:txBody>
                  <a:tcPr marL="16454" marR="16454" marT="8225" marB="82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15386" name="Rectangle 1">
            <a:extLst>
              <a:ext uri="{FF2B5EF4-FFF2-40B4-BE49-F238E27FC236}">
                <a16:creationId xmlns:a16="http://schemas.microsoft.com/office/drawing/2014/main" id="{1B8EF718-E17E-CACD-DFD4-CB3BAFA4A13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9750" y="3933825"/>
            <a:ext cx="8343900" cy="563563"/>
          </a:xfrm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85698" anchor="ctr">
            <a:spAutoFit/>
          </a:bodyPr>
          <a:lstStyle/>
          <a:p>
            <a:pPr marL="0" indent="0" fontAlgn="ctr">
              <a:spcBef>
                <a:spcPct val="0"/>
              </a:spcBef>
              <a:buFont typeface="Arial" panose="020B0604020202020204" pitchFamily="34" charset="0"/>
              <a:buNone/>
            </a:pPr>
            <a:br>
              <a:rPr lang="en-GB" altLang="cs-CZ" sz="800">
                <a:solidFill>
                  <a:srgbClr val="888888"/>
                </a:solidFill>
              </a:rPr>
            </a:br>
            <a:endParaRPr lang="en-GB" altLang="cs-CZ" sz="600">
              <a:solidFill>
                <a:schemeClr val="bg1"/>
              </a:solidFill>
            </a:endParaRPr>
          </a:p>
          <a:p>
            <a:pPr marL="0" inden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GB" altLang="cs-CZ" sz="180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01A87903-89AF-7371-1AF3-B1E23402959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28588"/>
            <a:ext cx="8229600" cy="1500187"/>
          </a:xfrm>
          <a:solidFill>
            <a:srgbClr val="FF99FF"/>
          </a:solidFill>
        </p:spPr>
        <p:txBody>
          <a:bodyPr/>
          <a:lstStyle/>
          <a:p>
            <a:pPr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sz="3200" b="1"/>
              <a:t>Kvalifikovaná většina v Radě </a:t>
            </a:r>
            <a:r>
              <a:rPr lang="cs-CZ" altLang="cs-CZ" sz="3200"/>
              <a:t>podle Lisabonu </a:t>
            </a:r>
            <a:r>
              <a:rPr lang="cs-CZ" altLang="cs-CZ" sz="3200">
                <a:solidFill>
                  <a:srgbClr val="0066FF"/>
                </a:solidFill>
              </a:rPr>
              <a:t>(současnost)</a:t>
            </a:r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FAEDFCD3-8054-FAD4-2A29-04B2A532081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844675"/>
            <a:ext cx="8229600" cy="4608513"/>
          </a:xfrm>
          <a:solidFill>
            <a:srgbClr val="FFFF99"/>
          </a:solidFill>
          <a:ln>
            <a:solidFill>
              <a:srgbClr val="FFFF99"/>
            </a:solidFill>
            <a:round/>
            <a:headEnd/>
            <a:tailEnd/>
          </a:ln>
        </p:spPr>
        <p:txBody>
          <a:bodyPr/>
          <a:lstStyle/>
          <a:p>
            <a:pPr marL="338138" indent="-338138" eaLnBrk="1" hangingPunct="1">
              <a:lnSpc>
                <a:spcPct val="83000"/>
              </a:lnSpc>
              <a:tabLst>
                <a:tab pos="107950" algn="l"/>
                <a:tab pos="557213" algn="l"/>
                <a:tab pos="1006475" algn="l"/>
                <a:tab pos="1455738" algn="l"/>
                <a:tab pos="1905000" algn="l"/>
                <a:tab pos="2354263" algn="l"/>
                <a:tab pos="2803525" algn="l"/>
                <a:tab pos="3252788" algn="l"/>
                <a:tab pos="3702050" algn="l"/>
                <a:tab pos="4151313" algn="l"/>
                <a:tab pos="4600575" algn="l"/>
                <a:tab pos="5049838" algn="l"/>
                <a:tab pos="5499100" algn="l"/>
                <a:tab pos="5948363" algn="l"/>
                <a:tab pos="6397625" algn="l"/>
                <a:tab pos="6846888" algn="l"/>
                <a:tab pos="7296150" algn="l"/>
                <a:tab pos="7745413" algn="l"/>
                <a:tab pos="8194675" algn="l"/>
                <a:tab pos="8643938" algn="l"/>
              </a:tabLst>
              <a:defRPr/>
            </a:pPr>
            <a:r>
              <a:rPr lang="cs-CZ" altLang="cs-CZ" sz="2400" b="1" dirty="0">
                <a:solidFill>
                  <a:srgbClr val="FF0000"/>
                </a:solidFill>
              </a:rPr>
              <a:t>55% členských států</a:t>
            </a:r>
            <a:r>
              <a:rPr lang="cs-CZ" altLang="cs-CZ" sz="2400" dirty="0"/>
              <a:t> </a:t>
            </a:r>
            <a:r>
              <a:rPr lang="cs-CZ" altLang="cs-CZ" sz="2400" b="1" i="1" dirty="0"/>
              <a:t>a současně </a:t>
            </a:r>
            <a:r>
              <a:rPr lang="cs-CZ" altLang="cs-CZ" sz="2400" dirty="0"/>
              <a:t>alespoň</a:t>
            </a:r>
          </a:p>
          <a:p>
            <a:pPr marL="338138" indent="-338138" eaLnBrk="1" hangingPunct="1">
              <a:lnSpc>
                <a:spcPct val="83000"/>
              </a:lnSpc>
              <a:tabLst>
                <a:tab pos="107950" algn="l"/>
                <a:tab pos="557213" algn="l"/>
                <a:tab pos="1006475" algn="l"/>
                <a:tab pos="1455738" algn="l"/>
                <a:tab pos="1905000" algn="l"/>
                <a:tab pos="2354263" algn="l"/>
                <a:tab pos="2803525" algn="l"/>
                <a:tab pos="3252788" algn="l"/>
                <a:tab pos="3702050" algn="l"/>
                <a:tab pos="4151313" algn="l"/>
                <a:tab pos="4600575" algn="l"/>
                <a:tab pos="5049838" algn="l"/>
                <a:tab pos="5499100" algn="l"/>
                <a:tab pos="5948363" algn="l"/>
                <a:tab pos="6397625" algn="l"/>
                <a:tab pos="6846888" algn="l"/>
                <a:tab pos="7296150" algn="l"/>
                <a:tab pos="7745413" algn="l"/>
                <a:tab pos="8194675" algn="l"/>
                <a:tab pos="8643938" algn="l"/>
              </a:tabLst>
              <a:defRPr/>
            </a:pPr>
            <a:r>
              <a:rPr lang="cs-CZ" altLang="cs-CZ" sz="2400" b="1" dirty="0">
                <a:solidFill>
                  <a:srgbClr val="FF0000"/>
                </a:solidFill>
              </a:rPr>
              <a:t>65% obyvatel EU</a:t>
            </a:r>
            <a:r>
              <a:rPr lang="cs-CZ" altLang="cs-CZ" sz="2400" dirty="0"/>
              <a:t> (součet obyvatel ve státech hlasujících kladně)</a:t>
            </a:r>
          </a:p>
          <a:p>
            <a:pPr marL="0" indent="0" eaLnBrk="1" hangingPunct="1">
              <a:lnSpc>
                <a:spcPct val="83000"/>
              </a:lnSpc>
              <a:buFont typeface="Arial" panose="020B0604020202020204" pitchFamily="34" charset="0"/>
              <a:buNone/>
              <a:tabLst>
                <a:tab pos="107950" algn="l"/>
                <a:tab pos="557213" algn="l"/>
                <a:tab pos="1006475" algn="l"/>
                <a:tab pos="1455738" algn="l"/>
                <a:tab pos="1905000" algn="l"/>
                <a:tab pos="2354263" algn="l"/>
                <a:tab pos="2803525" algn="l"/>
                <a:tab pos="3252788" algn="l"/>
                <a:tab pos="3702050" algn="l"/>
                <a:tab pos="4151313" algn="l"/>
                <a:tab pos="4600575" algn="l"/>
                <a:tab pos="5049838" algn="l"/>
                <a:tab pos="5499100" algn="l"/>
                <a:tab pos="5948363" algn="l"/>
                <a:tab pos="6397625" algn="l"/>
                <a:tab pos="6846888" algn="l"/>
                <a:tab pos="7296150" algn="l"/>
                <a:tab pos="7745413" algn="l"/>
                <a:tab pos="8194675" algn="l"/>
                <a:tab pos="8643938" algn="l"/>
              </a:tabLst>
              <a:defRPr/>
            </a:pPr>
            <a:r>
              <a:rPr lang="cs-CZ" altLang="cs-CZ" sz="2400" dirty="0"/>
              <a:t>		= kumulativní podmínky</a:t>
            </a:r>
          </a:p>
          <a:p>
            <a:pPr marL="338138" indent="-338138" eaLnBrk="1" hangingPunct="1">
              <a:lnSpc>
                <a:spcPct val="83000"/>
              </a:lnSpc>
              <a:tabLst>
                <a:tab pos="107950" algn="l"/>
                <a:tab pos="557213" algn="l"/>
                <a:tab pos="1006475" algn="l"/>
                <a:tab pos="1455738" algn="l"/>
                <a:tab pos="1905000" algn="l"/>
                <a:tab pos="2354263" algn="l"/>
                <a:tab pos="2803525" algn="l"/>
                <a:tab pos="3252788" algn="l"/>
                <a:tab pos="3702050" algn="l"/>
                <a:tab pos="4151313" algn="l"/>
                <a:tab pos="4600575" algn="l"/>
                <a:tab pos="5049838" algn="l"/>
                <a:tab pos="5499100" algn="l"/>
                <a:tab pos="5948363" algn="l"/>
                <a:tab pos="6397625" algn="l"/>
                <a:tab pos="6846888" algn="l"/>
                <a:tab pos="7296150" algn="l"/>
                <a:tab pos="7745413" algn="l"/>
                <a:tab pos="8194675" algn="l"/>
                <a:tab pos="8643938" algn="l"/>
              </a:tabLst>
              <a:defRPr/>
            </a:pPr>
            <a:r>
              <a:rPr lang="cs-CZ" altLang="cs-CZ" sz="2400" b="1" i="1" dirty="0">
                <a:solidFill>
                  <a:schemeClr val="tx1"/>
                </a:solidFill>
              </a:rPr>
              <a:t>Blokační menšina</a:t>
            </a:r>
            <a:r>
              <a:rPr lang="cs-CZ" altLang="cs-CZ" sz="2400" i="1" dirty="0">
                <a:solidFill>
                  <a:schemeClr val="tx1"/>
                </a:solidFill>
              </a:rPr>
              <a:t> </a:t>
            </a:r>
            <a:r>
              <a:rPr lang="cs-CZ" altLang="cs-CZ" sz="2400" dirty="0">
                <a:solidFill>
                  <a:schemeClr val="accent3">
                    <a:lumMod val="65000"/>
                  </a:schemeClr>
                </a:solidFill>
              </a:rPr>
              <a:t>- </a:t>
            </a:r>
            <a:r>
              <a:rPr lang="cs-CZ" altLang="cs-CZ" sz="2400" dirty="0">
                <a:solidFill>
                  <a:srgbClr val="0070C0"/>
                </a:solidFill>
              </a:rPr>
              <a:t>tzv. </a:t>
            </a:r>
            <a:r>
              <a:rPr lang="cs-CZ" altLang="cs-CZ" sz="2400" b="1" dirty="0" err="1">
                <a:solidFill>
                  <a:srgbClr val="0070C0"/>
                </a:solidFill>
              </a:rPr>
              <a:t>ioanninský</a:t>
            </a:r>
            <a:r>
              <a:rPr lang="cs-CZ" altLang="cs-CZ" sz="2400" b="1" dirty="0">
                <a:solidFill>
                  <a:srgbClr val="0070C0"/>
                </a:solidFill>
              </a:rPr>
              <a:t> kompromis:</a:t>
            </a:r>
          </a:p>
          <a:p>
            <a:pPr marL="738188" lvl="1" indent="-338138" eaLnBrk="1" hangingPunct="1">
              <a:lnSpc>
                <a:spcPct val="83000"/>
              </a:lnSpc>
              <a:tabLst>
                <a:tab pos="107950" algn="l"/>
                <a:tab pos="557213" algn="l"/>
                <a:tab pos="1006475" algn="l"/>
                <a:tab pos="1455738" algn="l"/>
                <a:tab pos="1905000" algn="l"/>
                <a:tab pos="2354263" algn="l"/>
                <a:tab pos="2803525" algn="l"/>
                <a:tab pos="3252788" algn="l"/>
                <a:tab pos="3702050" algn="l"/>
                <a:tab pos="4151313" algn="l"/>
                <a:tab pos="4600575" algn="l"/>
                <a:tab pos="5049838" algn="l"/>
                <a:tab pos="5499100" algn="l"/>
                <a:tab pos="5948363" algn="l"/>
                <a:tab pos="6397625" algn="l"/>
                <a:tab pos="6846888" algn="l"/>
                <a:tab pos="7296150" algn="l"/>
                <a:tab pos="7745413" algn="l"/>
                <a:tab pos="8194675" algn="l"/>
                <a:tab pos="8643938" algn="l"/>
              </a:tabLst>
              <a:defRPr/>
            </a:pPr>
            <a:r>
              <a:rPr lang="cs-CZ" altLang="cs-CZ" sz="2000" b="1" dirty="0">
                <a:solidFill>
                  <a:srgbClr val="FF0000"/>
                </a:solidFill>
              </a:rPr>
              <a:t>Nesmí ji tvořit jen 3 státy, i kdyby představovaly 35% obyv.</a:t>
            </a:r>
            <a:endParaRPr lang="cs-CZ" altLang="cs-CZ" sz="2000" dirty="0">
              <a:solidFill>
                <a:srgbClr val="FF0000"/>
              </a:solidFill>
            </a:endParaRPr>
          </a:p>
          <a:p>
            <a:pPr lvl="1">
              <a:tabLst>
                <a:tab pos="107950" algn="l"/>
                <a:tab pos="557213" algn="l"/>
                <a:tab pos="1006475" algn="l"/>
                <a:tab pos="1455738" algn="l"/>
                <a:tab pos="1905000" algn="l"/>
                <a:tab pos="2354263" algn="l"/>
                <a:tab pos="2803525" algn="l"/>
                <a:tab pos="3252788" algn="l"/>
                <a:tab pos="3702050" algn="l"/>
                <a:tab pos="4151313" algn="l"/>
                <a:tab pos="4600575" algn="l"/>
                <a:tab pos="5049838" algn="l"/>
                <a:tab pos="5499100" algn="l"/>
                <a:tab pos="5948363" algn="l"/>
                <a:tab pos="6397625" algn="l"/>
                <a:tab pos="6846888" algn="l"/>
                <a:tab pos="7296150" algn="l"/>
                <a:tab pos="7745413" algn="l"/>
                <a:tab pos="8194675" algn="l"/>
                <a:tab pos="8643938" algn="l"/>
              </a:tabLst>
              <a:defRPr/>
            </a:pPr>
            <a:r>
              <a:rPr lang="cs-CZ" altLang="cs-CZ" sz="2000" dirty="0">
                <a:solidFill>
                  <a:schemeClr val="tx1"/>
                </a:solidFill>
              </a:rPr>
              <a:t>Menšina</a:t>
            </a:r>
            <a:r>
              <a:rPr lang="cs-CZ" altLang="cs-CZ" sz="2000" dirty="0">
                <a:solidFill>
                  <a:schemeClr val="accent3">
                    <a:lumMod val="65000"/>
                  </a:schemeClr>
                </a:solidFill>
              </a:rPr>
              <a:t> musí být tvořena minimálně </a:t>
            </a:r>
            <a:r>
              <a:rPr lang="cs-CZ" altLang="cs-CZ" sz="2000" dirty="0">
                <a:solidFill>
                  <a:schemeClr val="tx1"/>
                </a:solidFill>
              </a:rPr>
              <a:t>4 zeměmi </a:t>
            </a:r>
            <a:r>
              <a:rPr lang="cs-CZ" altLang="cs-CZ" sz="2000" dirty="0">
                <a:solidFill>
                  <a:schemeClr val="accent3">
                    <a:lumMod val="65000"/>
                  </a:schemeClr>
                </a:solidFill>
              </a:rPr>
              <a:t>(případně takovým počtem členů, jenž zastupuje nejméně </a:t>
            </a:r>
            <a:r>
              <a:rPr lang="cs-CZ" altLang="cs-CZ" sz="2000" dirty="0">
                <a:solidFill>
                  <a:schemeClr val="tx1"/>
                </a:solidFill>
              </a:rPr>
              <a:t>35 % obyvatelstva zúčastněných členských států plus ještě jeden člen), </a:t>
            </a:r>
            <a:r>
              <a:rPr lang="cs-CZ" altLang="cs-CZ" sz="2000" dirty="0">
                <a:solidFill>
                  <a:schemeClr val="accent3">
                    <a:lumMod val="65000"/>
                  </a:schemeClr>
                </a:solidFill>
              </a:rPr>
              <a:t>jinak se kvalifikovaná většina považuje za dosaženou. </a:t>
            </a:r>
          </a:p>
          <a:p>
            <a:pPr lvl="1">
              <a:tabLst>
                <a:tab pos="107950" algn="l"/>
                <a:tab pos="557213" algn="l"/>
                <a:tab pos="1006475" algn="l"/>
                <a:tab pos="1455738" algn="l"/>
                <a:tab pos="1905000" algn="l"/>
                <a:tab pos="2354263" algn="l"/>
                <a:tab pos="2803525" algn="l"/>
                <a:tab pos="3252788" algn="l"/>
                <a:tab pos="3702050" algn="l"/>
                <a:tab pos="4151313" algn="l"/>
                <a:tab pos="4600575" algn="l"/>
                <a:tab pos="5049838" algn="l"/>
                <a:tab pos="5499100" algn="l"/>
                <a:tab pos="5948363" algn="l"/>
                <a:tab pos="6397625" algn="l"/>
                <a:tab pos="6846888" algn="l"/>
                <a:tab pos="7296150" algn="l"/>
                <a:tab pos="7745413" algn="l"/>
                <a:tab pos="8194675" algn="l"/>
                <a:tab pos="8643938" algn="l"/>
              </a:tabLst>
              <a:defRPr/>
            </a:pPr>
            <a:r>
              <a:rPr lang="cs-CZ" altLang="cs-CZ" sz="2000" dirty="0">
                <a:solidFill>
                  <a:schemeClr val="accent3">
                    <a:lumMod val="65000"/>
                  </a:schemeClr>
                </a:solidFill>
              </a:rPr>
              <a:t>Tato změna byla zakotvena ve prospěch ochrany malých členských zemí, které by jinak mohly být </a:t>
            </a:r>
            <a:r>
              <a:rPr lang="cs-CZ" altLang="cs-CZ" sz="2000" dirty="0">
                <a:solidFill>
                  <a:schemeClr val="tx1"/>
                </a:solidFill>
              </a:rPr>
              <a:t>blokovány třemi velkými členskými státy EU, které tvoří 35 % obyvatel EU.</a:t>
            </a:r>
          </a:p>
          <a:p>
            <a:pPr marL="338138" indent="-338138" eaLnBrk="1" hangingPunct="1">
              <a:lnSpc>
                <a:spcPct val="83000"/>
              </a:lnSpc>
              <a:tabLst>
                <a:tab pos="107950" algn="l"/>
                <a:tab pos="557213" algn="l"/>
                <a:tab pos="1006475" algn="l"/>
                <a:tab pos="1455738" algn="l"/>
                <a:tab pos="1905000" algn="l"/>
                <a:tab pos="2354263" algn="l"/>
                <a:tab pos="2803525" algn="l"/>
                <a:tab pos="3252788" algn="l"/>
                <a:tab pos="3702050" algn="l"/>
                <a:tab pos="4151313" algn="l"/>
                <a:tab pos="4600575" algn="l"/>
                <a:tab pos="5049838" algn="l"/>
                <a:tab pos="5499100" algn="l"/>
                <a:tab pos="5948363" algn="l"/>
                <a:tab pos="6397625" algn="l"/>
                <a:tab pos="6846888" algn="l"/>
                <a:tab pos="7296150" algn="l"/>
                <a:tab pos="7745413" algn="l"/>
                <a:tab pos="8194675" algn="l"/>
                <a:tab pos="8643938" algn="l"/>
              </a:tabLst>
              <a:defRPr/>
            </a:pPr>
            <a:endParaRPr lang="cs-CZ" altLang="cs-CZ" sz="2400" dirty="0"/>
          </a:p>
          <a:p>
            <a:pPr marL="338138" indent="-338138" eaLnBrk="1" hangingPunct="1">
              <a:lnSpc>
                <a:spcPct val="83000"/>
              </a:lnSpc>
              <a:tabLst>
                <a:tab pos="107950" algn="l"/>
                <a:tab pos="557213" algn="l"/>
                <a:tab pos="1006475" algn="l"/>
                <a:tab pos="1455738" algn="l"/>
                <a:tab pos="1905000" algn="l"/>
                <a:tab pos="2354263" algn="l"/>
                <a:tab pos="2803525" algn="l"/>
                <a:tab pos="3252788" algn="l"/>
                <a:tab pos="3702050" algn="l"/>
                <a:tab pos="4151313" algn="l"/>
                <a:tab pos="4600575" algn="l"/>
                <a:tab pos="5049838" algn="l"/>
                <a:tab pos="5499100" algn="l"/>
                <a:tab pos="5948363" algn="l"/>
                <a:tab pos="6397625" algn="l"/>
                <a:tab pos="6846888" algn="l"/>
                <a:tab pos="7296150" algn="l"/>
                <a:tab pos="7745413" algn="l"/>
                <a:tab pos="8194675" algn="l"/>
                <a:tab pos="8643938" algn="l"/>
              </a:tabLst>
              <a:defRPr/>
            </a:pPr>
            <a:endParaRPr lang="cs-CZ" altLang="cs-CZ" sz="40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>
            <a:extLst>
              <a:ext uri="{FF2B5EF4-FFF2-40B4-BE49-F238E27FC236}">
                <a16:creationId xmlns:a16="http://schemas.microsoft.com/office/drawing/2014/main" id="{8E83C385-C83F-61E1-14A9-F33DBB16F7D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28588"/>
            <a:ext cx="8228013" cy="779462"/>
          </a:xfrm>
          <a:solidFill>
            <a:srgbClr val="FFFF66"/>
          </a:solidFill>
        </p:spPr>
        <p:txBody>
          <a:bodyPr/>
          <a:lstStyle/>
          <a:p>
            <a:r>
              <a:rPr lang="cs-CZ" altLang="cs-CZ" sz="2400" b="1" i="1"/>
              <a:t>SHRNUTÍ INFORMACÍ O KVALIFIKOVANÉ VĚTŠINĚ</a:t>
            </a:r>
            <a:endParaRPr lang="pl-PL" altLang="cs-CZ" sz="2400"/>
          </a:p>
        </p:txBody>
      </p:sp>
      <p:sp>
        <p:nvSpPr>
          <p:cNvPr id="19459" name="Zástupný symbol pro obsah 2">
            <a:extLst>
              <a:ext uri="{FF2B5EF4-FFF2-40B4-BE49-F238E27FC236}">
                <a16:creationId xmlns:a16="http://schemas.microsoft.com/office/drawing/2014/main" id="{E432E775-C3DF-C29F-4A7C-9BAAA7E40B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825" y="908050"/>
            <a:ext cx="8569325" cy="5473700"/>
          </a:xfrm>
          <a:solidFill>
            <a:srgbClr val="FFFFCC"/>
          </a:solidFill>
        </p:spPr>
        <p:txBody>
          <a:bodyPr/>
          <a:lstStyle/>
          <a:p>
            <a:pPr hangingPunct="1">
              <a:defRPr/>
            </a:pPr>
            <a:r>
              <a:rPr lang="cs-CZ" altLang="cs-CZ" sz="2000" b="1" i="1" dirty="0"/>
              <a:t>Kvalifikovaná většina - j</a:t>
            </a:r>
            <a:r>
              <a:rPr lang="cs-CZ" altLang="cs-CZ" sz="2000" i="1" dirty="0"/>
              <a:t>e jí dosaženo, jsou-li splněny zároveň dvě podmínky </a:t>
            </a:r>
            <a:r>
              <a:rPr lang="cs-CZ" altLang="cs-CZ" sz="2000" b="1" i="1" dirty="0">
                <a:solidFill>
                  <a:srgbClr val="FF0000"/>
                </a:solidFill>
              </a:rPr>
              <a:t>(tzv. dvojí většina):</a:t>
            </a:r>
            <a:endParaRPr lang="cs-CZ" altLang="cs-CZ" sz="2000" b="1" dirty="0">
              <a:solidFill>
                <a:srgbClr val="FF0000"/>
              </a:solidFill>
            </a:endParaRPr>
          </a:p>
          <a:p>
            <a:pPr>
              <a:defRPr/>
            </a:pPr>
            <a:r>
              <a:rPr lang="cs-CZ" altLang="cs-CZ" sz="2000" b="1" i="1" dirty="0">
                <a:solidFill>
                  <a:srgbClr val="C00000"/>
                </a:solidFill>
              </a:rPr>
              <a:t>1</a:t>
            </a:r>
            <a:r>
              <a:rPr lang="cs-CZ" altLang="cs-CZ" sz="2000" dirty="0">
                <a:solidFill>
                  <a:schemeClr val="tx1"/>
                </a:solidFill>
              </a:rPr>
              <a:t>. nejméně </a:t>
            </a:r>
            <a:r>
              <a:rPr lang="cs-CZ" altLang="cs-CZ" sz="2000" b="1" i="1" dirty="0"/>
              <a:t>55 % členských států</a:t>
            </a:r>
            <a:r>
              <a:rPr lang="cs-CZ" altLang="cs-CZ" sz="2000" i="1" dirty="0"/>
              <a:t> hlasuje pro návrh = 15 z 27 států,</a:t>
            </a:r>
            <a:endParaRPr lang="cs-CZ" altLang="cs-CZ" sz="2000" dirty="0"/>
          </a:p>
          <a:p>
            <a:pPr>
              <a:defRPr/>
            </a:pPr>
            <a:r>
              <a:rPr lang="cs-CZ" altLang="cs-CZ" sz="2000" b="1" i="1" dirty="0">
                <a:solidFill>
                  <a:srgbClr val="FF0000"/>
                </a:solidFill>
              </a:rPr>
              <a:t>2.</a:t>
            </a:r>
            <a:r>
              <a:rPr lang="cs-CZ" altLang="cs-CZ" sz="2000" i="1" dirty="0">
                <a:solidFill>
                  <a:schemeClr val="tx1"/>
                </a:solidFill>
              </a:rPr>
              <a:t> </a:t>
            </a:r>
            <a:r>
              <a:rPr lang="cs-CZ" altLang="cs-CZ" sz="2000" dirty="0">
                <a:solidFill>
                  <a:schemeClr val="tx1"/>
                </a:solidFill>
              </a:rPr>
              <a:t>tyto státy zahrnují nejméně </a:t>
            </a:r>
            <a:r>
              <a:rPr lang="cs-CZ" altLang="cs-CZ" sz="2000" b="1" i="1" dirty="0"/>
              <a:t>65 % celkového počtu obyvatel EU</a:t>
            </a:r>
            <a:r>
              <a:rPr lang="cs-CZ" altLang="cs-CZ" sz="2000" i="1" dirty="0"/>
              <a:t>.</a:t>
            </a:r>
            <a:endParaRPr lang="cs-CZ" altLang="cs-CZ" sz="2000" dirty="0"/>
          </a:p>
          <a:p>
            <a:pPr hangingPunct="1">
              <a:defRPr/>
            </a:pPr>
            <a:r>
              <a:rPr lang="cs-CZ" altLang="cs-CZ" sz="2000" b="1" i="1" dirty="0"/>
              <a:t>Blokační menšina: tvoří ji nejméně čtyři členové Rady, kteří zastupují </a:t>
            </a:r>
            <a:r>
              <a:rPr lang="cs-CZ" altLang="cs-CZ" sz="2000" i="1" dirty="0"/>
              <a:t>více než 35 % obyvatelstva EU</a:t>
            </a:r>
            <a:r>
              <a:rPr lang="cs-CZ" altLang="cs-CZ" sz="2000" b="1" i="1" dirty="0"/>
              <a:t>.</a:t>
            </a:r>
            <a:endParaRPr lang="cs-CZ" altLang="cs-CZ" sz="2000" b="1" dirty="0"/>
          </a:p>
          <a:p>
            <a:pPr hangingPunct="1">
              <a:defRPr/>
            </a:pPr>
            <a:r>
              <a:rPr lang="cs-CZ" altLang="cs-CZ" sz="2000" b="1" i="1" dirty="0"/>
              <a:t>Zvláštní případy: V případech, kdy se na hlasování nepodílejí všichni členové Rady  (tj. členské státy) ,se procenta počítají jen ze zúčastněných členů Rady.</a:t>
            </a:r>
            <a:endParaRPr lang="cs-CZ" altLang="cs-CZ" sz="2000" b="1" dirty="0"/>
          </a:p>
          <a:p>
            <a:pPr>
              <a:defRPr/>
            </a:pPr>
            <a:r>
              <a:rPr lang="cs-CZ" altLang="cs-CZ" sz="2000" i="1" dirty="0">
                <a:solidFill>
                  <a:schemeClr val="bg1">
                    <a:lumMod val="65000"/>
                  </a:schemeClr>
                </a:solidFill>
              </a:rPr>
              <a:t>Další výjimka: Rozhoduje-li Rada o návrhu, který nebyl předložen Komisí nebo Vysokým představitelem, je rozhodnutí přijato, když:</a:t>
            </a:r>
            <a:endParaRPr lang="cs-CZ" altLang="cs-CZ" sz="2000" dirty="0">
              <a:solidFill>
                <a:schemeClr val="bg1">
                  <a:lumMod val="65000"/>
                </a:schemeClr>
              </a:solidFill>
            </a:endParaRPr>
          </a:p>
          <a:p>
            <a:pPr>
              <a:defRPr/>
            </a:pPr>
            <a:r>
              <a:rPr lang="cs-CZ" altLang="cs-CZ" sz="2000" i="1" dirty="0">
                <a:solidFill>
                  <a:schemeClr val="bg1">
                    <a:lumMod val="65000"/>
                  </a:schemeClr>
                </a:solidFill>
              </a:rPr>
              <a:t>pro hlasuje nejméně 72 % členských států, zastupujících nejméně 65 % obyvatelstva EU.</a:t>
            </a:r>
            <a:endParaRPr lang="cs-CZ" altLang="cs-CZ" sz="2000" dirty="0">
              <a:solidFill>
                <a:schemeClr val="bg1">
                  <a:lumMod val="65000"/>
                </a:schemeClr>
              </a:solidFill>
            </a:endParaRPr>
          </a:p>
          <a:p>
            <a:pPr hangingPunct="1">
              <a:defRPr/>
            </a:pPr>
            <a:r>
              <a:rPr lang="cs-CZ" altLang="cs-CZ" sz="2000" b="1" i="1" dirty="0"/>
              <a:t>Zdržení se hlasování</a:t>
            </a:r>
            <a:r>
              <a:rPr lang="cs-CZ" altLang="cs-CZ" sz="2000" i="1" dirty="0"/>
              <a:t> se při hlasování kvalifikovanou většinou považuje za </a:t>
            </a:r>
            <a:r>
              <a:rPr lang="cs-CZ" altLang="cs-CZ" sz="2000" b="1" i="1" dirty="0"/>
              <a:t>hlas proti návrhu.</a:t>
            </a:r>
            <a:r>
              <a:rPr lang="cs-CZ" altLang="cs-CZ" sz="2000" i="1" dirty="0"/>
              <a:t> Zdržení se hlasování neznamená totéž co neúčast na hlasování. </a:t>
            </a:r>
            <a:r>
              <a:rPr lang="cs-CZ" altLang="cs-CZ" sz="2000" i="1" dirty="0">
                <a:solidFill>
                  <a:srgbClr val="FF0000"/>
                </a:solidFill>
              </a:rPr>
              <a:t>Počítají se jen kladné hlasy. </a:t>
            </a:r>
            <a:endParaRPr lang="pl-PL" altLang="cs-CZ" sz="2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Výchozí návrh">
      <a:majorFont>
        <a:latin typeface="Arial"/>
        <a:ea typeface="Arial Unicode MS"/>
        <a:cs typeface="Arial Unicode MS"/>
      </a:majorFont>
      <a:minorFont>
        <a:latin typeface="Arial"/>
        <a:ea typeface="Arial Unicode MS"/>
        <a:cs typeface="Arial Unicode MS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Arial Unicode MS" pitchFamily="34" charset="-128"/>
            <a:cs typeface="Arial Unicode MS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Arial Unicode MS" pitchFamily="34" charset="-128"/>
            <a:cs typeface="Arial Unicode MS" pitchFamily="34" charset="-128"/>
          </a:defRPr>
        </a:defPPr>
      </a:lstStyle>
    </a:lnDef>
  </a:objectDefaults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1474</Words>
  <Application>Microsoft Office PowerPoint</Application>
  <PresentationFormat>Předvádění na obrazovce (4:3)</PresentationFormat>
  <Paragraphs>197</Paragraphs>
  <Slides>20</Slides>
  <Notes>9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6" baseType="lpstr">
      <vt:lpstr>Arial</vt:lpstr>
      <vt:lpstr>Arial Black</vt:lpstr>
      <vt:lpstr>Arial Unicode MS</vt:lpstr>
      <vt:lpstr>Liberation Serif</vt:lpstr>
      <vt:lpstr>Times New Roman</vt:lpstr>
      <vt:lpstr>Výchozí návrh</vt:lpstr>
      <vt:lpstr> PRÁVO EVROPSKÉ UNIE     Organizační struktura EU  NVS - 2023</vt:lpstr>
      <vt:lpstr>     </vt:lpstr>
      <vt:lpstr>Prezentace aplikace PowerPoint</vt:lpstr>
      <vt:lpstr>Evropská komise</vt:lpstr>
      <vt:lpstr>Evropská komise základní informace</vt:lpstr>
      <vt:lpstr>Rada EU</vt:lpstr>
      <vt:lpstr>Rada EU – různé podoby (vždy zasedá některá z nich)</vt:lpstr>
      <vt:lpstr>Kvalifikovaná většina v Radě podle Lisabonu (současnost)</vt:lpstr>
      <vt:lpstr>SHRNUTÍ INFORMACÍ O KVALIFIKOVANÉ VĚTŠINĚ</vt:lpstr>
      <vt:lpstr>Hlasovací váha jednotlivých členských států v Radě EU u kvalifikované většiny (pro informaci)</vt:lpstr>
      <vt:lpstr>Evropská unie a Rada Evropy (dvě různé organizace)</vt:lpstr>
      <vt:lpstr>Evropská rada (summit)</vt:lpstr>
      <vt:lpstr>Evropská rada (summit)</vt:lpstr>
      <vt:lpstr>Evropský parlament</vt:lpstr>
      <vt:lpstr>Zasedání EP</vt:lpstr>
      <vt:lpstr>Poslanci Evropského parlamentu</vt:lpstr>
      <vt:lpstr>Výbory a frakce EP (jen pro informaci)</vt:lpstr>
      <vt:lpstr>Prezentace aplikace PowerPoint</vt:lpstr>
      <vt:lpstr>Složení SD EU:</vt:lpstr>
      <vt:lpstr>Základní funkce Soudního dvora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Vladimír Týč</dc:creator>
  <cp:lastModifiedBy>Vladimír Týč</cp:lastModifiedBy>
  <cp:revision>106</cp:revision>
  <dcterms:modified xsi:type="dcterms:W3CDTF">2023-11-08T17:13:18Z</dcterms:modified>
</cp:coreProperties>
</file>