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8" r:id="rId5"/>
    <p:sldId id="262" r:id="rId6"/>
    <p:sldId id="264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EBA"/>
    <a:srgbClr val="FFFF8B"/>
    <a:srgbClr val="FFFF4B"/>
    <a:srgbClr val="FFFF00"/>
    <a:srgbClr val="E9FC36"/>
    <a:srgbClr val="CC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B6E3E-0B63-4BF0-A986-C4914798A037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A340-3026-429F-A5FB-4698B2264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1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4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1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83764"/>
            <a:ext cx="9144000" cy="974035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3200" dirty="0"/>
              <a:t>NVS - 2023   </a:t>
            </a:r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Úvodní poznámky –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zajištění jednotného výkladu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problémové otázky interpretace práva EU – </a:t>
            </a:r>
          </a:p>
          <a:p>
            <a:endParaRPr lang="cs-CZ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1) je rámcové (obecné formulace)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5000" dirty="0">
                <a:latin typeface="Arial" panose="020B0604020202020204" pitchFamily="34" charset="0"/>
                <a:cs typeface="Arial" panose="020B0604020202020204" pitchFamily="34" charset="0"/>
              </a:rPr>
              <a:t>2) odlišná právní kultura a terminologie v jednotlivých zemích</a:t>
            </a:r>
            <a:br>
              <a:rPr lang="cs-CZ" sz="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Článek 19 SEU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1. Soudní dvůr Evropské unie zajišťuje dodržování práva </a:t>
            </a:r>
            <a:r>
              <a:rPr lang="cs-CZ" sz="5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výkladu a provádění </a:t>
            </a: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Smluv.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i="1" dirty="0">
                <a:latin typeface="Arial" panose="020B0604020202020204" pitchFamily="34" charset="0"/>
                <a:cs typeface="Arial" panose="020B0604020202020204" pitchFamily="34" charset="0"/>
              </a:rPr>
              <a:t>3. Soudní dvůr Evropské unie rozhoduje v souladu se Smlouvami:</a:t>
            </a:r>
            <a:endParaRPr lang="cs-CZ" sz="5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na žádost vnitrostátních soudů o předběžných otázkách týkajících se výkladu práva Unie nebo platnosti aktů přijatých orgány...</a:t>
            </a:r>
          </a:p>
          <a:p>
            <a:pPr marL="0" indent="0">
              <a:buNone/>
            </a:pPr>
            <a:endParaRPr lang="cs-CZ" sz="5000" b="1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monopol SDEU na výklad práva EU</a:t>
            </a:r>
            <a:endParaRPr lang="cs-CZ" sz="5000" b="1" dirty="0"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dirty="0">
                <a:effectLst/>
              </a:rPr>
            </a:b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/>
              <a:t>Právní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má pravomoc rozhodovat o předběžných otázkách týkajících se: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a) </a:t>
            </a:r>
            <a:r>
              <a:rPr lang="cs-CZ" i="1" u="sng" dirty="0"/>
              <a:t>výkladu Smluv</a:t>
            </a:r>
            <a:r>
              <a:rPr lang="cs-CZ" i="1" dirty="0"/>
              <a:t>,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b) </a:t>
            </a:r>
            <a:r>
              <a:rPr lang="cs-CZ" i="1" u="sng" dirty="0"/>
              <a:t>platnosti a výkladu aktů</a:t>
            </a:r>
            <a:r>
              <a:rPr lang="cs-CZ" i="1" dirty="0"/>
              <a:t> přijatých orgány, institucemi nebo jinými subjekty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u="sng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</a:t>
            </a:r>
            <a:r>
              <a:rPr lang="cs-CZ" b="1" i="1" u="sng" dirty="0"/>
              <a:t>povinen</a:t>
            </a:r>
            <a:r>
              <a:rPr lang="cs-CZ" i="1" dirty="0"/>
              <a:t> obrátit se na Soudní dvůr Evropské unie.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i="1" dirty="0"/>
              <a:t>4. Vyvstane-li taková otázka při jednání před soudem členského státu, které se týká osoby ve vazbě, rozhodne Soudní dvůr Evropské unie v co nejkratší lhůtě.</a:t>
            </a: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502823" y="175318"/>
            <a:ext cx="8001480" cy="46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3266" b="1" dirty="0">
                <a:solidFill>
                  <a:srgbClr val="0000FF"/>
                </a:solidFill>
              </a:rPr>
              <a:t>N</a:t>
            </a:r>
            <a:r>
              <a:rPr lang="cs-CZ" altLang="cs-CZ" sz="3266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3266" b="1" dirty="0">
                <a:solidFill>
                  <a:srgbClr val="0000FF"/>
                </a:solidFill>
              </a:rPr>
              <a:t> soud</a:t>
            </a:r>
            <a:r>
              <a:rPr lang="en-GB" altLang="cs-CZ" sz="3266" b="1" dirty="0">
                <a:solidFill>
                  <a:srgbClr val="0000FF"/>
                </a:solidFill>
              </a:rPr>
              <a:t>       </a:t>
            </a:r>
            <a:r>
              <a:rPr lang="en-GB" altLang="cs-CZ" sz="3266" b="1" dirty="0">
                <a:solidFill>
                  <a:srgbClr val="FF0000"/>
                </a:solidFill>
              </a:rPr>
              <a:t>P</a:t>
            </a:r>
            <a:r>
              <a:rPr lang="cs-CZ" altLang="cs-CZ" sz="3266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3266" b="1" dirty="0">
                <a:solidFill>
                  <a:srgbClr val="FF0000"/>
                </a:solidFill>
              </a:rPr>
              <a:t> otázka</a:t>
            </a:r>
            <a:r>
              <a:rPr lang="en-GB" altLang="cs-CZ" sz="3266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502824" y="816567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 k národnímu soudu</a:t>
            </a:r>
            <a:endParaRPr lang="en-GB" altLang="cs-CZ" sz="235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2824" y="2122784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359" dirty="0" err="1"/>
              <a:t>Interpreta</a:t>
            </a:r>
            <a:r>
              <a:rPr lang="cs-CZ" altLang="cs-CZ" sz="2359" dirty="0"/>
              <a:t>ční nebo</a:t>
            </a:r>
            <a:r>
              <a:rPr lang="en-GB" altLang="cs-CZ" sz="235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2359" dirty="0" err="1"/>
              <a:t>aplikační</a:t>
            </a:r>
            <a:r>
              <a:rPr lang="cs-CZ" altLang="cs-CZ" sz="2359" dirty="0"/>
              <a:t> problém</a:t>
            </a:r>
            <a:endParaRPr lang="en-GB" altLang="cs-CZ" sz="1996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2824" y="3429001"/>
            <a:ext cx="3103526" cy="980743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přerušeno</a:t>
            </a:r>
            <a:endParaRPr lang="en-GB" altLang="cs-CZ" sz="2177" dirty="0"/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dotaz na Soudní dvůr</a:t>
            </a:r>
            <a:endParaRPr lang="en-GB" altLang="cs-CZ" sz="2177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12566" y="3429001"/>
            <a:ext cx="2939349" cy="81656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o PO zahájeno</a:t>
            </a:r>
            <a:endParaRPr lang="en-GB" altLang="cs-CZ" sz="2177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912566" y="4735218"/>
            <a:ext cx="2939349" cy="816566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Rozsudek obsahující</a:t>
            </a:r>
            <a:r>
              <a:rPr lang="en-GB" altLang="cs-CZ" sz="2177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2177" dirty="0"/>
              <a:t>odpověď na dotaz</a:t>
            </a:r>
            <a:endParaRPr lang="en-GB" altLang="cs-CZ" sz="2177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177350" y="5878698"/>
            <a:ext cx="3103526" cy="816566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35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2359" dirty="0"/>
              <a:t>věci samé</a:t>
            </a:r>
            <a:endParaRPr lang="en-GB" altLang="cs-CZ" sz="235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177350" y="5062133"/>
            <a:ext cx="3103526" cy="489651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2177" dirty="0"/>
              <a:t>Řízení pokračuje</a:t>
            </a:r>
            <a:endParaRPr lang="en-GB" altLang="cs-CZ" sz="2177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912567" y="1960047"/>
            <a:ext cx="3103526" cy="49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903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903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974573" y="1807730"/>
            <a:ext cx="1440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973218" y="3102086"/>
            <a:ext cx="1440" cy="326915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5606349" y="3918653"/>
            <a:ext cx="1306217" cy="144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8381520" y="4245566"/>
            <a:ext cx="1441" cy="48965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5276555" y="5224869"/>
            <a:ext cx="1638892" cy="144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3646303" y="5551784"/>
            <a:ext cx="1441" cy="326914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633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502823" y="4572481"/>
            <a:ext cx="2939349" cy="368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cca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996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996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996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996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7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/>
              <a:t>Jednotlivosti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„podání předběžné otázky“ = velmi nepřesná, ale všeobecně užívaná zkratka</a:t>
            </a:r>
          </a:p>
          <a:p>
            <a:r>
              <a:rPr lang="cs-CZ" b="1" i="1" dirty="0"/>
              <a:t>proces: přerušení řízení před národním soudem</a:t>
            </a:r>
          </a:p>
          <a:p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r>
              <a:rPr lang="cs-CZ" b="1" i="1" dirty="0"/>
              <a:t>SD jen určí, co má nebo nemá být 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>
              <a:effectLst/>
            </a:endParaRPr>
          </a:p>
          <a:p>
            <a:r>
              <a:rPr lang="cs-CZ" b="1" dirty="0"/>
              <a:t>nelze zkoumat platnost primárního práva, jen sekundárního</a:t>
            </a:r>
            <a:endParaRPr lang="cs-CZ" i="0" dirty="0">
              <a:effectLst/>
            </a:endParaRPr>
          </a:p>
          <a:p>
            <a:r>
              <a:rPr lang="cs-CZ" b="1" dirty="0"/>
              <a:t>žádá národní soud, nikoli strana v řízení - není opravný prostředek proti podání nebo nepodání otázky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Jednotlivosti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>
                <a:effectLst/>
              </a:rPr>
              <a:t> </a:t>
            </a:r>
            <a:r>
              <a:rPr lang="cs-CZ" b="1" i="1" dirty="0">
                <a:effectLst/>
              </a:rPr>
              <a:t>Klasický dotaz: </a:t>
            </a:r>
            <a:r>
              <a:rPr lang="cs-CZ" i="0" dirty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SD neodpovídá na dotazy obecné nebo hypotetické – jen na ty, které jsou nezbytné pro </a:t>
            </a:r>
            <a:r>
              <a:rPr lang="cs-CZ" u="sng" dirty="0"/>
              <a:t>konkrétní</a:t>
            </a:r>
            <a:r>
              <a:rPr lang="cs-CZ" dirty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Předběžnou otázku může podat jen národní soud, nikoli správní orgán ani rozhodčí orgán.</a:t>
            </a: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5926"/>
          </a:xfrm>
        </p:spPr>
        <p:txBody>
          <a:bodyPr/>
          <a:lstStyle/>
          <a:p>
            <a:pPr algn="ctr"/>
            <a:r>
              <a:rPr lang="cs-CZ" b="1" dirty="0"/>
              <a:t>Povinnost obrátit se na SD s otázkou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9104"/>
            <a:ext cx="10515600" cy="4894412"/>
          </a:xfrm>
          <a:solidFill>
            <a:srgbClr val="FFFF8B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0" dirty="0">
              <a:effectLst/>
            </a:endParaRPr>
          </a:p>
          <a:p>
            <a:r>
              <a:rPr lang="cs-CZ" b="1" dirty="0"/>
              <a:t>Co je „soud, jehož rozhodnutí nelze napadnout opravnými prostředky </a:t>
            </a:r>
            <a:r>
              <a:rPr lang="cs-CZ" i="1" dirty="0"/>
              <a:t>podle vnitrostátního práva“ </a:t>
            </a:r>
            <a:r>
              <a:rPr lang="cs-CZ" b="1" dirty="0"/>
              <a:t>(</a:t>
            </a:r>
            <a:r>
              <a:rPr lang="cs-CZ" b="1" u="sng" dirty="0"/>
              <a:t>podle třetího odstavce čl. 267 má povinnost obrátit se na SD) ?</a:t>
            </a:r>
            <a:endParaRPr lang="cs-CZ" dirty="0"/>
          </a:p>
          <a:p>
            <a:pPr lvl="1"/>
            <a:r>
              <a:rPr lang="cs-CZ" b="1" i="0" dirty="0">
                <a:effectLst/>
              </a:rPr>
              <a:t>není-li možný opravný prostředek – ale jaký ?</a:t>
            </a:r>
            <a:endParaRPr lang="cs-CZ" i="0" dirty="0">
              <a:effectLst/>
            </a:endParaRPr>
          </a:p>
          <a:p>
            <a:r>
              <a:rPr lang="cs-CZ" b="1" dirty="0"/>
              <a:t>Výjimky z povinnosti: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clair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283/81 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jasný)</a:t>
            </a: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>
                <a:solidFill>
                  <a:srgbClr val="C00000"/>
                </a:solidFill>
              </a:rPr>
              <a:t>éclairé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i="1" dirty="0"/>
              <a:t>otázka již v minulosti vyřešena: Odpověď usnesením s odůvodněním, nikoli rozsudkem.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  <a:r>
              <a:rPr lang="cs-CZ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éclairé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(jen 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Ochranný svaz autorský pro práva k dílům hudebním (OSA) v. Miloslav Lev</a:t>
            </a:r>
            <a:r>
              <a:rPr lang="cs-CZ" dirty="0"/>
              <a:t>  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právem ES?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>
                <a:hlinkClick r:id="rId3"/>
              </a:rPr>
              <a:t>Espaňa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SA</a:t>
            </a:r>
            <a:r>
              <a:rPr lang="cs-CZ" dirty="0"/>
              <a:t>, 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58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Zvláštní typy řízení (jen 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8678"/>
            <a:ext cx="10515600" cy="4824838"/>
          </a:xfrm>
          <a:solidFill>
            <a:srgbClr val="F8FEBA"/>
          </a:solidFill>
        </p:spPr>
        <p:txBody>
          <a:bodyPr>
            <a:normAutofit/>
          </a:bodyPr>
          <a:lstStyle/>
          <a:p>
            <a:r>
              <a:rPr lang="cs-CZ" b="1" i="1" dirty="0">
                <a:solidFill>
                  <a:srgbClr val="0070C0"/>
                </a:solidFill>
              </a:rPr>
              <a:t>ZRYCHLENÉ ŘÍZENÍ O PŘEDBĚŽNÉ OTÁZCE  (zjednodušení řízení)</a:t>
            </a:r>
          </a:p>
          <a:p>
            <a:r>
              <a:rPr lang="cs-CZ" dirty="0"/>
              <a:t>Článek 105 Jednacího řádu (resumé)</a:t>
            </a:r>
          </a:p>
          <a:p>
            <a:r>
              <a:rPr lang="cs-CZ" dirty="0"/>
              <a:t>Předseda Soudního dvora může rozhodnout o projednání předběžné otázky ve zrychleném řízení, pokud povaha věci vyžaduje, aby byla projednána bez zbytečného odkladu.</a:t>
            </a:r>
          </a:p>
          <a:p>
            <a:endParaRPr lang="cs-CZ" b="1" dirty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OTÁZCE  (přednostní zpracování)</a:t>
            </a:r>
          </a:p>
          <a:p>
            <a:r>
              <a:rPr lang="cs-CZ" i="1" dirty="0"/>
              <a:t>čl. 267-4. Vyvstane-li taková otázka (výklad, platnost) při jednání před soudem členského státu, které se týká </a:t>
            </a:r>
            <a:r>
              <a:rPr lang="cs-CZ" b="1" i="1" dirty="0"/>
              <a:t>osoby ve vazbě, </a:t>
            </a:r>
            <a:r>
              <a:rPr lang="cs-CZ" i="1" dirty="0"/>
              <a:t>rozhodne Soudní dvůr v co nejkratší lhůtě.</a:t>
            </a:r>
            <a:endParaRPr lang="cs-CZ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819</Words>
  <Application>Microsoft Office PowerPoint</Application>
  <PresentationFormat>Širokoúhlá obrazovka</PresentationFormat>
  <Paragraphs>77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Řízení o předběžné otázce čl. 267 SFEU   </vt:lpstr>
      <vt:lpstr>Úvodní poznámky – zajištění jednotného výkladu</vt:lpstr>
      <vt:lpstr>Právní základ</vt:lpstr>
      <vt:lpstr>Prezentace aplikace PowerPoint</vt:lpstr>
      <vt:lpstr>Jednotlivosti - 1</vt:lpstr>
      <vt:lpstr>Jednotlivosti - 2</vt:lpstr>
      <vt:lpstr>Povinnost obrátit se na SD s otázkou</vt:lpstr>
      <vt:lpstr>Příklad acte éclairé (jen pro zajímavost)</vt:lpstr>
      <vt:lpstr>Zvláštní typy řízení (jen pro zajímavost)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18</cp:revision>
  <dcterms:created xsi:type="dcterms:W3CDTF">2016-05-12T07:21:08Z</dcterms:created>
  <dcterms:modified xsi:type="dcterms:W3CDTF">2023-11-08T20:56:31Z</dcterms:modified>
</cp:coreProperties>
</file>