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sldIdLst>
    <p:sldId id="303" r:id="rId2"/>
    <p:sldId id="296" r:id="rId3"/>
    <p:sldId id="297" r:id="rId4"/>
    <p:sldId id="298" r:id="rId5"/>
    <p:sldId id="256" r:id="rId6"/>
    <p:sldId id="287" r:id="rId7"/>
    <p:sldId id="259" r:id="rId8"/>
    <p:sldId id="257" r:id="rId9"/>
    <p:sldId id="258" r:id="rId10"/>
    <p:sldId id="260" r:id="rId11"/>
    <p:sldId id="261" r:id="rId12"/>
    <p:sldId id="290" r:id="rId13"/>
    <p:sldId id="262" r:id="rId14"/>
    <p:sldId id="294" r:id="rId15"/>
    <p:sldId id="295" r:id="rId16"/>
    <p:sldId id="299" r:id="rId17"/>
    <p:sldId id="264" r:id="rId18"/>
    <p:sldId id="265" r:id="rId19"/>
    <p:sldId id="266" r:id="rId20"/>
    <p:sldId id="267" r:id="rId21"/>
    <p:sldId id="301" r:id="rId22"/>
    <p:sldId id="302" r:id="rId23"/>
    <p:sldId id="268" r:id="rId24"/>
    <p:sldId id="273" r:id="rId25"/>
    <p:sldId id="276" r:id="rId26"/>
    <p:sldId id="291" r:id="rId27"/>
    <p:sldId id="270" r:id="rId28"/>
    <p:sldId id="293" r:id="rId29"/>
    <p:sldId id="275" r:id="rId30"/>
    <p:sldId id="274" r:id="rId31"/>
    <p:sldId id="288" r:id="rId32"/>
    <p:sldId id="277" r:id="rId33"/>
    <p:sldId id="292" r:id="rId34"/>
    <p:sldId id="278" r:id="rId35"/>
    <p:sldId id="279" r:id="rId36"/>
    <p:sldId id="283" r:id="rId37"/>
    <p:sldId id="272" r:id="rId38"/>
    <p:sldId id="281" r:id="rId3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FF"/>
    <a:srgbClr val="00FFCC"/>
    <a:srgbClr val="66CCFF"/>
    <a:srgbClr val="FFCCFF"/>
    <a:srgbClr val="00FF99"/>
    <a:srgbClr val="FFFF99"/>
    <a:srgbClr val="FFCC66"/>
    <a:srgbClr val="BBB2F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92" autoAdjust="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4EFE51E2-D464-4F3C-A77D-26E0E73B5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74110AEB-7241-4AB3-BC06-8BBB6A464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9EB9E88D-80C3-4043-A56C-6A0F59909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0C8CFCEE-88A2-48C9-94A9-1FD95B360BE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25336A7-64DA-45B8-8740-821F06E1542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56071A85-C11F-45A8-976F-04C60EE0F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7C79C64-0A6D-4B6B-B194-FEAABA0EDD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82454091-4BB8-496B-BEA0-B35E7174EC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BACE490E-37AE-4A96-A56D-8D88F7578A9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65354A4-222D-41BC-B5EE-FF79708F06BB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01BBF4CE-C4B1-4D9C-BDA6-211B8A3F13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295C48FA-3A87-4FB3-A910-9E73E8887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456DF2F6-2831-4456-9F01-BB968644CDE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CF95BB-D73B-4C89-8887-8FEC09FC4F9F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6CA86715-1B83-4E60-B30B-163B9D8134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BC16D16B-10A6-4F7A-ADDC-AAF3A2490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DF7115E6-43DE-42A2-8957-A02736A3BB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73B86EB-CA70-431C-98D0-4D5609A1B13C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9C6A425B-2945-49CC-82F3-4DDADB4D1B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CAE57A09-E599-48BB-B0BB-894FB0BD1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3E5920-080E-4F0C-9F44-3DC22EA6920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3B408D-1C06-4F20-B9C1-44B38995D8F3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3C852B9E-2574-4B5F-96D5-7587589809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F31A9EA5-2606-48A6-9007-C6D9E3852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0BD758D-F861-4794-A179-83E1A8F54D9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2E7B95-A9C4-4499-94FF-8EE2D6FBB2D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063B45FA-E633-4008-9074-D7D4DB29C5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8B81199C-8F8D-4689-9CE7-0E1D05F9B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85FC552-C452-434F-B076-D7F957F3DEF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7A9DE3F-B283-44B9-BDB7-A36E8FED846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EA322B4F-FB4D-45BD-AFF0-8EC79089DC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FAAE649E-B06A-4EDA-878A-7D06E59E1F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959DD37-B3FC-4AFE-8A54-196A9B8DBFC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58CDD0-83AB-4172-9F49-FD89BDD5F63B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1F32D60-C234-4318-8A88-84FE80FE04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EE08C6D9-C087-412C-80AB-08C540390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93FB9D0-E99E-4C2A-87E1-36E2695DCC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878A316-2333-4527-9BAC-A71F6D36072C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8131" name="Text Box 1">
            <a:extLst>
              <a:ext uri="{FF2B5EF4-FFF2-40B4-BE49-F238E27FC236}">
                <a16:creationId xmlns:a16="http://schemas.microsoft.com/office/drawing/2014/main" id="{C25ED7E1-2C25-442A-BADC-5F2940152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947E557-42ED-4CE7-916D-99A63541FA2E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CFFF63FD-2D63-4E44-93FD-1E82BA53F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id="{9CE6A215-24B1-4493-B784-85ACE35EF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2A71A074-5E26-4A9D-B5C3-5485F64F2BF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CD7D09-B771-4B6E-908D-453A410314FB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50179" name="Text Box 1">
            <a:extLst>
              <a:ext uri="{FF2B5EF4-FFF2-40B4-BE49-F238E27FC236}">
                <a16:creationId xmlns:a16="http://schemas.microsoft.com/office/drawing/2014/main" id="{76BF31DB-EC5D-4AD7-9608-418F47AF3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62FECBF-D816-4736-B24A-5DCAD547E2F6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49AF0B4C-1F20-4A60-A556-4A90B76ED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E2556E10-A736-443C-BB49-7FEF69B509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BE62C87-A917-428D-B4B8-D80681B8EA2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E3AECC-371C-4F85-803D-00C8ABA1644C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157CD9F6-7213-49B8-AC4A-C4FEFD600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D8DF9976-208A-4A39-BE30-F9E22522E4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689BF417-9A9F-49D2-A091-FB16646D57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D037A1-E812-48AF-A313-A2AF24754095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9219" name="Text Box 1">
            <a:extLst>
              <a:ext uri="{FF2B5EF4-FFF2-40B4-BE49-F238E27FC236}">
                <a16:creationId xmlns:a16="http://schemas.microsoft.com/office/drawing/2014/main" id="{A659BC22-E8A6-4CCF-AF14-3E6D44B1F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D3DA59E-7647-4B00-977F-C231427238C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44CD8B94-32EF-4BEA-A405-CFB26148F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5B06EC5-C9F4-4054-AB44-357B7DDC2F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3D221A15-0172-4C7F-B647-A17BD393BC0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6F175F-4876-4A9A-BE2E-2465BED630C1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19FD7436-B2D4-460E-BE48-12A014CDD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08D7FA8-E3BF-4854-BFB3-26B0EDF7E484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B0EE4617-497B-445B-810A-771C42E79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50C3F239-5DB9-4E96-B98F-7474EC7D70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6015505-4B1E-46CA-93CE-F3BD264C54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CA65CC-6BDE-4964-AA53-2B55AF6977C9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97005BDB-ABCE-459C-988C-87CFBE73D1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ED7BAE27-8B6C-4503-8BD0-E8891EC5D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53020BD-8B3F-45D5-A030-BF2CF631E13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B3A4EAB-ACC0-4B27-9936-F71E4AD4BB60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9D1991CC-157C-47B2-9044-40769AD278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969BC808-833C-448D-8953-807B0406F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8C4D3AD-809C-4669-9A45-1E11901DC12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B3561F-BFC8-425D-8605-A1219D4844A4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22BA1413-BCCC-41D8-AA6B-00538EE76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5328F190-C92F-433F-BAC2-40BD7093A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F7A3AEC-A43C-44A3-93FF-253C37DED56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CD0035-0514-4711-8C77-4399B82F098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59A67065-1234-4586-AABF-C6BA90749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0E6923C4-657F-49EC-B26B-82C171F3D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C97951A-4925-44E3-BDA7-4F710191B6E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C78715-D8A6-4019-9878-1FF8ADE1697E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DE7C1BA4-6FA1-4850-B4B3-2E14078E0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49E93412-5207-4CFF-BAA4-6F22CA94E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B0C6EC-38D5-42CC-A2A0-5FB82BD2952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5527C-ABF9-4AD2-BAD3-E3993798E2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23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F4BC5C-A81E-42E2-A5EB-978FFB969EE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3EDD7-C5AC-49B5-AA91-B5D5978886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997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87AE4F9-E6C5-4064-987A-66B8C171A0D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F00AB-83A8-4882-97F3-D3017EC9F3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667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9D81CB-9716-40CB-8CA3-BAA290A353A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C6DBF-E102-4C62-A27E-9F6DFD5CF1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692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5F3279-39F9-41A7-9C4C-C6CB82A56D5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0BC8C-1A15-4156-8568-5DC568569E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445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6BA1A7-AAC3-49EC-9F43-80A78E27D8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0080F-E0ED-4DEC-B29D-1CA142BB1D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314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8AFC30C-52FC-45ED-937D-243BE26F341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2FC5-396D-42AD-B27B-D198C87C47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4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2C7607-638F-4918-AD59-00C692AF996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F6DAA-159D-4CB9-8A3A-297CA24996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881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14307A1-A56E-4372-9EC9-9656ED4A86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1141-3DB7-426B-A20F-7B8862F92E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939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14D5F9-2458-45BB-B179-9618AED0483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971D5-C6EB-4516-ABAB-B2F21ED38C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134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D1FE2A-A92A-4C52-BD80-4B1CA2ECE92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E6764-4F63-451E-B9DE-17BB9E2695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641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B16CB44-A31E-4AA8-A3C4-496C3E5DB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D81E7959-CDC0-4B65-A074-800A992A7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5621EE66-0046-4412-984B-484AA7D1D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9948F57A-BAA3-41A1-B8D5-4FD657035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63B3B6FE-E632-4BFF-BF7A-79072628DD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94C93EF0-49E2-4D5A-9F01-9321C342ED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5367D-4AA6-4E2F-A2A9-E92139A36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8013" cy="2376264"/>
          </a:xfrm>
          <a:solidFill>
            <a:srgbClr val="FFFF00"/>
          </a:solidFill>
        </p:spPr>
        <p:txBody>
          <a:bodyPr/>
          <a:lstStyle/>
          <a:p>
            <a:r>
              <a:rPr lang="cs-CZ" sz="4000" dirty="0"/>
              <a:t>Řízení před Soudním dvorem EU</a:t>
            </a:r>
            <a:br>
              <a:rPr lang="cs-CZ" sz="4000" dirty="0"/>
            </a:br>
            <a:r>
              <a:rPr lang="cs-CZ" sz="4000" dirty="0"/>
              <a:t>(stručný přehled k informaci)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A9CF0-1C0F-46D0-F9F4-B28A6EDB2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21088"/>
            <a:ext cx="8228013" cy="1903487"/>
          </a:xfrm>
        </p:spPr>
        <p:txBody>
          <a:bodyPr/>
          <a:lstStyle/>
          <a:p>
            <a:pPr algn="ctr"/>
            <a:r>
              <a:rPr lang="cs-CZ" dirty="0"/>
              <a:t>   Následuje vynucování práva EU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    NVS - 2023</a:t>
            </a:r>
          </a:p>
        </p:txBody>
      </p:sp>
    </p:spTree>
    <p:extLst>
      <p:ext uri="{BB962C8B-B14F-4D97-AF65-F5344CB8AC3E}">
        <p14:creationId xmlns:p14="http://schemas.microsoft.com/office/powerpoint/2010/main" val="315142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876F5533-9A7A-4A77-9511-B70D0A9D6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74638"/>
            <a:ext cx="8353425" cy="1641475"/>
          </a:xfrm>
          <a:prstGeom prst="rect">
            <a:avLst/>
          </a:prstGeom>
          <a:solidFill>
            <a:srgbClr val="BBB2FC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/>
              <a:t>Subjekty vynucování práva EU (kdo vynucuje)</a:t>
            </a: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59B6A3B6-22C7-4CAB-8CD6-F64205EE9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49500"/>
            <a:ext cx="8229600" cy="3959820"/>
          </a:xfrm>
          <a:prstGeom prst="rect">
            <a:avLst/>
          </a:prstGeom>
          <a:solidFill>
            <a:srgbClr val="E5E2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</a:pPr>
            <a:r>
              <a:rPr lang="cs-CZ" altLang="cs-CZ" b="1" dirty="0">
                <a:solidFill>
                  <a:srgbClr val="0000CC"/>
                </a:solidFill>
              </a:rPr>
              <a:t>Unijní orgány: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dirty="0"/>
              <a:t>KOMISE </a:t>
            </a:r>
            <a:r>
              <a:rPr lang="cs-CZ" altLang="cs-CZ" dirty="0">
                <a:solidFill>
                  <a:srgbClr val="CD0530"/>
                </a:solidFill>
              </a:rPr>
              <a:t>(správní řízení)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dirty="0"/>
              <a:t>SOUDNÍ DVŮR </a:t>
            </a:r>
            <a:r>
              <a:rPr lang="cs-CZ" altLang="cs-CZ" dirty="0">
                <a:solidFill>
                  <a:srgbClr val="CD0530"/>
                </a:solidFill>
              </a:rPr>
              <a:t>(soudní řízení)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dirty="0"/>
              <a:t>Rada EU </a:t>
            </a:r>
            <a:r>
              <a:rPr lang="cs-CZ" altLang="cs-CZ"/>
              <a:t>– jen zcela výjimečně </a:t>
            </a:r>
            <a:r>
              <a:rPr lang="cs-CZ" altLang="cs-CZ" dirty="0"/>
              <a:t>a mimořádně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</a:pPr>
            <a:r>
              <a:rPr lang="cs-CZ" altLang="cs-CZ" b="1" dirty="0">
                <a:solidFill>
                  <a:srgbClr val="0000CC"/>
                </a:solidFill>
              </a:rPr>
              <a:t>Orgány členských států: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dirty="0"/>
              <a:t>správní orgány,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EACC62E-3FAE-4D30-9D25-D9692974B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/>
              <a:t>Vynucování práva vůči členským státům podrobně - 1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232EAD0-D697-4016-BDB2-EFE30A10E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Porušení unijního práva členským státem: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jen orgány EU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obecná porušení práva EU: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  <a:buFont typeface="Arial" panose="020B0604020202020204" pitchFamily="34" charset="0"/>
              <a:buChar char="–"/>
            </a:pPr>
            <a:r>
              <a:rPr lang="cs-CZ" altLang="cs-CZ" b="1" dirty="0">
                <a:solidFill>
                  <a:srgbClr val="0000CC"/>
                </a:solidFill>
              </a:rPr>
              <a:t>správní řízení</a:t>
            </a:r>
            <a:r>
              <a:rPr lang="cs-CZ" altLang="cs-CZ" b="1" dirty="0"/>
              <a:t> (Komise)</a:t>
            </a:r>
          </a:p>
          <a:p>
            <a:pPr lvl="1" eaLnBrk="1" hangingPunct="1">
              <a:lnSpc>
                <a:spcPct val="90000"/>
              </a:lnSpc>
              <a:buClr>
                <a:srgbClr val="CD0530"/>
              </a:buClr>
              <a:buFont typeface="Arial" panose="020B0604020202020204" pitchFamily="34" charset="0"/>
              <a:buChar char="–"/>
            </a:pPr>
            <a:r>
              <a:rPr lang="cs-CZ" altLang="cs-CZ" b="1" dirty="0">
                <a:solidFill>
                  <a:srgbClr val="CD0530"/>
                </a:solidFill>
              </a:rPr>
              <a:t>soudní řízení</a:t>
            </a:r>
            <a:r>
              <a:rPr lang="cs-CZ" altLang="cs-CZ" b="1" dirty="0"/>
              <a:t> (SD)</a:t>
            </a:r>
            <a:r>
              <a:rPr lang="cs-CZ" altLang="cs-CZ" dirty="0"/>
              <a:t> (návrh Komise – </a:t>
            </a:r>
            <a:r>
              <a:rPr lang="cs-CZ" altLang="cs-CZ" dirty="0">
                <a:solidFill>
                  <a:srgbClr val="CD0530"/>
                </a:solidFill>
              </a:rPr>
              <a:t>uvážení)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 dirty="0"/>
              <a:t>event. </a:t>
            </a:r>
            <a:r>
              <a:rPr lang="cs-CZ" altLang="cs-CZ" dirty="0">
                <a:solidFill>
                  <a:srgbClr val="0000CC"/>
                </a:solidFill>
              </a:rPr>
              <a:t>finanční postih</a:t>
            </a:r>
            <a:r>
              <a:rPr lang="cs-CZ" altLang="cs-CZ" dirty="0"/>
              <a:t> rozhodnutím SD na návrh Komise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čl. 258, 260 a 271 SFEU</a:t>
            </a:r>
          </a:p>
          <a:p>
            <a:pPr lvl="2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dirty="0"/>
              <a:t>(žaloba může být podána i jiným členským státem – velmi vzácné)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AA768-AF19-4472-B307-91AED793E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708124"/>
          </a:xfrm>
          <a:solidFill>
            <a:srgbClr val="00FF99"/>
          </a:solidFill>
        </p:spPr>
        <p:txBody>
          <a:bodyPr/>
          <a:lstStyle/>
          <a:p>
            <a:r>
              <a:rPr lang="pl-PL" dirty="0"/>
              <a:t>Články 258 – 260 blíže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A4A6EB-D72E-4A45-BB29-2381531C1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820692"/>
          </a:xfrm>
        </p:spPr>
        <p:txBody>
          <a:bodyPr/>
          <a:lstStyle/>
          <a:p>
            <a:r>
              <a:rPr lang="cs-CZ" sz="1600" b="1" dirty="0">
                <a:solidFill>
                  <a:srgbClr val="C00000"/>
                </a:solidFill>
              </a:rPr>
              <a:t>Článek 258  (Řízení před Komisí, žaloba Komise na porušení povinnosti)</a:t>
            </a:r>
          </a:p>
          <a:p>
            <a:r>
              <a:rPr lang="cs-CZ" sz="1600" dirty="0">
                <a:solidFill>
                  <a:schemeClr val="tx1"/>
                </a:solidFill>
              </a:rPr>
              <a:t>Má-li Komise za to, že členský stát nesplnil povinnost, která pro něj ze Smluv vyplývá, vydá o tom </a:t>
            </a:r>
            <a:r>
              <a:rPr lang="cs-CZ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odůvodněné stanovisko </a:t>
            </a:r>
            <a:r>
              <a:rPr lang="cs-CZ" sz="1600" dirty="0">
                <a:solidFill>
                  <a:schemeClr val="tx1"/>
                </a:solidFill>
              </a:rPr>
              <a:t>poté, co umožní tomuto státu podat vyjádření</a:t>
            </a:r>
            <a:r>
              <a:rPr lang="cs-CZ" sz="1600" i="1" dirty="0">
                <a:solidFill>
                  <a:schemeClr val="tx1"/>
                </a:solidFill>
              </a:rPr>
              <a:t>. Řízení zahajuje ex offo.</a:t>
            </a:r>
          </a:p>
          <a:p>
            <a:r>
              <a:rPr lang="cs-CZ" sz="1600" dirty="0">
                <a:solidFill>
                  <a:schemeClr val="tx1"/>
                </a:solidFill>
              </a:rPr>
              <a:t>Nevyhoví-li tento stát stanovisku ve lhůtě stanovené Komisí</a:t>
            </a:r>
            <a:r>
              <a:rPr lang="cs-CZ" sz="1600" dirty="0">
                <a:solidFill>
                  <a:schemeClr val="tx1"/>
                </a:solidFill>
                <a:highlight>
                  <a:srgbClr val="FFFF00"/>
                </a:highlight>
              </a:rPr>
              <a:t>, </a:t>
            </a:r>
            <a:r>
              <a:rPr lang="cs-CZ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může</a:t>
            </a:r>
            <a:r>
              <a:rPr lang="cs-CZ" sz="1600" dirty="0">
                <a:solidFill>
                  <a:schemeClr val="tx1"/>
                </a:solidFill>
                <a:highlight>
                  <a:srgbClr val="FFFF00"/>
                </a:highlight>
              </a:rPr>
              <a:t> Komise </a:t>
            </a:r>
            <a:r>
              <a:rPr lang="cs-CZ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předložit </a:t>
            </a:r>
            <a:r>
              <a:rPr lang="cs-CZ" sz="1600" b="1" i="1" dirty="0">
                <a:solidFill>
                  <a:schemeClr val="tx1"/>
                </a:solidFill>
              </a:rPr>
              <a:t>věc Soudnímu dvoru</a:t>
            </a:r>
            <a:r>
              <a:rPr lang="cs-CZ" sz="1600" dirty="0">
                <a:solidFill>
                  <a:schemeClr val="tx1"/>
                </a:solidFill>
              </a:rPr>
              <a:t> Evropské unie. </a:t>
            </a:r>
            <a:r>
              <a:rPr lang="cs-CZ" sz="1600" i="1" dirty="0">
                <a:solidFill>
                  <a:schemeClr val="tx1"/>
                </a:solidFill>
              </a:rPr>
              <a:t>Je zde prostor na uvážení.</a:t>
            </a:r>
          </a:p>
          <a:p>
            <a:r>
              <a:rPr lang="cs-CZ" sz="1600" b="1" dirty="0">
                <a:solidFill>
                  <a:srgbClr val="C00000"/>
                </a:solidFill>
              </a:rPr>
              <a:t>Článek 259 (Žaloba jiného členského státu na porušení povinnosti)</a:t>
            </a:r>
          </a:p>
          <a:p>
            <a:r>
              <a:rPr lang="cs-CZ" sz="1600" dirty="0">
                <a:solidFill>
                  <a:schemeClr val="tx1"/>
                </a:solidFill>
              </a:rPr>
              <a:t>Má-li </a:t>
            </a:r>
            <a:r>
              <a:rPr lang="cs-CZ" sz="1600" dirty="0">
                <a:solidFill>
                  <a:schemeClr val="tx1"/>
                </a:solidFill>
                <a:highlight>
                  <a:srgbClr val="FFFF00"/>
                </a:highlight>
              </a:rPr>
              <a:t>členský stát </a:t>
            </a:r>
            <a:r>
              <a:rPr lang="cs-CZ" sz="1600" dirty="0">
                <a:solidFill>
                  <a:schemeClr val="tx1"/>
                </a:solidFill>
              </a:rPr>
              <a:t>za to, že jiný členský stát nesplnil povinnost, může věc předložit Soudnímu dvoru Evropské unie. Nejprve věc předloží Komisi – i zde odůvodněné stanovisko.</a:t>
            </a:r>
          </a:p>
          <a:p>
            <a:r>
              <a:rPr lang="cs-CZ" sz="1600" b="1" dirty="0">
                <a:solidFill>
                  <a:srgbClr val="C00000"/>
                </a:solidFill>
              </a:rPr>
              <a:t>Článek 260 (Sankce ukládané Soudním dvorem)</a:t>
            </a:r>
          </a:p>
          <a:p>
            <a:r>
              <a:rPr lang="cs-CZ" sz="1600" dirty="0">
                <a:solidFill>
                  <a:schemeClr val="tx1"/>
                </a:solidFill>
              </a:rPr>
              <a:t>Shledá-li Soudní dvůr, že členský stát nesplnil povinnost,</a:t>
            </a:r>
            <a:r>
              <a:rPr lang="cs-CZ" sz="1600" b="1" dirty="0">
                <a:solidFill>
                  <a:schemeClr val="tx1"/>
                </a:solidFill>
              </a:rPr>
              <a:t> je tento stát povinen přijmout opatření, která vyplývají z rozsudku </a:t>
            </a:r>
            <a:r>
              <a:rPr lang="cs-CZ" sz="1600" dirty="0">
                <a:solidFill>
                  <a:schemeClr val="tx1"/>
                </a:solidFill>
              </a:rPr>
              <a:t>(= závaznost rozsudku). Má-li Komise za to, že se tak nestalo, může předložit věc Soudnímu dvoru </a:t>
            </a:r>
            <a:r>
              <a:rPr lang="cs-CZ" sz="1600" b="1" dirty="0">
                <a:solidFill>
                  <a:schemeClr val="tx1"/>
                </a:solidFill>
              </a:rPr>
              <a:t>znovu.</a:t>
            </a:r>
            <a:r>
              <a:rPr lang="cs-CZ" sz="1600" dirty="0">
                <a:solidFill>
                  <a:schemeClr val="tx1"/>
                </a:solidFill>
              </a:rPr>
              <a:t> Navrhne paušální částku nebo penále. Shledá-li Soudní dvůr totéž, může mu uložit zaplacení paušální částky nebo penále </a:t>
            </a:r>
            <a:r>
              <a:rPr lang="cs-CZ" sz="1600" i="1" dirty="0">
                <a:solidFill>
                  <a:schemeClr val="tx1"/>
                </a:solidFill>
              </a:rPr>
              <a:t>(druhé kolo u Soudního dvora). Nesmí překročit výši v návrhu Komise.</a:t>
            </a: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Předloží-li Komise Soudnímu dvoru věc podle článku 258 z důvodu, že dotyčný stát nesplnil povinnost </a:t>
            </a:r>
            <a:r>
              <a:rPr lang="cs-CZ" sz="1600" b="1" dirty="0">
                <a:solidFill>
                  <a:srgbClr val="C00000"/>
                </a:solidFill>
              </a:rPr>
              <a:t>sdělit opatření provádějící směrnici </a:t>
            </a:r>
            <a:r>
              <a:rPr lang="cs-CZ" sz="1600" dirty="0">
                <a:solidFill>
                  <a:schemeClr val="tx1"/>
                </a:solidFill>
              </a:rPr>
              <a:t>přijatou legislativním postupem, může, pokládá-li to za vhodné, </a:t>
            </a:r>
            <a:r>
              <a:rPr lang="cs-CZ" sz="1600" b="1" dirty="0">
                <a:solidFill>
                  <a:schemeClr val="tx1"/>
                </a:solidFill>
              </a:rPr>
              <a:t>navrhnout hned</a:t>
            </a:r>
            <a:r>
              <a:rPr lang="cs-CZ" sz="1600" dirty="0">
                <a:solidFill>
                  <a:schemeClr val="tx1"/>
                </a:solidFill>
              </a:rPr>
              <a:t> paušální částku nebo penále </a:t>
            </a:r>
            <a:r>
              <a:rPr lang="cs-CZ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(v prvním kole).</a:t>
            </a:r>
          </a:p>
        </p:txBody>
      </p:sp>
    </p:spTree>
    <p:extLst>
      <p:ext uri="{BB962C8B-B14F-4D97-AF65-F5344CB8AC3E}">
        <p14:creationId xmlns:p14="http://schemas.microsoft.com/office/powerpoint/2010/main" val="1163345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03CECF4E-CC0A-4943-BE1F-0762891A2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/>
              <a:t>Vynucování práva vůči členským státům - 2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FF0EF624-F48D-4833-9AF4-2BD9F18A2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	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Následky nerespektování rozsudku SD: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stát se stále nepodřídil rozhodnutí SD: návrh Komise na finanční postih (čl. 260)</a:t>
            </a:r>
          </a:p>
          <a:p>
            <a:pPr lvl="1" eaLnBrk="1" hangingPunct="1">
              <a:buClr>
                <a:srgbClr val="CD0530"/>
              </a:buClr>
              <a:buFont typeface="Arial" panose="020B0604020202020204" pitchFamily="34" charset="0"/>
              <a:buChar char="–"/>
            </a:pPr>
            <a:r>
              <a:rPr lang="cs-CZ" altLang="cs-CZ" b="1">
                <a:solidFill>
                  <a:srgbClr val="CD0530"/>
                </a:solidFill>
              </a:rPr>
              <a:t>formy pokuty: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paušální částka</a:t>
            </a:r>
            <a:r>
              <a:rPr lang="cs-CZ" altLang="cs-CZ"/>
              <a:t> – podle následků, odstrašení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penále </a:t>
            </a:r>
            <a:r>
              <a:rPr lang="cs-CZ" altLang="cs-CZ"/>
              <a:t>(po dnech apod.) – tlak na ukončení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obojí </a:t>
            </a:r>
            <a:r>
              <a:rPr lang="cs-CZ" altLang="cs-CZ"/>
              <a:t>zároveň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8C03E688-69F0-4B76-9101-FDFA0D925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Kalkulace penále 2021  </a:t>
            </a: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FF7C27-C064-4921-A54B-DAEB961E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7638"/>
            <a:ext cx="8291264" cy="496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výpočet penále</a:t>
            </a:r>
            <a:r>
              <a:rPr lang="cs-CZ" altLang="cs-CZ" sz="2800"/>
              <a:t> </a:t>
            </a:r>
            <a:r>
              <a:rPr lang="cs-CZ" altLang="cs-CZ" sz="2800" b="1">
                <a:highlight>
                  <a:srgbClr val="FFFF00"/>
                </a:highlight>
              </a:rPr>
              <a:t>(denní sazba):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800"/>
              <a:t>     = základ </a:t>
            </a:r>
            <a:r>
              <a:rPr lang="cs-CZ" altLang="cs-CZ" sz="2800" b="1">
                <a:solidFill>
                  <a:schemeClr val="tx1"/>
                </a:solidFill>
              </a:rPr>
              <a:t>(2 683 </a:t>
            </a:r>
            <a:r>
              <a:rPr lang="cs-CZ" altLang="cs-CZ" sz="2800">
                <a:solidFill>
                  <a:srgbClr val="CD0530"/>
                </a:solidFill>
              </a:rPr>
              <a:t>EUR</a:t>
            </a:r>
            <a:r>
              <a:rPr lang="cs-CZ" altLang="cs-CZ" sz="2800" b="1">
                <a:solidFill>
                  <a:srgbClr val="CD0530"/>
                </a:solidFill>
              </a:rPr>
              <a:t>) x Z x T x n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800"/>
              <a:t>		Z = koef. závažnosti (1 – 20)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800"/>
              <a:t>		T = koef. trvání (1 – 3)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800"/>
              <a:t>		n = koef. platební schopn. (0,08 – 4,95)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výpočet jednorázového paušálu:</a:t>
            </a:r>
          </a:p>
          <a:p>
            <a:pPr lvl="1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/>
              <a:t>základ = </a:t>
            </a:r>
            <a:r>
              <a:rPr lang="en-US" b="1"/>
              <a:t>2 6</a:t>
            </a:r>
            <a:r>
              <a:rPr lang="cs-CZ" b="1"/>
              <a:t>56</a:t>
            </a:r>
            <a:r>
              <a:rPr lang="en-US" b="1"/>
              <a:t> 000 </a:t>
            </a:r>
            <a:r>
              <a:rPr lang="cs-CZ" altLang="cs-CZ">
                <a:solidFill>
                  <a:srgbClr val="CD0530"/>
                </a:solidFill>
              </a:rPr>
              <a:t>EUR</a:t>
            </a:r>
          </a:p>
          <a:p>
            <a:pPr lvl="1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>
                <a:solidFill>
                  <a:srgbClr val="CD0530"/>
                </a:solidFill>
              </a:rPr>
              <a:t>násobí se koef. „n“, minimální paušál podle tabulky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5D12A-DB38-40B4-843C-BC49B72E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A72F8-6070-474E-9F4F-AB27FEE38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215" y="1166812"/>
            <a:ext cx="8228013" cy="4524375"/>
          </a:xfrm>
        </p:spPr>
        <p:txBody>
          <a:bodyPr/>
          <a:lstStyle/>
          <a:p>
            <a:r>
              <a:rPr lang="cs-CZ" b="1"/>
              <a:t>2021:</a:t>
            </a:r>
          </a:p>
          <a:p>
            <a:r>
              <a:rPr lang="cs-CZ" b="1"/>
              <a:t>Základní paušální pokuta (jednorázová) </a:t>
            </a:r>
            <a:r>
              <a:rPr lang="cs-CZ"/>
              <a:t>je </a:t>
            </a:r>
            <a:r>
              <a:rPr lang="en-US"/>
              <a:t>EUR 2 656 000.</a:t>
            </a:r>
            <a:r>
              <a:rPr lang="cs-CZ"/>
              <a:t> Pro ČR EUR 1 310 000 (násobeno koef. „n“).</a:t>
            </a:r>
          </a:p>
          <a:p>
            <a:r>
              <a:rPr lang="cs-CZ" b="1"/>
              <a:t>Základní částka pro denní penále </a:t>
            </a:r>
            <a:r>
              <a:rPr lang="cs-CZ"/>
              <a:t>(tj. za každý den porušování) je </a:t>
            </a:r>
            <a:r>
              <a:rPr lang="en-US"/>
              <a:t>EUR </a:t>
            </a:r>
            <a:r>
              <a:rPr lang="cs-CZ"/>
              <a:t>2 683, ta se násobí koeficienty</a:t>
            </a:r>
          </a:p>
          <a:p>
            <a:r>
              <a:rPr lang="cs-CZ"/>
              <a:t>Koef. „n“ je pro ČR 0,59 (SR 0,31)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008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742E4-3DA6-4F57-986D-37F0CDB94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140"/>
          </a:xfrm>
          <a:solidFill>
            <a:srgbClr val="FFCCFF"/>
          </a:solidFill>
        </p:spPr>
        <p:txBody>
          <a:bodyPr/>
          <a:lstStyle/>
          <a:p>
            <a:r>
              <a:rPr lang="cs-CZ"/>
              <a:t>(Jen pro zajímavost)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CF656-6ED1-4871-8CD2-16CF68E28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101012" cy="11652537"/>
          </a:xfrm>
        </p:spPr>
        <p:txBody>
          <a:bodyPr/>
          <a:lstStyle/>
          <a:p>
            <a:pPr algn="ctr"/>
            <a:r>
              <a:rPr lang="cs-CZ" sz="2400">
                <a:latin typeface="Arial Narrow" panose="020B0606020202030204" pitchFamily="34" charset="0"/>
              </a:rPr>
              <a:t>    </a:t>
            </a:r>
            <a:r>
              <a:rPr lang="cs-CZ" sz="2400" b="1" i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SDĚLENÍ KOMISE</a:t>
            </a:r>
          </a:p>
          <a:p>
            <a:pPr algn="ctr"/>
            <a:r>
              <a:rPr lang="cs-CZ" sz="2400" b="1" i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Úprava výpočtu paušálních částek a penále, které Komise navrhuje v rámci řízení o nesplnění povinnosti u Soudního dvora Evropské unie, po vystoupení Spojeného království z EU  </a:t>
            </a:r>
            <a:r>
              <a:rPr lang="cs-CZ" sz="2400" b="1" i="1">
                <a:solidFill>
                  <a:srgbClr val="0000FF"/>
                </a:solidFill>
                <a:effectLst/>
                <a:latin typeface="Arial Narrow" panose="020B0606020202030204" pitchFamily="34" charset="0"/>
              </a:rPr>
              <a:t>(2021/C 129/01)</a:t>
            </a:r>
          </a:p>
          <a:p>
            <a:pPr algn="ctr"/>
            <a:r>
              <a:rPr lang="cs-CZ" sz="2400" b="0" i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Komise určuje referenční hodnotu koeficientu „n“ pomocí průměru každého z obou používaných prvků, tj. HDP a počtu zástupců v Evropském parlamentu.</a:t>
            </a:r>
          </a:p>
          <a:p>
            <a:pPr algn="ctr"/>
            <a:r>
              <a:rPr lang="cs-CZ" sz="1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Průměr se vypočítá takto: faktor „n“ je geometrický průměr vypočítaný na základě druhé odmocniny součinu koeficientů založených na HDP členských států a počtu křesel v Evropském parlamentu. Vypočítá se na základě této rovnice:  </a:t>
            </a:r>
          </a:p>
          <a:p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067B53-4667-4A8C-900A-CDF3D735B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" y="-195710"/>
            <a:ext cx="116012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cs-CZ" altLang="cs-CZ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</a:t>
            </a:r>
            <a:r>
              <a:rPr kumimoji="0" lang="cs-CZ" altLang="cs-CZ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4" descr="Image 1">
            <a:extLst>
              <a:ext uri="{FF2B5EF4-FFF2-40B4-BE49-F238E27FC236}">
                <a16:creationId xmlns:a16="http://schemas.microsoft.com/office/drawing/2014/main" id="{85A74BB2-327D-4C49-B1EC-5EF8C03AA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70602"/>
            <a:ext cx="2783341" cy="9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30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0A7F9707-2E30-42A9-B0F9-65F4F9150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/>
              <a:t>Vynucování práva vůči členským státům - 3</a:t>
            </a: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C224DF59-8116-45FD-8EE5-B67DB054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	</a:t>
            </a:r>
          </a:p>
          <a:p>
            <a:pPr eaLnBrk="1" hangingPunct="1">
              <a:lnSpc>
                <a:spcPct val="90000"/>
              </a:lnSpc>
              <a:buClr>
                <a:srgbClr val="CD0530"/>
              </a:buClr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CD0530"/>
                </a:solidFill>
              </a:rPr>
              <a:t>Zvláštní sankční systém pro nadměrný schodek veřejných financí</a:t>
            </a:r>
            <a:r>
              <a:rPr lang="cs-CZ" altLang="cs-CZ"/>
              <a:t> (čl. 126 SFEU)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rozhoduje Rada na doporučení Komise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výzva nevyslyšena: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výzva EIB – přehodnotit úvěrovou politiku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kauce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pokuta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E897906F-64C4-4A7C-9CEC-1F7C3B1B2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/>
              <a:t>Vynucování práva vůči členským státům - 4</a:t>
            </a: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706A6BD1-F3A8-4F8E-B90D-6E5E6551A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 dirty="0">
                <a:solidFill>
                  <a:srgbClr val="CD0530"/>
                </a:solidFill>
              </a:rPr>
              <a:t>Zvláštní právně politická odpovědnost podle článku 7 Smlouvy EU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b="1" dirty="0">
              <a:solidFill>
                <a:srgbClr val="CD0530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/>
              <a:t>1. Rozhodnutí </a:t>
            </a:r>
            <a:r>
              <a:rPr lang="cs-CZ" altLang="cs-CZ" b="1" dirty="0"/>
              <a:t>Rady</a:t>
            </a:r>
            <a:r>
              <a:rPr lang="cs-CZ" altLang="cs-CZ" dirty="0"/>
              <a:t> (4/5) o </a:t>
            </a:r>
            <a:r>
              <a:rPr lang="cs-CZ" altLang="cs-CZ" dirty="0">
                <a:solidFill>
                  <a:srgbClr val="0000CC"/>
                </a:solidFill>
              </a:rPr>
              <a:t>nebezpečí </a:t>
            </a:r>
            <a:r>
              <a:rPr lang="cs-CZ" altLang="cs-CZ" dirty="0"/>
              <a:t>porušení základních hodnot EU (hrozba)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/>
              <a:t>2. Rozhodnutí </a:t>
            </a:r>
            <a:r>
              <a:rPr lang="cs-CZ" altLang="cs-CZ" b="1" dirty="0"/>
              <a:t>Evropské rady</a:t>
            </a:r>
            <a:r>
              <a:rPr lang="cs-CZ" altLang="cs-CZ" dirty="0"/>
              <a:t> (</a:t>
            </a:r>
            <a:r>
              <a:rPr lang="cs-CZ" altLang="cs-CZ" dirty="0" err="1"/>
              <a:t>jednomysl</a:t>
            </a:r>
            <a:r>
              <a:rPr lang="cs-CZ" altLang="cs-CZ" dirty="0"/>
              <a:t>.) o tom, že </a:t>
            </a:r>
            <a:r>
              <a:rPr lang="cs-CZ" altLang="cs-CZ" dirty="0">
                <a:solidFill>
                  <a:srgbClr val="0000CC"/>
                </a:solidFill>
              </a:rPr>
              <a:t>došlo k závažnému porušení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/>
              <a:t>3. Eventuální rozhodnutí </a:t>
            </a:r>
            <a:r>
              <a:rPr lang="cs-CZ" altLang="cs-CZ" b="1" dirty="0"/>
              <a:t>Rady</a:t>
            </a:r>
            <a:r>
              <a:rPr lang="cs-CZ" altLang="cs-CZ" dirty="0"/>
              <a:t> (</a:t>
            </a:r>
            <a:r>
              <a:rPr lang="cs-CZ" altLang="cs-CZ" dirty="0" err="1"/>
              <a:t>kvalif.větš</a:t>
            </a:r>
            <a:r>
              <a:rPr lang="cs-CZ" altLang="cs-CZ" dirty="0"/>
              <a:t>.) o </a:t>
            </a:r>
            <a:r>
              <a:rPr lang="cs-CZ" altLang="cs-CZ" dirty="0">
                <a:solidFill>
                  <a:srgbClr val="0000CC"/>
                </a:solidFill>
              </a:rPr>
              <a:t>suspenzi členských práv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E564C9E7-D9A2-4859-9D7C-B3B23A622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  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69870D4-3EF1-47C7-8469-E8FA1E4D1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Odpovědnost typu </a:t>
            </a:r>
            <a:r>
              <a:rPr lang="cs-CZ" altLang="cs-CZ" b="1" dirty="0" err="1">
                <a:solidFill>
                  <a:srgbClr val="FF0000"/>
                </a:solidFill>
              </a:rPr>
              <a:t>Francovich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dirty="0"/>
              <a:t>zcela jiná podstata (= odpovědnost státu za následky porušení práva 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44BD5-F227-4A86-87C9-A3BE5EBB0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rgbClr val="00FF99"/>
          </a:solidFill>
        </p:spPr>
        <p:txBody>
          <a:bodyPr/>
          <a:lstStyle/>
          <a:p>
            <a:r>
              <a:rPr lang="cs-CZ" sz="4000"/>
              <a:t>Řízení před Soudním dvorem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67478-56B3-44A6-95A8-7B6EB473E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8013" cy="5184576"/>
          </a:xfrm>
        </p:spPr>
        <p:txBody>
          <a:bodyPr/>
          <a:lstStyle/>
          <a:p>
            <a:pPr marL="228600" indent="-228600">
              <a:lnSpc>
                <a:spcPct val="115000"/>
              </a:lnSpc>
              <a:spcAft>
                <a:spcPts val="6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Prameny: SFEU, STATUT, JEDNACÍ ŘÁD</a:t>
            </a:r>
            <a:endParaRPr lang="cs-CZ" sz="20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7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Zahájení řízení - 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Návrh na zahájení řízení (ve sporném řízení žaloba) písemný. Předseda soudu ustanoví soudce-zpravodaje. Ustanoven generální advokát.</a:t>
            </a:r>
          </a:p>
          <a:p>
            <a:pPr marL="228600" indent="-228600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Žaloba se doručuje odpůrci (u sporného řízení). Do 1 měsíce tento podá vyjádření k žalobě (žalobní odpověď - replika). Lze opakovat - vyjádření žalobce k replice (duplika) a odpověď žalovaného na ně. 	</a:t>
            </a:r>
          </a:p>
          <a:p>
            <a:pPr marL="228600" indent="-228600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Soudce-zpravodaj: jakému senátu věc přidělit (3-člennému, 5-člennému, velkému, plénu), zda je nutné ústní jednání, zda se lze obejít bez stanoviska generálního advokáta. Spojování věcí.</a:t>
            </a:r>
            <a:br>
              <a:rPr lang="cs-CZ" sz="1800" kern="100" dirty="0">
                <a:effectLst/>
                <a:latin typeface="Liberation Serif" panose="02020603050405020304" pitchFamily="18" charset="0"/>
                <a:ea typeface="WenQuanYi Micro Hei"/>
                <a:cs typeface="FreeSans"/>
              </a:rPr>
            </a:br>
            <a:endParaRPr lang="cs-CZ" sz="1800" kern="100" dirty="0">
              <a:effectLst/>
              <a:latin typeface="Liberation Serif" panose="02020603050405020304" pitchFamily="18" charset="0"/>
              <a:ea typeface="WenQuanYi Micro Hei"/>
              <a:cs typeface="FreeSans"/>
            </a:endParaRPr>
          </a:p>
          <a:p>
            <a:pPr marL="228600" indent="-228600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1800" b="1" kern="100" dirty="0">
                <a:solidFill>
                  <a:schemeClr val="tx1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Generální advokát: </a:t>
            </a:r>
            <a:r>
              <a:rPr lang="cs-CZ" sz="1800" kern="100" dirty="0">
                <a:solidFill>
                  <a:schemeClr val="tx1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posuzuje věc z odborného (právního) hlediska, jako kdyby byl soudcem. Vydává stanovisko GA (svůj závěr). Soudci poté mohou nebo nemusí toto stanovisko respektovat.</a:t>
            </a:r>
            <a:endParaRPr lang="cs-CZ" sz="18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WenQuanYi Micro Hei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578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9A55FB1F-5E66-447E-B8EA-FDB1A0C1D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425575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>
                <a:solidFill>
                  <a:schemeClr val="tx1"/>
                </a:solidFill>
              </a:rPr>
              <a:t>Vynucování práva EU vůči jednotlivcům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EAE4831-4883-4354-A0A5-180BC3E8E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76475"/>
            <a:ext cx="8229600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správní řízení:</a:t>
            </a:r>
            <a:r>
              <a:rPr lang="cs-CZ" altLang="cs-CZ" dirty="0"/>
              <a:t> Komise (</a:t>
            </a:r>
            <a:r>
              <a:rPr lang="cs-CZ" altLang="cs-CZ" dirty="0" err="1"/>
              <a:t>hosp</a:t>
            </a:r>
            <a:r>
              <a:rPr lang="cs-CZ" altLang="cs-CZ" dirty="0"/>
              <a:t>. soutěž) ukládá pokuty</a:t>
            </a:r>
          </a:p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soudní řízení:</a:t>
            </a:r>
            <a:r>
              <a:rPr lang="cs-CZ" altLang="cs-CZ" dirty="0"/>
              <a:t> napadení rozhodnutí Komise žalobou na neplatnost, zrušení, změnu rozhodnutí (Tribunál)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čl. 261, 263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46CEBAA7-5830-4CEE-B09D-B0F0AB696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9"/>
            <a:ext cx="8229600" cy="922113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Vynucování práva EU vůči jednotlivcům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B0376C7-C465-4D0F-A52B-1E5C55264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752"/>
            <a:ext cx="8229600" cy="538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správní řízení:</a:t>
            </a:r>
            <a:r>
              <a:rPr lang="cs-CZ" altLang="cs-CZ" dirty="0"/>
              <a:t> Komise (</a:t>
            </a:r>
            <a:r>
              <a:rPr lang="cs-CZ" altLang="cs-CZ" dirty="0" err="1"/>
              <a:t>hosp</a:t>
            </a:r>
            <a:r>
              <a:rPr lang="cs-CZ" altLang="cs-CZ" dirty="0"/>
              <a:t>. soutěž) ukládá pokuty</a:t>
            </a:r>
          </a:p>
          <a:p>
            <a:pPr marL="457200" lvl="1" indent="0" eaLnBrk="1" hangingPunct="1">
              <a:buClr>
                <a:srgbClr val="FF0000"/>
              </a:buClr>
            </a:pPr>
            <a:r>
              <a:rPr lang="cs-CZ" altLang="cs-CZ" dirty="0">
                <a:solidFill>
                  <a:srgbClr val="0000FF"/>
                </a:solidFill>
              </a:rPr>
              <a:t>	nařízení 1/2003</a:t>
            </a:r>
          </a:p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soudní řízení:</a:t>
            </a:r>
            <a:r>
              <a:rPr lang="cs-CZ" altLang="cs-CZ" dirty="0"/>
              <a:t> napadení rozhodnutí Komise žalobou na neplatnost, zrušení, změnu rozhodnutí (Tribunál)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čl. 261 (229), 263 (</a:t>
            </a:r>
            <a:r>
              <a:rPr lang="cs-CZ" altLang="cs-CZ"/>
              <a:t>230)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vykonatelnost rozhodnutí o pokutě:</a:t>
            </a:r>
          </a:p>
          <a:p>
            <a:pPr marL="457200" lvl="1" indent="0" eaLnBrk="1" hangingPunct="1"/>
            <a:r>
              <a:rPr lang="cs-CZ" altLang="cs-CZ"/>
              <a:t>  Komise požádá soud členského státu podle sídla povinného</a:t>
            </a: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EF1C6-02B3-4B28-B68C-CF0C2A22E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FF0000"/>
          </a:solidFill>
        </p:spPr>
        <p:txBody>
          <a:bodyPr/>
          <a:lstStyle/>
          <a:p>
            <a:r>
              <a:rPr lang="pl-PL" sz="3200" b="1" dirty="0" err="1">
                <a:solidFill>
                  <a:srgbClr val="FFFF00"/>
                </a:solidFill>
              </a:rPr>
              <a:t>Příklady</a:t>
            </a:r>
            <a:r>
              <a:rPr lang="pl-PL" sz="3200" b="1" dirty="0">
                <a:solidFill>
                  <a:srgbClr val="FFFF00"/>
                </a:solidFill>
              </a:rPr>
              <a:t> </a:t>
            </a:r>
            <a:r>
              <a:rPr lang="pl-PL" sz="3200" b="1" dirty="0" err="1">
                <a:solidFill>
                  <a:srgbClr val="FFFF00"/>
                </a:solidFill>
              </a:rPr>
              <a:t>nedávných</a:t>
            </a:r>
            <a:r>
              <a:rPr lang="pl-PL" sz="3200" b="1" dirty="0">
                <a:solidFill>
                  <a:srgbClr val="FFFF00"/>
                </a:solidFill>
              </a:rPr>
              <a:t> </a:t>
            </a:r>
            <a:r>
              <a:rPr lang="pl-PL" sz="3200" b="1" dirty="0" err="1">
                <a:solidFill>
                  <a:srgbClr val="FFFF00"/>
                </a:solidFill>
              </a:rPr>
              <a:t>velkých</a:t>
            </a:r>
            <a:r>
              <a:rPr lang="pl-PL" sz="3200" b="1" dirty="0">
                <a:solidFill>
                  <a:srgbClr val="FFFF00"/>
                </a:solidFill>
              </a:rPr>
              <a:t> pokut </a:t>
            </a:r>
            <a:r>
              <a:rPr lang="pl-PL" sz="3200" b="1" dirty="0" err="1">
                <a:solidFill>
                  <a:srgbClr val="FFFF00"/>
                </a:solidFill>
              </a:rPr>
              <a:t>uložených</a:t>
            </a:r>
            <a:r>
              <a:rPr lang="pl-PL" sz="3200" b="1" dirty="0">
                <a:solidFill>
                  <a:srgbClr val="FFFF00"/>
                </a:solidFill>
              </a:rPr>
              <a:t> </a:t>
            </a:r>
            <a:r>
              <a:rPr lang="pl-PL" sz="3200" b="1" dirty="0" err="1">
                <a:solidFill>
                  <a:srgbClr val="FFFF00"/>
                </a:solidFill>
              </a:rPr>
              <a:t>Komisí</a:t>
            </a:r>
            <a:endParaRPr lang="pl-PL" sz="3200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6B292-C002-4B5F-9D7E-C3F5D41CA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040560"/>
          </a:xfrm>
        </p:spPr>
        <p:txBody>
          <a:bodyPr/>
          <a:lstStyle/>
          <a:p>
            <a:r>
              <a:rPr lang="cs-CZ" sz="1600" b="1" dirty="0"/>
              <a:t>Brusel</a:t>
            </a:r>
            <a:r>
              <a:rPr lang="cs-CZ" sz="1600" dirty="0"/>
              <a:t> - Evropská komise potrestala americký </a:t>
            </a:r>
            <a:r>
              <a:rPr lang="cs-CZ" sz="1600" b="1" dirty="0">
                <a:highlight>
                  <a:srgbClr val="00FFFF"/>
                </a:highlight>
                <a:latin typeface="Rockwell Extra Bold" panose="02060903040505020403" pitchFamily="18" charset="0"/>
              </a:rPr>
              <a:t>Google</a:t>
            </a:r>
            <a:r>
              <a:rPr lang="cs-CZ" sz="1600" b="1" dirty="0">
                <a:highlight>
                  <a:srgbClr val="00FFCC"/>
                </a:highlight>
              </a:rPr>
              <a:t>.</a:t>
            </a:r>
            <a:r>
              <a:rPr lang="cs-CZ" sz="1600" dirty="0"/>
              <a:t> Za </a:t>
            </a:r>
            <a:r>
              <a:rPr lang="cs-CZ" sz="1600" b="1" dirty="0"/>
              <a:t>zneužívání dominantního postavení </a:t>
            </a:r>
            <a:r>
              <a:rPr lang="cs-CZ" sz="1600" dirty="0"/>
              <a:t>operačního systému Android pro mobilní zařízení mu udělila největší pokutu v historii ve výši </a:t>
            </a:r>
            <a:r>
              <a:rPr lang="cs-CZ" sz="1600" b="1" dirty="0">
                <a:highlight>
                  <a:srgbClr val="FFFF00"/>
                </a:highlight>
              </a:rPr>
              <a:t>4,34 miliardy eur</a:t>
            </a:r>
            <a:r>
              <a:rPr lang="cs-CZ" sz="1600" dirty="0">
                <a:highlight>
                  <a:srgbClr val="FFFF00"/>
                </a:highlight>
              </a:rPr>
              <a:t> </a:t>
            </a:r>
            <a:r>
              <a:rPr lang="cs-CZ" sz="1600" dirty="0"/>
              <a:t>(okolo 110 miliard Kč). </a:t>
            </a:r>
          </a:p>
          <a:p>
            <a:r>
              <a:rPr lang="cs-CZ" sz="1600" dirty="0"/>
              <a:t>Google musí nezákonných praktik zanechat nejpozději do 90 dní, jinak mu hrozí další sankce v podobě pokuty ve výši až pěti procent celosvětového průměrného denního obratu mateřské firmy </a:t>
            </a:r>
            <a:r>
              <a:rPr lang="cs-CZ" sz="1600" dirty="0" err="1"/>
              <a:t>Alphabet</a:t>
            </a:r>
            <a:r>
              <a:rPr lang="cs-CZ" sz="1600" dirty="0"/>
              <a:t>. 2018</a:t>
            </a:r>
          </a:p>
          <a:p>
            <a:r>
              <a:rPr lang="cs-CZ" sz="1600" dirty="0"/>
              <a:t>Google dostal již třetí pokutu za zneužívání svého postavení na trhu - </a:t>
            </a:r>
            <a:r>
              <a:rPr lang="cs-CZ" sz="1600" b="1" dirty="0">
                <a:highlight>
                  <a:srgbClr val="FFFF00"/>
                </a:highlight>
              </a:rPr>
              <a:t>1,49 miliardy eur</a:t>
            </a:r>
            <a:r>
              <a:rPr lang="cs-CZ" sz="1600" dirty="0"/>
              <a:t> (38,2 miliardy Kč) kvůli omezování konkurentů na trhu s internetovou </a:t>
            </a:r>
            <a:r>
              <a:rPr lang="cs-CZ" sz="1600"/>
              <a:t>reklamou,</a:t>
            </a:r>
            <a:endParaRPr lang="cs-CZ" sz="1600" dirty="0"/>
          </a:p>
          <a:p>
            <a:r>
              <a:rPr lang="cs-CZ" sz="1600" dirty="0"/>
              <a:t>V roce 2017 dostal americký podnik od komise pokutu </a:t>
            </a:r>
            <a:r>
              <a:rPr lang="cs-CZ" sz="1600" b="1" dirty="0">
                <a:highlight>
                  <a:srgbClr val="FFFF00"/>
                </a:highlight>
              </a:rPr>
              <a:t>2,42 miliardy eur</a:t>
            </a:r>
            <a:r>
              <a:rPr lang="cs-CZ" sz="1600" dirty="0">
                <a:highlight>
                  <a:srgbClr val="FFFF00"/>
                </a:highlight>
              </a:rPr>
              <a:t> </a:t>
            </a:r>
            <a:r>
              <a:rPr lang="cs-CZ" sz="1600" dirty="0"/>
              <a:t>za zvýhodňování své služby pro porovnávání obchodních nabídek.</a:t>
            </a:r>
          </a:p>
          <a:p>
            <a:r>
              <a:rPr lang="cs-CZ" sz="1600" dirty="0"/>
              <a:t>Evropská komise (EK) vyměřila pokutu </a:t>
            </a:r>
            <a:r>
              <a:rPr lang="cs-CZ" sz="1600" b="1" dirty="0">
                <a:highlight>
                  <a:srgbClr val="FFFF00"/>
                </a:highlight>
              </a:rPr>
              <a:t>1,07 miliardy eur</a:t>
            </a:r>
            <a:r>
              <a:rPr lang="cs-CZ" sz="1600" dirty="0">
                <a:highlight>
                  <a:srgbClr val="FFFF00"/>
                </a:highlight>
              </a:rPr>
              <a:t> </a:t>
            </a:r>
            <a:r>
              <a:rPr lang="cs-CZ" sz="1600" dirty="0"/>
              <a:t>(27,46 </a:t>
            </a:r>
            <a:r>
              <a:rPr lang="cs-CZ" sz="1600" dirty="0" err="1"/>
              <a:t>mld</a:t>
            </a:r>
            <a:r>
              <a:rPr lang="cs-CZ" sz="1600" dirty="0"/>
              <a:t> Kč) pěti </a:t>
            </a:r>
            <a:r>
              <a:rPr lang="cs-CZ" sz="1600" dirty="0">
                <a:highlight>
                  <a:srgbClr val="00FFFF"/>
                </a:highlight>
                <a:latin typeface="Rockwell Extra Bold" panose="02060903040505020403" pitchFamily="18" charset="0"/>
              </a:rPr>
              <a:t>bankám</a:t>
            </a:r>
            <a:r>
              <a:rPr lang="cs-CZ" sz="1600" dirty="0"/>
              <a:t> za </a:t>
            </a:r>
            <a:r>
              <a:rPr lang="cs-CZ" sz="1600" b="1" dirty="0"/>
              <a:t>účast v kartelu </a:t>
            </a:r>
            <a:r>
              <a:rPr lang="cs-CZ" sz="1600" dirty="0"/>
              <a:t>- </a:t>
            </a:r>
            <a:r>
              <a:rPr lang="cs-CZ" sz="1600" dirty="0" err="1"/>
              <a:t>Barclays</a:t>
            </a:r>
            <a:r>
              <a:rPr lang="cs-CZ" sz="1600" dirty="0"/>
              <a:t>, </a:t>
            </a:r>
            <a:r>
              <a:rPr lang="cs-CZ" sz="1600" dirty="0" err="1"/>
              <a:t>Citigroup</a:t>
            </a:r>
            <a:r>
              <a:rPr lang="cs-CZ" sz="1600" dirty="0"/>
              <a:t>, </a:t>
            </a:r>
            <a:r>
              <a:rPr lang="cs-CZ" sz="1600" dirty="0" err="1"/>
              <a:t>JPMorgan</a:t>
            </a:r>
            <a:r>
              <a:rPr lang="cs-CZ" sz="1600" dirty="0"/>
              <a:t>, MUFG a </a:t>
            </a:r>
            <a:r>
              <a:rPr lang="cs-CZ" sz="1600" dirty="0" err="1"/>
              <a:t>Royal</a:t>
            </a:r>
            <a:r>
              <a:rPr lang="cs-CZ" sz="1600" dirty="0"/>
              <a:t> Bank </a:t>
            </a:r>
            <a:r>
              <a:rPr lang="cs-CZ" sz="1600" dirty="0" err="1"/>
              <a:t>of</a:t>
            </a:r>
            <a:r>
              <a:rPr lang="cs-CZ" sz="1600" dirty="0"/>
              <a:t> Scotland.  Švýcarská banka UBS se pokutě vyhnula tím, že EK na existenci kartelu upozornila.</a:t>
            </a:r>
          </a:p>
          <a:p>
            <a:r>
              <a:rPr lang="cs-CZ" sz="1600" dirty="0"/>
              <a:t>Banky </a:t>
            </a:r>
            <a:r>
              <a:rPr lang="cs-CZ" sz="1600" dirty="0" err="1"/>
              <a:t>Barclays</a:t>
            </a:r>
            <a:r>
              <a:rPr lang="cs-CZ" sz="1600" dirty="0"/>
              <a:t>, </a:t>
            </a:r>
            <a:r>
              <a:rPr lang="cs-CZ" sz="1600" dirty="0" err="1"/>
              <a:t>Royal</a:t>
            </a:r>
            <a:r>
              <a:rPr lang="cs-CZ" sz="1600" dirty="0"/>
              <a:t> Bank </a:t>
            </a:r>
            <a:r>
              <a:rPr lang="cs-CZ" sz="1600" dirty="0" err="1"/>
              <a:t>of</a:t>
            </a:r>
            <a:r>
              <a:rPr lang="cs-CZ" sz="1600" dirty="0"/>
              <a:t> Scotland, </a:t>
            </a:r>
            <a:r>
              <a:rPr lang="cs-CZ" sz="1600" dirty="0" err="1"/>
              <a:t>Citigroup</a:t>
            </a:r>
            <a:r>
              <a:rPr lang="cs-CZ" sz="1600" dirty="0"/>
              <a:t> a </a:t>
            </a:r>
            <a:r>
              <a:rPr lang="cs-CZ" sz="1600" dirty="0" err="1"/>
              <a:t>JPMorgan</a:t>
            </a:r>
            <a:r>
              <a:rPr lang="cs-CZ" sz="1600" dirty="0"/>
              <a:t> dostaly pokutu zhruba </a:t>
            </a:r>
            <a:r>
              <a:rPr lang="cs-CZ" sz="1600" b="1">
                <a:highlight>
                  <a:srgbClr val="FFFF00"/>
                </a:highlight>
              </a:rPr>
              <a:t>811,2 milionů </a:t>
            </a:r>
            <a:r>
              <a:rPr lang="cs-CZ" sz="1600" b="1" dirty="0">
                <a:highlight>
                  <a:srgbClr val="FFFF00"/>
                </a:highlight>
              </a:rPr>
              <a:t>eur</a:t>
            </a:r>
            <a:r>
              <a:rPr lang="cs-CZ" sz="1600" dirty="0"/>
              <a:t> (20,84 miliardy Kč) za účast v kartelu nazvaném </a:t>
            </a:r>
            <a:r>
              <a:rPr lang="cs-CZ" sz="1600" dirty="0" err="1"/>
              <a:t>Forex</a:t>
            </a:r>
            <a:r>
              <a:rPr lang="cs-CZ" sz="1600" dirty="0"/>
              <a:t> – </a:t>
            </a:r>
            <a:r>
              <a:rPr lang="cs-CZ" sz="1600" dirty="0" err="1"/>
              <a:t>Three</a:t>
            </a:r>
            <a:r>
              <a:rPr lang="cs-CZ" sz="1600" dirty="0"/>
              <a:t> </a:t>
            </a:r>
            <a:r>
              <a:rPr lang="cs-CZ" sz="1600" dirty="0" err="1"/>
              <a:t>Way</a:t>
            </a:r>
            <a:r>
              <a:rPr lang="cs-CZ" sz="1600" dirty="0"/>
              <a:t> </a:t>
            </a:r>
            <a:r>
              <a:rPr lang="cs-CZ" sz="1600" dirty="0" err="1"/>
              <a:t>Banana</a:t>
            </a:r>
            <a:r>
              <a:rPr lang="cs-CZ" sz="1600" dirty="0"/>
              <a:t> Split. ---- </a:t>
            </a:r>
            <a:r>
              <a:rPr lang="cs-CZ" sz="1600" dirty="0" err="1"/>
              <a:t>Barclays</a:t>
            </a:r>
            <a:r>
              <a:rPr lang="cs-CZ" sz="1600" dirty="0"/>
              <a:t>, RBS a MUFG Bank pak byly pokutovány částkou zhruba </a:t>
            </a:r>
            <a:r>
              <a:rPr lang="cs-CZ" sz="1600"/>
              <a:t>257,7 milionů </a:t>
            </a:r>
            <a:r>
              <a:rPr lang="cs-CZ" sz="1600" dirty="0"/>
              <a:t>eur (6,62 miliardy korun) za účast na dalším kartelu nazvaném </a:t>
            </a:r>
            <a:r>
              <a:rPr lang="cs-CZ" sz="1600" dirty="0" err="1"/>
              <a:t>Forex</a:t>
            </a:r>
            <a:r>
              <a:rPr lang="cs-CZ" sz="1600" dirty="0"/>
              <a:t> – Essex Express.</a:t>
            </a:r>
          </a:p>
          <a:p>
            <a:br>
              <a:rPr lang="cs-CZ" dirty="0"/>
            </a:br>
            <a:r>
              <a:rPr lang="cs-CZ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365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23B6B928-1E6D-4D63-8949-392081C2C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570037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/>
              <a:t>Vynucování práva EU vůči orgánům EU</a:t>
            </a: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087EC878-C7A0-40B2-BA10-C479B5B29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5038"/>
            <a:ext cx="8229600" cy="3921125"/>
          </a:xfrm>
          <a:prstGeom prst="rect">
            <a:avLst/>
          </a:prstGeom>
          <a:solidFill>
            <a:srgbClr val="FCFE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čl. 263 – </a:t>
            </a:r>
            <a:r>
              <a:rPr lang="cs-CZ" altLang="cs-CZ" sz="3600">
                <a:solidFill>
                  <a:srgbClr val="FF0000"/>
                </a:solidFill>
              </a:rPr>
              <a:t>žaloba na neplatnost</a:t>
            </a:r>
            <a:r>
              <a:rPr lang="cs-CZ" altLang="cs-CZ" sz="3600"/>
              <a:t> legislativního nebo jiného aktu EU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neplatnost i v rámci řízení o předběžné otázce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č. 268 – </a:t>
            </a:r>
            <a:r>
              <a:rPr lang="cs-CZ" altLang="cs-CZ" sz="3600">
                <a:solidFill>
                  <a:srgbClr val="FF0000"/>
                </a:solidFill>
              </a:rPr>
              <a:t>žaloba na náhradu škody</a:t>
            </a:r>
            <a:r>
              <a:rPr lang="cs-CZ" altLang="cs-CZ" sz="3600"/>
              <a:t> způsobené orgánem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65416D3B-11A3-4177-854F-9A939222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rgbClr val="FFCC66"/>
          </a:solidFill>
        </p:spPr>
        <p:txBody>
          <a:bodyPr/>
          <a:lstStyle/>
          <a:p>
            <a:r>
              <a:rPr lang="cs-CZ" altLang="cs-CZ" dirty="0"/>
              <a:t>Žaloba na neplatnost - 1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55561F88-3A6E-4B15-B60B-CC62C5CE5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8013" cy="5040560"/>
          </a:xfrm>
        </p:spPr>
        <p:txBody>
          <a:bodyPr/>
          <a:lstStyle/>
          <a:p>
            <a:pPr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2200" dirty="0"/>
              <a:t>čl. 263 – </a:t>
            </a:r>
            <a:r>
              <a:rPr lang="cs-CZ" altLang="cs-CZ" sz="2200" dirty="0">
                <a:solidFill>
                  <a:srgbClr val="FF0000"/>
                </a:solidFill>
              </a:rPr>
              <a:t>žaloba na neplatnost</a:t>
            </a:r>
            <a:r>
              <a:rPr lang="cs-CZ" altLang="cs-CZ" sz="2200" dirty="0"/>
              <a:t> </a:t>
            </a:r>
            <a:r>
              <a:rPr lang="cs-CZ" altLang="cs-CZ" sz="2200" u="sng" dirty="0"/>
              <a:t>legislativního</a:t>
            </a:r>
            <a:r>
              <a:rPr lang="cs-CZ" altLang="cs-CZ" sz="2200" dirty="0"/>
              <a:t> nebo </a:t>
            </a:r>
            <a:r>
              <a:rPr lang="cs-CZ" altLang="cs-CZ" sz="2200" u="sng" dirty="0"/>
              <a:t>jiného</a:t>
            </a:r>
            <a:r>
              <a:rPr lang="cs-CZ" altLang="cs-CZ" sz="2200" dirty="0"/>
              <a:t> aktu EU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200" b="1">
                <a:solidFill>
                  <a:srgbClr val="0000FF"/>
                </a:solidFill>
              </a:rPr>
              <a:t>Soudní </a:t>
            </a:r>
            <a:r>
              <a:rPr lang="cs-CZ" altLang="cs-CZ" sz="2200" b="1" dirty="0">
                <a:solidFill>
                  <a:srgbClr val="0000FF"/>
                </a:solidFill>
              </a:rPr>
              <a:t>dvůr Evropské unie přezkoumává legalitu </a:t>
            </a:r>
            <a:r>
              <a:rPr lang="cs-CZ" altLang="cs-CZ" sz="2200" b="1" dirty="0">
                <a:solidFill>
                  <a:srgbClr val="C00000"/>
                </a:solidFill>
              </a:rPr>
              <a:t>legislativních aktů, aktů Rady, Komise a Evropské centrální banky,</a:t>
            </a:r>
            <a:r>
              <a:rPr lang="cs-CZ" altLang="cs-CZ" sz="2200" b="1" dirty="0">
                <a:solidFill>
                  <a:srgbClr val="0070C0"/>
                </a:solidFill>
              </a:rPr>
              <a:t> </a:t>
            </a:r>
            <a:r>
              <a:rPr lang="cs-CZ" altLang="cs-CZ" sz="2200" dirty="0">
                <a:solidFill>
                  <a:srgbClr val="0070C0"/>
                </a:solidFill>
              </a:rPr>
              <a:t>s výjimkou doporučení a stanovisek, a rovněž </a:t>
            </a:r>
            <a:r>
              <a:rPr lang="cs-CZ" altLang="cs-CZ" sz="2200" dirty="0">
                <a:solidFill>
                  <a:srgbClr val="C00000"/>
                </a:solidFill>
              </a:rPr>
              <a:t>aktů </a:t>
            </a:r>
            <a:r>
              <a:rPr lang="cs-CZ" altLang="cs-CZ" sz="2200" b="1" dirty="0">
                <a:solidFill>
                  <a:srgbClr val="C00000"/>
                </a:solidFill>
              </a:rPr>
              <a:t>Evropského parlamentu a Evropské rady, </a:t>
            </a:r>
            <a:r>
              <a:rPr lang="cs-CZ" altLang="cs-CZ" sz="2200" dirty="0">
                <a:solidFill>
                  <a:srgbClr val="C00000"/>
                </a:solidFill>
              </a:rPr>
              <a:t>které mají </a:t>
            </a:r>
            <a:r>
              <a:rPr lang="cs-CZ" altLang="cs-CZ" sz="2200" b="1" dirty="0">
                <a:solidFill>
                  <a:srgbClr val="C00000"/>
                </a:solidFill>
              </a:rPr>
              <a:t>právní účinky vůči třetím osobám. 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200" dirty="0">
                <a:solidFill>
                  <a:srgbClr val="0070C0"/>
                </a:solidFill>
              </a:rPr>
              <a:t>  + </a:t>
            </a:r>
            <a:r>
              <a:rPr lang="cs-CZ" altLang="cs-CZ" sz="2200" b="1" dirty="0">
                <a:solidFill>
                  <a:srgbClr val="0000FF"/>
                </a:solidFill>
              </a:rPr>
              <a:t>mezinárodní smlouva </a:t>
            </a:r>
            <a:r>
              <a:rPr lang="cs-CZ" altLang="cs-CZ" sz="2200" dirty="0">
                <a:solidFill>
                  <a:srgbClr val="0070C0"/>
                </a:solidFill>
              </a:rPr>
              <a:t>„vnější“ (dohody - čl. 218 odst. 11)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200" b="1" dirty="0"/>
              <a:t>AKTIVNÍ LEGITIMACE </a:t>
            </a:r>
            <a:r>
              <a:rPr lang="cs-CZ" altLang="cs-CZ" sz="2200" dirty="0"/>
              <a:t>-  </a:t>
            </a:r>
            <a:r>
              <a:rPr lang="cs-CZ" altLang="cs-CZ" sz="2200" i="1" dirty="0">
                <a:solidFill>
                  <a:srgbClr val="0000FF"/>
                </a:solidFill>
              </a:rPr>
              <a:t>privilegovaní žalobci </a:t>
            </a:r>
            <a:r>
              <a:rPr lang="cs-CZ" altLang="cs-CZ" sz="2200" dirty="0"/>
              <a:t>– žaloba podána</a:t>
            </a:r>
          </a:p>
          <a:p>
            <a:pPr>
              <a:spcBef>
                <a:spcPts val="900"/>
              </a:spcBef>
              <a:buClrTx/>
              <a:buSzTx/>
              <a:buFontTx/>
              <a:buAutoNum type="arabicParenBoth"/>
            </a:pPr>
            <a:r>
              <a:rPr lang="cs-CZ" altLang="cs-CZ" sz="2200"/>
              <a:t> členskými </a:t>
            </a:r>
            <a:r>
              <a:rPr lang="cs-CZ" altLang="cs-CZ" sz="2200" dirty="0"/>
              <a:t>státy, Evropským parlamentem, Radou nebo Komisí (důvody viz dále)</a:t>
            </a:r>
          </a:p>
          <a:p>
            <a:pPr>
              <a:spcBef>
                <a:spcPts val="900"/>
              </a:spcBef>
              <a:buClrTx/>
              <a:buSzTx/>
              <a:buFontTx/>
              <a:buAutoNum type="arabicParenBoth"/>
            </a:pPr>
            <a:r>
              <a:rPr lang="cs-CZ" altLang="cs-CZ" sz="2200"/>
              <a:t> Účetním </a:t>
            </a:r>
            <a:r>
              <a:rPr lang="cs-CZ" altLang="cs-CZ" sz="2200" dirty="0"/>
              <a:t>dvorem, Evropskou centrální bankou a Výborem regionů k ochraně </a:t>
            </a:r>
            <a:r>
              <a:rPr lang="cs-CZ" altLang="cs-CZ" sz="2200"/>
              <a:t>jejich práv </a:t>
            </a:r>
            <a:r>
              <a:rPr lang="cs-CZ" altLang="cs-CZ" sz="2200" i="1">
                <a:solidFill>
                  <a:srgbClr val="0000FF"/>
                </a:solidFill>
              </a:rPr>
              <a:t>(= poloprivilegovaní žalobci).</a:t>
            </a:r>
            <a:endParaRPr lang="cs-CZ" altLang="cs-CZ" sz="2200" i="1" dirty="0">
              <a:solidFill>
                <a:srgbClr val="0000FF"/>
              </a:solidFill>
            </a:endParaRP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2F2F09FF-0761-42CD-8261-B378CFA4D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Důvody neplatnosti</a:t>
            </a:r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F05BB8E0-7DD0-4347-8D90-7A99275BB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2400" dirty="0"/>
          </a:p>
          <a:p>
            <a:pPr>
              <a:buFont typeface="Times New Roman" panose="02020603050405020304" pitchFamily="18" charset="0"/>
              <a:buAutoNum type="alphaUcPeriod"/>
            </a:pPr>
            <a:r>
              <a:rPr lang="cs-CZ" altLang="cs-CZ" sz="2400" b="1" dirty="0"/>
              <a:t>Nedostatek pravomoci – absolutní, relativní vč.</a:t>
            </a:r>
            <a:r>
              <a:rPr lang="cs-CZ" altLang="cs-CZ" sz="2400" dirty="0"/>
              <a:t> principu subsidiarity </a:t>
            </a:r>
            <a:r>
              <a:rPr lang="cs-CZ" altLang="cs-CZ" sz="2400" dirty="0">
                <a:solidFill>
                  <a:srgbClr val="0000FF"/>
                </a:solidFill>
              </a:rPr>
              <a:t>(C‑376/98 – tabáková reklama)</a:t>
            </a:r>
          </a:p>
          <a:p>
            <a:pPr>
              <a:buFont typeface="Times New Roman" panose="02020603050405020304" pitchFamily="18" charset="0"/>
              <a:buAutoNum type="alphaUcPeriod"/>
            </a:pPr>
            <a:r>
              <a:rPr lang="cs-CZ" altLang="cs-CZ" sz="2400" b="1" dirty="0"/>
              <a:t>Podstatné formální vady aktu (např. </a:t>
            </a:r>
            <a:r>
              <a:rPr lang="cs-CZ" altLang="cs-CZ" sz="2400" dirty="0"/>
              <a:t>chybějící nebo nedostatečné odůvodnění aktu)</a:t>
            </a:r>
          </a:p>
          <a:p>
            <a:r>
              <a:rPr lang="cs-CZ" altLang="cs-CZ" sz="2400" b="1" dirty="0"/>
              <a:t>C. Porušení Smlouvy o EU, Smlouvy o fungování EU nebo pravidla k jejímu provedení (nikoli akty</a:t>
            </a:r>
            <a:r>
              <a:rPr lang="cs-CZ" altLang="cs-CZ" sz="2400" dirty="0"/>
              <a:t> sekundárního práva)</a:t>
            </a:r>
          </a:p>
          <a:p>
            <a:r>
              <a:rPr lang="cs-CZ" altLang="cs-CZ" sz="2400" b="1" dirty="0"/>
              <a:t>D. Zneužití pravomoci </a:t>
            </a:r>
            <a:br>
              <a:rPr lang="cs-CZ" altLang="cs-CZ" dirty="0"/>
            </a:b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C9DA0-2684-49D4-8D5B-EDA309F506C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dirty="0"/>
              <a:t>Neplatnost z důvodu </a:t>
            </a:r>
            <a:r>
              <a:rPr lang="pl-PL" u="sng" dirty="0"/>
              <a:t>zneužití pravomoci</a:t>
            </a:r>
            <a:r>
              <a:rPr lang="pl-PL" dirty="0"/>
              <a:t> - C-146/13 (příklad)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0B6370-0F8B-448F-A48F-00F46F1E7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/>
          <a:lstStyle/>
          <a:p>
            <a:r>
              <a:rPr lang="cs-CZ" sz="2800" dirty="0"/>
              <a:t>Podle ustálené judikatury je akt postižen zneužitím pravomoci pouze tehdy, pokud se na základě objektivních, relevantních a shodujících se nepřímých důkazů ukáže, že </a:t>
            </a:r>
            <a:r>
              <a:rPr lang="cs-CZ" sz="2800" b="1" dirty="0"/>
              <a:t>byl přijat za výlučným nebo přinejmenším rozhodujícím účelem </a:t>
            </a:r>
            <a:r>
              <a:rPr lang="cs-CZ" sz="2800" b="1" dirty="0">
                <a:solidFill>
                  <a:srgbClr val="C00000"/>
                </a:solidFill>
              </a:rPr>
              <a:t>dosáhnout jiných cílů, </a:t>
            </a:r>
            <a:r>
              <a:rPr lang="cs-CZ" sz="2800" b="1" dirty="0"/>
              <a:t>než jsou cíle, pro které byla daná pravomoc svěřena,</a:t>
            </a:r>
            <a:r>
              <a:rPr lang="cs-CZ" sz="2800" dirty="0"/>
              <a:t> nebo </a:t>
            </a:r>
            <a:r>
              <a:rPr lang="cs-CZ" sz="2800" b="1" dirty="0">
                <a:solidFill>
                  <a:srgbClr val="C00000"/>
                </a:solidFill>
              </a:rPr>
              <a:t>vyhnout se postupu </a:t>
            </a:r>
            <a:r>
              <a:rPr lang="cs-CZ" sz="2800" b="1" dirty="0"/>
              <a:t>zvláště upravenému SFEU </a:t>
            </a:r>
            <a:r>
              <a:rPr lang="cs-CZ" sz="2800" dirty="0"/>
              <a:t>pro vyrovnání se s okolnostmi daného případu (</a:t>
            </a:r>
            <a:r>
              <a:rPr lang="cs-CZ" sz="2800" dirty="0" err="1"/>
              <a:t>Fedesa</a:t>
            </a:r>
            <a:r>
              <a:rPr lang="cs-CZ" sz="2800" dirty="0"/>
              <a:t> a další, C‑331/88, jakož i Španělsko a Itálie v. Rada, C‑274/11 a C‑295/11).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528335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CD232EE6-849F-429F-A17F-B0CFF6A3A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2"/>
            <a:ext cx="8229600" cy="922337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 dirty="0"/>
              <a:t>Žaloba na </a:t>
            </a:r>
            <a:r>
              <a:rPr lang="cs-CZ" altLang="cs-CZ" sz="3600" b="1"/>
              <a:t>neplatnost – 2 (jednotlivci)</a:t>
            </a:r>
            <a:endParaRPr lang="cs-CZ" altLang="cs-CZ" sz="3600" b="1" dirty="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E55D1805-3F36-4973-8428-C159F16B7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268413"/>
            <a:ext cx="8496944" cy="5400675"/>
          </a:xfrm>
          <a:prstGeom prst="rect">
            <a:avLst/>
          </a:prstGeom>
          <a:solidFill>
            <a:srgbClr val="FCFE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indent="-3429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 b="1"/>
              <a:t>NEPRIVILEGOVANÍ </a:t>
            </a:r>
            <a:r>
              <a:rPr lang="cs-CZ" altLang="cs-CZ" sz="2000" b="1" dirty="0"/>
              <a:t>ŽALOBCI </a:t>
            </a:r>
            <a:r>
              <a:rPr lang="cs-CZ" altLang="cs-CZ" sz="2000" dirty="0"/>
              <a:t>– </a:t>
            </a:r>
            <a:r>
              <a:rPr lang="cs-CZ" altLang="cs-CZ" sz="2000" i="1" dirty="0">
                <a:solidFill>
                  <a:srgbClr val="0000FF"/>
                </a:solidFill>
              </a:rPr>
              <a:t>právní zájem + těsnější vztah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(čl. 263/3</a:t>
            </a:r>
            <a:r>
              <a:rPr lang="cs-CZ" altLang="cs-CZ" sz="2000" dirty="0"/>
              <a:t>) Každá </a:t>
            </a:r>
            <a:r>
              <a:rPr lang="cs-CZ" altLang="cs-CZ" sz="2000" dirty="0">
                <a:solidFill>
                  <a:srgbClr val="0000FF"/>
                </a:solidFill>
              </a:rPr>
              <a:t>fyzická nebo právnická osoba </a:t>
            </a:r>
            <a:r>
              <a:rPr lang="cs-CZ" altLang="cs-CZ" sz="2000"/>
              <a:t>může podat žalobu proti</a:t>
            </a:r>
            <a:endParaRPr lang="cs-CZ" altLang="cs-CZ" sz="2000" dirty="0"/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 dirty="0"/>
              <a:t>1</a:t>
            </a:r>
            <a:r>
              <a:rPr lang="cs-CZ" altLang="cs-CZ" sz="2000"/>
              <a:t>) </a:t>
            </a:r>
            <a:r>
              <a:rPr lang="cs-CZ" altLang="cs-CZ" sz="2000" b="1" i="1"/>
              <a:t>aktům,</a:t>
            </a:r>
            <a:r>
              <a:rPr lang="cs-CZ" altLang="cs-CZ" sz="2000"/>
              <a:t> </a:t>
            </a:r>
            <a:r>
              <a:rPr lang="cs-CZ" altLang="cs-CZ" sz="2000" b="1" i="1"/>
              <a:t>které </a:t>
            </a:r>
            <a:r>
              <a:rPr lang="cs-CZ" altLang="cs-CZ" sz="2000" b="1" i="1" dirty="0"/>
              <a:t>jsou jí určeny </a:t>
            </a:r>
            <a:r>
              <a:rPr lang="cs-CZ" altLang="cs-CZ" sz="2000" dirty="0"/>
              <a:t>nebo </a:t>
            </a:r>
          </a:p>
          <a:p>
            <a:pPr marL="0" indent="0" eaLnBrk="1" hangingPunct="1">
              <a:spcBef>
                <a:spcPts val="900"/>
              </a:spcBef>
              <a:buClrTx/>
              <a:buSzTx/>
            </a:pPr>
            <a:r>
              <a:rPr lang="cs-CZ" altLang="cs-CZ" sz="2000" dirty="0"/>
              <a:t>2</a:t>
            </a:r>
            <a:r>
              <a:rPr lang="cs-CZ" altLang="cs-CZ" sz="2000"/>
              <a:t>) </a:t>
            </a:r>
            <a:r>
              <a:rPr lang="cs-CZ" altLang="cs-CZ" sz="2000" b="1" i="1"/>
              <a:t>aktům,</a:t>
            </a:r>
            <a:r>
              <a:rPr lang="cs-CZ" altLang="cs-CZ" sz="2000"/>
              <a:t> </a:t>
            </a:r>
            <a:r>
              <a:rPr lang="cs-CZ" altLang="cs-CZ" sz="2000" dirty="0"/>
              <a:t>které se jí </a:t>
            </a:r>
            <a:r>
              <a:rPr lang="cs-CZ" altLang="cs-CZ" sz="2000" b="1" i="1" dirty="0"/>
              <a:t>bezprostředně a </a:t>
            </a:r>
            <a:r>
              <a:rPr lang="cs-CZ" altLang="cs-CZ" sz="2000" b="1" i="1" dirty="0">
                <a:solidFill>
                  <a:srgbClr val="C00000"/>
                </a:solidFill>
              </a:rPr>
              <a:t>osobně</a:t>
            </a:r>
            <a:r>
              <a:rPr lang="cs-CZ" altLang="cs-CZ" sz="2000" b="1" i="1" dirty="0"/>
              <a:t> dotýkají </a:t>
            </a:r>
            <a:r>
              <a:rPr lang="cs-CZ" altLang="cs-CZ" sz="2000" dirty="0"/>
              <a:t>(konkrétní vlastnosti postiženého podniku, které ho vyčleňují z obecného okruhu adresátů aktu) </a:t>
            </a:r>
          </a:p>
          <a:p>
            <a:pPr lvl="1" eaLnBrk="1" hangingPunct="1">
              <a:spcBef>
                <a:spcPts val="900"/>
              </a:spcBef>
              <a:buClrTx/>
              <a:buSzTx/>
              <a:buFontTx/>
              <a:buChar char="-"/>
            </a:pPr>
            <a:r>
              <a:rPr lang="cs-CZ" altLang="cs-CZ" sz="1600" dirty="0"/>
              <a:t>(prakticky nesplnitelná podmínka – </a:t>
            </a:r>
            <a:r>
              <a:rPr lang="cs-CZ" altLang="cs-CZ" sz="1600" dirty="0" err="1"/>
              <a:t>Plaumannův</a:t>
            </a:r>
            <a:r>
              <a:rPr lang="cs-CZ" altLang="cs-CZ" sz="1600" dirty="0"/>
              <a:t> test -25/62: zvláštní vlastnosti nebo specifika faktické situace, které žalobce individualizují)</a:t>
            </a:r>
          </a:p>
          <a:p>
            <a:pPr marL="457200" indent="-457200" eaLnBrk="1" hangingPunct="1">
              <a:spcBef>
                <a:spcPts val="900"/>
              </a:spcBef>
              <a:buClrTx/>
              <a:buSzTx/>
              <a:buAutoNum type="arabicParenR" startAt="3"/>
            </a:pPr>
            <a:r>
              <a:rPr lang="cs-CZ" altLang="cs-CZ" sz="2000" b="1">
                <a:solidFill>
                  <a:srgbClr val="FF0000"/>
                </a:solidFill>
              </a:rPr>
              <a:t>LISABON PŘIDÁVÁ (liberalizuje): </a:t>
            </a:r>
            <a:r>
              <a:rPr lang="cs-CZ" altLang="cs-CZ" sz="2000" dirty="0"/>
              <a:t>jakož i proti </a:t>
            </a:r>
            <a:r>
              <a:rPr lang="cs-CZ" altLang="cs-CZ" sz="2000"/>
              <a:t>právním aktům         </a:t>
            </a:r>
            <a:r>
              <a:rPr lang="cs-CZ" altLang="cs-CZ" sz="2000" b="1" i="1" dirty="0">
                <a:solidFill>
                  <a:srgbClr val="C00000"/>
                </a:solidFill>
              </a:rPr>
              <a:t>s obecnou </a:t>
            </a:r>
            <a:r>
              <a:rPr lang="cs-CZ" altLang="cs-CZ" sz="2000" b="1" i="1">
                <a:solidFill>
                  <a:srgbClr val="C00000"/>
                </a:solidFill>
              </a:rPr>
              <a:t>působností </a:t>
            </a:r>
            <a:r>
              <a:rPr lang="cs-CZ" altLang="cs-CZ" sz="2000"/>
              <a:t>(= „regulační“ - nařizovací akt), </a:t>
            </a:r>
            <a:r>
              <a:rPr lang="cs-CZ" altLang="cs-CZ" sz="2000" dirty="0"/>
              <a:t>které se </a:t>
            </a:r>
            <a:r>
              <a:rPr lang="cs-CZ" altLang="cs-CZ" sz="2000" b="1" i="1" dirty="0"/>
              <a:t>jí bezprostředně dotýkají </a:t>
            </a:r>
            <a:r>
              <a:rPr lang="cs-CZ" altLang="cs-CZ" sz="2000" dirty="0"/>
              <a:t>a </a:t>
            </a:r>
            <a:r>
              <a:rPr lang="cs-CZ" altLang="cs-CZ" sz="2000" b="1" i="1" dirty="0"/>
              <a:t>nevyžadují přijetí prováděcích opatření </a:t>
            </a:r>
            <a:r>
              <a:rPr lang="cs-CZ" altLang="cs-CZ" sz="2000" dirty="0"/>
              <a:t>(</a:t>
            </a:r>
            <a:r>
              <a:rPr lang="cs-CZ" altLang="cs-CZ" sz="2000"/>
              <a:t>nařízení).</a:t>
            </a:r>
          </a:p>
          <a:p>
            <a:pPr marL="0" indent="0" eaLnBrk="1" hangingPunct="1">
              <a:spcBef>
                <a:spcPts val="900"/>
              </a:spcBef>
              <a:buClrTx/>
              <a:buSzTx/>
            </a:pPr>
            <a:r>
              <a:rPr lang="fr-FR" sz="1200" b="0" i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contre les actes réglementaires qui la concernent directement et qui ne comportent pas de mesures d'exécution</a:t>
            </a:r>
            <a:endParaRPr lang="cs-CZ" sz="1200" b="0" i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indent="0" eaLnBrk="1" hangingPunct="1">
              <a:spcBef>
                <a:spcPts val="900"/>
              </a:spcBef>
              <a:buClrTx/>
              <a:buSzTx/>
            </a:pPr>
            <a:r>
              <a:rPr lang="en-US" sz="1200" b="0" i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against a regulatory act which is of direct concern to them and does not entail implementing measures</a:t>
            </a:r>
            <a:endParaRPr lang="cs-CZ" sz="1200" b="0" i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indent="0" eaLnBrk="1" hangingPunct="1">
              <a:spcBef>
                <a:spcPts val="900"/>
              </a:spcBef>
              <a:buClrTx/>
              <a:buSzTx/>
            </a:pPr>
            <a:r>
              <a:rPr lang="cs-CZ" sz="1200" b="0" i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voči regulačným aktom, ktoré sa jej priamo týkajú a nevyžadujú vykonávacie opatrenia.</a:t>
            </a:r>
            <a:endParaRPr lang="cs-CZ" altLang="cs-CZ" sz="1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4A560-E9A0-418F-A132-C0E2B41A0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50021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200" b="1" dirty="0" err="1">
                <a:solidFill>
                  <a:schemeClr val="bg1">
                    <a:lumMod val="65000"/>
                  </a:schemeClr>
                </a:solidFill>
              </a:rPr>
              <a:t>Plaumannův</a:t>
            </a:r>
            <a:r>
              <a:rPr lang="pl-PL" sz="3200" b="1" dirty="0">
                <a:solidFill>
                  <a:schemeClr val="bg1">
                    <a:lumMod val="65000"/>
                  </a:schemeClr>
                </a:solidFill>
              </a:rPr>
              <a:t> test – 25/62</a:t>
            </a:r>
            <a:br>
              <a:rPr lang="pl-PL" sz="32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zrušení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rozhodnutí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Komise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adresovaného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 SRN (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clo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 na 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dovoz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klementinek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9A7104-8C6A-4E5A-BAB9-20241C55B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783807"/>
          </a:xfrm>
        </p:spPr>
        <p:txBody>
          <a:bodyPr/>
          <a:lstStyle/>
          <a:p>
            <a:r>
              <a:rPr lang="cs-CZ" sz="2300" dirty="0">
                <a:solidFill>
                  <a:schemeClr val="bg1">
                    <a:lumMod val="65000"/>
                  </a:schemeClr>
                </a:solidFill>
              </a:rPr>
              <a:t>Jiné osoby, než kterým je rozhodnutí určeno, mohou tvrdit, že se jich </a:t>
            </a:r>
            <a:r>
              <a:rPr lang="cs-CZ" sz="2300" b="1" dirty="0">
                <a:solidFill>
                  <a:schemeClr val="bg1">
                    <a:lumMod val="65000"/>
                  </a:schemeClr>
                </a:solidFill>
              </a:rPr>
              <a:t>osobně dotýká </a:t>
            </a:r>
            <a:r>
              <a:rPr lang="cs-CZ" sz="2300" dirty="0">
                <a:solidFill>
                  <a:schemeClr val="bg1">
                    <a:lumMod val="65000"/>
                  </a:schemeClr>
                </a:solidFill>
              </a:rPr>
              <a:t>pouze tehdy, pokud jsou dotyčným rozhodnutím zasaženy z důvodu</a:t>
            </a:r>
            <a:r>
              <a:rPr lang="cs-CZ" sz="2300" b="1" dirty="0">
                <a:solidFill>
                  <a:schemeClr val="bg1">
                    <a:lumMod val="65000"/>
                  </a:schemeClr>
                </a:solidFill>
              </a:rPr>
              <a:t> určitých vlastností, které jsou pro ně zvláštní, nebo faktické situace, která je vymezuje </a:t>
            </a:r>
            <a:r>
              <a:rPr lang="cs-CZ" sz="2300" dirty="0">
                <a:solidFill>
                  <a:schemeClr val="bg1">
                    <a:lumMod val="65000"/>
                  </a:schemeClr>
                </a:solidFill>
              </a:rPr>
              <a:t>vzhledem ke všem ostatním osobám, a tím </a:t>
            </a:r>
            <a:r>
              <a:rPr lang="cs-CZ" sz="2300" b="1" dirty="0">
                <a:solidFill>
                  <a:srgbClr val="FF0000"/>
                </a:solidFill>
              </a:rPr>
              <a:t>je individualizuje </a:t>
            </a:r>
            <a:r>
              <a:rPr lang="cs-CZ" sz="2300" dirty="0">
                <a:solidFill>
                  <a:schemeClr val="bg1">
                    <a:lumMod val="65000"/>
                  </a:schemeClr>
                </a:solidFill>
              </a:rPr>
              <a:t>způsobem obdobným tomu, jakým by byl individualizován adresát rozhodnutí.</a:t>
            </a:r>
          </a:p>
          <a:p>
            <a:r>
              <a:rPr lang="cs-CZ" sz="2300" dirty="0">
                <a:solidFill>
                  <a:schemeClr val="bg1">
                    <a:lumMod val="65000"/>
                  </a:schemeClr>
                </a:solidFill>
              </a:rPr>
              <a:t>Zde je žalobce zasažen sporným rozhodnutím </a:t>
            </a:r>
            <a:r>
              <a:rPr lang="cs-CZ" sz="2300" b="1" dirty="0">
                <a:solidFill>
                  <a:schemeClr val="bg1">
                    <a:lumMod val="65000"/>
                  </a:schemeClr>
                </a:solidFill>
              </a:rPr>
              <a:t>jakožto dovozce klementinek ze třetí země (clo), </a:t>
            </a:r>
            <a:r>
              <a:rPr lang="cs-CZ" sz="2300" dirty="0">
                <a:solidFill>
                  <a:schemeClr val="bg1">
                    <a:lumMod val="65000"/>
                  </a:schemeClr>
                </a:solidFill>
              </a:rPr>
              <a:t>tj. z důvodu obchodní činnosti, která může být vykonávána kdykoli a kýmkoli, a která proto není způsobilá vymezovat ho vzhledem k napadenému rozhodnutí obdobným způsobem jako adresáta.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4152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964222D5-85E4-4596-9F66-B0E941A24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32656"/>
            <a:ext cx="8228012" cy="792162"/>
          </a:xfrm>
        </p:spPr>
        <p:txBody>
          <a:bodyPr/>
          <a:lstStyle/>
          <a:p>
            <a:r>
              <a:rPr lang="cs-CZ" altLang="cs-CZ" sz="3600" dirty="0"/>
              <a:t>Žaloba na neplatnost - lhůta, účinky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73820060-7AAC-4D64-8FEF-01858DA6F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8013" cy="5040312"/>
          </a:xfrm>
        </p:spPr>
        <p:txBody>
          <a:bodyPr/>
          <a:lstStyle/>
          <a:p>
            <a:r>
              <a:rPr lang="cs-CZ" altLang="cs-CZ" sz="2000" dirty="0"/>
              <a:t>Žalobu lze podat </a:t>
            </a:r>
            <a:r>
              <a:rPr lang="cs-CZ" altLang="cs-CZ" sz="2000" b="1" dirty="0"/>
              <a:t>do 2 měsíců </a:t>
            </a:r>
            <a:r>
              <a:rPr lang="cs-CZ" altLang="cs-CZ" sz="2000" dirty="0"/>
              <a:t>od</a:t>
            </a:r>
            <a:br>
              <a:rPr lang="cs-CZ" altLang="cs-CZ" sz="2000" dirty="0"/>
            </a:br>
            <a:r>
              <a:rPr lang="cs-CZ" altLang="cs-CZ" sz="2000" dirty="0"/>
              <a:t>- vyhlášení aktu v ÚVEU,</a:t>
            </a:r>
            <a:br>
              <a:rPr lang="cs-CZ" altLang="cs-CZ" sz="2000" dirty="0"/>
            </a:br>
            <a:r>
              <a:rPr lang="cs-CZ" altLang="cs-CZ" sz="2000" dirty="0"/>
              <a:t>- notifikace individuálního rozhodnutí adresátovi </a:t>
            </a:r>
          </a:p>
          <a:p>
            <a:r>
              <a:rPr lang="cs-CZ" altLang="cs-CZ" sz="2000" dirty="0"/>
              <a:t>	- dne, kdy se subjekt (který nebyl adresátem) dozvěděl nejen o aktu jako takovém, ale o jeho přesném obsahu a odůvodnění.</a:t>
            </a:r>
            <a:br>
              <a:rPr lang="cs-CZ" altLang="cs-CZ" sz="2000" dirty="0"/>
            </a:br>
            <a:endParaRPr lang="cs-CZ" altLang="cs-CZ" sz="2000" dirty="0"/>
          </a:p>
          <a:p>
            <a:r>
              <a:rPr lang="cs-CZ" altLang="cs-CZ" sz="2000" b="1" dirty="0"/>
              <a:t>Účinky rozhodnutí o neplatnosti aktu</a:t>
            </a:r>
            <a:br>
              <a:rPr lang="cs-CZ" altLang="cs-CZ" b="1" dirty="0"/>
            </a:br>
            <a:r>
              <a:rPr lang="cs-CZ" altLang="cs-CZ" sz="2000" dirty="0"/>
              <a:t>Vyslovená </a:t>
            </a:r>
            <a:r>
              <a:rPr lang="cs-CZ" altLang="cs-CZ" sz="2000" dirty="0">
                <a:solidFill>
                  <a:srgbClr val="C00000"/>
                </a:solidFill>
              </a:rPr>
              <a:t>neplatnost je absolutní, tedy ex </a:t>
            </a:r>
            <a:r>
              <a:rPr lang="cs-CZ" altLang="cs-CZ" sz="2000" dirty="0" err="1">
                <a:solidFill>
                  <a:srgbClr val="C00000"/>
                </a:solidFill>
              </a:rPr>
              <a:t>tunc</a:t>
            </a:r>
            <a:r>
              <a:rPr lang="cs-CZ" altLang="cs-CZ" sz="2000" dirty="0">
                <a:solidFill>
                  <a:srgbClr val="C00000"/>
                </a:solidFill>
              </a:rPr>
              <a:t>. </a:t>
            </a:r>
            <a:r>
              <a:rPr lang="cs-CZ" altLang="cs-CZ" sz="2000" dirty="0"/>
              <a:t>U nařízení (a na základě rozšiřujícího výkladu ESD i u směrnic) lze rozhodnutím určit </a:t>
            </a:r>
            <a:r>
              <a:rPr lang="cs-CZ" altLang="cs-CZ" sz="2000" dirty="0">
                <a:solidFill>
                  <a:srgbClr val="C00000"/>
                </a:solidFill>
              </a:rPr>
              <a:t>přetrvávající právní následky neplatného aktu. </a:t>
            </a:r>
            <a:r>
              <a:rPr lang="cs-CZ" altLang="cs-CZ" sz="2000" dirty="0"/>
              <a:t>Neplatnost se může týkat i jen části aktu (jednotlivého ustanovení) jen je-li tato část plně oddělitelná od zbytku.</a:t>
            </a:r>
            <a:br>
              <a:rPr lang="cs-CZ" altLang="cs-CZ" sz="2000" dirty="0"/>
            </a:br>
            <a:endParaRPr lang="cs-CZ" altLang="cs-CZ" sz="2000" dirty="0"/>
          </a:p>
          <a:p>
            <a:r>
              <a:rPr lang="cs-CZ" altLang="cs-CZ" sz="2000" dirty="0"/>
              <a:t>ESD nemůže dávat žádné pokyny jiným institucím a orgánům EU, jak se vyvarovat chyb, které k neplatnosti vedly.</a:t>
            </a:r>
            <a:br>
              <a:rPr lang="cs-CZ" altLang="cs-CZ" sz="2000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44BD5-F227-4A86-87C9-A3BE5EBB0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40172"/>
          </a:xfrm>
          <a:solidFill>
            <a:srgbClr val="00FF99"/>
          </a:solidFill>
        </p:spPr>
        <p:txBody>
          <a:bodyPr/>
          <a:lstStyle/>
          <a:p>
            <a:r>
              <a:rPr lang="cs-CZ" sz="4000" dirty="0"/>
              <a:t>Řízení před Soudním dvorem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67478-56B3-44A6-95A8-7B6EB473E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8013" cy="5256584"/>
          </a:xfrm>
        </p:spPr>
        <p:txBody>
          <a:bodyPr/>
          <a:lstStyle/>
          <a:p>
            <a:pPr marL="228600" indent="-2286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Senáty - samosoudce u TRIBUNÁLU</a:t>
            </a:r>
            <a:endParaRPr lang="cs-CZ" sz="20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Ústní jednání 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před SD lze, pokud žádná ze stran nepodá námitky (běžná praxe zejména u řízení o předběžné otázce). Tribunál: ústní jednání povinné.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Závěr řízení</a:t>
            </a:r>
            <a:endParaRPr lang="cs-CZ" sz="20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Soudci (členové senátu) přijímají rozhodnutí na neveřejném zasedání (deliberace) konsensem. Není-li konsensus možný, je rozhodnutí přijato hlasováním, a to prostou většinou. Separátní </a:t>
            </a:r>
            <a:r>
              <a:rPr lang="cs-CZ" sz="2000" kern="100" dirty="0" err="1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vota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se nezveřejňují.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</a:t>
            </a:r>
            <a:r>
              <a:rPr lang="cs-CZ" sz="2000" b="1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Formy rozhodnutí: - </a:t>
            </a:r>
            <a:r>
              <a:rPr lang="cs-CZ" sz="2000" b="1" i="1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rozsudek </a:t>
            </a:r>
            <a:r>
              <a:rPr lang="cs-CZ" sz="2000" b="1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(nález - rozhodnutí ve věci samé), - </a:t>
            </a:r>
            <a:r>
              <a:rPr lang="cs-CZ" sz="2000" b="1" i="1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usnesení </a:t>
            </a:r>
            <a:r>
              <a:rPr lang="cs-CZ" sz="2000" b="1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o zastavení řízení, - </a:t>
            </a:r>
            <a:r>
              <a:rPr lang="cs-CZ" sz="2000" b="1" i="1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stanovisko</a:t>
            </a:r>
            <a:r>
              <a:rPr lang="cs-CZ" sz="2000" b="1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(viz dále).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Rozsudek je závazný ode dne vyhlášení. Institut právní moci zde neexistuje. K dispozici na internetu na </a:t>
            </a: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europa.eu.int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(odkaz na orgány - ESD - CURIA).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Rozhodnutí o </a:t>
            </a: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náhradě nákladů řízení 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je povinnou součástí každého rozsudku. </a:t>
            </a:r>
          </a:p>
          <a:p>
            <a:pPr>
              <a:spcBef>
                <a:spcPts val="0"/>
              </a:spcBef>
            </a:pPr>
            <a:r>
              <a:rPr lang="cs-CZ" sz="20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</a:t>
            </a:r>
            <a:r>
              <a:rPr lang="cs-CZ" sz="2000" b="1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Soudní poplatek</a:t>
            </a:r>
            <a:r>
              <a:rPr lang="cs-CZ" sz="20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neexistuje.</a:t>
            </a:r>
            <a:endParaRPr lang="cs-CZ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613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9064D8C8-CBF9-4210-9A24-4E505D391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068387"/>
          </a:xfrm>
        </p:spPr>
        <p:txBody>
          <a:bodyPr/>
          <a:lstStyle/>
          <a:p>
            <a:r>
              <a:rPr lang="cs-CZ" altLang="cs-CZ"/>
              <a:t>Jednotlivec – časté případy</a:t>
            </a:r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C8A5A772-4334-4987-AF36-5104237F0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8013" cy="511333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i="1">
                <a:solidFill>
                  <a:srgbClr val="C00000"/>
                </a:solidFill>
              </a:rPr>
              <a:t>proti rozhodnutí:</a:t>
            </a:r>
          </a:p>
          <a:p>
            <a:r>
              <a:rPr lang="cs-CZ" altLang="cs-CZ" sz="2400"/>
              <a:t>   - postih ze strany Komise za porušení soutěžních pravidel,</a:t>
            </a:r>
            <a:br>
              <a:rPr lang="cs-CZ" altLang="cs-CZ" sz="2400"/>
            </a:br>
            <a:r>
              <a:rPr lang="cs-CZ" altLang="cs-CZ" sz="2400"/>
              <a:t>- reakce na schválení Komisí kartelové dohody mezi konkurenty, </a:t>
            </a:r>
          </a:p>
          <a:p>
            <a:r>
              <a:rPr lang="cs-CZ" altLang="cs-CZ" sz="2400"/>
              <a:t>	- reakce na souhlas Komise se státní podporou</a:t>
            </a:r>
          </a:p>
          <a:p>
            <a:r>
              <a:rPr lang="cs-CZ" altLang="cs-CZ" sz="2800" i="1">
                <a:solidFill>
                  <a:srgbClr val="C00000"/>
                </a:solidFill>
              </a:rPr>
              <a:t>proti nařízení:</a:t>
            </a:r>
          </a:p>
          <a:p>
            <a:pPr>
              <a:buFontTx/>
              <a:buChar char="-"/>
            </a:pPr>
            <a:r>
              <a:rPr lang="cs-CZ" altLang="cs-CZ" sz="2400"/>
              <a:t>uložení antidumpingového cla vývozci z nečlenského státu do EU (nařízení),</a:t>
            </a:r>
          </a:p>
          <a:p>
            <a:pPr>
              <a:buFontTx/>
              <a:buChar char="-"/>
            </a:pPr>
            <a:r>
              <a:rPr lang="cs-CZ" altLang="cs-CZ" sz="2400"/>
              <a:t>uložení vyrovnávacího cla vývozci z nečlenského státu do EU, který obdržel od svého státu podporu (nařízení)</a:t>
            </a:r>
            <a:br>
              <a:rPr lang="cs-CZ" altLang="cs-CZ" sz="2800"/>
            </a:br>
            <a:endParaRPr lang="cs-CZ" alt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6AD0ADE3-B25C-4825-87F2-31E06710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Článek 261 (lex specialis)</a:t>
            </a:r>
            <a:endParaRPr lang="cs-CZ" altLang="cs-CZ"/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1623CBF5-CDEF-4046-91C5-1AC800557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424362"/>
          </a:xfrm>
          <a:solidFill>
            <a:srgbClr val="FFFF99"/>
          </a:solidFill>
        </p:spPr>
        <p:txBody>
          <a:bodyPr/>
          <a:lstStyle/>
          <a:p>
            <a:r>
              <a:rPr lang="cs-CZ" altLang="cs-CZ">
                <a:solidFill>
                  <a:srgbClr val="FF0000"/>
                </a:solidFill>
              </a:rPr>
              <a:t>Nařízení</a:t>
            </a:r>
            <a:r>
              <a:rPr lang="cs-CZ" altLang="cs-CZ"/>
              <a:t> vydaná společně Evropským parlamentem a Radou nebo Radou na základě ustanovení Smluv</a:t>
            </a:r>
          </a:p>
          <a:p>
            <a:r>
              <a:rPr lang="cs-CZ" altLang="cs-CZ">
                <a:solidFill>
                  <a:srgbClr val="FF0000"/>
                </a:solidFill>
              </a:rPr>
              <a:t>mohou na Soudní dvůr Evropské unie přenést pravomoc k </a:t>
            </a:r>
            <a:r>
              <a:rPr lang="cs-CZ" altLang="cs-CZ" b="1" i="1">
                <a:solidFill>
                  <a:srgbClr val="FF0000"/>
                </a:solidFill>
              </a:rPr>
              <a:t>soudnímu přezkumu </a:t>
            </a:r>
            <a:r>
              <a:rPr lang="cs-CZ" altLang="cs-CZ">
                <a:solidFill>
                  <a:srgbClr val="FF0000"/>
                </a:solidFill>
              </a:rPr>
              <a:t>v plné jurisdikci týkající se </a:t>
            </a:r>
            <a:r>
              <a:rPr lang="cs-CZ" altLang="cs-CZ" b="1" i="1">
                <a:solidFill>
                  <a:srgbClr val="FF0000"/>
                </a:solidFill>
              </a:rPr>
              <a:t>sankcí,</a:t>
            </a:r>
            <a:r>
              <a:rPr lang="cs-CZ" altLang="cs-CZ">
                <a:solidFill>
                  <a:srgbClr val="FF0000"/>
                </a:solidFill>
              </a:rPr>
              <a:t> které tato nařízení stanoví.</a:t>
            </a:r>
          </a:p>
          <a:p>
            <a:r>
              <a:rPr lang="cs-CZ" altLang="cs-CZ">
                <a:solidFill>
                  <a:srgbClr val="0070C0"/>
                </a:solidFill>
              </a:rPr>
              <a:t>(nař. 1/2003)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9C2C715A-40D6-4C2B-BC09-C02C074E0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sz="2000" b="1" dirty="0"/>
            </a:br>
            <a:r>
              <a:rPr lang="cs-CZ" altLang="cs-CZ" sz="2800" b="1" dirty="0"/>
              <a:t>Žaloba napadající sankce uložené jednotlivcům (čl. 261 SFEU)</a:t>
            </a: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97CDD2F6-4F50-4096-BF57-8C615420D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600" dirty="0"/>
          </a:p>
          <a:p>
            <a:r>
              <a:rPr lang="cs-CZ" altLang="cs-CZ" sz="2000" dirty="0"/>
              <a:t>Ustanovení článku 261 je </a:t>
            </a:r>
            <a:r>
              <a:rPr lang="cs-CZ" altLang="cs-CZ" sz="2000" b="1" dirty="0"/>
              <a:t>speciálním ustanovením ve vztahu k čl. 263 </a:t>
            </a:r>
            <a:r>
              <a:rPr lang="cs-CZ" altLang="cs-CZ" sz="2000" dirty="0"/>
              <a:t>a týká se zvláštního případu, kdy Komise ukládá sankce jednotlivcům na základě ustanovení nařízení, které ji k tomu zmocňují. Vzhledem k tomu, že tuto žalobu podávají jednotlivci (zpravidla podniky), je pro ni věcně příslušný </a:t>
            </a:r>
            <a:r>
              <a:rPr lang="cs-CZ" altLang="cs-CZ" sz="2000" b="1" i="1" dirty="0"/>
              <a:t>Tribunál.</a:t>
            </a:r>
          </a:p>
          <a:p>
            <a:r>
              <a:rPr lang="cs-CZ" altLang="cs-CZ" sz="2000" dirty="0"/>
              <a:t>Soud má zde velmi široké pravomoci a může rozhodnout několikerým způsobem:</a:t>
            </a:r>
          </a:p>
          <a:p>
            <a:r>
              <a:rPr lang="cs-CZ" altLang="cs-CZ" sz="2000" dirty="0"/>
              <a:t>- zrušení napadeného </a:t>
            </a:r>
            <a:r>
              <a:rPr lang="cs-CZ" altLang="cs-CZ" sz="2000"/>
              <a:t>rozhodnutí Komise (</a:t>
            </a:r>
            <a:r>
              <a:rPr lang="cs-CZ" altLang="cs-CZ" sz="2000" dirty="0"/>
              <a:t>podle kritérií čl. 263),</a:t>
            </a:r>
          </a:p>
          <a:p>
            <a:r>
              <a:rPr lang="cs-CZ" altLang="cs-CZ" sz="2000" dirty="0"/>
              <a:t>- změna napadeného </a:t>
            </a:r>
            <a:r>
              <a:rPr lang="cs-CZ" altLang="cs-CZ" sz="2000"/>
              <a:t>rozhodnutí Komise (</a:t>
            </a:r>
            <a:r>
              <a:rPr lang="cs-CZ" altLang="cs-CZ" sz="2000" dirty="0"/>
              <a:t>např. snížení pokuty).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Rozhodnutí nemusí vycházet jen z objektivních znaků neplatnosti aktu, ale i z posouzení práv a zájmů účastníků.</a:t>
            </a:r>
          </a:p>
          <a:p>
            <a:br>
              <a:rPr lang="cs-CZ" altLang="cs-CZ" dirty="0"/>
            </a:b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D99D8-3A0D-422D-91CA-E56F35D7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Čl</a:t>
            </a:r>
            <a:r>
              <a:rPr lang="pl-PL" dirty="0"/>
              <a:t>. 262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679288-23DE-475C-8047-9604A2E7A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8013" cy="4495775"/>
          </a:xfrm>
        </p:spPr>
        <p:txBody>
          <a:bodyPr/>
          <a:lstStyle/>
          <a:p>
            <a:r>
              <a:rPr lang="cs-CZ" dirty="0"/>
              <a:t>Rada může přijímat právní předpisy s cílem přenést na Soudní dvůr EU v míře, kterou Rada stanoví, pravomoc rozhodovat ve věcech týkajících se </a:t>
            </a:r>
            <a:r>
              <a:rPr lang="cs-CZ" b="1" dirty="0"/>
              <a:t>aktů</a:t>
            </a:r>
            <a:r>
              <a:rPr lang="cs-CZ" dirty="0"/>
              <a:t> přijatých na základě Smluv, </a:t>
            </a:r>
            <a:r>
              <a:rPr lang="cs-CZ" b="1" dirty="0"/>
              <a:t>které vytvářejí evropská práva duševního vlastnictví. </a:t>
            </a:r>
          </a:p>
          <a:p>
            <a:r>
              <a:rPr lang="cs-CZ" i="1" dirty="0">
                <a:solidFill>
                  <a:srgbClr val="0000FF"/>
                </a:solidFill>
              </a:rPr>
              <a:t>(= spory s Úřadem EU pro duševní vlastnictví o zápis unijních známek)</a:t>
            </a:r>
            <a:endParaRPr lang="pl-PL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61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010FABB7-5D71-48B3-862B-5C33EE31DEF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/>
          <a:lstStyle/>
          <a:p>
            <a:br>
              <a:rPr lang="cs-CZ" altLang="cs-CZ" sz="3600"/>
            </a:br>
            <a:r>
              <a:rPr lang="cs-CZ" altLang="cs-CZ" sz="3600"/>
              <a:t>Žaloba na nečinnost - čl. 265</a:t>
            </a:r>
            <a:br>
              <a:rPr lang="cs-CZ" altLang="cs-CZ" sz="3600"/>
            </a:br>
            <a:r>
              <a:rPr lang="cs-CZ" altLang="cs-CZ" sz="3600"/>
              <a:t>Námitka nepoužitelnosti - čl. 277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E1397087-3BA8-4959-893B-A9371196AD1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sz="2000" b="1" dirty="0"/>
          </a:p>
          <a:p>
            <a:r>
              <a:rPr lang="cs-CZ" altLang="cs-CZ" sz="2000" b="1" dirty="0"/>
              <a:t>Žaloba na nečinnost - čl. 265</a:t>
            </a:r>
          </a:p>
          <a:p>
            <a:r>
              <a:rPr lang="cs-CZ" altLang="cs-CZ" sz="2000" dirty="0"/>
              <a:t>orgán EU odmítá vydat akt (rozhodnout), je-li povinnost akt vydat</a:t>
            </a:r>
          </a:p>
          <a:p>
            <a:r>
              <a:rPr lang="cs-CZ" altLang="cs-CZ" sz="2000" dirty="0"/>
              <a:t>aktivní legitimace: jako u žaloby na neplatnost</a:t>
            </a:r>
          </a:p>
          <a:p>
            <a:r>
              <a:rPr lang="cs-CZ" altLang="cs-CZ" sz="2000" dirty="0"/>
              <a:t>podmínka platné žaloby: předchozí vyzvání - pak 2 + 2 měsíce</a:t>
            </a:r>
          </a:p>
          <a:p>
            <a:r>
              <a:rPr lang="cs-CZ" altLang="cs-CZ" sz="2000" dirty="0"/>
              <a:t>deklaratorní rozsudek (vliv na event. vymáhání náhrady škody)</a:t>
            </a:r>
          </a:p>
          <a:p>
            <a:endParaRPr lang="cs-CZ" altLang="cs-CZ" sz="2000" dirty="0"/>
          </a:p>
          <a:p>
            <a:r>
              <a:rPr lang="cs-CZ" altLang="cs-CZ" sz="2000" b="1" dirty="0"/>
              <a:t>Námitka nepoužitelnosti čl. 277 ("nepřímá žaloba")</a:t>
            </a:r>
          </a:p>
          <a:p>
            <a:r>
              <a:rPr lang="cs-CZ" altLang="cs-CZ" sz="2000" dirty="0"/>
              <a:t>V jiném řízení se akt (nařízení) použije, </a:t>
            </a:r>
            <a:r>
              <a:rPr lang="cs-CZ" altLang="cs-CZ" sz="2000" b="1" dirty="0">
                <a:solidFill>
                  <a:srgbClr val="C00000"/>
                </a:solidFill>
              </a:rPr>
              <a:t>není objektivně neplatný</a:t>
            </a:r>
          </a:p>
          <a:p>
            <a:r>
              <a:rPr lang="cs-CZ" altLang="cs-CZ" sz="2000" dirty="0"/>
              <a:t>Příklad: žaloba proti správnímu rozhodnutí Komise, které se opírá o vadné nařízení – námitka nepoužitelnosti tohoto nařízení</a:t>
            </a:r>
          </a:p>
          <a:p>
            <a:br>
              <a:rPr lang="cs-CZ" altLang="cs-CZ" dirty="0"/>
            </a:br>
            <a:endParaRPr lang="cs-CZ" altLang="cs-CZ" dirty="0"/>
          </a:p>
          <a:p>
            <a:br>
              <a:rPr lang="cs-CZ" altLang="cs-CZ" dirty="0"/>
            </a:b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4D481D3A-EDD7-4BA7-B1FC-BCD444C9AD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/>
          <a:lstStyle/>
          <a:p>
            <a:br>
              <a:rPr lang="cs-CZ" altLang="cs-CZ" sz="3600"/>
            </a:br>
            <a:r>
              <a:rPr lang="cs-CZ" altLang="cs-CZ" sz="3600"/>
              <a:t>Řízení o posudku - čl. 218 odst. 11 (mezinárodní dohody)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C8CC9A9F-387E-4E2A-90E5-53E57084DD8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- slučitelnost dohody se Smlouvami, pravomoc Unie k jejímu uzavření</a:t>
            </a:r>
          </a:p>
          <a:p>
            <a:r>
              <a:rPr lang="cs-CZ" altLang="cs-CZ"/>
              <a:t>- aktivní legitimace: členský stát, EP, KO, RA</a:t>
            </a:r>
          </a:p>
          <a:p>
            <a:br>
              <a:rPr lang="cs-CZ" altLang="cs-CZ"/>
            </a:br>
            <a:endParaRPr lang="cs-CZ" altLang="cs-CZ"/>
          </a:p>
          <a:p>
            <a:br>
              <a:rPr lang="cs-CZ" altLang="cs-CZ"/>
            </a:b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BEE1566A-8B88-4DA2-B96F-893C5EC79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303213"/>
            <a:ext cx="819943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04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 dirty="0">
                <a:solidFill>
                  <a:srgbClr val="0047FF"/>
                </a:solidFill>
              </a:rPr>
              <a:t>Celkový přehled žalob (řízení) před SDEU</a:t>
            </a:r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2EAA2ED5-DC4F-4A90-A07D-0C615038B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196752"/>
            <a:ext cx="8640960" cy="549773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marL="106363" indent="0" eaLnBrk="1" hangingPunct="1">
              <a:spcBef>
                <a:spcPts val="700"/>
              </a:spcBef>
              <a:buClr>
                <a:srgbClr val="DC2300"/>
              </a:buClr>
              <a:buSzPct val="45000"/>
            </a:pPr>
            <a:r>
              <a:rPr lang="cs-CZ" altLang="cs-CZ" sz="2400" b="1" dirty="0">
                <a:solidFill>
                  <a:srgbClr val="DC2300"/>
                </a:solidFill>
              </a:rPr>
              <a:t>         </a:t>
            </a:r>
          </a:p>
          <a:p>
            <a:pPr marL="106363" indent="0" eaLnBrk="1" hangingPunct="1">
              <a:spcBef>
                <a:spcPts val="700"/>
              </a:spcBef>
              <a:buClr>
                <a:srgbClr val="DC2300"/>
              </a:buClr>
              <a:buSzPct val="45000"/>
            </a:pPr>
            <a:r>
              <a:rPr lang="cs-CZ" altLang="cs-CZ" sz="2400" b="1" dirty="0">
                <a:solidFill>
                  <a:srgbClr val="DC2300"/>
                </a:solidFill>
              </a:rPr>
              <a:t>       PŘÍMÉ ŽALOBY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b="1" dirty="0"/>
              <a:t>Porušení povinnosti členského státu </a:t>
            </a:r>
            <a:r>
              <a:rPr lang="cs-CZ" altLang="cs-CZ" sz="2400" dirty="0"/>
              <a:t>(268-270)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/>
              <a:t>Mimosmluvní nebo smluvní odpovědnost EU (340)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/>
              <a:t>Rozhodčí doložka ve smlouvách (272)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/>
              <a:t>Spory mezi čl. státy (rozhodčí smlouva) (273)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/>
              <a:t>Zaměstnanecké spory (270)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/>
              <a:t>Spory z opatření Rady podle čl. 7 SEU (269)</a:t>
            </a: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b="1" dirty="0">
                <a:solidFill>
                  <a:srgbClr val="006600"/>
                </a:solidFill>
              </a:rPr>
              <a:t>Neplatnost aktu nebo rozhodnutí orgánu EU </a:t>
            </a:r>
            <a:r>
              <a:rPr lang="cs-CZ" altLang="cs-CZ" sz="2400" dirty="0">
                <a:solidFill>
                  <a:srgbClr val="006600"/>
                </a:solidFill>
              </a:rPr>
              <a:t>(263)</a:t>
            </a: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006600"/>
                </a:solidFill>
              </a:rPr>
              <a:t>Žaloba týkající se sankcí jednotlivcům (261)</a:t>
            </a: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006600"/>
                </a:solidFill>
              </a:rPr>
              <a:t>Duševní vlastnictví (262)</a:t>
            </a: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006600"/>
                </a:solidFill>
              </a:rPr>
              <a:t>Nečinnost orgánu EU (265)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2CF0B257-4154-4711-A3CC-5AB5927F8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163513"/>
            <a:ext cx="8197850" cy="1393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52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>
                <a:solidFill>
                  <a:srgbClr val="0047FF"/>
                </a:solidFill>
              </a:rPr>
              <a:t>Přehled žalob (řízení) </a:t>
            </a:r>
            <a:br>
              <a:rPr lang="cs-CZ" altLang="cs-CZ" sz="4800">
                <a:solidFill>
                  <a:srgbClr val="0047FF"/>
                </a:solidFill>
              </a:rPr>
            </a:br>
            <a:r>
              <a:rPr lang="cs-CZ" altLang="cs-CZ" sz="4800">
                <a:solidFill>
                  <a:srgbClr val="0047FF"/>
                </a:solidFill>
              </a:rPr>
              <a:t>před soudy EU - 2</a:t>
            </a:r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BC1B0779-99A7-42EB-A8F0-0A606EF57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2817"/>
            <a:ext cx="8228013" cy="460893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04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6600"/>
              </a:buClr>
              <a:buSzPct val="45000"/>
              <a:buFont typeface="Wingdings" panose="05000000000000000000" pitchFamily="2" charset="2"/>
              <a:buChar char=""/>
            </a:pPr>
            <a:endParaRPr lang="cs-CZ" altLang="cs-CZ" sz="2800" b="1">
              <a:solidFill>
                <a:srgbClr val="FF3366"/>
              </a:solidFill>
            </a:endParaRPr>
          </a:p>
          <a:p>
            <a:pPr marL="106363" indent="0" eaLnBrk="1" hangingPunct="1">
              <a:spcBef>
                <a:spcPts val="700"/>
              </a:spcBef>
              <a:buClr>
                <a:srgbClr val="006600"/>
              </a:buClr>
              <a:buSzPct val="45000"/>
            </a:pPr>
            <a:r>
              <a:rPr lang="cs-CZ" altLang="cs-CZ" sz="2800" b="1">
                <a:solidFill>
                  <a:srgbClr val="FF3366"/>
                </a:solidFill>
              </a:rPr>
              <a:t>          NEPŘÍMÉ ŽALOBY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/>
              <a:t>Žaloba na neaplikovatelnost nařízení (277)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/>
              <a:t>Řízení o předběžné otázce (267)</a:t>
            </a:r>
          </a:p>
          <a:p>
            <a:pPr marL="106363" indent="0" eaLnBrk="1" hangingPunct="1">
              <a:spcBef>
                <a:spcPts val="700"/>
              </a:spcBef>
              <a:buSzPct val="45000"/>
            </a:pPr>
            <a:r>
              <a:rPr lang="cs-CZ" altLang="cs-CZ" sz="2800"/>
              <a:t>         </a:t>
            </a:r>
            <a:r>
              <a:rPr lang="cs-CZ" altLang="cs-CZ" sz="2800" b="1">
                <a:solidFill>
                  <a:srgbClr val="FF0000"/>
                </a:solidFill>
              </a:rPr>
              <a:t>JINÉ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/>
              <a:t>Řízení o posudku (mezinárodní dohody) (218/11)</a:t>
            </a:r>
          </a:p>
          <a:p>
            <a:pPr eaLnBrk="1" hangingPunct="1"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endParaRPr lang="cs-CZ" altLang="cs-CZ" sz="2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9D9BDE18-8042-4B7C-B1D3-6C56B99F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FFCC66"/>
          </a:solidFill>
        </p:spPr>
        <p:txBody>
          <a:bodyPr/>
          <a:lstStyle/>
          <a:p>
            <a:r>
              <a:rPr lang="cs-CZ" altLang="cs-CZ" dirty="0"/>
              <a:t>Pravomoc a příslušnost SD EU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50242F89-223E-4D67-85F4-6A33234C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8013" cy="5112568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800" b="1" i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Soudní soustava EU: SD EU + soudy členských států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pravomoci - podle svěřených pravomocí (co nesvěřeno, zůstává soudům členských států) </a:t>
            </a:r>
          </a:p>
          <a:p>
            <a:r>
              <a:rPr lang="cs-CZ" altLang="cs-CZ" sz="2400" b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působnosti uvnitř SD EU</a:t>
            </a:r>
          </a:p>
          <a:p>
            <a:r>
              <a:rPr lang="cs-CZ" altLang="cs-CZ" sz="2400" b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SD:</a:t>
            </a:r>
            <a:r>
              <a:rPr lang="cs-CZ" altLang="cs-CZ" sz="2400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</a:t>
            </a:r>
            <a:r>
              <a:rPr lang="cs-CZ" altLang="cs-CZ" sz="2400" b="1" i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„ústavní soud“ </a:t>
            </a:r>
            <a:r>
              <a:rPr lang="cs-CZ" altLang="cs-CZ" sz="2400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– cca 600 věcí ročně</a:t>
            </a:r>
          </a:p>
          <a:p>
            <a:r>
              <a:rPr lang="cs-CZ" altLang="cs-CZ" sz="2400" b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Tribunál:</a:t>
            </a:r>
            <a:r>
              <a:rPr lang="cs-CZ" altLang="cs-CZ" sz="2400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</a:t>
            </a:r>
            <a:r>
              <a:rPr lang="cs-CZ" altLang="cs-CZ" sz="2400" b="1" i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správní soud </a:t>
            </a:r>
            <a:r>
              <a:rPr lang="cs-CZ" altLang="cs-CZ" sz="2400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– cca 1000 věcí ročně (převažují ochranné známky a soutěž)    + jakožto pracovněprávní soud - 150 věcí ročně </a:t>
            </a:r>
          </a:p>
          <a:p>
            <a:r>
              <a:rPr lang="cs-CZ" altLang="cs-CZ" sz="1800" b="1" i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Dělba příslušnosti mezi SD a Tribunálem: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porušení povinnosti členského státu: vždy SD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neplatnost a na nečinnost: jednotlivci - Tribunál, jiní žalobci - SD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náhradu škody: Tribunál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řízení o předběžné otázce: jen SD</a:t>
            </a:r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44BD5-F227-4A86-87C9-A3BE5EBB0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99"/>
          </a:solidFill>
        </p:spPr>
        <p:txBody>
          <a:bodyPr/>
          <a:lstStyle/>
          <a:p>
            <a:r>
              <a:rPr lang="cs-CZ" sz="4000"/>
              <a:t>Řízení před Soudním dvorem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67478-56B3-44A6-95A8-7B6EB473E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cs-CZ" sz="18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7. Stanoviska SD</a:t>
            </a:r>
          </a:p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cs-CZ" sz="18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SD může být požádán o zaujetí stanoviska k souladu mezinárodní smlouvy uzavírané EU s právem EU, případně k pravomocem EU při uzavírání smlouvy. </a:t>
            </a:r>
          </a:p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cs-CZ" sz="18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 8. Jazyk řízení</a:t>
            </a:r>
            <a:br>
              <a:rPr lang="cs-CZ" sz="18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</a:br>
            <a:r>
              <a:rPr lang="cs-CZ" sz="1800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Jazykem řízení je kterýkoli z úředních jazyků EU, tedy i čeština.</a:t>
            </a:r>
            <a:r>
              <a:rPr lang="cs-CZ" sz="18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Jazyk si volí žalobce. Je-li odpůrcem členský stát nebo jednotlivec, je tímto jazykem jeho jazyk. Při ústním jednání se vše tlumočí do všech jazyků. Každý členský stát ve svých podáních užívá svůj vlastní jazyk. </a:t>
            </a:r>
          </a:p>
          <a:p>
            <a:pPr>
              <a:spcBef>
                <a:spcPts val="0"/>
              </a:spcBef>
            </a:pPr>
            <a:r>
              <a:rPr lang="cs-CZ" sz="1800" b="1" kern="1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9. Vedlejší účastník (</a:t>
            </a:r>
            <a:r>
              <a:rPr lang="cs-CZ" sz="1800" b="1" kern="100" dirty="0" err="1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intervener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)</a:t>
            </a:r>
            <a:endParaRPr lang="cs-CZ" sz="1800" kern="100" dirty="0">
              <a:solidFill>
                <a:srgbClr val="FF0000"/>
              </a:solidFill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spcBef>
                <a:spcPts val="0"/>
              </a:spcBef>
            </a:pPr>
            <a:r>
              <a:rPr lang="cs-CZ" sz="1800" kern="1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	Může jím být instituce EU nebo členský stát, který není účastníkem (stranou) řízení a je na věci byť i jen nepřímo zainteresován. Velmi oblíbený institut, i pro ČR.</a:t>
            </a:r>
          </a:p>
          <a:p>
            <a:pPr>
              <a:spcBef>
                <a:spcPts val="0"/>
              </a:spcBef>
            </a:pPr>
            <a:r>
              <a:rPr lang="cs-CZ" sz="1800" i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 </a:t>
            </a:r>
            <a:r>
              <a:rPr lang="cs-CZ" sz="1800" b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10. Opravné prostředky</a:t>
            </a:r>
            <a:endParaRPr lang="cs-CZ" sz="18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spcBef>
                <a:spcPts val="0"/>
              </a:spcBef>
            </a:pPr>
            <a:r>
              <a:rPr lang="cs-CZ" sz="1800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 	V soustavě SD - TRIBUNÁL existuje instanční princip, a proto i opravné prostředky. Nelze rozlišovat klasické opravné prostředky řádné a mimořádné. </a:t>
            </a:r>
            <a:endParaRPr lang="cs-CZ" sz="18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spcBef>
                <a:spcPts val="0"/>
              </a:spcBef>
            </a:pPr>
            <a:r>
              <a:rPr lang="cs-CZ" sz="1800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 </a:t>
            </a:r>
            <a:r>
              <a:rPr lang="cs-CZ" sz="1800" b="1" i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a) Odporovatelnost rozsudku třetí stranou,  b) Obnova řízení</a:t>
            </a:r>
          </a:p>
          <a:p>
            <a:pPr>
              <a:spcBef>
                <a:spcPts val="0"/>
              </a:spcBef>
            </a:pPr>
            <a:r>
              <a:rPr lang="cs-CZ" sz="1800" b="1" i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c) Opravný prostředek proti rozsudku Tribunálu  (obdoba našeho odvolání)</a:t>
            </a:r>
            <a:endParaRPr lang="cs-CZ" sz="18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spcBef>
                <a:spcPts val="0"/>
              </a:spcBef>
            </a:pPr>
            <a:r>
              <a:rPr lang="cs-CZ" sz="1800" b="1" i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 </a:t>
            </a:r>
            <a:r>
              <a:rPr lang="cs-CZ" sz="1800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	Lze podat opravný prostředek proti rozsudku TRI, a to do 2 měsíců ode dne jeho vyhlášení. Návrhem se lze domáhat zrušení rozsudku TRI. SD rozhodne novým rozsudkem.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42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97A6A5AF-072A-40C5-8499-797443213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FFFF99"/>
                </a:solidFill>
              </a:rPr>
              <a:t>Vynucování práva EU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59C64660-0AFC-4C6D-8A20-B999FDF54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cs-CZ" altLang="cs-CZ"/>
          </a:p>
          <a:p>
            <a:pPr algn="ctr" eaLnBrk="1" hangingPunct="1">
              <a:buClrTx/>
              <a:buFontTx/>
              <a:buNone/>
            </a:pPr>
            <a:r>
              <a:rPr lang="cs-CZ" altLang="cs-CZ"/>
              <a:t>Žaloby k Soudnímu dvoru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596C2956-0B0A-49FB-B3D8-469EB60460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3 základní funkce SD EU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7A086E60-6EB0-4054-8478-502B2DD64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9" y="1772816"/>
            <a:ext cx="8228013" cy="4524375"/>
          </a:xfrm>
        </p:spPr>
        <p:txBody>
          <a:bodyPr/>
          <a:lstStyle/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 řešení sporů, ukládání sankcí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 ústavní (správní) soud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 zajištění jednotného výkladu práva EU</a:t>
            </a:r>
          </a:p>
          <a:p>
            <a:pPr>
              <a:buFont typeface="Times New Roman" panose="02020603050405020304" pitchFamily="18" charset="0"/>
              <a:buAutoNum type="arabicPeriod"/>
            </a:pPr>
            <a:endParaRPr lang="cs-CZ" altLang="cs-CZ" dirty="0"/>
          </a:p>
          <a:p>
            <a:pPr marL="0" indent="0"/>
            <a:r>
              <a:rPr lang="cs-CZ" altLang="cs-CZ" dirty="0">
                <a:highlight>
                  <a:srgbClr val="FFFF00"/>
                </a:highlight>
              </a:rPr>
              <a:t>Připomenutí </a:t>
            </a:r>
            <a:r>
              <a:rPr lang="cs-CZ" altLang="cs-CZ" b="1" dirty="0">
                <a:highlight>
                  <a:srgbClr val="FFFF00"/>
                </a:highlight>
              </a:rPr>
              <a:t>struktury Soudního dvora EU:</a:t>
            </a:r>
          </a:p>
          <a:p>
            <a:pPr marL="0" indent="0"/>
            <a:r>
              <a:rPr lang="cs-CZ" altLang="cs-CZ" dirty="0"/>
              <a:t>- Soudní dvůr</a:t>
            </a:r>
          </a:p>
          <a:p>
            <a:pPr marL="0" indent="0"/>
            <a:r>
              <a:rPr lang="cs-CZ" altLang="cs-CZ" dirty="0"/>
              <a:t>- Tribunál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FB7209B7-C817-4B57-B016-E4A896C45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641475"/>
          </a:xfrm>
          <a:prstGeom prst="rect">
            <a:avLst/>
          </a:prstGeom>
          <a:solidFill>
            <a:srgbClr val="FDA1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Objekty vynucování práva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(vůči komu)</a:t>
            </a: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E963D579-A4BE-48C3-9265-6533B35E1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solidFill>
            <a:srgbClr val="FDE5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cs-CZ" altLang="cs-CZ" sz="4400" dirty="0"/>
              <a:t>Vynucování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400" dirty="0"/>
              <a:t>vůči </a:t>
            </a:r>
            <a:r>
              <a:rPr lang="cs-CZ" altLang="cs-CZ" sz="4400" i="1" dirty="0"/>
              <a:t>členským státům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400" dirty="0"/>
              <a:t>vůči </a:t>
            </a:r>
            <a:r>
              <a:rPr lang="cs-CZ" altLang="cs-CZ" sz="4400" i="1" dirty="0"/>
              <a:t>orgánům EU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400" dirty="0"/>
              <a:t>vůči </a:t>
            </a:r>
            <a:r>
              <a:rPr lang="cs-CZ" altLang="cs-CZ" sz="4400" i="1" dirty="0"/>
              <a:t>jednotlivcům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>
            <a:extLst>
              <a:ext uri="{FF2B5EF4-FFF2-40B4-BE49-F238E27FC236}">
                <a16:creationId xmlns:a16="http://schemas.microsoft.com/office/drawing/2014/main" id="{667D6F6F-9F0C-49B6-A31F-857D3F7C0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3512"/>
            <a:ext cx="8228013" cy="9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>
                <a:solidFill>
                  <a:srgbClr val="DC2300"/>
                </a:solidFill>
              </a:rPr>
              <a:t>Vynucování práva EU – </a:t>
            </a:r>
            <a:r>
              <a:rPr lang="cs-CZ" altLang="cs-CZ" sz="4000" b="1" u="sng" dirty="0">
                <a:solidFill>
                  <a:srgbClr val="DC2300"/>
                </a:solidFill>
              </a:rPr>
              <a:t>přehled</a:t>
            </a:r>
            <a:r>
              <a:rPr lang="cs-CZ" altLang="cs-CZ" sz="4000" b="1" dirty="0">
                <a:solidFill>
                  <a:srgbClr val="DC2300"/>
                </a:solidFill>
              </a:rPr>
              <a:t> 1</a:t>
            </a: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47E76334-871D-4075-A418-32E61840F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8760"/>
            <a:ext cx="8228013" cy="542572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8620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b="1" dirty="0">
                <a:highlight>
                  <a:srgbClr val="00FF00"/>
                </a:highlight>
              </a:rPr>
              <a:t>vůči členským státům</a:t>
            </a:r>
            <a:r>
              <a:rPr lang="cs-CZ" altLang="cs-CZ" sz="3600" b="1" dirty="0">
                <a:highlight>
                  <a:srgbClr val="00FF00"/>
                </a:highlight>
              </a:rPr>
              <a:t>: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0000FF"/>
                </a:solidFill>
              </a:rPr>
              <a:t>na podnět Komise – Soudní dvůr 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 dirty="0"/>
              <a:t>správní řízení před Komisí  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 dirty="0"/>
              <a:t>žaloba Komise nebo </a:t>
            </a:r>
            <a:r>
              <a:rPr lang="cs-CZ" altLang="cs-CZ" sz="2400" dirty="0" err="1"/>
              <a:t>čl.státu</a:t>
            </a:r>
            <a:r>
              <a:rPr lang="cs-CZ" altLang="cs-CZ" sz="2400" dirty="0"/>
              <a:t> k ESD, rozsudek ESD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 dirty="0"/>
              <a:t>nerespektování </a:t>
            </a:r>
            <a:r>
              <a:rPr lang="cs-CZ" altLang="cs-CZ" sz="2400" dirty="0" err="1"/>
              <a:t>rozs</a:t>
            </a:r>
            <a:r>
              <a:rPr lang="cs-CZ" altLang="cs-CZ" sz="2400" dirty="0"/>
              <a:t>. ESD: další řízení před Komisí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 dirty="0"/>
              <a:t>návrh Komise ESD na uložení pokuty – pokuta ESD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0000FF"/>
                </a:solidFill>
              </a:rPr>
              <a:t>na podnět Komise – Rada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 dirty="0"/>
              <a:t>nadměrný schodek veřejného rozpočtu, </a:t>
            </a:r>
            <a:r>
              <a:rPr lang="cs-CZ" altLang="cs-CZ" sz="2400" dirty="0" err="1"/>
              <a:t>rozh</a:t>
            </a:r>
            <a:r>
              <a:rPr lang="cs-CZ" altLang="cs-CZ" sz="2400" dirty="0"/>
              <a:t>. Rady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0000FF"/>
                </a:solidFill>
              </a:rPr>
              <a:t>na podnět jednotlivce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 dirty="0"/>
              <a:t>předběžná otázka, odpovědnost typu </a:t>
            </a:r>
            <a:r>
              <a:rPr lang="cs-CZ" altLang="cs-CZ" sz="2400" dirty="0" err="1"/>
              <a:t>Francovich</a:t>
            </a:r>
            <a:endParaRPr lang="cs-CZ" altLang="cs-CZ" sz="2400" dirty="0"/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 dirty="0"/>
              <a:t>podnět Komisi – řízení před Komisí 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C3FD1BD6-3F73-4489-8412-1DCED0F58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4325"/>
            <a:ext cx="8231188" cy="954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>
                <a:solidFill>
                  <a:srgbClr val="DC2300"/>
                </a:solidFill>
              </a:rPr>
              <a:t>Vynucování práva EU – </a:t>
            </a:r>
            <a:r>
              <a:rPr lang="cs-CZ" altLang="cs-CZ" sz="4000" b="1" u="sng" dirty="0">
                <a:solidFill>
                  <a:srgbClr val="DC2300"/>
                </a:solidFill>
              </a:rPr>
              <a:t>přehled</a:t>
            </a:r>
            <a:r>
              <a:rPr lang="cs-CZ" altLang="cs-CZ" sz="4000" b="1" dirty="0">
                <a:solidFill>
                  <a:srgbClr val="DC2300"/>
                </a:solidFill>
              </a:rPr>
              <a:t> 2</a:t>
            </a: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3D63A1B8-0D8C-4E86-BB29-56754244C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15" y="1484784"/>
            <a:ext cx="8228013" cy="493362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8620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endParaRPr lang="cs-CZ" altLang="cs-CZ" sz="2800" b="1" dirty="0">
              <a:solidFill>
                <a:srgbClr val="0099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 dirty="0">
                <a:solidFill>
                  <a:schemeClr val="tx1"/>
                </a:solidFill>
                <a:highlight>
                  <a:srgbClr val="00FFFF"/>
                </a:highlight>
              </a:rPr>
              <a:t>vůči jednotlivcům (zejména podnikům)   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 dirty="0"/>
              <a:t>řízení před Komisí, rozhodnutí Komise (pokuta)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 dirty="0"/>
              <a:t>žaloba k Tribunálu (- ESD)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 dirty="0"/>
              <a:t>výkon rozhodnutí</a:t>
            </a:r>
          </a:p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 dirty="0">
                <a:solidFill>
                  <a:schemeClr val="tx1"/>
                </a:solidFill>
                <a:highlight>
                  <a:srgbClr val="FFCC00"/>
                </a:highlight>
              </a:rPr>
              <a:t>vůči orgánům EU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 dirty="0"/>
              <a:t>žaloba na neplatnost aktu 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 dirty="0"/>
              <a:t>žaloba na nečinnost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3297</Words>
  <Application>Microsoft Office PowerPoint</Application>
  <PresentationFormat>Předvádění na obrazovce (4:3)</PresentationFormat>
  <Paragraphs>291</Paragraphs>
  <Slides>38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8" baseType="lpstr">
      <vt:lpstr>Arial</vt:lpstr>
      <vt:lpstr>Arial Narrow</vt:lpstr>
      <vt:lpstr>Liberation Sans</vt:lpstr>
      <vt:lpstr>Liberation Serif</vt:lpstr>
      <vt:lpstr>Rockwell Extra Bold</vt:lpstr>
      <vt:lpstr>Symbol</vt:lpstr>
      <vt:lpstr>Tahoma</vt:lpstr>
      <vt:lpstr>Times New Roman</vt:lpstr>
      <vt:lpstr>Wingdings</vt:lpstr>
      <vt:lpstr>Motiv systému Office</vt:lpstr>
      <vt:lpstr>Řízení před Soudním dvorem EU (stručný přehled k informaci)</vt:lpstr>
      <vt:lpstr>Řízení před Soudním dvorem EU</vt:lpstr>
      <vt:lpstr>Řízení před Soudním dvorem EU</vt:lpstr>
      <vt:lpstr>Řízení před Soudním dvorem EU</vt:lpstr>
      <vt:lpstr>Prezentace aplikace PowerPoint</vt:lpstr>
      <vt:lpstr>3 základní funkce SD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Články 258 – 260 blíže</vt:lpstr>
      <vt:lpstr>Prezentace aplikace PowerPoint</vt:lpstr>
      <vt:lpstr>Prezentace aplikace PowerPoint</vt:lpstr>
      <vt:lpstr>  </vt:lpstr>
      <vt:lpstr>(Jen pro zajímavost)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Příklady nedávných velkých pokut uložených Komisí</vt:lpstr>
      <vt:lpstr>Prezentace aplikace PowerPoint</vt:lpstr>
      <vt:lpstr>Žaloba na neplatnost - 1</vt:lpstr>
      <vt:lpstr>Důvody neplatnosti</vt:lpstr>
      <vt:lpstr>Neplatnost z důvodu zneužití pravomoci - C-146/13 (příklad)</vt:lpstr>
      <vt:lpstr>Prezentace aplikace PowerPoint</vt:lpstr>
      <vt:lpstr>Plaumannův test – 25/62 zrušení rozhodnutí Komise adresovaného SRN (clo na dovoz klementinek)</vt:lpstr>
      <vt:lpstr>Žaloba na neplatnost - lhůta, účinky</vt:lpstr>
      <vt:lpstr>Jednotlivec – časté případy</vt:lpstr>
      <vt:lpstr>Článek 261 (lex specialis)</vt:lpstr>
      <vt:lpstr> Žaloba napadající sankce uložené jednotlivcům (čl. 261 SFEU) </vt:lpstr>
      <vt:lpstr>Čl. 262</vt:lpstr>
      <vt:lpstr> Žaloba na nečinnost - čl. 265 Námitka nepoužitelnosti - čl. 277 </vt:lpstr>
      <vt:lpstr> Řízení o posudku - čl. 218 odst. 11 (mezinárodní dohody) </vt:lpstr>
      <vt:lpstr>Prezentace aplikace PowerPoint</vt:lpstr>
      <vt:lpstr>Prezentace aplikace PowerPoint</vt:lpstr>
      <vt:lpstr>Pravomoc a příslušnost SD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Vynucování práva EU</dc:title>
  <dc:creator>tyc</dc:creator>
  <cp:lastModifiedBy>Vladimír Týč</cp:lastModifiedBy>
  <cp:revision>79</cp:revision>
  <cp:lastPrinted>1601-01-01T00:00:00Z</cp:lastPrinted>
  <dcterms:created xsi:type="dcterms:W3CDTF">2012-04-11T22:40:16Z</dcterms:created>
  <dcterms:modified xsi:type="dcterms:W3CDTF">2023-11-08T20:34:17Z</dcterms:modified>
</cp:coreProperties>
</file>