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13" r:id="rId2"/>
    <p:sldId id="327" r:id="rId3"/>
    <p:sldId id="329" r:id="rId4"/>
    <p:sldId id="330" r:id="rId5"/>
    <p:sldId id="306" r:id="rId6"/>
    <p:sldId id="332" r:id="rId7"/>
    <p:sldId id="308" r:id="rId8"/>
    <p:sldId id="358" r:id="rId9"/>
    <p:sldId id="261" r:id="rId10"/>
    <p:sldId id="262" r:id="rId11"/>
    <p:sldId id="336" r:id="rId12"/>
    <p:sldId id="337" r:id="rId13"/>
    <p:sldId id="338" r:id="rId14"/>
    <p:sldId id="334" r:id="rId15"/>
    <p:sldId id="335" r:id="rId16"/>
    <p:sldId id="333" r:id="rId17"/>
    <p:sldId id="257" r:id="rId18"/>
    <p:sldId id="258" r:id="rId19"/>
    <p:sldId id="259" r:id="rId20"/>
    <p:sldId id="266" r:id="rId21"/>
    <p:sldId id="359" r:id="rId22"/>
    <p:sldId id="264" r:id="rId23"/>
    <p:sldId id="316" r:id="rId24"/>
    <p:sldId id="317" r:id="rId25"/>
    <p:sldId id="318" r:id="rId26"/>
    <p:sldId id="339" r:id="rId27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99"/>
    <a:srgbClr val="996633"/>
    <a:srgbClr val="CCECFF"/>
    <a:srgbClr val="FFFF99"/>
    <a:srgbClr val="00FF00"/>
    <a:srgbClr val="FF3300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27A394-33F8-451B-BB09-5D380BC8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A3A933E-84D3-407F-9580-F0BF71125A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E3D078E6-6A2C-47AE-A932-D487B1E65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E8592FD-C678-439A-82F1-2275ECFC86D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B35E98B2-E546-4E27-9151-68FEB4CC7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0AFED2E-8530-4306-A724-083C1808F20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5CDB9B-EB6B-40B2-8A4F-4BFD4C8B11F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BD9194C-A4C2-4B74-B1A6-62E5C0371E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8442FAF-3167-420E-B115-B43398410075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5388E6C-7B9C-48C4-92FD-D3532F609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D490531-3591-48E3-A4A4-A05D7C874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6199784-85CB-4B47-829E-28017F351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DC78C532-D922-4943-8040-58F7AA0D563B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2892D67-68AA-442E-B915-954E10CD1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BBC0180-D8DA-4563-ADE7-7AB13DD61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BB20D6F-DE17-44C6-B234-F0BE0150D29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F95BA2F2-7EEC-4169-9541-DD88ECFCD32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AE4A5CB-D69F-403B-BE46-0EF8B11405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31A04A7-9CD0-443B-A2C8-9D308BB6D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786245-78B8-49D3-A968-F75E76409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063996-A377-427D-91D0-16529B82F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B9AA53C-E2EA-4CB5-B61B-C2B6554C7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080351C3-4318-49CC-95E5-E35CDD4B687F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0C93C7E-DACC-4473-9032-E5A77E111B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C2DC578-2E3C-4D62-8936-3F80BC2F4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4060399-DA9B-4588-AFD0-B4A9F22F2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96E9410-9317-4461-9392-BAE2D98CF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751926A-53A1-4A83-B3F3-90E35288DF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299B789-135E-4894-A95D-EB4B6A22F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788B2-36EE-451D-AF0A-CCCCBB5E13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77B92A-18EE-454B-A5F7-6881E492C87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350C7A-247A-4E36-9F76-C6C8E92961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E4C7F-D1C2-428E-855E-570675F8EAB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763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818C5-436B-4BD1-94A8-6A14A8F993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9287E0-6DA4-424C-A08F-9FDE21F869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7A5C8-29CF-4A28-AB77-B6339B778A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FD154-1741-4ECD-8B86-ED0155988DC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0410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7D1FA7-DCC3-4E95-8B55-4ECBF55A28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133D50-A608-4916-85AB-29977B3D56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E5BED-8A69-4746-BE04-92E082187A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CB753-DC4B-44CB-9296-DE479DC3AE6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402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F231741-9E19-4D1F-8D12-AFFAD83FA1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F3E5E-BE20-4BD4-9C43-9764006B34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24C19-3A11-41BC-A9CB-AAC20CFF19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6E7C9-F5AB-4265-9D09-A5AF447BF42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91011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636D18F-2D70-4169-90B0-3A188B2E48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DF2DB87-B6D4-43DE-A854-B4A753BEDA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AF7C34-CF48-41AF-89A9-BB986018FE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540DD-2A3C-43C0-A34A-0C947A623FA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3185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E755B2-A9ED-481F-86F2-05B203D85E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76A13-BD38-4B74-B810-2DCBCA826C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D941C6-2079-4108-9AEC-2804849ED2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DB764-8674-4AD3-99C9-020D683FCC4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713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4227A2-03B6-4A7B-9F2F-07A138434D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5212EF-6033-47C2-87DE-86B356B88A8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66A2D5-DFD3-4D72-AED8-A55A13B2E4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32D89-AA26-4D38-8363-9129E47E53D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415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89BB33-AFC0-47E6-A58E-C89928C56A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DDC73B-E85D-4BF9-B9B6-79823EC704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1D4988-9185-4F5F-B3C3-9157A9119E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6AA12-7538-4928-BFC4-F96E3ECA06F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9204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CE4A7B7-E3A7-4B8C-87C9-E6394CCB9E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4EAA93-BD4B-44D6-9906-C37B9E8AEA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C6AFFD0-12A0-4BD5-844C-15524FBFBA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3E4A6-D092-4769-B2B1-838381704F8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080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26FF53-128A-4ED6-8A24-B8FA781495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691C4-0CC0-4496-A0B1-D6F01062D1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A2CB2-F798-48CD-A7DF-2004220ABB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FD7CB-E10E-4E46-8761-AA97EC865DB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811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16686AB-CE67-4270-84A2-E093057851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B75968-1C6F-4C1B-8BD9-3D620D1F6C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AE7AB0-4C76-46AF-A9F0-FFB8295251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23B6B-1A75-48B5-9306-6ECB92AF8EB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5392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B864722-38EA-4F93-B32C-A00A180E43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4EDDC9-5551-4C0E-9413-1AC9E280F4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990D340-B01C-428F-B884-AA95809BFA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030AA-1BE9-45A3-A3D1-75424103A94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8569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E4687F-8B12-40F6-AD46-FEC509C23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200ACF9-C96E-435B-B64B-171DB5C56F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E1E4DA5-732D-4A61-B569-EA42B613E6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053C4-52CD-4152-A695-FDD9A14B8BF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6090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FF06C2F-B29E-46BE-AC41-8AA86E9DE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04C8BAC-83CE-4762-8045-EB9417FDB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D661C64-7B67-490C-95B8-0665A826E31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28D071-42C9-44F1-91FC-B68862A77B6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FBB7804-9719-45FB-9AC7-79461DCB65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4688DDC4-1A7D-4AB4-975C-478095AF1834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86DCC73-97A8-4E9A-8050-26E7A24FD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FF3300"/>
                </a:solidFill>
              </a:rPr>
              <a:t>PRAMENY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NVS - 2023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EBE50EDF-0143-4C83-9706-EA329F9F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983576F-CF8B-4389-A0A5-798EE93B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6AF98B4-83C2-4284-B782-2F95E8DFB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8437" name="Line 4">
            <a:extLst>
              <a:ext uri="{FF2B5EF4-FFF2-40B4-BE49-F238E27FC236}">
                <a16:creationId xmlns:a16="http://schemas.microsoft.com/office/drawing/2014/main" id="{0E515844-1BC3-413F-A235-C0C840DAA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07CB1F22-7C0C-44C7-8769-ECA541B131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F44F662F-B428-40C7-B45E-E1F38AB7D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E4DA0AB2-1394-4894-AD7B-3C529C50EA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Text Box 8">
            <a:extLst>
              <a:ext uri="{FF2B5EF4-FFF2-40B4-BE49-F238E27FC236}">
                <a16:creationId xmlns:a16="http://schemas.microsoft.com/office/drawing/2014/main" id="{507A562A-F11A-4709-BA9B-5A5932EB450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9367D885-E29F-4767-88C1-843BF1DF8D4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3" name="Text Box 10">
            <a:extLst>
              <a:ext uri="{FF2B5EF4-FFF2-40B4-BE49-F238E27FC236}">
                <a16:creationId xmlns:a16="http://schemas.microsoft.com/office/drawing/2014/main" id="{5AF04E21-8E7E-4757-8B43-24FE4F5B026E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18444" name="Text Box 11">
            <a:extLst>
              <a:ext uri="{FF2B5EF4-FFF2-40B4-BE49-F238E27FC236}">
                <a16:creationId xmlns:a16="http://schemas.microsoft.com/office/drawing/2014/main" id="{0E52943E-A2BC-4081-9ABE-7ADBF32D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18445" name="Line 12">
            <a:extLst>
              <a:ext uri="{FF2B5EF4-FFF2-40B4-BE49-F238E27FC236}">
                <a16:creationId xmlns:a16="http://schemas.microsoft.com/office/drawing/2014/main" id="{7B024618-9C24-48F8-AA1F-C4246E63CB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6" name="Line 13">
            <a:extLst>
              <a:ext uri="{FF2B5EF4-FFF2-40B4-BE49-F238E27FC236}">
                <a16:creationId xmlns:a16="http://schemas.microsoft.com/office/drawing/2014/main" id="{7D18A21A-2EE1-4E43-B166-E8A3F88E6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7" name="Text Box 14">
            <a:extLst>
              <a:ext uri="{FF2B5EF4-FFF2-40B4-BE49-F238E27FC236}">
                <a16:creationId xmlns:a16="http://schemas.microsoft.com/office/drawing/2014/main" id="{82B2B503-DC18-4FF4-848C-98E84058C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18448" name="Text Box 15">
            <a:extLst>
              <a:ext uri="{FF2B5EF4-FFF2-40B4-BE49-F238E27FC236}">
                <a16:creationId xmlns:a16="http://schemas.microsoft.com/office/drawing/2014/main" id="{030FC1E4-C548-4B81-9808-F8228A3D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prameny</a:t>
            </a:r>
            <a:r>
              <a:rPr lang="en-GB" altLang="cs-CZ" sz="1800" b="1" dirty="0">
                <a:latin typeface="Times New Roman" panose="02020603050405020304" pitchFamily="18" charset="0"/>
              </a:rPr>
              <a:t> </a:t>
            </a:r>
            <a:r>
              <a:rPr lang="en-GB" altLang="cs-CZ" sz="1800" b="1" dirty="0" err="1">
                <a:highlight>
                  <a:srgbClr val="FFFF00"/>
                </a:highlight>
                <a:latin typeface="Times New Roman" panose="02020603050405020304" pitchFamily="18" charset="0"/>
              </a:rPr>
              <a:t>sekundárního</a:t>
            </a:r>
            <a:endParaRPr lang="en-GB" altLang="cs-CZ" sz="1800" b="1" dirty="0"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highlight>
                  <a:srgbClr val="FFFF00"/>
                </a:highlight>
                <a:latin typeface="Times New Roman" panose="02020603050405020304" pitchFamily="18" charset="0"/>
              </a:rPr>
              <a:t>práva</a:t>
            </a:r>
            <a:r>
              <a:rPr lang="en-GB" altLang="cs-CZ" sz="1800" b="1" dirty="0"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GB" altLang="cs-CZ" sz="1800" b="1" dirty="0">
                <a:latin typeface="Times New Roman" panose="02020603050405020304" pitchFamily="18" charset="0"/>
              </a:rPr>
              <a:t>v </a:t>
            </a:r>
            <a:r>
              <a:rPr lang="en-GB" altLang="cs-CZ" sz="1800" b="1" dirty="0" err="1">
                <a:latin typeface="Times New Roman" panose="02020603050405020304" pitchFamily="18" charset="0"/>
              </a:rPr>
              <a:t>jednotlivých</a:t>
            </a:r>
            <a:endParaRPr lang="en-GB" altLang="cs-CZ" sz="18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vztazích</a:t>
            </a:r>
            <a:endParaRPr lang="en-GB" altLang="cs-CZ" sz="1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7807525-7B3C-4662-B897-B02104830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b="1"/>
              <a:t>Nařízení:</a:t>
            </a:r>
            <a:r>
              <a:rPr lang="cs-CZ" altLang="cs-CZ"/>
              <a:t> nahrazuje nebo doplňuje naše zákony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9AD53675-FD11-4A3C-92C0-702986D51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b="1"/>
          </a:p>
          <a:p>
            <a:r>
              <a:rPr lang="cs-CZ" altLang="cs-CZ" sz="2000" b="1"/>
              <a:t>Základní charakteristika nařízení:</a:t>
            </a:r>
          </a:p>
          <a:p>
            <a:r>
              <a:rPr lang="cs-CZ" altLang="cs-CZ" sz="2000" b="1"/>
              <a:t> = „unijní zákon“ platný stejně v celé EU</a:t>
            </a:r>
            <a:endParaRPr lang="cs-CZ" altLang="cs-CZ" sz="2000"/>
          </a:p>
          <a:p>
            <a:r>
              <a:rPr lang="cs-CZ" altLang="cs-CZ" sz="2000"/>
              <a:t>je přijímáno zpravidla tam, kde je </a:t>
            </a:r>
            <a:r>
              <a:rPr lang="cs-CZ" altLang="cs-CZ" sz="2000" b="1" i="1">
                <a:solidFill>
                  <a:srgbClr val="FF0000"/>
                </a:solidFill>
              </a:rPr>
              <a:t>nezbytná jednotná úprava v celé EU</a:t>
            </a:r>
            <a:r>
              <a:rPr lang="cs-CZ" altLang="cs-CZ" sz="2000"/>
              <a:t> z těchto důvodů:</a:t>
            </a:r>
          </a:p>
          <a:p>
            <a:r>
              <a:rPr lang="cs-CZ" altLang="cs-CZ" sz="2000"/>
              <a:t>předmětem úpravy jsou právní vztahy na úrovni unijní - proto nemohou být upraveny vnitrostátně (zejména oblasti s výlučnou pravomocí EU, ale i další - např. sociální zabezpečení migrujících osob),</a:t>
            </a:r>
          </a:p>
          <a:p>
            <a:r>
              <a:rPr lang="cs-CZ" altLang="cs-CZ" sz="2000"/>
              <a:t>unifikace vnitrostátních úprav cestou jejich nahrazení nařízením (zjevná unifikace).</a:t>
            </a:r>
          </a:p>
          <a:p>
            <a:r>
              <a:rPr lang="cs-CZ" altLang="cs-CZ" sz="2400" i="1">
                <a:solidFill>
                  <a:srgbClr val="996633"/>
                </a:solidFill>
              </a:rPr>
              <a:t>(výjimka: GDPR – velmi specifické)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1F180AC1-A9C4-4586-BB1C-D2E54AE64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787525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3600" b="1"/>
              <a:t>Směrnice:</a:t>
            </a:r>
            <a:r>
              <a:rPr lang="cs-CZ" altLang="cs-CZ" sz="3600"/>
              <a:t> ponecháváme si naše zákony, ale jejich obsah je předurčen směrnicí, tedy Unií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726A6129-E88C-4DED-92CB-41F66AAAB7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8013" cy="3848100"/>
          </a:xfrm>
        </p:spPr>
        <p:txBody>
          <a:bodyPr/>
          <a:lstStyle/>
          <a:p>
            <a:r>
              <a:rPr lang="cs-CZ" altLang="cs-CZ" sz="2400" b="1"/>
              <a:t>Základní charakteristika směrnice</a:t>
            </a:r>
            <a:endParaRPr lang="cs-CZ" altLang="cs-CZ" sz="2400"/>
          </a:p>
          <a:p>
            <a:r>
              <a:rPr lang="cs-CZ" altLang="cs-CZ" sz="2400" i="1"/>
              <a:t>používá se zpravidla tam, kde pravomoc EU ponechává právní úpravu dané oblasti vnitrostátnímu právu – </a:t>
            </a:r>
          </a:p>
          <a:p>
            <a:r>
              <a:rPr lang="cs-CZ" altLang="cs-CZ" sz="2400" i="1"/>
              <a:t>je nástrojem pro ovlivnění obsahu vnitrostátního práva ve směru unijních zásad: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sbližování (harmonizace) obsahu vnitrostátních pravidel, někdy téměř (skrytá) unifikace,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vytváření minimálního (evropského) standardu vnitrostátní úpravy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E5E6D013-5211-41DD-98C8-7B613665D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400"/>
              <a:t>Ukázka směrnice (ochrana spotřebitele)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AD74B3-624F-41E5-BEA4-68CE3942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216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b="1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/>
              <a:t>Členské </a:t>
            </a:r>
            <a:r>
              <a:rPr lang="cs-CZ" sz="1400" b="1" dirty="0"/>
              <a:t>státy zajistí, aby </a:t>
            </a:r>
            <a:r>
              <a:rPr lang="cs-CZ" sz="1400" dirty="0"/>
              <a:t>v zájmu spotřebitelů a konkurentů existovaly přiměřené a účinné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prostředky zabraňující dalšímu používání nepřiměřených podmínek ve smlouvách, které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uzavírají prodávající nebo poskytovatelé se spotřebiteli.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mohou přijmout nebo ponechat v platnosti přísnější ustanovení slučitelná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se Smlouvou </a:t>
            </a:r>
            <a:r>
              <a:rPr lang="cs-CZ" sz="1400" dirty="0"/>
              <a:t>v oblasti působnosti této směrnice, aby zajistily nejvyšší stupeň ochrany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spotřebitele. </a:t>
            </a:r>
            <a:r>
              <a:rPr lang="cs-CZ" sz="1400" b="1" i="1" dirty="0"/>
              <a:t>(MINIMÁLNÍ STANDARD HARMONIZACE)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uvedou v účinnost právní a správní předpisy nezbytné pro dosažení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souladu s touto směrnicí nejpozději do 31. prosince 1994. Neprodleně o nich uvědomí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Komisi</a:t>
            </a:r>
            <a:r>
              <a:rPr lang="cs-CZ" sz="1400" dirty="0"/>
              <a:t>. </a:t>
            </a:r>
            <a:r>
              <a:rPr lang="cs-CZ" sz="1400" b="1" i="1" dirty="0"/>
              <a:t>(TRANSPOZIČNÍ LHŮTA)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Tato opatření přijatá členskými státy musí obsahovat odkaz na tuto směrnici nebo musí být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takový odkaz učiněn při jejich úředním vyhlášení.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Členské státy sdělí Komisi znění hlavních ustanovení vnitrostátních právních předpisů,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které přijmou v oblasti působnosti této směrnice (Komise to kontroluje).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7132882A-9425-4BDC-8A1A-64E2D6E03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Směrnice - provedení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BFF7C8DC-9054-4B00-8153-B1854826FC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/>
          </a:p>
          <a:p>
            <a:r>
              <a:rPr lang="cs-CZ" altLang="cs-CZ"/>
              <a:t>transpozice</a:t>
            </a:r>
          </a:p>
          <a:p>
            <a:r>
              <a:rPr lang="cs-CZ" altLang="cs-CZ"/>
              <a:t>implementace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A47074FC-9708-4E19-B620-2CFFBCAD2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00FF00"/>
          </a:solidFill>
        </p:spPr>
        <p:txBody>
          <a:bodyPr/>
          <a:lstStyle/>
          <a:p>
            <a:r>
              <a:rPr lang="cs-CZ" altLang="cs-CZ" dirty="0"/>
              <a:t>Transpozice směrnice - příklad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C4D2D59-C21E-4731-A446-3267F26D6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2775"/>
            <a:ext cx="8228013" cy="532933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b="1" dirty="0"/>
              <a:t>Směrnice Evropského parlamentu a Rady 2014/40/EU ze dne </a:t>
            </a:r>
            <a:r>
              <a:rPr lang="cs-CZ" altLang="cs-CZ" sz="2000" b="1" dirty="0">
                <a:solidFill>
                  <a:srgbClr val="FF0000"/>
                </a:solidFill>
              </a:rPr>
              <a:t>3. dubna 2014 </a:t>
            </a:r>
            <a:r>
              <a:rPr lang="cs-CZ" altLang="cs-CZ" sz="2000" b="1" dirty="0"/>
              <a:t>o sbližování právních a správních předpisů členských států týkajících se výroby … a prodeje tabákových … výrobků </a:t>
            </a:r>
          </a:p>
          <a:p>
            <a:pPr marL="0" indent="0">
              <a:buNone/>
            </a:pPr>
            <a:r>
              <a:rPr lang="cs-CZ" altLang="cs-CZ" sz="2000" b="1" dirty="0"/>
              <a:t>        Text s významem pro EHP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i="1" dirty="0"/>
              <a:t>Článek 29 - </a:t>
            </a:r>
            <a:r>
              <a:rPr lang="cs-CZ" altLang="cs-CZ" sz="2000" b="1" dirty="0"/>
              <a:t>Provedení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Členské státy uvedou v účinnost právní a správní předpisy nezbytné pro dosažení souladu s touto směrnicí do </a:t>
            </a:r>
            <a:r>
              <a:rPr lang="cs-CZ" altLang="cs-CZ" sz="2000" b="1" dirty="0">
                <a:solidFill>
                  <a:srgbClr val="FF0000"/>
                </a:solidFill>
              </a:rPr>
              <a:t>20. května 2016</a:t>
            </a:r>
            <a:r>
              <a:rPr lang="cs-CZ" altLang="cs-CZ" sz="2000" dirty="0">
                <a:solidFill>
                  <a:srgbClr val="FF0000"/>
                </a:solidFill>
              </a:rPr>
              <a:t>. </a:t>
            </a:r>
            <a:r>
              <a:rPr lang="cs-CZ" altLang="cs-CZ" sz="2000" dirty="0"/>
              <a:t>Neprodleně o nich uvědomí Komisi.</a:t>
            </a:r>
          </a:p>
          <a:p>
            <a:pPr marL="0" indent="0">
              <a:buNone/>
            </a:pPr>
            <a:r>
              <a:rPr lang="cs-CZ" altLang="cs-CZ" sz="2000" dirty="0"/>
              <a:t>TRANSPOZIČNÍ LHŮTA JE ZDE NĚCO PŘES DVA ROKY (obvyklé)</a:t>
            </a:r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r>
              <a:rPr lang="cs-CZ" altLang="cs-CZ" sz="2000" i="1" dirty="0"/>
              <a:t>Článek 32 - </a:t>
            </a:r>
            <a:r>
              <a:rPr lang="cs-CZ" altLang="cs-CZ" sz="2000" b="1" dirty="0"/>
              <a:t>Vstup v platnost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Tato směrnice vstupuje v platnost dvacátým dnem po vyhlášení v </a:t>
            </a:r>
            <a:r>
              <a:rPr lang="cs-CZ" altLang="cs-CZ" sz="2000" i="1" dirty="0"/>
              <a:t>Úředním věstníku Evropské unie</a:t>
            </a:r>
            <a:r>
              <a:rPr lang="cs-CZ" altLang="cs-CZ" sz="2000" dirty="0"/>
              <a:t>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B350FB9-35D0-4E99-9533-683C70236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Následky </a:t>
            </a:r>
            <a:r>
              <a:rPr lang="cs-CZ" altLang="cs-CZ" i="1"/>
              <a:t>netranspozice </a:t>
            </a:r>
            <a:r>
              <a:rPr lang="cs-CZ" altLang="cs-CZ"/>
              <a:t>směrnice členským státem řádně a včas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A400803-683C-425D-A241-0FFF56681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řízení před Komisí (+ před Soudním dvorem) </a:t>
            </a:r>
            <a:r>
              <a:rPr lang="cs-CZ" altLang="cs-CZ" dirty="0"/>
              <a:t>(bylo porušeno právo!)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nepřímý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odpovědnost typu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Francovich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FABBCED-E60D-412C-86F7-C3426A985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600" b="1" dirty="0"/>
              <a:t>Další pramen práva EU – obecné zásady</a:t>
            </a:r>
            <a:endParaRPr lang="cs-CZ" altLang="cs-CZ" sz="36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41F0019-8007-4C09-A57B-39BB6A573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536082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Kategorizace norem práva EU podle </a:t>
            </a:r>
            <a:r>
              <a:rPr lang="cs-CZ" altLang="cs-CZ" sz="2400" b="1" i="1" dirty="0"/>
              <a:t>způsobu, resp. subjektu jejich tvorby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1. </a:t>
            </a:r>
            <a:r>
              <a:rPr lang="cs-CZ" altLang="cs-CZ" sz="2400" b="1" dirty="0"/>
              <a:t>právo primární,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2. </a:t>
            </a:r>
            <a:r>
              <a:rPr lang="cs-CZ" altLang="cs-CZ" sz="2400" b="1" dirty="0"/>
              <a:t>právo sekundární (+ terciární – </a:t>
            </a:r>
            <a:r>
              <a:rPr lang="cs-CZ" altLang="cs-CZ" sz="2400" dirty="0" err="1"/>
              <a:t>nelegislativa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3. </a:t>
            </a:r>
            <a:r>
              <a:rPr lang="cs-CZ" altLang="cs-CZ" sz="2400" b="1" dirty="0"/>
              <a:t>mezinárodní smlouvy </a:t>
            </a:r>
            <a:r>
              <a:rPr lang="cs-CZ" altLang="cs-CZ" sz="2400" dirty="0"/>
              <a:t>uzavírané EU,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4. </a:t>
            </a:r>
            <a:r>
              <a:rPr lang="cs-CZ" altLang="cs-CZ" sz="2400" b="1" dirty="0">
                <a:solidFill>
                  <a:srgbClr val="FF0000"/>
                </a:solidFill>
              </a:rPr>
              <a:t>obecné zásady</a:t>
            </a:r>
            <a:r>
              <a:rPr lang="cs-CZ" altLang="cs-CZ" sz="2400" dirty="0">
                <a:solidFill>
                  <a:srgbClr val="FF0000"/>
                </a:solidFill>
              </a:rPr>
              <a:t> vznikající zobecňováním jak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existujících pravidel práva EU, tak 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ústavních systémů členských států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C00000"/>
                </a:solidFill>
              </a:rPr>
              <a:t>(jsou na úrovni primárního práva).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Formulace (znění): judikatura Soudního dvora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DEB577-0FCC-4400-A87A-8408FEBF1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 i="1"/>
              <a:t>Pojem obecných zásad a jejich existence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CBB2AB-D3FC-40C6-A9C6-A5D34CBAA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79950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Obecné zásady = </a:t>
            </a:r>
            <a:r>
              <a:rPr lang="cs-CZ" altLang="cs-CZ" sz="2400" b="1" dirty="0"/>
              <a:t>obsahově obecná, relativně abstraktní pravidla</a:t>
            </a:r>
            <a:r>
              <a:rPr lang="cs-CZ" altLang="cs-CZ" sz="2400" dirty="0"/>
              <a:t> příslušného právního systému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- výčet a obsah není zcela jednoznačný, i když je relativně určitý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>
                <a:solidFill>
                  <a:srgbClr val="C00000"/>
                </a:solidFill>
              </a:rPr>
              <a:t>POZOR – OBECNÉ ZÁSADY PRÁVNÍ jsou něco jiného !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Žádný právní řád nemůže ve svých předpisech pamatovat na každý detail úpravy. </a:t>
            </a:r>
            <a:r>
              <a:rPr lang="cs-CZ" altLang="cs-CZ" sz="2400" i="1" dirty="0"/>
              <a:t>Konkretizace existujících pravidel a zaplňování mezer </a:t>
            </a:r>
            <a:r>
              <a:rPr lang="cs-CZ" altLang="cs-CZ" sz="2400" dirty="0"/>
              <a:t>-  judikatura soudů.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6CBC1D-FC78-43A0-AB41-BD01E47D1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Zdroje </a:t>
            </a:r>
            <a:r>
              <a:rPr lang="cs-CZ" altLang="cs-CZ" sz="4000"/>
              <a:t>obecných zásad unijního práva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4D53742-6F75-4787-AACE-79ACA0C8B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2FBA3"/>
          </a:solidFill>
        </p:spPr>
        <p:txBody>
          <a:bodyPr/>
          <a:lstStyle/>
          <a:p>
            <a:pPr eaLnBrk="1" hangingPunct="1"/>
            <a:r>
              <a:rPr lang="cs-CZ" altLang="cs-CZ" b="1" i="1">
                <a:solidFill>
                  <a:srgbClr val="C00000"/>
                </a:solidFill>
              </a:rPr>
              <a:t>1. primární právo EU </a:t>
            </a:r>
            <a:r>
              <a:rPr lang="cs-CZ" altLang="cs-CZ"/>
              <a:t>(Soudní dvůr je dedukuje z celkového smyslu a zaměření Smluv)</a:t>
            </a:r>
          </a:p>
          <a:p>
            <a:pPr eaLnBrk="1" hangingPunct="1"/>
            <a:r>
              <a:rPr lang="cs-CZ" altLang="cs-CZ" b="1" i="1"/>
              <a:t>2. vnitrostátní právní řády </a:t>
            </a:r>
            <a:r>
              <a:rPr lang="cs-CZ" altLang="cs-CZ"/>
              <a:t>členských států (ústavy). Právo EU nemůže existovat odtrženě od právních řádů členských států (právní postavení jednotlivce). 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Proto: obecné zásady jsou závazné na úrovni primárního práva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77FDEC-7CA4-46EB-9207-17EA0D404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7E826D-2107-4383-A3FF-CB8F2FF91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ED1E5FB-E109-4127-ADEE-E8E85C03D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C4A3CDA3-04D2-4D5B-A946-F005FC20B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CC854D3B-E8C0-4295-87EF-B9C889C4C9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91BD8B48-19D5-49B8-B562-189BC104D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70B70D65-1AC7-4BD3-91B1-B3C9EDBF93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7C2B3087-921E-457F-862D-254BFD9307F1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1F1DD065-C2B8-413B-A5C9-BA81630EB323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53CEA53E-BE28-45F2-9FA8-F5D8E5EF5EE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A904EBF9-8C7A-4EFA-A83C-C7A899C7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F08529B4-F152-4B93-9B6E-8D56533F4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C2C4DC-A36C-4FBE-B882-0A46AEC9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cs-CZ" altLang="cs-CZ" b="1" i="1"/>
              <a:t>Závěry pro právo EU</a:t>
            </a:r>
            <a:endParaRPr lang="cs-CZ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66946B7-8FB1-4AB9-AC96-8A94D8319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dirty="0"/>
              <a:t>Pojem obecné zásady: obecná zásada určitého právního systému (práva EU) netvoří konkrétní pravidlo, ale </a:t>
            </a:r>
          </a:p>
          <a:p>
            <a:pPr marL="0" indent="0" eaLnBrk="1" hangingPunct="1">
              <a:buNone/>
            </a:pPr>
            <a:r>
              <a:rPr lang="cs-CZ" altLang="cs-CZ" dirty="0">
                <a:solidFill>
                  <a:srgbClr val="C00000"/>
                </a:solidFill>
              </a:rPr>
              <a:t>- prostupuje celým právním systémem a zpřesňuje tak obsah konkrétních pravidel</a:t>
            </a:r>
          </a:p>
          <a:p>
            <a:pPr eaLnBrk="1" hangingPunct="1"/>
            <a:r>
              <a:rPr lang="cs-CZ" altLang="cs-CZ" dirty="0"/>
              <a:t> Z</a:t>
            </a:r>
            <a:r>
              <a:rPr lang="cs-CZ" altLang="cs-CZ" i="1" dirty="0"/>
              <a:t>e zásad existují výjimky. </a:t>
            </a:r>
            <a:r>
              <a:rPr lang="cs-CZ" altLang="cs-CZ" dirty="0"/>
              <a:t>Tyto výjimky ale musí být opodstatněné, zpravidla na základě jiné zásady (konflikt dvou zásad).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3D23CEF-C17B-4B4A-A584-1CE873293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200" dirty="0"/>
              <a:t>Nejvýznamnější obecné zásady práva EU z praktického hlediska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41B466C-BA3C-41C7-BB34-C684165EA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86610"/>
          </a:xfrm>
          <a:solidFill>
            <a:srgbClr val="D5FCC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rgbClr val="990033"/>
                </a:solidFill>
              </a:rPr>
              <a:t>Obecné zásady, které se týkají postavení jednotlivce a které mají původ </a:t>
            </a:r>
            <a:r>
              <a:rPr lang="cs-CZ" altLang="cs-CZ" sz="2000" b="1" u="sng" dirty="0">
                <a:solidFill>
                  <a:srgbClr val="990033"/>
                </a:solidFill>
              </a:rPr>
              <a:t>ve vnitrostátních právních řádech </a:t>
            </a:r>
            <a:r>
              <a:rPr lang="cs-CZ" altLang="cs-CZ" sz="2000" b="1" dirty="0">
                <a:solidFill>
                  <a:srgbClr val="990033"/>
                </a:solidFill>
              </a:rPr>
              <a:t>členských států.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/>
              <a:t>Zásada ochrany základních lidských práv,</a:t>
            </a:r>
            <a:endParaRPr lang="cs-CZ" altLang="cs-CZ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>
                <a:solidFill>
                  <a:srgbClr val="CC0000"/>
                </a:solidFill>
              </a:rPr>
              <a:t>Systémové zásady vlastní unijnímu právu </a:t>
            </a:r>
            <a:r>
              <a:rPr lang="cs-CZ" altLang="cs-CZ" sz="1800" dirty="0">
                <a:solidFill>
                  <a:srgbClr val="CC0000"/>
                </a:solidFill>
              </a:rPr>
              <a:t>jakožto právu </a:t>
            </a:r>
            <a:r>
              <a:rPr lang="cs-CZ" altLang="cs-CZ" sz="1800" b="1" dirty="0">
                <a:solidFill>
                  <a:srgbClr val="CC0000"/>
                </a:solidFill>
              </a:rPr>
              <a:t>nadstátní organizace.</a:t>
            </a:r>
            <a:r>
              <a:rPr lang="cs-CZ" altLang="cs-CZ" sz="1800" b="1" dirty="0"/>
              <a:t> </a:t>
            </a:r>
            <a:r>
              <a:rPr lang="cs-CZ" altLang="cs-CZ" sz="1800" dirty="0"/>
              <a:t>Týkají se vztahu EU k členským státům a jejího fungování.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</a:rPr>
              <a:t>a) zásada týkající se pravomoci EU</a:t>
            </a:r>
            <a:r>
              <a:rPr lang="cs-CZ" altLang="cs-CZ" sz="2000" dirty="0"/>
              <a:t> ve vztahu k členským státům: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2000" dirty="0"/>
              <a:t>- zásada</a:t>
            </a:r>
            <a:r>
              <a:rPr lang="cs-CZ" altLang="cs-CZ" sz="2000" b="1" dirty="0"/>
              <a:t> </a:t>
            </a:r>
            <a:r>
              <a:rPr lang="cs-CZ" altLang="cs-CZ" sz="2000" b="1" u="sng" dirty="0"/>
              <a:t>svěřených pravomocí </a:t>
            </a:r>
            <a:r>
              <a:rPr lang="cs-CZ" altLang="cs-CZ" sz="2000" dirty="0"/>
              <a:t>která zahrnuje zásady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2000" dirty="0"/>
              <a:t>	- </a:t>
            </a:r>
            <a:r>
              <a:rPr lang="cs-CZ" altLang="cs-CZ" sz="2000" b="1" dirty="0"/>
              <a:t>subsidiarity </a:t>
            </a:r>
            <a:endParaRPr lang="cs-CZ" altLang="cs-CZ" sz="2000" dirty="0"/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2000" dirty="0"/>
              <a:t>	- </a:t>
            </a:r>
            <a:r>
              <a:rPr lang="cs-CZ" altLang="cs-CZ" sz="2000" b="1" dirty="0"/>
              <a:t>proporcionality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</a:rPr>
              <a:t>b) zásady pro aplikaci unijního práva</a:t>
            </a:r>
            <a:r>
              <a:rPr lang="cs-CZ" altLang="cs-CZ" sz="2000" b="1" dirty="0"/>
              <a:t> </a:t>
            </a:r>
            <a:r>
              <a:rPr lang="cs-CZ" altLang="cs-CZ" sz="2000" dirty="0"/>
              <a:t>v členských státech, a to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- </a:t>
            </a:r>
            <a:r>
              <a:rPr lang="cs-CZ" altLang="cs-CZ" sz="2000" i="1" dirty="0"/>
              <a:t>zásada </a:t>
            </a:r>
            <a:r>
              <a:rPr lang="cs-CZ" altLang="cs-CZ" sz="2000" b="1" i="1" dirty="0" err="1"/>
              <a:t>effet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utile</a:t>
            </a:r>
            <a:r>
              <a:rPr lang="cs-CZ" altLang="cs-CZ" sz="2000" b="1" dirty="0"/>
              <a:t> </a:t>
            </a:r>
            <a:r>
              <a:rPr lang="cs-CZ" altLang="cs-CZ" sz="2000" dirty="0"/>
              <a:t>unijního práva, jejímž projevem jsou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	- zásada </a:t>
            </a:r>
            <a:r>
              <a:rPr lang="cs-CZ" altLang="cs-CZ" sz="2000" b="1" dirty="0"/>
              <a:t>přednosti</a:t>
            </a:r>
            <a:r>
              <a:rPr lang="cs-CZ" altLang="cs-CZ" sz="2000" dirty="0"/>
              <a:t>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	- zásada </a:t>
            </a:r>
            <a:r>
              <a:rPr lang="cs-CZ" altLang="cs-CZ" sz="2000" b="1" dirty="0"/>
              <a:t>přímého účinku</a:t>
            </a:r>
            <a:r>
              <a:rPr lang="cs-CZ" altLang="cs-CZ" sz="2000" dirty="0"/>
              <a:t>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	- zásada </a:t>
            </a:r>
            <a:r>
              <a:rPr lang="cs-CZ" altLang="cs-CZ" sz="2000" b="1" dirty="0"/>
              <a:t>odpovědnosti členského státu za porušení unijního práva vůči jednotlivci,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</a:rPr>
              <a:t>c) specifická zásada</a:t>
            </a:r>
            <a:r>
              <a:rPr lang="cs-CZ" altLang="cs-CZ" sz="2000" dirty="0"/>
              <a:t> týkající se </a:t>
            </a:r>
            <a:r>
              <a:rPr lang="cs-CZ" altLang="cs-CZ" sz="2000" b="1" dirty="0"/>
              <a:t>obsahu unijního </a:t>
            </a:r>
            <a:r>
              <a:rPr lang="cs-CZ" altLang="cs-CZ" sz="2000" dirty="0"/>
              <a:t>práva: </a:t>
            </a:r>
            <a:r>
              <a:rPr lang="cs-CZ" altLang="cs-CZ" sz="2000" b="1" i="1" dirty="0"/>
              <a:t>zákaz diskriminace osob podle státní příslušnosti.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961D142-FD99-4F0F-A31E-AB3C4C9C6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i="1"/>
              <a:t>Poznámky k některým uvedeným zásadám</a:t>
            </a:r>
            <a:endParaRPr lang="cs-CZ" altLang="cs-CZ" sz="40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7DFC3B7-95CA-4DFB-A13E-7CFF9D43A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2FBA3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Ke kategorii 1:</a:t>
            </a:r>
            <a:r>
              <a:rPr lang="cs-CZ" altLang="cs-CZ" sz="2800" i="1" dirty="0"/>
              <a:t> </a:t>
            </a:r>
          </a:p>
          <a:p>
            <a:pPr eaLnBrk="1" hangingPunct="1">
              <a:defRPr/>
            </a:pPr>
            <a:r>
              <a:rPr lang="cs-CZ" altLang="cs-CZ" sz="2800" i="1" dirty="0"/>
              <a:t>	</a:t>
            </a:r>
            <a:r>
              <a:rPr lang="cs-CZ" altLang="cs-CZ" sz="2800" dirty="0"/>
              <a:t>Zvláštní pozornost v současné době zasluhuje zásada </a:t>
            </a:r>
            <a:r>
              <a:rPr lang="cs-CZ" altLang="cs-CZ" sz="2800" b="1" i="1" dirty="0"/>
              <a:t>neznalost zákona neomlouvá (text v příslušném jazyce).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sz="2800" b="1" i="1" dirty="0">
                <a:solidFill>
                  <a:srgbClr val="0000FF"/>
                </a:solidFill>
              </a:rPr>
              <a:t>	</a:t>
            </a:r>
            <a:r>
              <a:rPr lang="cs-CZ" altLang="cs-CZ" sz="2800" i="1" dirty="0" err="1">
                <a:solidFill>
                  <a:srgbClr val="0000FF"/>
                </a:solidFill>
              </a:rPr>
              <a:t>Rozh</a:t>
            </a:r>
            <a:r>
              <a:rPr lang="cs-CZ" altLang="cs-CZ" sz="2800" i="1" dirty="0">
                <a:solidFill>
                  <a:srgbClr val="0000FF"/>
                </a:solidFill>
              </a:rPr>
              <a:t>. </a:t>
            </a:r>
            <a:r>
              <a:rPr lang="cs-CZ" altLang="cs-CZ" sz="2800" i="1" dirty="0" err="1">
                <a:solidFill>
                  <a:srgbClr val="0000FF"/>
                </a:solidFill>
              </a:rPr>
              <a:t>Scoma</a:t>
            </a:r>
            <a:r>
              <a:rPr lang="cs-CZ" altLang="cs-CZ" sz="2800" i="1" dirty="0">
                <a:solidFill>
                  <a:srgbClr val="0000FF"/>
                </a:solidFill>
              </a:rPr>
              <a:t> Lux C-161/06</a:t>
            </a:r>
            <a:r>
              <a:rPr lang="cs-CZ" altLang="cs-CZ" sz="2800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altLang="cs-CZ" sz="2800" dirty="0"/>
              <a:t>Ke kategorii 3:</a:t>
            </a:r>
          </a:p>
          <a:p>
            <a:pPr eaLnBrk="1" hangingPunct="1">
              <a:defRPr/>
            </a:pPr>
            <a:r>
              <a:rPr lang="cs-CZ" altLang="cs-CZ" sz="2800" dirty="0"/>
              <a:t>	Zásada </a:t>
            </a:r>
            <a:r>
              <a:rPr lang="cs-CZ" altLang="cs-CZ" sz="2800" b="1" i="1" dirty="0" err="1"/>
              <a:t>effet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utile</a:t>
            </a:r>
            <a:r>
              <a:rPr lang="cs-CZ" altLang="cs-CZ" sz="2800" b="1" i="1" dirty="0"/>
              <a:t> </a:t>
            </a:r>
            <a:r>
              <a:rPr lang="cs-CZ" altLang="cs-CZ" sz="2800" dirty="0"/>
              <a:t>není v nauce zatím obecně uznávána jako obecná zásada unijního práva.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17ED53F-1E18-4ADB-95E9-ED13AD4684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4CF5035-F4BE-4719-9B7D-3BC892AEA1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b="1" dirty="0">
                <a:solidFill>
                  <a:srgbClr val="CC0000"/>
                </a:solidFill>
              </a:rPr>
              <a:t>- řádný</a:t>
            </a:r>
            <a:r>
              <a:rPr lang="cs-CZ" altLang="cs-CZ" dirty="0"/>
              <a:t> = Rada </a:t>
            </a:r>
            <a:r>
              <a:rPr lang="cs-CZ" altLang="cs-CZ" dirty="0">
                <a:solidFill>
                  <a:srgbClr val="0000CC"/>
                </a:solidFill>
              </a:rPr>
              <a:t>spolurozhoduje</a:t>
            </a:r>
            <a:r>
              <a:rPr lang="cs-CZ" altLang="cs-CZ" dirty="0"/>
              <a:t> s Evropským parlamentem, Rada přitom rozhoduje </a:t>
            </a:r>
            <a:r>
              <a:rPr lang="cs-CZ" altLang="cs-CZ" dirty="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b="1" dirty="0">
                <a:solidFill>
                  <a:srgbClr val="CC0000"/>
                </a:solidFill>
              </a:rPr>
              <a:t>- zvláštní</a:t>
            </a:r>
            <a:r>
              <a:rPr lang="cs-CZ" altLang="cs-CZ" dirty="0"/>
              <a:t> = popsány ve Smlouvě o fungování EU (většinou: Rada rozhoduje </a:t>
            </a:r>
            <a:r>
              <a:rPr lang="cs-CZ" altLang="cs-CZ" dirty="0">
                <a:solidFill>
                  <a:srgbClr val="0000FF"/>
                </a:solidFill>
              </a:rPr>
              <a:t>jednomyslně </a:t>
            </a:r>
            <a:r>
              <a:rPr lang="cs-CZ" altLang="cs-CZ" dirty="0"/>
              <a:t>a Evropský parlament je jen </a:t>
            </a:r>
            <a:r>
              <a:rPr lang="cs-CZ" altLang="cs-CZ" dirty="0">
                <a:solidFill>
                  <a:srgbClr val="0000FF"/>
                </a:solidFill>
              </a:rPr>
              <a:t>konzultován)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3477BF9-55FD-4AB6-A903-00687C21A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2016522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4000" b="1" dirty="0"/>
              <a:t>Řádný</a:t>
            </a:r>
            <a:r>
              <a:rPr lang="cs-CZ" altLang="cs-CZ" sz="4000" dirty="0"/>
              <a:t> legislativní postup  </a:t>
            </a:r>
            <a:br>
              <a:rPr lang="cs-CZ" altLang="cs-CZ" sz="4000" dirty="0"/>
            </a:br>
            <a:r>
              <a:rPr lang="cs-CZ" altLang="cs-CZ" sz="4000" dirty="0"/>
              <a:t>(na konci musí být shoda mezi Radou a </a:t>
            </a:r>
            <a:r>
              <a:rPr lang="cs-CZ" altLang="cs-CZ" sz="4000" dirty="0" err="1"/>
              <a:t>Evr</a:t>
            </a:r>
            <a:r>
              <a:rPr lang="cs-CZ" altLang="cs-CZ" sz="4000" dirty="0"/>
              <a:t>. parlamentem)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3A93DF-99BC-4270-A67F-4EDDA884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3960862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 dirty="0"/>
              <a:t>KOMISE předloží </a:t>
            </a:r>
            <a:r>
              <a:rPr lang="cs-CZ" altLang="cs-CZ" dirty="0">
                <a:solidFill>
                  <a:srgbClr val="0000CC"/>
                </a:solidFill>
              </a:rPr>
              <a:t>návrh</a:t>
            </a:r>
            <a:r>
              <a:rPr lang="cs-CZ" altLang="cs-CZ" dirty="0"/>
              <a:t> EP a RADĚ</a:t>
            </a:r>
          </a:p>
          <a:p>
            <a:pPr eaLnBrk="1" hangingPunct="1"/>
            <a:r>
              <a:rPr lang="cs-CZ" altLang="cs-CZ" dirty="0">
                <a:solidFill>
                  <a:srgbClr val="0000CC"/>
                </a:solidFill>
              </a:rPr>
              <a:t>změna návrhu</a:t>
            </a:r>
            <a:r>
              <a:rPr lang="cs-CZ" altLang="cs-CZ" dirty="0"/>
              <a:t> Komise: RADA jednomyslně</a:t>
            </a:r>
          </a:p>
          <a:p>
            <a:pPr eaLnBrk="1" hangingPunct="1"/>
            <a:r>
              <a:rPr lang="cs-CZ" altLang="cs-CZ" b="1" dirty="0">
                <a:solidFill>
                  <a:srgbClr val="663300"/>
                </a:solidFill>
              </a:rPr>
              <a:t>první čtení</a:t>
            </a:r>
            <a:r>
              <a:rPr lang="cs-CZ" altLang="cs-CZ" dirty="0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schválí -  </a:t>
            </a:r>
            <a:r>
              <a:rPr lang="cs-CZ" altLang="cs-CZ" sz="2800" dirty="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neschválí – první čtení (projednání) v Radě, výsledek: postoj Rady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8A37099-EAF1-4766-BE5B-0A21F7343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C9B700D-8C1A-4A09-969A-141735F20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EP schválí postoj Rady –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EP odmítne zcela –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3a. EP navrhne změny a Rada je schválí: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3b. EP navrhne změny a Rada všechny neschválí: </a:t>
            </a:r>
            <a:r>
              <a:rPr lang="cs-CZ" altLang="cs-CZ" sz="2400" b="1">
                <a:solidFill>
                  <a:srgbClr val="0000FF"/>
                </a:solidFill>
              </a:rPr>
              <a:t>dohodovací výbor</a:t>
            </a:r>
            <a:r>
              <a:rPr lang="cs-CZ" altLang="cs-CZ" sz="240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změna návrhu neschválená Komisí: Rada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0000FF"/>
                </a:solidFill>
              </a:rPr>
              <a:t>Dohodovací výbor:</a:t>
            </a:r>
            <a:r>
              <a:rPr lang="cs-CZ" altLang="cs-CZ" sz="2400"/>
              <a:t> kompromis projednán EP a Radou ve </a:t>
            </a:r>
            <a:r>
              <a:rPr lang="cs-CZ" altLang="cs-CZ" sz="2400" b="1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musí být </a:t>
            </a:r>
            <a:r>
              <a:rPr lang="cs-CZ" altLang="cs-CZ" sz="2400">
                <a:solidFill>
                  <a:srgbClr val="008000"/>
                </a:solidFill>
              </a:rPr>
              <a:t>přijat</a:t>
            </a:r>
            <a:r>
              <a:rPr lang="cs-CZ" altLang="cs-CZ" sz="2400"/>
              <a:t> do 6 týdnů Radou a zároveň EP, jinak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RADA rozhoduje </a:t>
            </a:r>
            <a:r>
              <a:rPr lang="cs-CZ" altLang="cs-CZ" sz="2400" b="1"/>
              <a:t>kvalifikovanou většinou,</a:t>
            </a:r>
            <a:r>
              <a:rPr lang="cs-CZ" altLang="cs-CZ" sz="2400"/>
              <a:t> není-li uvedeno jinak</a:t>
            </a:r>
            <a:endParaRPr lang="cs-CZ" altLang="cs-CZ" sz="36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3D30876F-1A28-4364-8D7A-8B56732D6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b="1"/>
              <a:t>Nelegislativní právní akty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EEC39F-5515-4225-BE72-609AA8F80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cs-CZ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pPr>
              <a:defRPr/>
            </a:pPr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pPr>
              <a:defRPr/>
            </a:pPr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pPr>
              <a:defRPr/>
            </a:pPr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pPr>
              <a:defRPr/>
            </a:pPr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pPr>
              <a:defRPr/>
            </a:pPr>
            <a:r>
              <a:rPr lang="cs-CZ" dirty="0"/>
              <a:t>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pPr>
              <a:defRPr/>
            </a:pPr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91D7198-0A38-4663-B41F-6847F95D4E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E652CC-D745-4AB6-B438-95659B6324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993300"/>
                </a:solidFill>
              </a:rPr>
              <a:t>	</a:t>
            </a:r>
            <a:r>
              <a:rPr lang="cs-CZ" altLang="cs-CZ" b="1" dirty="0"/>
              <a:t>1. horizontální uspořádání: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institucionální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materiální – „odvětví“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0033CC"/>
                </a:solidFill>
              </a:rPr>
              <a:t>	</a:t>
            </a:r>
            <a:r>
              <a:rPr lang="cs-CZ" altLang="cs-CZ" b="1" dirty="0">
                <a:solidFill>
                  <a:srgbClr val="000099"/>
                </a:solidFill>
              </a:rPr>
              <a:t>2. vertikální uspořádání (právní síla):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>
                <a:solidFill>
                  <a:srgbClr val="000099"/>
                </a:solidFill>
              </a:rPr>
              <a:t>primární právo (zřizovací smlouvy – mezi členskými státy)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>
                <a:solidFill>
                  <a:srgbClr val="000099"/>
                </a:solidFill>
              </a:rPr>
              <a:t>sekundární právo (vytvářené institucemi EU – legislativní akty)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>
                <a:solidFill>
                  <a:srgbClr val="000099"/>
                </a:solidFill>
              </a:rPr>
              <a:t>(terciární právo - nelegislativní akty prováděcí -  vytvářené Komisí)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3A180A-3243-4658-98AE-59A20A2433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 - schéma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F54DC5-EF08-495D-BD14-BFD767BF3A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142287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endParaRPr lang="cs-CZ" altLang="cs-CZ">
              <a:solidFill>
                <a:srgbClr val="0033CC"/>
              </a:solidFill>
            </a:endParaRPr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C764E211-D20E-4509-98DA-5BCEB31B3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73238"/>
            <a:ext cx="4824413" cy="4465637"/>
          </a:xfrm>
          <a:prstGeom prst="ellipse">
            <a:avLst/>
          </a:prstGeom>
          <a:solidFill>
            <a:srgbClr val="FEFB8A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cxnSp>
        <p:nvCxnSpPr>
          <p:cNvPr id="9221" name="AutoShape 7">
            <a:extLst>
              <a:ext uri="{FF2B5EF4-FFF2-40B4-BE49-F238E27FC236}">
                <a16:creationId xmlns:a16="http://schemas.microsoft.com/office/drawing/2014/main" id="{FFAF4A0D-6024-454C-B8B5-C9FD3BA74EEE}"/>
              </a:ext>
            </a:extLst>
          </p:cNvPr>
          <p:cNvCxnSpPr>
            <a:cxnSpLocks noChangeShapeType="1"/>
            <a:stCxn id="9220" idx="1"/>
            <a:endCxn id="9220" idx="1"/>
          </p:cNvCxnSpPr>
          <p:nvPr/>
        </p:nvCxnSpPr>
        <p:spPr bwMode="auto">
          <a:xfrm>
            <a:off x="2541588" y="24082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2" name="Line 10">
            <a:extLst>
              <a:ext uri="{FF2B5EF4-FFF2-40B4-BE49-F238E27FC236}">
                <a16:creationId xmlns:a16="http://schemas.microsoft.com/office/drawing/2014/main" id="{0D097594-8F8E-42B7-813F-2D12C25D9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773238"/>
            <a:ext cx="73025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3" name="Line 11">
            <a:extLst>
              <a:ext uri="{FF2B5EF4-FFF2-40B4-BE49-F238E27FC236}">
                <a16:creationId xmlns:a16="http://schemas.microsoft.com/office/drawing/2014/main" id="{CBA2A3AF-BD24-4489-99F6-E0CD849DA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357563"/>
            <a:ext cx="26638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4" name="Text Box 13">
            <a:extLst>
              <a:ext uri="{FF2B5EF4-FFF2-40B4-BE49-F238E27FC236}">
                <a16:creationId xmlns:a16="http://schemas.microsoft.com/office/drawing/2014/main" id="{13E6651A-CA8A-42BB-BA30-245AEA14B230}"/>
              </a:ext>
            </a:extLst>
          </p:cNvPr>
          <p:cNvSpPr txBox="1">
            <a:spLocks noChangeArrowheads="1"/>
          </p:cNvSpPr>
          <p:nvPr/>
        </p:nvSpPr>
        <p:spPr bwMode="auto">
          <a:xfrm rot="-883940">
            <a:off x="1835150" y="2708275"/>
            <a:ext cx="211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     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institucionál.</a:t>
            </a:r>
          </a:p>
        </p:txBody>
      </p:sp>
      <p:sp>
        <p:nvSpPr>
          <p:cNvPr id="9225" name="Text Box 14">
            <a:extLst>
              <a:ext uri="{FF2B5EF4-FFF2-40B4-BE49-F238E27FC236}">
                <a16:creationId xmlns:a16="http://schemas.microsoft.com/office/drawing/2014/main" id="{28BB4D00-7251-4156-9922-3CA4B1E4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2295525"/>
            <a:ext cx="162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  <p:sp>
        <p:nvSpPr>
          <p:cNvPr id="9226" name="Text Box 15">
            <a:extLst>
              <a:ext uri="{FF2B5EF4-FFF2-40B4-BE49-F238E27FC236}">
                <a16:creationId xmlns:a16="http://schemas.microsoft.com/office/drawing/2014/main" id="{7A6DF2A8-F15E-4D7B-92E8-BB0DE8A45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institucion.</a:t>
            </a:r>
          </a:p>
        </p:txBody>
      </p:sp>
      <p:sp>
        <p:nvSpPr>
          <p:cNvPr id="9227" name="Line 16">
            <a:extLst>
              <a:ext uri="{FF2B5EF4-FFF2-40B4-BE49-F238E27FC236}">
                <a16:creationId xmlns:a16="http://schemas.microsoft.com/office/drawing/2014/main" id="{E86B2741-E21D-47DC-89BA-928D3FA05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3357563"/>
            <a:ext cx="2016125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8" name="Text Box 17">
            <a:extLst>
              <a:ext uri="{FF2B5EF4-FFF2-40B4-BE49-F238E27FC236}">
                <a16:creationId xmlns:a16="http://schemas.microsoft.com/office/drawing/2014/main" id="{892EDB92-E8E2-4CB7-BE4F-8E759DD35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02431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D662D6B-2B00-45DC-BBD3-D570BB8AC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F56BDCC-B511-413D-9C1B-74A90E8DB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právo jako integrační nástroj </a:t>
            </a:r>
            <a:r>
              <a:rPr lang="cs-CZ" altLang="cs-CZ" dirty="0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u="sng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  <a:r>
              <a:rPr lang="cs-CZ" altLang="cs-CZ" i="1" dirty="0"/>
              <a:t>- samostatná unijní úprava (primární, nařízení) – paralelně s </a:t>
            </a:r>
            <a:r>
              <a:rPr lang="cs-CZ" altLang="cs-CZ" i="1" dirty="0" err="1"/>
              <a:t>vnitrostát</a:t>
            </a:r>
            <a:r>
              <a:rPr lang="cs-CZ" altLang="cs-CZ" i="1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i="1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9B27EC7-2748-4066-AFF1-E7BDA166A5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Prameny práva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DD949C8-8759-46A7-83B4-BA42A76BFF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967287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mezinárodní smlouvy </a:t>
            </a:r>
            <a:r>
              <a:rPr lang="cs-CZ" altLang="cs-CZ" sz="2400" dirty="0"/>
              <a:t>(„zřizovací“) mezi členskými státy + Listina základních práv EU + obecné zásady práva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sekundární právo – legislativní akty: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rozhodnutí</a:t>
            </a:r>
            <a:endParaRPr lang="cs-CZ" altLang="cs-CZ" sz="2400" dirty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i="1" dirty="0">
                <a:solidFill>
                  <a:schemeClr val="tx2"/>
                </a:solidFill>
              </a:rPr>
              <a:t>nelegislativní akty Komise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mezinárodní smlouvy uzavírané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obecné zásady práva EU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200" b="1">
                <a:solidFill>
                  <a:schemeClr val="tx1"/>
                </a:solidFill>
              </a:rPr>
              <a:t>Primární právo EU – zřizovací smlouvy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9036496" cy="502987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altLang="cs-CZ" sz="200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/>
              <a:t>1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sz="2000" dirty="0"/>
              <a:t> (o zřízení </a:t>
            </a:r>
            <a:r>
              <a:rPr lang="cs-CZ" altLang="cs-CZ" sz="2000" b="1" dirty="0">
                <a:solidFill>
                  <a:srgbClr val="0000FF"/>
                </a:solidFill>
              </a:rPr>
              <a:t>ESUO</a:t>
            </a:r>
            <a:r>
              <a:rPr lang="cs-CZ" altLang="cs-CZ" sz="2000"/>
              <a:t>) (podeps. 1951/v platnost 1952</a:t>
            </a:r>
            <a:r>
              <a:rPr lang="cs-CZ" altLang="cs-CZ" sz="2000" dirty="0"/>
              <a:t>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2.-3</a:t>
            </a:r>
            <a:r>
              <a:rPr lang="cs-CZ" altLang="cs-CZ" sz="2000" u="sng" dirty="0"/>
              <a:t>. </a:t>
            </a:r>
            <a:r>
              <a:rPr lang="cs-CZ" altLang="cs-CZ" sz="2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2000" i="1" u="sng" dirty="0"/>
              <a:t> (o zřízení </a:t>
            </a:r>
            <a:r>
              <a:rPr lang="cs-CZ" altLang="cs-CZ" sz="2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sz="2000" b="1" i="1" dirty="0">
                <a:solidFill>
                  <a:srgbClr val="0000FF"/>
                </a:solidFill>
              </a:rPr>
              <a:t>a Euratomu</a:t>
            </a:r>
            <a:r>
              <a:rPr lang="cs-CZ" altLang="cs-CZ" sz="2000" i="1" dirty="0"/>
              <a:t>) (</a:t>
            </a:r>
            <a:r>
              <a:rPr lang="cs-CZ" altLang="cs-CZ" sz="2000" i="1"/>
              <a:t>1957/1958)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i="1"/>
              <a:t>   (dnes místo EHS - </a:t>
            </a:r>
            <a:r>
              <a:rPr lang="cs-CZ" altLang="cs-CZ" sz="2000" b="1" i="1">
                <a:highlight>
                  <a:srgbClr val="FFFF00"/>
                </a:highlight>
              </a:rPr>
              <a:t>SMLOUVA O FUNGOVÁNÍ EU, </a:t>
            </a:r>
            <a:r>
              <a:rPr lang="cs-CZ" altLang="cs-CZ" sz="2000" i="1"/>
              <a:t>EURATOM zachován)</a:t>
            </a:r>
            <a:endParaRPr lang="cs-CZ" altLang="cs-CZ" sz="2000" i="1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4. Úmluva o společných orgánech (Slučovací smlouva) (1965/1967),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5</a:t>
            </a:r>
            <a:r>
              <a:rPr lang="cs-CZ" altLang="cs-CZ" sz="1900" dirty="0"/>
              <a:t>. </a:t>
            </a:r>
            <a:r>
              <a:rPr lang="cs-CZ" altLang="cs-CZ" sz="1900" b="1" dirty="0"/>
              <a:t>Jednotný evropský akt</a:t>
            </a:r>
            <a:r>
              <a:rPr lang="cs-CZ" altLang="cs-CZ" sz="1900" dirty="0"/>
              <a:t> (1986/1987),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900" dirty="0"/>
              <a:t>6</a:t>
            </a:r>
            <a:r>
              <a:rPr lang="cs-CZ" altLang="cs-CZ" sz="1900" i="1"/>
              <a:t>. </a:t>
            </a:r>
            <a:r>
              <a:rPr lang="cs-CZ" altLang="cs-CZ" sz="1900" b="1" i="1" u="sng">
                <a:solidFill>
                  <a:srgbClr val="CC0000"/>
                </a:solidFill>
              </a:rPr>
              <a:t>Maastrichtská</a:t>
            </a:r>
            <a:r>
              <a:rPr lang="cs-CZ" altLang="cs-CZ" sz="1900" i="1" u="sng"/>
              <a:t> </a:t>
            </a:r>
            <a:r>
              <a:rPr lang="cs-CZ" altLang="cs-CZ" sz="19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1900" i="1" u="sng" dirty="0"/>
              <a:t> </a:t>
            </a:r>
            <a:r>
              <a:rPr lang="cs-CZ" altLang="cs-CZ" sz="19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1900" i="1" u="sng" dirty="0"/>
              <a:t> </a:t>
            </a:r>
            <a:r>
              <a:rPr lang="cs-CZ" altLang="cs-CZ" sz="1900" i="1" dirty="0"/>
              <a:t>(</a:t>
            </a:r>
            <a:r>
              <a:rPr lang="cs-CZ" altLang="cs-CZ" sz="1900" i="1"/>
              <a:t>1992/1993), dnes </a:t>
            </a:r>
            <a:r>
              <a:rPr lang="cs-CZ" altLang="cs-CZ" sz="1900" b="1" i="1">
                <a:highlight>
                  <a:srgbClr val="FFFF00"/>
                </a:highlight>
              </a:rPr>
              <a:t>SMLOUVA O EU)</a:t>
            </a:r>
            <a:endParaRPr lang="cs-CZ" altLang="cs-CZ" sz="1900" b="1">
              <a:highlight>
                <a:srgbClr val="FFFF00"/>
              </a:highlight>
            </a:endParaRPr>
          </a:p>
          <a:p>
            <a:pPr marL="0" indent="0" eaLnBrk="1" hangingPunct="1">
              <a:buNone/>
            </a:pPr>
            <a:r>
              <a:rPr lang="cs-CZ" altLang="cs-CZ" sz="1900"/>
              <a:t>7. </a:t>
            </a:r>
            <a:r>
              <a:rPr lang="cs-CZ" altLang="cs-CZ" sz="1900" b="1">
                <a:solidFill>
                  <a:srgbClr val="CC0000"/>
                </a:solidFill>
              </a:rPr>
              <a:t>Amsterodamská</a:t>
            </a:r>
            <a:r>
              <a:rPr lang="cs-CZ" altLang="cs-CZ" sz="1900"/>
              <a:t> smlouva (1997/1999),</a:t>
            </a:r>
          </a:p>
          <a:p>
            <a:pPr marL="0" indent="0" eaLnBrk="1" hangingPunct="1">
              <a:buNone/>
            </a:pPr>
            <a:r>
              <a:rPr lang="cs-CZ" altLang="cs-CZ" sz="1900"/>
              <a:t>8. </a:t>
            </a:r>
            <a:r>
              <a:rPr lang="cs-CZ" altLang="cs-CZ" sz="1900" b="1">
                <a:solidFill>
                  <a:srgbClr val="CC0000"/>
                </a:solidFill>
              </a:rPr>
              <a:t>Smlouva z Nice</a:t>
            </a:r>
            <a:r>
              <a:rPr lang="cs-CZ" altLang="cs-CZ" sz="1900"/>
              <a:t> (2000/2003),</a:t>
            </a:r>
          </a:p>
          <a:p>
            <a:pPr marL="0" indent="0" eaLnBrk="1" hangingPunct="1">
              <a:buNone/>
            </a:pPr>
            <a:r>
              <a:rPr lang="cs-CZ" altLang="cs-CZ" sz="2000"/>
              <a:t>9. Smlouva o </a:t>
            </a:r>
            <a:r>
              <a:rPr lang="cs-CZ" altLang="cs-CZ" sz="2000" b="1">
                <a:solidFill>
                  <a:srgbClr val="CC0000"/>
                </a:solidFill>
              </a:rPr>
              <a:t>ústavě pro Evropu</a:t>
            </a:r>
            <a:r>
              <a:rPr lang="cs-CZ" altLang="cs-CZ" sz="2000"/>
              <a:t> (Ústava EU) - podeps. 2004, nevstoupila v platnost,</a:t>
            </a:r>
          </a:p>
          <a:p>
            <a:pPr marL="0" indent="0" eaLnBrk="1" hangingPunct="1">
              <a:buNone/>
            </a:pPr>
            <a:r>
              <a:rPr lang="cs-CZ" altLang="cs-CZ" sz="2000"/>
              <a:t>10. </a:t>
            </a:r>
            <a:r>
              <a:rPr lang="cs-CZ" altLang="cs-CZ" sz="2000" b="1">
                <a:solidFill>
                  <a:srgbClr val="CC0000"/>
                </a:solidFill>
              </a:rPr>
              <a:t>Lisabonská smlouva</a:t>
            </a:r>
            <a:r>
              <a:rPr lang="cs-CZ" altLang="cs-CZ" sz="2000"/>
              <a:t> (2007/2009).</a:t>
            </a:r>
          </a:p>
          <a:p>
            <a:pPr marL="0" indent="0" eaLnBrk="1" hangingPunct="1">
              <a:buNone/>
            </a:pPr>
            <a:r>
              <a:rPr lang="cs-CZ" altLang="cs-CZ" sz="2000" b="1" i="1"/>
              <a:t>+ smlouvy rozpočtové</a:t>
            </a:r>
            <a:r>
              <a:rPr lang="cs-CZ" altLang="cs-CZ" sz="2000"/>
              <a:t> a </a:t>
            </a:r>
            <a:r>
              <a:rPr lang="cs-CZ" altLang="cs-CZ" sz="2000" b="1" i="1"/>
              <a:t>smlouvy o přístupu nových členů </a:t>
            </a:r>
          </a:p>
          <a:p>
            <a:pPr marL="0" indent="0" eaLnBrk="1" hangingPunct="1">
              <a:buNone/>
            </a:pPr>
            <a:r>
              <a:rPr lang="cs-CZ" sz="1900" u="sng">
                <a:solidFill>
                  <a:srgbClr val="FF0000"/>
                </a:solidFill>
              </a:rPr>
              <a:t>Spojené království Velké Británie a Severního Irska vystoupilo k 31. lednu 2020</a:t>
            </a:r>
            <a:endParaRPr lang="cs-CZ" altLang="cs-CZ" sz="1900" b="1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2923396-27D6-47B6-BACA-079F2FC8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altLang="cs-CZ" sz="3600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3F8E21-A770-4165-A4E8-4D5AB65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32859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I. Smlouvy základní, trvale platné: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pPr marL="0" indent="0">
              <a:buNone/>
              <a:defRPr/>
            </a:pPr>
            <a:r>
              <a:rPr lang="cs-CZ" sz="2400"/>
              <a:t>(3. Smlouva o EURATOMu)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II. Smlouvy revizní, jejichž funkce končí zapracováním jejich obsahu do smluv základních:</a:t>
            </a:r>
          </a:p>
          <a:p>
            <a:pPr marL="0" indent="0">
              <a:buNone/>
              <a:defRPr/>
            </a:pPr>
            <a:r>
              <a:rPr lang="cs-CZ" sz="2400">
                <a:solidFill>
                  <a:srgbClr val="C00000"/>
                </a:solidFill>
              </a:rPr>
              <a:t>= všechny ostatní </a:t>
            </a:r>
            <a:r>
              <a:rPr lang="cs-CZ" sz="2400" i="1">
                <a:solidFill>
                  <a:srgbClr val="C00000"/>
                </a:solidFill>
              </a:rPr>
              <a:t>(Slučovací smlouva, Jednotný evropský akt, Amsterodamská, Niceská, Lisabonská)</a:t>
            </a:r>
          </a:p>
          <a:p>
            <a:pPr marL="0" indent="0">
              <a:buNone/>
              <a:defRPr/>
            </a:pPr>
            <a:r>
              <a:rPr lang="cs-CZ" sz="2400" i="1"/>
              <a:t>(na tyto smlouvy se již dnes neodvoláváme, jsou zapracovány do smluv základních, mají dnes již jen historický význam)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III. Všechny přístupové smlouvy a smlouva o vystoupení GB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D43EE59-EA73-4670-BE8A-F761806A3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F3F3A18-298C-445E-9BA1-DB74A41A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EA90CA9-7503-42B2-8A60-1356CAF3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6389" name="Line 4">
            <a:extLst>
              <a:ext uri="{FF2B5EF4-FFF2-40B4-BE49-F238E27FC236}">
                <a16:creationId xmlns:a16="http://schemas.microsoft.com/office/drawing/2014/main" id="{C58AE301-224C-4891-ACB7-5161F4CC6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0" name="Line 5">
            <a:extLst>
              <a:ext uri="{FF2B5EF4-FFF2-40B4-BE49-F238E27FC236}">
                <a16:creationId xmlns:a16="http://schemas.microsoft.com/office/drawing/2014/main" id="{964DEDFA-8247-4424-9B31-EE5A57FA0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6">
            <a:extLst>
              <a:ext uri="{FF2B5EF4-FFF2-40B4-BE49-F238E27FC236}">
                <a16:creationId xmlns:a16="http://schemas.microsoft.com/office/drawing/2014/main" id="{EC4F74D5-81A9-4639-AF83-8C53D77C8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7">
            <a:extLst>
              <a:ext uri="{FF2B5EF4-FFF2-40B4-BE49-F238E27FC236}">
                <a16:creationId xmlns:a16="http://schemas.microsoft.com/office/drawing/2014/main" id="{7D4DAD33-74CC-4870-94FE-D1DD48447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Text Box 8">
            <a:extLst>
              <a:ext uri="{FF2B5EF4-FFF2-40B4-BE49-F238E27FC236}">
                <a16:creationId xmlns:a16="http://schemas.microsoft.com/office/drawing/2014/main" id="{658C08E2-A894-46DD-944F-51CF679DCD7C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4" name="Text Box 9">
            <a:extLst>
              <a:ext uri="{FF2B5EF4-FFF2-40B4-BE49-F238E27FC236}">
                <a16:creationId xmlns:a16="http://schemas.microsoft.com/office/drawing/2014/main" id="{5D0AE790-1602-4CD8-A467-69B524D16BA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003800" y="242093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5" name="Text Box 10">
            <a:extLst>
              <a:ext uri="{FF2B5EF4-FFF2-40B4-BE49-F238E27FC236}">
                <a16:creationId xmlns:a16="http://schemas.microsoft.com/office/drawing/2014/main" id="{B64C6311-3D65-4C70-A0C2-C93F2CFD4DFE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vnitrostátní právo</a:t>
            </a:r>
          </a:p>
        </p:txBody>
      </p:sp>
      <p:sp>
        <p:nvSpPr>
          <p:cNvPr id="16396" name="Text Box 11">
            <a:extLst>
              <a:ext uri="{FF2B5EF4-FFF2-40B4-BE49-F238E27FC236}">
                <a16:creationId xmlns:a16="http://schemas.microsoft.com/office/drawing/2014/main" id="{AFD94810-F90F-407A-9D65-94F503890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946400"/>
            <a:ext cx="145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  <p:sp>
        <p:nvSpPr>
          <p:cNvPr id="16397" name="Text Box 12">
            <a:extLst>
              <a:ext uri="{FF2B5EF4-FFF2-40B4-BE49-F238E27FC236}">
                <a16:creationId xmlns:a16="http://schemas.microsoft.com/office/drawing/2014/main" id="{832AB703-366D-4222-ACB2-0F917715A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členskému státu a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1700</Words>
  <Application>Microsoft Office PowerPoint</Application>
  <PresentationFormat>Předvádění na obrazovce (4:3)</PresentationFormat>
  <Paragraphs>223</Paragraphs>
  <Slides>26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Arial Unicode MS</vt:lpstr>
      <vt:lpstr>Times New Roman</vt:lpstr>
      <vt:lpstr>Výchozí návrh</vt:lpstr>
      <vt:lpstr> PRÁVO EVROPSKÉ UNIE   PRAMENY   NVS - 2023</vt:lpstr>
      <vt:lpstr>Prezentace aplikace PowerPoint</vt:lpstr>
      <vt:lpstr>Systém práva EU</vt:lpstr>
      <vt:lpstr>Systém práva EU - schéma</vt:lpstr>
      <vt:lpstr>Právo EU jako integrační nástroj</vt:lpstr>
      <vt:lpstr>Prameny práva EU</vt:lpstr>
      <vt:lpstr>Primární právo EU – zřizovací smlouvy</vt:lpstr>
      <vt:lpstr>Současný stav smluv primárního práva</vt:lpstr>
      <vt:lpstr>Prezentace aplikace PowerPoint</vt:lpstr>
      <vt:lpstr>Prezentace aplikace PowerPoint</vt:lpstr>
      <vt:lpstr>Nařízení: nahrazuje nebo doplňuje naše zákony</vt:lpstr>
      <vt:lpstr>Směrnice: ponecháváme si naše zákony, ale jejich obsah je předurčen směrnicí, tedy Unií</vt:lpstr>
      <vt:lpstr>Ukázka směrnice (ochrana spotřebitele)</vt:lpstr>
      <vt:lpstr>Směrnice - provedení</vt:lpstr>
      <vt:lpstr>Transpozice směrnice - příklad</vt:lpstr>
      <vt:lpstr>Následky netranspozice směrnice členským státem řádně a včas</vt:lpstr>
      <vt:lpstr>Další pramen práva EU – obecné zásady</vt:lpstr>
      <vt:lpstr>Pojem obecných zásad a jejich existence</vt:lpstr>
      <vt:lpstr>Zdroje obecných zásad unijního práva</vt:lpstr>
      <vt:lpstr>Závěry pro právo EU</vt:lpstr>
      <vt:lpstr>Nejvýznamnější obecné zásady práva EU z praktického hlediska</vt:lpstr>
      <vt:lpstr>Poznámky k některým uvedeným zásadám</vt:lpstr>
      <vt:lpstr>     Legislativní postupy v EU</vt:lpstr>
      <vt:lpstr>Řádný legislativní postup   (na konci musí být shoda mezi Radou a Evr. parlamentem)</vt:lpstr>
      <vt:lpstr>Řádný legislativní postup 2</vt:lpstr>
      <vt:lpstr>Nelegislativní právní akty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76</cp:revision>
  <dcterms:modified xsi:type="dcterms:W3CDTF">2023-11-08T17:09:49Z</dcterms:modified>
</cp:coreProperties>
</file>