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57" r:id="rId4"/>
    <p:sldId id="289" r:id="rId5"/>
    <p:sldId id="278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87" r:id="rId14"/>
    <p:sldId id="279" r:id="rId15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1325" autoAdjust="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886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clanek/spravni-rad-informace-o-spravnim-radu.aspx" TargetMode="External"/><Relationship Id="rId2" Type="http://schemas.openxmlformats.org/officeDocument/2006/relationships/hyperlink" Target="https://vyhledavac.nssoud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law/podzim2023/NP306Zk/index.qwar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846276"/>
            <a:ext cx="8522680" cy="117158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/>
              <a:t>Úvod do studia, seznámení s programem a obsahem předmětu, prameny ke studiu. Podmínky absolvování předmětu.</a:t>
            </a:r>
            <a:br>
              <a:rPr lang="cs-CZ" sz="2800" dirty="0"/>
            </a:br>
            <a:r>
              <a:rPr lang="cs-CZ" sz="2800" dirty="0"/>
              <a:t>Pojem a postavení správního práva procesního v systému správního práva. Pojem, druhy a specifika správních procesů (postupů).</a:t>
            </a:r>
            <a:br>
              <a:rPr lang="cs-CZ" sz="2800" b="0" dirty="0"/>
            </a:br>
            <a:br>
              <a:rPr lang="cs-CZ" sz="2800" b="0" dirty="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0353" y="4920845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NP306Zk Správní proces a soudní přezkum 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1. přednáška 21. 9. 2023</a:t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>
                <a:solidFill>
                  <a:schemeClr val="tx2"/>
                </a:solidFill>
              </a:rPr>
              <a:t>JUDr.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280"/>
    </mc:Choice>
    <mc:Fallback xmlns="">
      <p:transition spd="slow" advTm="782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 a jeho další faktory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Právo EU: čl. 41 LZPEU, </a:t>
            </a:r>
            <a:r>
              <a:rPr lang="cs-CZ" sz="2400" dirty="0"/>
              <a:t>návrhy </a:t>
            </a:r>
            <a:r>
              <a:rPr lang="cs-CZ" sz="2400" dirty="0" err="1"/>
              <a:t>SpŘ</a:t>
            </a:r>
            <a:r>
              <a:rPr lang="cs-CZ" sz="2400" dirty="0"/>
              <a:t> EU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Zákony: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 err="1"/>
              <a:t>SpŘ</a:t>
            </a:r>
            <a:r>
              <a:rPr lang="cs-CZ" sz="2400" dirty="0"/>
              <a:t> (z. č. 500/2004 Sb.) – lex </a:t>
            </a:r>
            <a:r>
              <a:rPr lang="cs-CZ" sz="2400" dirty="0" err="1"/>
              <a:t>generalis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Lex </a:t>
            </a:r>
            <a:r>
              <a:rPr lang="cs-CZ" sz="2400" dirty="0" err="1"/>
              <a:t>specialis</a:t>
            </a:r>
            <a:r>
              <a:rPr lang="cs-CZ" sz="2400" dirty="0"/>
              <a:t> (několik stovek </a:t>
            </a:r>
            <a:r>
              <a:rPr lang="cs-CZ" sz="2400" b="1" dirty="0"/>
              <a:t>tzv. zvláštních zákonů</a:t>
            </a:r>
            <a:r>
              <a:rPr lang="cs-CZ" sz="2400" dirty="0"/>
              <a:t>) kupř.: 20/1987 Sb., 254/2001 Sb., 183/2006 Sb., 250/2016 Sb., ...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Prováděcí právní předpisy: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Vyhláška č. 520/2005 Sb., …</a:t>
            </a:r>
          </a:p>
        </p:txBody>
      </p:sp>
    </p:spTree>
    <p:extLst>
      <p:ext uri="{BB962C8B-B14F-4D97-AF65-F5344CB8AC3E}">
        <p14:creationId xmlns:p14="http://schemas.microsoft.com/office/powerpoint/2010/main" val="18162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b="1" dirty="0"/>
              <a:t>Komentáře, vzory: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Vedral, J. Správní řád. Komentář. 2. vyd. Praha. </a:t>
            </a:r>
            <a:r>
              <a:rPr lang="cs-CZ" sz="2000" dirty="0" err="1"/>
              <a:t>Bova</a:t>
            </a:r>
            <a:r>
              <a:rPr lang="cs-CZ" sz="2000" dirty="0"/>
              <a:t> Polygon, 2012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Průcha, P. Správní řád s poznámkami a judikaturou. 4. vyd. Praha: </a:t>
            </a:r>
            <a:r>
              <a:rPr lang="cs-CZ" sz="2000" dirty="0" err="1"/>
              <a:t>Leges</a:t>
            </a:r>
            <a:r>
              <a:rPr lang="cs-CZ" sz="2000" dirty="0"/>
              <a:t>, 2019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Správní řád. Komentář. 2. vyd. Praha: C. H. Beck,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Potěšil, L. a kol. Vzory podání a úkonů podle správního řádu s vysvětlivkami. 2. vyd. Praha: </a:t>
            </a:r>
            <a:r>
              <a:rPr lang="cs-CZ" sz="2000" dirty="0" err="1"/>
              <a:t>Leges</a:t>
            </a:r>
            <a:r>
              <a:rPr lang="cs-CZ" sz="2000" dirty="0"/>
              <a:t>, 2020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Kopecký, M. a kol. Správní řád. Komentář.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ČR, 2022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Jemelka, L. a kol. Správní řád. Komentář. 7 vyd. Praha: C. H. Beck, 2023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624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Učebnice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Sládeček, V. Obecné správní právo. 3. vyd.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 ČR, 2019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Skulová, S. a kol. Správní právo procesní. 4. vyd. Plzeň: Aleš Čeněk, 2020</a:t>
            </a:r>
          </a:p>
          <a:p>
            <a:pPr algn="just">
              <a:lnSpc>
                <a:spcPct val="100000"/>
              </a:lnSpc>
            </a:pPr>
            <a:r>
              <a:rPr lang="cs-CZ" sz="2400" dirty="0" err="1"/>
              <a:t>Frumarová</a:t>
            </a:r>
            <a:r>
              <a:rPr lang="cs-CZ" sz="2400" dirty="0"/>
              <a:t>, K. a kol. Správní právo procesní. Praha: C. H. Beck, 2021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Kopecký, M. Správní právo. Obecná část. 3. vyd. Praha: C. H. Beck, 2023</a:t>
            </a:r>
          </a:p>
        </p:txBody>
      </p:sp>
    </p:spTree>
    <p:extLst>
      <p:ext uri="{BB962C8B-B14F-4D97-AF65-F5344CB8AC3E}">
        <p14:creationId xmlns:p14="http://schemas.microsoft.com/office/powerpoint/2010/main" val="3478608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Judikatura a PS MV: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>
                <a:hlinkClick r:id="rId2"/>
              </a:rPr>
              <a:t>https://vyhledavac.nssoud.cz/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https://www.mvcr.cz/clanek/spravni-rad-informace-o-spravnim-radu.aspx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981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Skulová, S. a kol. Správní právo procesní. 4. vyd. Plzeň: Aleš Čeněk, 2020, s. </a:t>
            </a:r>
            <a:r>
              <a:rPr lang="cs-CZ"/>
              <a:t>15 – 24, 38 - 50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09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věci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Studijní materiály </a:t>
            </a:r>
            <a:r>
              <a:rPr lang="cs-CZ" dirty="0"/>
              <a:t>v IS MUNI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interaktivní osnova </a:t>
            </a:r>
            <a:r>
              <a:rPr lang="cs-CZ" dirty="0"/>
              <a:t>v IS MUNI </a:t>
            </a:r>
            <a:r>
              <a:rPr lang="cs-CZ" dirty="0">
                <a:hlinkClick r:id="rId2"/>
              </a:rPr>
              <a:t>https://is.muni.cz/auth/el/law/podzim2023/NP306Zk/index.qwarp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samostudium před výukou</a:t>
            </a:r>
            <a:r>
              <a:rPr lang="cs-CZ" dirty="0"/>
              <a:t>, navazuje a rozvíjí Bc. znalosti zde získané!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Výuka tzv. </a:t>
            </a:r>
            <a:r>
              <a:rPr lang="cs-CZ" b="1" dirty="0"/>
              <a:t>bloková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Zkouška: </a:t>
            </a:r>
            <a:r>
              <a:rPr lang="cs-CZ" dirty="0"/>
              <a:t>příklad a k tomu otázky, i teoretické</a:t>
            </a:r>
          </a:p>
        </p:txBody>
      </p:sp>
    </p:spTree>
    <p:extLst>
      <p:ext uri="{BB962C8B-B14F-4D97-AF65-F5344CB8AC3E}">
        <p14:creationId xmlns:p14="http://schemas.microsoft.com/office/powerpoint/2010/main" val="372210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/>
              <a:t>Co je to tzv. správní právo procesní? Jaký je jeho vztah k dalším částem správního práva?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to správní proces?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Jaké jsou základní prameny správního práva procesního?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Jaký je vztah správního práva procesního a správního soudnictví?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129195-D3D3-40D1-966B-9250C1976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17A191-2601-4877-8A85-8275EF794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E4F1E-B28C-4817-A315-E3111296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422F3B-1383-4B93-B579-C556491D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Pochopit místo správního práva procesního v systému správního práva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Umět charakterizovat jednotlivé procesy ve veřejné správě, jakož i rozdíly mezi nimi navzájem</a:t>
            </a:r>
          </a:p>
        </p:txBody>
      </p:sp>
    </p:spTree>
    <p:extLst>
      <p:ext uri="{BB962C8B-B14F-4D97-AF65-F5344CB8AC3E}">
        <p14:creationId xmlns:p14="http://schemas.microsoft.com/office/powerpoint/2010/main" val="126625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80000"/>
              </a:lnSpc>
              <a:buNone/>
              <a:defRPr/>
            </a:pPr>
            <a:r>
              <a:rPr lang="cs-CZ" sz="2400" b="1" dirty="0"/>
              <a:t>Nejen členění, ale také soudržnost a jednota:</a:t>
            </a:r>
          </a:p>
          <a:p>
            <a:pPr marL="72000" indent="0" algn="just"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(nesprávně 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</a:t>
            </a:r>
            <a:r>
              <a:rPr lang="cs-CZ" sz="2400" b="1" dirty="0"/>
              <a:t>úprava procesních postupů ve veřejné správě</a:t>
            </a:r>
            <a:r>
              <a:rPr lang="cs-CZ" sz="2400" dirty="0"/>
              <a:t>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správně právní odpovědnost, oprávnění veřejné správy trestat, tzv. průřezové…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81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4" y="292488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831273"/>
            <a:ext cx="8066301" cy="50007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Procesní část</a:t>
            </a:r>
            <a:r>
              <a:rPr lang="cs-CZ" sz="2400" dirty="0"/>
              <a:t> SP (SP v normativním a instrumentálním pojetí), součást jeho </a:t>
            </a:r>
            <a:r>
              <a:rPr lang="cs-CZ" sz="2400" b="1" dirty="0">
                <a:solidFill>
                  <a:srgbClr val="FF0000"/>
                </a:solidFill>
              </a:rPr>
              <a:t>obecné části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Integrální</a:t>
            </a:r>
            <a:r>
              <a:rPr lang="cs-CZ" sz="2400" dirty="0"/>
              <a:t> část SP, nemá smysl samo o sobě a bez vztahu k dalším částem SP; proto co platí o SP, platí též o SPP (administrativně právní </a:t>
            </a:r>
            <a:r>
              <a:rPr lang="cs-CZ" sz="2400" b="1" dirty="0"/>
              <a:t>metoda regulace </a:t>
            </a:r>
            <a:r>
              <a:rPr lang="cs-CZ" sz="2400" dirty="0"/>
              <a:t>a </a:t>
            </a:r>
            <a:r>
              <a:rPr lang="cs-CZ" sz="2400" b="1" dirty="0"/>
              <a:t>mocenské (vrchnostenské) a jednostranné</a:t>
            </a:r>
            <a:r>
              <a:rPr lang="cs-CZ" sz="2400" dirty="0"/>
              <a:t> vztahy, přítomnost </a:t>
            </a:r>
            <a:r>
              <a:rPr lang="cs-CZ" sz="2400" b="1" dirty="0"/>
              <a:t>správního orgánu</a:t>
            </a:r>
            <a:r>
              <a:rPr lang="cs-CZ" sz="2400" dirty="0"/>
              <a:t>, </a:t>
            </a:r>
            <a:r>
              <a:rPr lang="cs-CZ" sz="2400" b="1" dirty="0"/>
              <a:t>soudržnost</a:t>
            </a:r>
            <a:r>
              <a:rPr lang="cs-CZ" sz="2400" dirty="0"/>
              <a:t> (jednak uvnitř SPP, ale i v SP, kdy „hmota realizována skrz proces“)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Když právo upravuje společenské (proto) právní vztahy, předmětem SPP je </a:t>
            </a:r>
            <a:r>
              <a:rPr lang="cs-CZ" sz="2400" b="1" dirty="0"/>
              <a:t>úprava </a:t>
            </a:r>
            <a:r>
              <a:rPr lang="cs-CZ" sz="2400" dirty="0"/>
              <a:t>(úplně všech?)</a:t>
            </a:r>
            <a:r>
              <a:rPr lang="cs-CZ" sz="2400" b="1" dirty="0"/>
              <a:t> procesních vztahů v oblasti veřejné správy, </a:t>
            </a:r>
            <a:r>
              <a:rPr lang="cs-CZ" sz="2400" dirty="0"/>
              <a:t>procesy při vydávání (nejen) </a:t>
            </a:r>
            <a:r>
              <a:rPr lang="cs-CZ" sz="2400" b="1" dirty="0"/>
              <a:t>správních aktů: normativní, individuální a smíšené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Procesní formy/formy činnosti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 bwMode="auto">
          <a:xfrm>
            <a:off x="5723906" y="4013858"/>
            <a:ext cx="783772" cy="19000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3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89413"/>
            <a:ext cx="8066301" cy="4442587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Předmětem: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NSA;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ISA; správní řízení </a:t>
            </a:r>
            <a:r>
              <a:rPr lang="cs-CZ" sz="2400" dirty="0"/>
              <a:t>(obecné a zvláštní), správní proces </a:t>
            </a:r>
            <a:r>
              <a:rPr lang="cs-CZ" sz="2400" i="1" dirty="0" err="1"/>
              <a:t>stricto</a:t>
            </a:r>
            <a:r>
              <a:rPr lang="cs-CZ" sz="2400" i="1" dirty="0"/>
              <a:t> </a:t>
            </a:r>
            <a:r>
              <a:rPr lang="cs-CZ" sz="2400" i="1" dirty="0" err="1"/>
              <a:t>sensu</a:t>
            </a:r>
            <a:r>
              <a:rPr lang="cs-CZ" sz="2400" i="1" dirty="0"/>
              <a:t>; </a:t>
            </a:r>
            <a:r>
              <a:rPr lang="cs-CZ" sz="2400" dirty="0"/>
              <a:t>(vnitřní*vnější)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k vydávání </a:t>
            </a:r>
            <a:r>
              <a:rPr lang="cs-CZ" sz="2400" b="1" dirty="0"/>
              <a:t>tzv. jiných úkonů (také jsou ISA)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při vydávání </a:t>
            </a:r>
            <a:r>
              <a:rPr lang="cs-CZ" sz="2400" b="1" dirty="0"/>
              <a:t>OOP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Proces</a:t>
            </a:r>
            <a:r>
              <a:rPr lang="cs-CZ" sz="2400" dirty="0"/>
              <a:t> (kupř. souhlasy) při uzavírání </a:t>
            </a:r>
            <a:r>
              <a:rPr lang="cs-CZ" sz="2400" b="1" dirty="0"/>
              <a:t>VŘPS</a:t>
            </a:r>
            <a:r>
              <a:rPr lang="cs-CZ" sz="2400" dirty="0"/>
              <a:t> (pozor, samy jsou hmotněprávní) a jejich </a:t>
            </a:r>
            <a:r>
              <a:rPr lang="cs-CZ" sz="2400" b="1" dirty="0"/>
              <a:t>přezkoumání</a:t>
            </a:r>
            <a:r>
              <a:rPr lang="cs-CZ" sz="2400" dirty="0"/>
              <a:t>, jakož i </a:t>
            </a:r>
            <a:r>
              <a:rPr lang="cs-CZ" sz="2400" b="1" dirty="0"/>
              <a:t>řešení sporů </a:t>
            </a:r>
            <a:r>
              <a:rPr lang="cs-CZ" sz="2400" dirty="0"/>
              <a:t>z nich plynoucích (§ 141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400" b="1" dirty="0"/>
              <a:t>Někdy zařazováno i správní soudnictví (pro procesní povahu) - sporné</a:t>
            </a:r>
          </a:p>
        </p:txBody>
      </p:sp>
    </p:spTree>
    <p:extLst>
      <p:ext uri="{BB962C8B-B14F-4D97-AF65-F5344CB8AC3E}">
        <p14:creationId xmlns:p14="http://schemas.microsoft.com/office/powerpoint/2010/main" val="107831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16343" y="387491"/>
            <a:ext cx="8066301" cy="451576"/>
          </a:xfrm>
        </p:spPr>
        <p:txBody>
          <a:bodyPr/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85653"/>
            <a:ext cx="8066301" cy="484634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Nejširší pojetí SPP: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Všechny procesní postupy </a:t>
            </a:r>
            <a:r>
              <a:rPr lang="cs-CZ" sz="2400" dirty="0"/>
              <a:t>v oblasti veřejné správy, jak vnitřní, tak vnější, normativní i aplikační, …, a to včetně </a:t>
            </a:r>
            <a:r>
              <a:rPr lang="cs-CZ" sz="2400" b="1" dirty="0"/>
              <a:t>správního soudnictví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Převážně odpovídá obsahu, resp. </a:t>
            </a:r>
            <a:r>
              <a:rPr lang="cs-CZ" sz="2400" b="1" dirty="0"/>
              <a:t>rozsahu působnosti </a:t>
            </a:r>
            <a:r>
              <a:rPr lang="cs-CZ" sz="2400" b="1" dirty="0" err="1"/>
              <a:t>SpŘ</a:t>
            </a:r>
            <a:r>
              <a:rPr lang="cs-CZ" sz="2400" dirty="0"/>
              <a:t>: </a:t>
            </a:r>
            <a:r>
              <a:rPr lang="cs-CZ" sz="2400" b="1" dirty="0"/>
              <a:t>ISA</a:t>
            </a:r>
            <a:r>
              <a:rPr lang="cs-CZ" sz="2400" dirty="0"/>
              <a:t> (tj. rozhodnutí ve správním řízení a tzv. jiné úkony), </a:t>
            </a:r>
            <a:r>
              <a:rPr lang="cs-CZ" sz="2400" b="1" dirty="0"/>
              <a:t>SSA</a:t>
            </a:r>
            <a:r>
              <a:rPr lang="cs-CZ" sz="2400" dirty="0"/>
              <a:t>, </a:t>
            </a:r>
            <a:r>
              <a:rPr lang="cs-CZ" sz="2400" b="1" dirty="0"/>
              <a:t>VŘPS</a:t>
            </a:r>
            <a:r>
              <a:rPr lang="cs-CZ" sz="2400" dirty="0"/>
              <a:t> 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Nejužší pojetí SPP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Správní řízení</a:t>
            </a:r>
            <a:r>
              <a:rPr lang="cs-CZ" sz="2400" dirty="0"/>
              <a:t>, jakožto proces k vydání správního rozhodnutí, coby ISA, kterým se zakládají, mění ruší nebo prohlašuje (ne)existence P a Po</a:t>
            </a:r>
          </a:p>
        </p:txBody>
      </p:sp>
    </p:spTree>
    <p:extLst>
      <p:ext uri="{BB962C8B-B14F-4D97-AF65-F5344CB8AC3E}">
        <p14:creationId xmlns:p14="http://schemas.microsoft.com/office/powerpoint/2010/main" val="404977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Prameny správního práva procesního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8176"/>
            <a:ext cx="8066301" cy="39438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ÚČR a LZSP </a:t>
            </a:r>
            <a:r>
              <a:rPr lang="cs-CZ" sz="2400" dirty="0"/>
              <a:t>(</a:t>
            </a:r>
            <a:r>
              <a:rPr lang="cs-CZ" sz="2400" b="1" dirty="0"/>
              <a:t>zásada zákonnosti</a:t>
            </a:r>
            <a:r>
              <a:rPr lang="cs-CZ" sz="2400" dirty="0"/>
              <a:t>; státní moc lze uplatňovat jen v mezích, případech a způsoby, které zákon stanoví; důsledkem je mj. </a:t>
            </a:r>
            <a:r>
              <a:rPr lang="cs-CZ" sz="2400" b="1" dirty="0"/>
              <a:t>vázanost stanovenou procesní formou), čl. 36 LZPS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Čl. 6 odst. 1 EÚLP (právo na řádný/fair/spravedlivý proces; </a:t>
            </a:r>
            <a:r>
              <a:rPr lang="cs-CZ" sz="2400" dirty="0"/>
              <a:t>zejména ve vztahu k soudní ochraně, ale i na správní řízení, coby rozhodování mj. o trestním obvinění a občanských závazcích), </a:t>
            </a:r>
            <a:r>
              <a:rPr lang="cs-CZ" sz="2400" b="1" dirty="0"/>
              <a:t>čl. 13 EÚLP a opravné prostředky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Soft </a:t>
            </a:r>
            <a:r>
              <a:rPr lang="cs-CZ" sz="2400" b="1" dirty="0" err="1"/>
              <a:t>law</a:t>
            </a:r>
            <a:r>
              <a:rPr lang="cs-CZ" sz="2400" b="1" dirty="0"/>
              <a:t> Rady Evropy („principy dobré správy“)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537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1184</Words>
  <Application>Microsoft Office PowerPoint</Application>
  <PresentationFormat>Vlastní</PresentationFormat>
  <Paragraphs>106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Úvod do studia, seznámení s programem a obsahem předmětu, prameny ke studiu. Podmínky absolvování předmětu. Pojem a postavení správního práva procesního v systému správního práva. Pojem, druhy a specifika správních procesů (postupů).   </vt:lpstr>
      <vt:lpstr>Organizační věci</vt:lpstr>
      <vt:lpstr>Otázky, na které se pokusíme odpovědět:</vt:lpstr>
      <vt:lpstr>Cíl přednášky</vt:lpstr>
      <vt:lpstr>Správní právo procesní</vt:lpstr>
      <vt:lpstr>Správní právo procesní</vt:lpstr>
      <vt:lpstr>Správní právo procesní</vt:lpstr>
      <vt:lpstr>Správní právo procesní</vt:lpstr>
      <vt:lpstr>Prameny správního práva procesního</vt:lpstr>
      <vt:lpstr>Prameny správního práva procesního a jeho další faktory</vt:lpstr>
      <vt:lpstr>Vlivy na správní právo procesní</vt:lpstr>
      <vt:lpstr>Vlivy na správní právo procesní</vt:lpstr>
      <vt:lpstr>Vlivy na správní právo procesní</vt:lpstr>
      <vt:lpstr>Literatura: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Lukas Potesil</cp:lastModifiedBy>
  <cp:revision>79</cp:revision>
  <cp:lastPrinted>2019-11-18T06:05:28Z</cp:lastPrinted>
  <dcterms:created xsi:type="dcterms:W3CDTF">2019-11-18T05:31:11Z</dcterms:created>
  <dcterms:modified xsi:type="dcterms:W3CDTF">2023-09-21T05:35:44Z</dcterms:modified>
</cp:coreProperties>
</file>