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0" r:id="rId3"/>
    <p:sldId id="257" r:id="rId4"/>
    <p:sldId id="289" r:id="rId5"/>
    <p:sldId id="278" r:id="rId6"/>
    <p:sldId id="281" r:id="rId7"/>
    <p:sldId id="282" r:id="rId8"/>
    <p:sldId id="283" r:id="rId9"/>
    <p:sldId id="284" r:id="rId10"/>
    <p:sldId id="285" r:id="rId11"/>
    <p:sldId id="286" r:id="rId12"/>
    <p:sldId id="288" r:id="rId13"/>
    <p:sldId id="287" r:id="rId14"/>
    <p:sldId id="279" r:id="rId15"/>
  </p:sldIdLst>
  <p:sldSz cx="9145588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81325" autoAdjust="0"/>
  </p:normalViewPr>
  <p:slideViewPr>
    <p:cSldViewPr snapToGrid="0">
      <p:cViewPr varScale="1">
        <p:scale>
          <a:sx n="130" d="100"/>
          <a:sy n="130" d="100"/>
        </p:scale>
        <p:origin x="936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08869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vcr.cz/clanek/spravni-rad-informace-o-spravnim-radu.aspx" TargetMode="External"/><Relationship Id="rId2" Type="http://schemas.openxmlformats.org/officeDocument/2006/relationships/hyperlink" Target="https://vyhledavac.nssoud.cz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el/law/podzim2023/NP306Zk/index.qwar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10554" y="1846276"/>
            <a:ext cx="8522680" cy="1171580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2800" dirty="0"/>
              <a:t>Úvod do studia, seznámení s programem a obsahem předmětu, prameny ke studiu. Podmínky absolvování předmětu.</a:t>
            </a:r>
            <a:br>
              <a:rPr lang="cs-CZ" sz="2800" dirty="0"/>
            </a:br>
            <a:r>
              <a:rPr lang="cs-CZ" sz="2800" dirty="0"/>
              <a:t>Pojem a postavení správního práva procesního v systému správního práva. Pojem, druhy a specifika správních procesů (postupů).</a:t>
            </a:r>
            <a:br>
              <a:rPr lang="cs-CZ" sz="2800" b="0" dirty="0"/>
            </a:br>
            <a:br>
              <a:rPr lang="cs-CZ" sz="2800" b="0" dirty="0"/>
            </a:br>
            <a:br>
              <a:rPr lang="cs-CZ" sz="2800" dirty="0"/>
            </a:br>
            <a:endParaRPr lang="cs-CZ" sz="280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270353" y="4920845"/>
            <a:ext cx="8522680" cy="1208506"/>
          </a:xfrm>
        </p:spPr>
        <p:txBody>
          <a:bodyPr/>
          <a:lstStyle/>
          <a:p>
            <a:pPr algn="ctr"/>
            <a:r>
              <a:rPr lang="cs-CZ" altLang="cs-CZ" dirty="0">
                <a:solidFill>
                  <a:schemeClr val="tx2"/>
                </a:solidFill>
              </a:rPr>
              <a:t>NP306Zk Správní proces a soudní přezkum </a:t>
            </a:r>
            <a:br>
              <a:rPr lang="cs-CZ" altLang="cs-CZ" dirty="0">
                <a:solidFill>
                  <a:schemeClr val="tx2"/>
                </a:solidFill>
              </a:rPr>
            </a:br>
            <a:r>
              <a:rPr lang="cs-CZ" altLang="cs-CZ" dirty="0">
                <a:solidFill>
                  <a:schemeClr val="tx2"/>
                </a:solidFill>
              </a:rPr>
              <a:t>1. přednáška 21. 9. 2023</a:t>
            </a:r>
            <a:br>
              <a:rPr lang="cs-CZ" altLang="cs-CZ" dirty="0">
                <a:solidFill>
                  <a:schemeClr val="tx2"/>
                </a:solidFill>
              </a:rPr>
            </a:br>
            <a:r>
              <a:rPr lang="cs-CZ" altLang="cs-CZ" dirty="0">
                <a:solidFill>
                  <a:schemeClr val="tx2"/>
                </a:solidFill>
              </a:rPr>
              <a:t>JUDr. Lukáš Potěšil,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5330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8280"/>
    </mc:Choice>
    <mc:Fallback xmlns="">
      <p:transition spd="slow" advTm="7828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/>
              <a:t>Prameny správního práva procesního a jeho další faktory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888176"/>
            <a:ext cx="8066301" cy="3943823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sz="2400" b="1" dirty="0"/>
              <a:t>Právo EU: čl. 41 LZPEU, </a:t>
            </a:r>
            <a:r>
              <a:rPr lang="cs-CZ" sz="2400" dirty="0"/>
              <a:t>návrhy </a:t>
            </a:r>
            <a:r>
              <a:rPr lang="cs-CZ" sz="2400" dirty="0" err="1"/>
              <a:t>SpŘ</a:t>
            </a:r>
            <a:r>
              <a:rPr lang="cs-CZ" sz="2400" dirty="0"/>
              <a:t> EU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400" b="1" dirty="0"/>
              <a:t>Zákony:</a:t>
            </a:r>
          </a:p>
          <a:p>
            <a:pPr algn="just">
              <a:lnSpc>
                <a:spcPct val="100000"/>
              </a:lnSpc>
            </a:pPr>
            <a:r>
              <a:rPr lang="cs-CZ" sz="2400" b="1" dirty="0" err="1"/>
              <a:t>SpŘ</a:t>
            </a:r>
            <a:r>
              <a:rPr lang="cs-CZ" sz="2400" dirty="0"/>
              <a:t> (z. č. 500/2004 Sb.) – lex </a:t>
            </a:r>
            <a:r>
              <a:rPr lang="cs-CZ" sz="2400" dirty="0" err="1"/>
              <a:t>generalis</a:t>
            </a:r>
            <a:endParaRPr lang="cs-CZ" sz="2400" dirty="0"/>
          </a:p>
          <a:p>
            <a:pPr algn="just">
              <a:lnSpc>
                <a:spcPct val="100000"/>
              </a:lnSpc>
            </a:pPr>
            <a:r>
              <a:rPr lang="cs-CZ" sz="2400" dirty="0"/>
              <a:t>Lex </a:t>
            </a:r>
            <a:r>
              <a:rPr lang="cs-CZ" sz="2400" dirty="0" err="1"/>
              <a:t>specialis</a:t>
            </a:r>
            <a:r>
              <a:rPr lang="cs-CZ" sz="2400" dirty="0"/>
              <a:t> (několik stovek </a:t>
            </a:r>
            <a:r>
              <a:rPr lang="cs-CZ" sz="2400" b="1" dirty="0"/>
              <a:t>tzv. zvláštních zákonů</a:t>
            </a:r>
            <a:r>
              <a:rPr lang="cs-CZ" sz="2400" dirty="0"/>
              <a:t>) kupř.: 20/1987 Sb., 254/2001 Sb., 183/2006 Sb., 250/2016 Sb., ...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400" b="1" dirty="0"/>
              <a:t>Prováděcí právní předpisy: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Vyhláška č. 520/2005 Sb., …</a:t>
            </a:r>
          </a:p>
        </p:txBody>
      </p:sp>
    </p:spTree>
    <p:extLst>
      <p:ext uri="{BB962C8B-B14F-4D97-AF65-F5344CB8AC3E}">
        <p14:creationId xmlns:p14="http://schemas.microsoft.com/office/powerpoint/2010/main" val="181628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Vlivy na správní právo procesní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sz="2000" b="1" dirty="0"/>
              <a:t>Komentáře, vzory: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Vedral, J. Správní řád. Komentář. 2. vyd. Praha. </a:t>
            </a:r>
            <a:r>
              <a:rPr lang="cs-CZ" sz="2000" dirty="0" err="1"/>
              <a:t>Bova</a:t>
            </a:r>
            <a:r>
              <a:rPr lang="cs-CZ" sz="2000" dirty="0"/>
              <a:t> Polygon, 2012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Průcha, P. Správní řád s poznámkami a judikaturou. 4. vyd. Praha: </a:t>
            </a:r>
            <a:r>
              <a:rPr lang="cs-CZ" sz="2000" dirty="0" err="1"/>
              <a:t>Leges</a:t>
            </a:r>
            <a:r>
              <a:rPr lang="cs-CZ" sz="2000" dirty="0"/>
              <a:t>, 2019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Potěšil, L. a kol. Správní řád. Komentář. 2. vyd. Praha: C. H. Beck, 2020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Potěšil, L. a kol. Vzory podání a úkonů podle správního řádu s vysvětlivkami. 2. vyd. Praha: </a:t>
            </a:r>
            <a:r>
              <a:rPr lang="cs-CZ" sz="2000" dirty="0" err="1"/>
              <a:t>Leges</a:t>
            </a:r>
            <a:r>
              <a:rPr lang="cs-CZ" sz="2000" dirty="0"/>
              <a:t>, 2020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Kopecký, M. a kol. Správní řád. Komentář. Praha: </a:t>
            </a:r>
            <a:r>
              <a:rPr lang="cs-CZ" sz="2000" dirty="0" err="1"/>
              <a:t>Wolters</a:t>
            </a:r>
            <a:r>
              <a:rPr lang="cs-CZ" sz="2000" dirty="0"/>
              <a:t> </a:t>
            </a:r>
            <a:r>
              <a:rPr lang="cs-CZ" sz="2000" dirty="0" err="1"/>
              <a:t>Kluwer</a:t>
            </a:r>
            <a:r>
              <a:rPr lang="cs-CZ" sz="2000" dirty="0"/>
              <a:t> ČR, 2022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Jemelka, L. a kol. Správní řád. Komentář. 7 vyd. Praha: C. H. Beck, 2023</a:t>
            </a:r>
          </a:p>
          <a:p>
            <a:pPr algn="just"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062460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Vlivy na správní právo procesní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400" b="1" dirty="0"/>
              <a:t>Učebnice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Sládeček, V. Obecné správní právo. 3. vyd. Praha: </a:t>
            </a:r>
            <a:r>
              <a:rPr lang="cs-CZ" sz="2400" dirty="0" err="1"/>
              <a:t>Wolters</a:t>
            </a:r>
            <a:r>
              <a:rPr lang="cs-CZ" sz="2400" dirty="0"/>
              <a:t> </a:t>
            </a:r>
            <a:r>
              <a:rPr lang="cs-CZ" sz="2400" dirty="0" err="1"/>
              <a:t>Kluwer</a:t>
            </a:r>
            <a:r>
              <a:rPr lang="cs-CZ" sz="2400" dirty="0"/>
              <a:t> ČR, 2019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Skulová, S. a kol. Správní právo procesní. 4. vyd. Plzeň: Aleš Čeněk, 2020</a:t>
            </a:r>
          </a:p>
          <a:p>
            <a:pPr algn="just">
              <a:lnSpc>
                <a:spcPct val="100000"/>
              </a:lnSpc>
            </a:pPr>
            <a:r>
              <a:rPr lang="cs-CZ" sz="2400" dirty="0" err="1"/>
              <a:t>Frumarová</a:t>
            </a:r>
            <a:r>
              <a:rPr lang="cs-CZ" sz="2400" dirty="0"/>
              <a:t>, K. a kol. Správní právo procesní. Praha: C. H. Beck, 2021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Kopecký, M. Správní právo. Obecná část. 3. vyd. Praha: C. H. Beck, 2023</a:t>
            </a:r>
          </a:p>
        </p:txBody>
      </p:sp>
    </p:spTree>
    <p:extLst>
      <p:ext uri="{BB962C8B-B14F-4D97-AF65-F5344CB8AC3E}">
        <p14:creationId xmlns:p14="http://schemas.microsoft.com/office/powerpoint/2010/main" val="34786081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Vlivy na správní právo procesní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endParaRPr lang="cs-CZ" b="1" dirty="0"/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b="1" dirty="0"/>
              <a:t>Judikatura a PS MV: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dirty="0">
                <a:hlinkClick r:id="rId2"/>
              </a:rPr>
              <a:t>https://vyhledavac.nssoud.cz/</a:t>
            </a:r>
            <a:r>
              <a:rPr lang="cs-CZ" dirty="0"/>
              <a:t> </a:t>
            </a:r>
          </a:p>
          <a:p>
            <a:pPr marL="72000" indent="0">
              <a:buNone/>
            </a:pPr>
            <a:r>
              <a:rPr lang="cs-CZ" dirty="0">
                <a:hlinkClick r:id="rId3"/>
              </a:rPr>
              <a:t>https://www.mvcr.cz/clanek/spravni-rad-informace-o-spravnim-radu.aspx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198152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Literatura: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Skulová, S. a kol. Správní právo procesní. 4. vyd. Plzeň: Aleš Čeněk, 2020, s. </a:t>
            </a:r>
            <a:r>
              <a:rPr lang="cs-CZ"/>
              <a:t>15 – 24, 38 - 50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094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věci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b="1" dirty="0"/>
              <a:t>Studijní materiály </a:t>
            </a:r>
            <a:r>
              <a:rPr lang="cs-CZ" dirty="0"/>
              <a:t>v IS MUNI</a:t>
            </a:r>
          </a:p>
          <a:p>
            <a:pPr algn="just">
              <a:lnSpc>
                <a:spcPct val="100000"/>
              </a:lnSpc>
            </a:pPr>
            <a:r>
              <a:rPr lang="cs-CZ" b="1" dirty="0">
                <a:solidFill>
                  <a:srgbClr val="FF0000"/>
                </a:solidFill>
              </a:rPr>
              <a:t>interaktivní osnova </a:t>
            </a:r>
            <a:r>
              <a:rPr lang="cs-CZ" dirty="0"/>
              <a:t>v IS MUNI </a:t>
            </a:r>
            <a:r>
              <a:rPr lang="cs-CZ" dirty="0">
                <a:hlinkClick r:id="rId2"/>
              </a:rPr>
              <a:t>https://is.muni.cz/auth/el/law/podzim2023/NP306Zk/index.qwarp</a:t>
            </a:r>
            <a:r>
              <a:rPr lang="cs-CZ" dirty="0"/>
              <a:t> </a:t>
            </a:r>
          </a:p>
          <a:p>
            <a:pPr algn="just">
              <a:lnSpc>
                <a:spcPct val="100000"/>
              </a:lnSpc>
            </a:pPr>
            <a:r>
              <a:rPr lang="cs-CZ" b="1" dirty="0"/>
              <a:t>samostudium před výukou</a:t>
            </a:r>
            <a:r>
              <a:rPr lang="cs-CZ" dirty="0"/>
              <a:t>, navazuje a rozvíjí Bc. znalosti zde získané!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Výuka tzv. </a:t>
            </a:r>
            <a:r>
              <a:rPr lang="cs-CZ" b="1" dirty="0"/>
              <a:t>bloková</a:t>
            </a:r>
          </a:p>
          <a:p>
            <a:pPr algn="just">
              <a:lnSpc>
                <a:spcPct val="100000"/>
              </a:lnSpc>
            </a:pPr>
            <a:r>
              <a:rPr lang="cs-CZ" b="1" dirty="0"/>
              <a:t>Zkouška: </a:t>
            </a:r>
            <a:r>
              <a:rPr lang="cs-CZ" dirty="0"/>
              <a:t>příklad a k tomu otázky, i teoretické</a:t>
            </a:r>
          </a:p>
        </p:txBody>
      </p:sp>
    </p:spTree>
    <p:extLst>
      <p:ext uri="{BB962C8B-B14F-4D97-AF65-F5344CB8AC3E}">
        <p14:creationId xmlns:p14="http://schemas.microsoft.com/office/powerpoint/2010/main" val="3722101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398131"/>
            <a:ext cx="8066301" cy="451576"/>
          </a:xfrm>
        </p:spPr>
        <p:txBody>
          <a:bodyPr/>
          <a:lstStyle/>
          <a:p>
            <a:pPr algn="just"/>
            <a:r>
              <a:rPr lang="cs-CZ" dirty="0"/>
              <a:t>Otázky, na které se pokusíme odpovědět: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i="1" dirty="0"/>
              <a:t>Co je to tzv. správní právo procesní? Jaký je jeho vztah k dalším částem správního práva?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Co je to správní proces? 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Jaké jsou základní prameny správního práva procesního?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Jaký je vztah správního práva procesního a správního soudnictví?</a:t>
            </a:r>
          </a:p>
          <a:p>
            <a:pPr algn="just">
              <a:lnSpc>
                <a:spcPct val="100000"/>
              </a:lnSpc>
            </a:pPr>
            <a:endParaRPr lang="cs-CZ" sz="2000" i="1" dirty="0"/>
          </a:p>
          <a:p>
            <a:pPr algn="just"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88252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129195-D3D3-40D1-966B-9250C1976FF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317A191-2601-4877-8A85-8275EF794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DE4F1E-B28C-4817-A315-E31112962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přednášky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A422F3B-1383-4B93-B579-C556491D5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Pochopit místo správního práva procesního v systému správního práva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Umět charakterizovat jednotlivé procesy ve veřejné správě, jakož i rozdíly mezi nimi navzájem</a:t>
            </a:r>
          </a:p>
        </p:txBody>
      </p:sp>
    </p:spTree>
    <p:extLst>
      <p:ext uri="{BB962C8B-B14F-4D97-AF65-F5344CB8AC3E}">
        <p14:creationId xmlns:p14="http://schemas.microsoft.com/office/powerpoint/2010/main" val="1266251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právo procesní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lnSpc>
                <a:spcPct val="80000"/>
              </a:lnSpc>
              <a:buNone/>
              <a:defRPr/>
            </a:pPr>
            <a:r>
              <a:rPr lang="cs-CZ" sz="2400" b="1" dirty="0"/>
              <a:t>Nejen členění, ale také soudržnost a jednota:</a:t>
            </a:r>
          </a:p>
          <a:p>
            <a:pPr marL="72000" indent="0" algn="just">
              <a:lnSpc>
                <a:spcPct val="80000"/>
              </a:lnSpc>
              <a:buNone/>
              <a:defRPr/>
            </a:pPr>
            <a:endParaRPr lang="cs-CZ" sz="2400" dirty="0">
              <a:solidFill>
                <a:srgbClr val="FF3300"/>
              </a:solidFill>
            </a:endParaRP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400" dirty="0">
                <a:solidFill>
                  <a:srgbClr val="FF3300"/>
                </a:solidFill>
              </a:rPr>
              <a:t>SP organizační</a:t>
            </a:r>
            <a:r>
              <a:rPr lang="cs-CZ" sz="2400" dirty="0"/>
              <a:t> („</a:t>
            </a:r>
            <a:r>
              <a:rPr lang="cs-CZ" sz="2400" i="1" dirty="0"/>
              <a:t>KDO</a:t>
            </a:r>
            <a:r>
              <a:rPr lang="cs-CZ" sz="2400" dirty="0"/>
              <a:t>“) – organizace, postavení, pravomoc a působnost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400" dirty="0">
                <a:solidFill>
                  <a:srgbClr val="FF3300"/>
                </a:solidFill>
              </a:rPr>
              <a:t>SP hmotné</a:t>
            </a:r>
            <a:r>
              <a:rPr lang="cs-CZ" sz="2400" dirty="0"/>
              <a:t> („</a:t>
            </a:r>
            <a:r>
              <a:rPr lang="cs-CZ" sz="2400" i="1" dirty="0"/>
              <a:t>CO</a:t>
            </a:r>
            <a:r>
              <a:rPr lang="cs-CZ" sz="2400" dirty="0"/>
              <a:t>“) – normy upravující </a:t>
            </a:r>
            <a:r>
              <a:rPr lang="cs-CZ" sz="2400" dirty="0" err="1"/>
              <a:t>P+Po</a:t>
            </a:r>
            <a:r>
              <a:rPr lang="cs-CZ" sz="2400" dirty="0"/>
              <a:t>, úprava jednotlivých oblastí a úseků veřejné správy (nesprávně ztotožňováno se zvláštní částí)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400" dirty="0">
                <a:solidFill>
                  <a:srgbClr val="FF3300"/>
                </a:solidFill>
              </a:rPr>
              <a:t>SP procesní</a:t>
            </a:r>
            <a:r>
              <a:rPr lang="cs-CZ" sz="2400" dirty="0"/>
              <a:t> („</a:t>
            </a:r>
            <a:r>
              <a:rPr lang="cs-CZ" sz="2400" i="1" dirty="0"/>
              <a:t>JAK</a:t>
            </a:r>
            <a:r>
              <a:rPr lang="cs-CZ" sz="2400" dirty="0"/>
              <a:t>“) – </a:t>
            </a:r>
            <a:r>
              <a:rPr lang="cs-CZ" sz="2400" b="1" dirty="0"/>
              <a:t>úprava procesních postupů ve veřejné správě</a:t>
            </a:r>
            <a:r>
              <a:rPr lang="cs-CZ" sz="2400" dirty="0"/>
              <a:t>, někdy zaměňováno se správním řízením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400" dirty="0">
                <a:solidFill>
                  <a:srgbClr val="FF3300"/>
                </a:solidFill>
              </a:rPr>
              <a:t>SP trestní</a:t>
            </a:r>
            <a:r>
              <a:rPr lang="cs-CZ" sz="2400" dirty="0"/>
              <a:t> – stanovuje následky za porušení právních norem, správně právní odpovědnost, oprávnění veřejné správy trestat, tzv. průřezové…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8810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16344" y="292488"/>
            <a:ext cx="8066301" cy="451576"/>
          </a:xfrm>
        </p:spPr>
        <p:txBody>
          <a:bodyPr/>
          <a:lstStyle/>
          <a:p>
            <a:r>
              <a:rPr lang="cs-CZ" dirty="0"/>
              <a:t>Správní právo procesní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831273"/>
            <a:ext cx="8066301" cy="5000727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b="1" dirty="0"/>
              <a:t>Procesní část</a:t>
            </a:r>
            <a:r>
              <a:rPr lang="cs-CZ" sz="2400" dirty="0"/>
              <a:t> SP (SP v normativním a instrumentálním pojetí), součást jeho </a:t>
            </a:r>
            <a:r>
              <a:rPr lang="cs-CZ" sz="2400" b="1" dirty="0">
                <a:solidFill>
                  <a:srgbClr val="FF0000"/>
                </a:solidFill>
              </a:rPr>
              <a:t>obecné části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Integrální</a:t>
            </a:r>
            <a:r>
              <a:rPr lang="cs-CZ" sz="2400" dirty="0"/>
              <a:t> část SP, nemá smysl samo o sobě a bez vztahu k dalším částem SP; proto co platí o SP, platí též o SPP (administrativně právní </a:t>
            </a:r>
            <a:r>
              <a:rPr lang="cs-CZ" sz="2400" b="1" dirty="0"/>
              <a:t>metoda regulace </a:t>
            </a:r>
            <a:r>
              <a:rPr lang="cs-CZ" sz="2400" dirty="0"/>
              <a:t>a </a:t>
            </a:r>
            <a:r>
              <a:rPr lang="cs-CZ" sz="2400" b="1" dirty="0"/>
              <a:t>mocenské (vrchnostenské) a jednostranné</a:t>
            </a:r>
            <a:r>
              <a:rPr lang="cs-CZ" sz="2400" dirty="0"/>
              <a:t> vztahy, přítomnost </a:t>
            </a:r>
            <a:r>
              <a:rPr lang="cs-CZ" sz="2400" b="1" dirty="0"/>
              <a:t>správního orgánu</a:t>
            </a:r>
            <a:r>
              <a:rPr lang="cs-CZ" sz="2400" dirty="0"/>
              <a:t>, </a:t>
            </a:r>
            <a:r>
              <a:rPr lang="cs-CZ" sz="2400" b="1" dirty="0"/>
              <a:t>soudržnost</a:t>
            </a:r>
            <a:r>
              <a:rPr lang="cs-CZ" sz="2400" dirty="0"/>
              <a:t> (jednak uvnitř SPP, ale i v SP, kdy „hmota realizována skrz proces“)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Když právo upravuje společenské (proto) právní vztahy, předmětem SPP je </a:t>
            </a:r>
            <a:r>
              <a:rPr lang="cs-CZ" sz="2400" b="1" dirty="0"/>
              <a:t>úprava </a:t>
            </a:r>
            <a:r>
              <a:rPr lang="cs-CZ" sz="2400" dirty="0"/>
              <a:t>(úplně všech?)</a:t>
            </a:r>
            <a:r>
              <a:rPr lang="cs-CZ" sz="2400" b="1" dirty="0"/>
              <a:t> procesních vztahů v oblasti veřejné správy, </a:t>
            </a:r>
            <a:r>
              <a:rPr lang="cs-CZ" sz="2400" dirty="0"/>
              <a:t>procesy při vydávání (nejen) </a:t>
            </a:r>
            <a:r>
              <a:rPr lang="cs-CZ" sz="2400" b="1" dirty="0"/>
              <a:t>správních aktů: normativní, individuální a smíšené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Procesní formy/formy činnosti</a:t>
            </a:r>
          </a:p>
          <a:p>
            <a:pPr>
              <a:lnSpc>
                <a:spcPct val="100000"/>
              </a:lnSpc>
            </a:pPr>
            <a:endParaRPr lang="cs-CZ" dirty="0"/>
          </a:p>
        </p:txBody>
      </p:sp>
      <p:sp>
        <p:nvSpPr>
          <p:cNvPr id="6" name="Šipka doprava 5"/>
          <p:cNvSpPr/>
          <p:nvPr/>
        </p:nvSpPr>
        <p:spPr bwMode="auto">
          <a:xfrm>
            <a:off x="5723906" y="4013858"/>
            <a:ext cx="783772" cy="19000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431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právo procesní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89413"/>
            <a:ext cx="8066301" cy="4442587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sz="2400" b="1" dirty="0"/>
              <a:t>Předmětem:</a:t>
            </a:r>
          </a:p>
          <a:p>
            <a:pPr marL="586350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cs-CZ" sz="2400" b="1" dirty="0">
                <a:solidFill>
                  <a:srgbClr val="FF0000"/>
                </a:solidFill>
              </a:rPr>
              <a:t>Proces</a:t>
            </a:r>
            <a:r>
              <a:rPr lang="cs-CZ" sz="2400" dirty="0"/>
              <a:t> při vydávání </a:t>
            </a:r>
            <a:r>
              <a:rPr lang="cs-CZ" sz="2400" b="1" dirty="0"/>
              <a:t>NSA; </a:t>
            </a:r>
            <a:r>
              <a:rPr lang="cs-CZ" sz="2400" dirty="0"/>
              <a:t>(vnitřní*vnější)</a:t>
            </a:r>
          </a:p>
          <a:p>
            <a:pPr marL="586350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cs-CZ" sz="2400" b="1" dirty="0">
                <a:solidFill>
                  <a:srgbClr val="FF0000"/>
                </a:solidFill>
              </a:rPr>
              <a:t>Proces</a:t>
            </a:r>
            <a:r>
              <a:rPr lang="cs-CZ" sz="2400" dirty="0"/>
              <a:t> při vydávání </a:t>
            </a:r>
            <a:r>
              <a:rPr lang="cs-CZ" sz="2400" b="1" dirty="0"/>
              <a:t>ISA; správní řízení </a:t>
            </a:r>
            <a:r>
              <a:rPr lang="cs-CZ" sz="2400" dirty="0"/>
              <a:t>(obecné a zvláštní), správní proces </a:t>
            </a:r>
            <a:r>
              <a:rPr lang="cs-CZ" sz="2400" i="1" dirty="0" err="1"/>
              <a:t>stricto</a:t>
            </a:r>
            <a:r>
              <a:rPr lang="cs-CZ" sz="2400" i="1" dirty="0"/>
              <a:t> </a:t>
            </a:r>
            <a:r>
              <a:rPr lang="cs-CZ" sz="2400" i="1" dirty="0" err="1"/>
              <a:t>sensu</a:t>
            </a:r>
            <a:r>
              <a:rPr lang="cs-CZ" sz="2400" i="1" dirty="0"/>
              <a:t>; </a:t>
            </a:r>
            <a:r>
              <a:rPr lang="cs-CZ" sz="2400" dirty="0"/>
              <a:t>(vnitřní*vnější)</a:t>
            </a:r>
          </a:p>
          <a:p>
            <a:pPr marL="586350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cs-CZ" sz="2400" b="1" dirty="0">
                <a:solidFill>
                  <a:srgbClr val="FF0000"/>
                </a:solidFill>
              </a:rPr>
              <a:t>Proces</a:t>
            </a:r>
            <a:r>
              <a:rPr lang="cs-CZ" sz="2400" dirty="0"/>
              <a:t> k vydávání </a:t>
            </a:r>
            <a:r>
              <a:rPr lang="cs-CZ" sz="2400" b="1" dirty="0"/>
              <a:t>tzv. jiných úkonů (také jsou ISA)</a:t>
            </a:r>
          </a:p>
          <a:p>
            <a:pPr marL="586350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cs-CZ" sz="2400" b="1" dirty="0">
                <a:solidFill>
                  <a:srgbClr val="FF0000"/>
                </a:solidFill>
              </a:rPr>
              <a:t>Proces</a:t>
            </a:r>
            <a:r>
              <a:rPr lang="cs-CZ" sz="2400" dirty="0"/>
              <a:t> při vydávání </a:t>
            </a:r>
            <a:r>
              <a:rPr lang="cs-CZ" sz="2400" b="1" dirty="0"/>
              <a:t>OOP</a:t>
            </a:r>
          </a:p>
          <a:p>
            <a:pPr marL="586350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cs-CZ" sz="2400" b="1" dirty="0">
                <a:solidFill>
                  <a:srgbClr val="FF0000"/>
                </a:solidFill>
              </a:rPr>
              <a:t>Proces</a:t>
            </a:r>
            <a:r>
              <a:rPr lang="cs-CZ" sz="2400" dirty="0"/>
              <a:t> (kupř. souhlasy) při uzavírání </a:t>
            </a:r>
            <a:r>
              <a:rPr lang="cs-CZ" sz="2400" b="1" dirty="0"/>
              <a:t>VŘPS</a:t>
            </a:r>
            <a:r>
              <a:rPr lang="cs-CZ" sz="2400" dirty="0"/>
              <a:t> (pozor, samy jsou hmotněprávní) a jejich </a:t>
            </a:r>
            <a:r>
              <a:rPr lang="cs-CZ" sz="2400" b="1" dirty="0"/>
              <a:t>přezkoumání</a:t>
            </a:r>
            <a:r>
              <a:rPr lang="cs-CZ" sz="2400" dirty="0"/>
              <a:t>, jakož i </a:t>
            </a:r>
            <a:r>
              <a:rPr lang="cs-CZ" sz="2400" b="1" dirty="0"/>
              <a:t>řešení sporů </a:t>
            </a:r>
            <a:r>
              <a:rPr lang="cs-CZ" sz="2400" dirty="0"/>
              <a:t>z nich plynoucích (§ 141 </a:t>
            </a:r>
            <a:r>
              <a:rPr lang="cs-CZ" sz="2400" dirty="0" err="1"/>
              <a:t>SpŘ</a:t>
            </a:r>
            <a:r>
              <a:rPr lang="cs-CZ" sz="2400" dirty="0"/>
              <a:t>)</a:t>
            </a:r>
          </a:p>
          <a:p>
            <a:pPr marL="586350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cs-CZ" sz="2400" b="1" dirty="0"/>
              <a:t>Někdy zařazováno i správní soudnictví (pro procesní povahu) - sporné</a:t>
            </a:r>
          </a:p>
        </p:txBody>
      </p:sp>
    </p:spTree>
    <p:extLst>
      <p:ext uri="{BB962C8B-B14F-4D97-AF65-F5344CB8AC3E}">
        <p14:creationId xmlns:p14="http://schemas.microsoft.com/office/powerpoint/2010/main" val="1078310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16343" y="387491"/>
            <a:ext cx="8066301" cy="451576"/>
          </a:xfrm>
        </p:spPr>
        <p:txBody>
          <a:bodyPr/>
          <a:lstStyle/>
          <a:p>
            <a:r>
              <a:rPr lang="cs-CZ" dirty="0"/>
              <a:t>Správní právo procesní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985653"/>
            <a:ext cx="8066301" cy="4846348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sz="2400" b="1" dirty="0"/>
              <a:t>Nejširší pojetí SPP: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Všechny procesní postupy </a:t>
            </a:r>
            <a:r>
              <a:rPr lang="cs-CZ" sz="2400" dirty="0"/>
              <a:t>v oblasti veřejné správy, jak vnitřní, tak vnější, normativní i aplikační, …, a to včetně </a:t>
            </a:r>
            <a:r>
              <a:rPr lang="cs-CZ" sz="2400" b="1" dirty="0"/>
              <a:t>správního soudnictví</a:t>
            </a:r>
          </a:p>
          <a:p>
            <a:pPr algn="just">
              <a:lnSpc>
                <a:spcPct val="100000"/>
              </a:lnSpc>
            </a:pPr>
            <a:endParaRPr lang="cs-CZ" sz="2400" b="1" dirty="0"/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400" b="1" dirty="0"/>
              <a:t>Užší pojetí SPP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Převážně odpovídá obsahu, resp. </a:t>
            </a:r>
            <a:r>
              <a:rPr lang="cs-CZ" sz="2400" b="1" dirty="0"/>
              <a:t>rozsahu působnosti </a:t>
            </a:r>
            <a:r>
              <a:rPr lang="cs-CZ" sz="2400" b="1" dirty="0" err="1"/>
              <a:t>SpŘ</a:t>
            </a:r>
            <a:r>
              <a:rPr lang="cs-CZ" sz="2400" dirty="0"/>
              <a:t>: </a:t>
            </a:r>
            <a:r>
              <a:rPr lang="cs-CZ" sz="2400" b="1" dirty="0"/>
              <a:t>ISA</a:t>
            </a:r>
            <a:r>
              <a:rPr lang="cs-CZ" sz="2400" dirty="0"/>
              <a:t> (tj. rozhodnutí ve správním řízení a tzv. jiné úkony), </a:t>
            </a:r>
            <a:r>
              <a:rPr lang="cs-CZ" sz="2400" b="1" dirty="0"/>
              <a:t>SSA</a:t>
            </a:r>
            <a:r>
              <a:rPr lang="cs-CZ" sz="2400" dirty="0"/>
              <a:t>, </a:t>
            </a:r>
            <a:r>
              <a:rPr lang="cs-CZ" sz="2400" b="1" dirty="0"/>
              <a:t>VŘPS</a:t>
            </a:r>
            <a:r>
              <a:rPr lang="cs-CZ" sz="2400" dirty="0"/>
              <a:t> </a:t>
            </a:r>
          </a:p>
          <a:p>
            <a:pPr algn="just">
              <a:lnSpc>
                <a:spcPct val="100000"/>
              </a:lnSpc>
            </a:pPr>
            <a:endParaRPr lang="cs-CZ" sz="2400" b="1" dirty="0"/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400" b="1" dirty="0"/>
              <a:t>Nejužší pojetí SPP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Správní řízení</a:t>
            </a:r>
            <a:r>
              <a:rPr lang="cs-CZ" sz="2400" dirty="0"/>
              <a:t>, jakožto proces k vydání správního rozhodnutí, coby ISA, kterým se zakládají, mění ruší nebo prohlašuje (ne)existence P a Po</a:t>
            </a:r>
          </a:p>
        </p:txBody>
      </p:sp>
    </p:spTree>
    <p:extLst>
      <p:ext uri="{BB962C8B-B14F-4D97-AF65-F5344CB8AC3E}">
        <p14:creationId xmlns:p14="http://schemas.microsoft.com/office/powerpoint/2010/main" val="4049770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/>
              <a:t>Prameny správního práva procesního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888176"/>
            <a:ext cx="8066301" cy="3943823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b="1" dirty="0">
                <a:solidFill>
                  <a:srgbClr val="FF0000"/>
                </a:solidFill>
              </a:rPr>
              <a:t>ÚČR a LZSP </a:t>
            </a:r>
            <a:r>
              <a:rPr lang="cs-CZ" sz="2400" dirty="0"/>
              <a:t>(</a:t>
            </a:r>
            <a:r>
              <a:rPr lang="cs-CZ" sz="2400" b="1" dirty="0"/>
              <a:t>zásada zákonnosti</a:t>
            </a:r>
            <a:r>
              <a:rPr lang="cs-CZ" sz="2400" dirty="0"/>
              <a:t>; státní moc lze uplatňovat jen v mezích, případech a způsoby, které zákon stanoví; důsledkem je mj. </a:t>
            </a:r>
            <a:r>
              <a:rPr lang="cs-CZ" sz="2400" b="1" dirty="0"/>
              <a:t>vázanost stanovenou procesní formou), čl. 36 LZPS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Čl. 6 odst. 1 EÚLP (právo na řádný/fair/spravedlivý proces; </a:t>
            </a:r>
            <a:r>
              <a:rPr lang="cs-CZ" sz="2400" dirty="0"/>
              <a:t>zejména ve vztahu k soudní ochraně, ale i na správní řízení, coby rozhodování mj. o trestním obvinění a občanských závazcích), </a:t>
            </a:r>
            <a:r>
              <a:rPr lang="cs-CZ" sz="2400" b="1" dirty="0"/>
              <a:t>čl. 13 EÚLP a opravné prostředky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Soft </a:t>
            </a:r>
            <a:r>
              <a:rPr lang="cs-CZ" sz="2400" b="1" dirty="0" err="1"/>
              <a:t>law</a:t>
            </a:r>
            <a:r>
              <a:rPr lang="cs-CZ" sz="2400" b="1" dirty="0"/>
              <a:t> Rady Evropy („principy dobré správy“)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6505376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0</TotalTime>
  <Words>1184</Words>
  <Application>Microsoft Office PowerPoint</Application>
  <PresentationFormat>Vlastní</PresentationFormat>
  <Paragraphs>106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Tahoma</vt:lpstr>
      <vt:lpstr>Wingdings</vt:lpstr>
      <vt:lpstr>Prezentace_MU_CZ</vt:lpstr>
      <vt:lpstr>Úvod do studia, seznámení s programem a obsahem předmětu, prameny ke studiu. Podmínky absolvování předmětu. Pojem a postavení správního práva procesního v systému správního práva. Pojem, druhy a specifika správních procesů (postupů).   </vt:lpstr>
      <vt:lpstr>Organizační věci</vt:lpstr>
      <vt:lpstr>Otázky, na které se pokusíme odpovědět:</vt:lpstr>
      <vt:lpstr>Cíl přednášky</vt:lpstr>
      <vt:lpstr>Správní právo procesní</vt:lpstr>
      <vt:lpstr>Správní právo procesní</vt:lpstr>
      <vt:lpstr>Správní právo procesní</vt:lpstr>
      <vt:lpstr>Správní právo procesní</vt:lpstr>
      <vt:lpstr>Prameny správního práva procesního</vt:lpstr>
      <vt:lpstr>Prameny správního práva procesního a jeho další faktory</vt:lpstr>
      <vt:lpstr>Vlivy na správní právo procesní</vt:lpstr>
      <vt:lpstr>Vlivy na správní právo procesní</vt:lpstr>
      <vt:lpstr>Vlivy na správní právo procesní</vt:lpstr>
      <vt:lpstr>Literatura: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práv poskytovaná správním soudnictvím – pojem, podstata, funkce, organizace a vývoj správního soudnictví.</dc:title>
  <dc:creator>Lukas Potesil</dc:creator>
  <cp:lastModifiedBy>Lukas Potesil</cp:lastModifiedBy>
  <cp:revision>79</cp:revision>
  <cp:lastPrinted>2019-11-18T06:05:28Z</cp:lastPrinted>
  <dcterms:created xsi:type="dcterms:W3CDTF">2019-11-18T05:31:11Z</dcterms:created>
  <dcterms:modified xsi:type="dcterms:W3CDTF">2023-09-21T05:35:44Z</dcterms:modified>
</cp:coreProperties>
</file>