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256" r:id="rId2"/>
    <p:sldId id="257" r:id="rId3"/>
    <p:sldId id="303" r:id="rId4"/>
    <p:sldId id="295" r:id="rId5"/>
    <p:sldId id="296" r:id="rId6"/>
    <p:sldId id="297" r:id="rId7"/>
    <p:sldId id="278" r:id="rId8"/>
    <p:sldId id="290" r:id="rId9"/>
    <p:sldId id="279" r:id="rId10"/>
    <p:sldId id="280" r:id="rId11"/>
    <p:sldId id="281" r:id="rId12"/>
    <p:sldId id="288" r:id="rId13"/>
    <p:sldId id="258" r:id="rId14"/>
    <p:sldId id="259" r:id="rId15"/>
    <p:sldId id="261" r:id="rId16"/>
    <p:sldId id="275" r:id="rId17"/>
    <p:sldId id="262" r:id="rId18"/>
    <p:sldId id="298" r:id="rId19"/>
    <p:sldId id="299" r:id="rId20"/>
    <p:sldId id="300" r:id="rId21"/>
    <p:sldId id="264" r:id="rId22"/>
    <p:sldId id="266" r:id="rId23"/>
    <p:sldId id="274" r:id="rId24"/>
    <p:sldId id="301" r:id="rId25"/>
    <p:sldId id="267" r:id="rId26"/>
    <p:sldId id="302" r:id="rId27"/>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81325" autoAdjust="0"/>
  </p:normalViewPr>
  <p:slideViewPr>
    <p:cSldViewPr snapToGrid="0">
      <p:cViewPr varScale="1">
        <p:scale>
          <a:sx n="130" d="100"/>
          <a:sy n="130" d="100"/>
        </p:scale>
        <p:origin x="936" y="126"/>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3508869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10554" y="1846276"/>
            <a:ext cx="8522680" cy="1171580"/>
          </a:xfrm>
        </p:spPr>
        <p:txBody>
          <a:bodyPr/>
          <a:lstStyle/>
          <a:p>
            <a:pPr algn="ctr">
              <a:lnSpc>
                <a:spcPct val="100000"/>
              </a:lnSpc>
            </a:pPr>
            <a:r>
              <a:rPr lang="cs-CZ" sz="2800" dirty="0"/>
              <a:t>Správní řád jako základ úpravy procesních postupů. Obecná a zvláštní úprava procesních postupů, zásada subsidiarity.</a:t>
            </a:r>
            <a:br>
              <a:rPr lang="cs-CZ" sz="2800" dirty="0"/>
            </a:br>
            <a:r>
              <a:rPr lang="cs-CZ" sz="2800" dirty="0"/>
              <a:t>Správní řízení. Přezkoumání postupu a rozhodnutí v rámci správního řádu. Opatření proti  nečinnosti</a:t>
            </a:r>
            <a:r>
              <a:rPr lang="cs-CZ" sz="2800" b="0" dirty="0"/>
              <a:t>.</a:t>
            </a:r>
            <a:br>
              <a:rPr lang="cs-CZ" sz="2800" b="0" dirty="0"/>
            </a:br>
            <a:br>
              <a:rPr lang="cs-CZ" sz="2800" dirty="0"/>
            </a:br>
            <a:endParaRPr lang="cs-CZ" sz="2800" dirty="0"/>
          </a:p>
        </p:txBody>
      </p:sp>
      <p:sp>
        <p:nvSpPr>
          <p:cNvPr id="5" name="Podnadpis 4"/>
          <p:cNvSpPr>
            <a:spLocks noGrp="1"/>
          </p:cNvSpPr>
          <p:nvPr>
            <p:ph type="subTitle" idx="1"/>
          </p:nvPr>
        </p:nvSpPr>
        <p:spPr>
          <a:xfrm>
            <a:off x="270353" y="4920845"/>
            <a:ext cx="8522680" cy="1208506"/>
          </a:xfrm>
        </p:spPr>
        <p:txBody>
          <a:bodyPr/>
          <a:lstStyle/>
          <a:p>
            <a:pPr algn="ctr"/>
            <a:r>
              <a:rPr lang="cs-CZ" altLang="cs-CZ" dirty="0">
                <a:solidFill>
                  <a:schemeClr val="tx2"/>
                </a:solidFill>
              </a:rPr>
              <a:t>NP306Zk Správní proces a soudní přezkum </a:t>
            </a:r>
            <a:br>
              <a:rPr lang="cs-CZ" altLang="cs-CZ" dirty="0">
                <a:solidFill>
                  <a:schemeClr val="tx2"/>
                </a:solidFill>
              </a:rPr>
            </a:br>
            <a:r>
              <a:rPr lang="cs-CZ" altLang="cs-CZ" dirty="0">
                <a:solidFill>
                  <a:schemeClr val="tx2"/>
                </a:solidFill>
              </a:rPr>
              <a:t>2. přednáška 21. 9. 2023</a:t>
            </a:r>
            <a:br>
              <a:rPr lang="cs-CZ" altLang="cs-CZ" dirty="0">
                <a:solidFill>
                  <a:schemeClr val="tx2"/>
                </a:solidFill>
              </a:rPr>
            </a:br>
            <a:r>
              <a:rPr lang="cs-CZ" altLang="cs-CZ" dirty="0">
                <a:solidFill>
                  <a:schemeClr val="tx2"/>
                </a:solidFill>
              </a:rPr>
              <a:t>JUDr. Lukáš Potěšil, Ph.D.</a:t>
            </a:r>
            <a:endParaRPr lang="cs-CZ" dirty="0"/>
          </a:p>
        </p:txBody>
      </p:sp>
    </p:spTree>
    <p:extLst>
      <p:ext uri="{BB962C8B-B14F-4D97-AF65-F5344CB8AC3E}">
        <p14:creationId xmlns:p14="http://schemas.microsoft.com/office/powerpoint/2010/main" val="3975330329"/>
      </p:ext>
    </p:extLst>
  </p:cSld>
  <p:clrMapOvr>
    <a:masterClrMapping/>
  </p:clrMapOvr>
  <mc:AlternateContent xmlns:mc="http://schemas.openxmlformats.org/markup-compatibility/2006" xmlns:p14="http://schemas.microsoft.com/office/powerpoint/2010/main">
    <mc:Choice Requires="p14">
      <p:transition spd="slow" p14:dur="2000" advTm="78280"/>
    </mc:Choice>
    <mc:Fallback xmlns="">
      <p:transition spd="slow" advTm="7828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90000"/>
              </a:lnSpc>
            </a:pPr>
            <a:r>
              <a:rPr lang="cs-CZ" altLang="cs-CZ" sz="2000" b="1" dirty="0"/>
              <a:t>Správní řízení slouží k vydání rozhodnutí </a:t>
            </a:r>
            <a:r>
              <a:rPr lang="cs-CZ" altLang="cs-CZ" sz="2000" dirty="0"/>
              <a:t>– párová dvojice „řízení a rozhodnutí“</a:t>
            </a:r>
          </a:p>
          <a:p>
            <a:pPr algn="just">
              <a:lnSpc>
                <a:spcPct val="90000"/>
              </a:lnSpc>
            </a:pPr>
            <a:r>
              <a:rPr lang="cs-CZ" altLang="cs-CZ" sz="2000" b="1" dirty="0">
                <a:solidFill>
                  <a:srgbClr val="FF0000"/>
                </a:solidFill>
              </a:rPr>
              <a:t>Konkrétnost řešené věci: </a:t>
            </a:r>
            <a:r>
              <a:rPr lang="cs-CZ" altLang="cs-CZ" sz="2000" dirty="0"/>
              <a:t>zakládá, mění, ruší/prohlašuje (ne)existenci P/Po, rozhodnutí konstitutivní nebo deklaratorní povahy</a:t>
            </a:r>
          </a:p>
          <a:p>
            <a:pPr algn="just">
              <a:lnSpc>
                <a:spcPct val="90000"/>
              </a:lnSpc>
            </a:pPr>
            <a:r>
              <a:rPr lang="cs-CZ" altLang="cs-CZ" sz="2000" b="1" dirty="0">
                <a:solidFill>
                  <a:srgbClr val="FF0000"/>
                </a:solidFill>
              </a:rPr>
              <a:t>Konkrétnost adresátů: </a:t>
            </a:r>
            <a:r>
              <a:rPr lang="cs-CZ" altLang="cs-CZ" sz="2000" dirty="0"/>
              <a:t>účastník řízení (počet: (nejméně) 1, 2, 5, 30 - § 144, ..), vždy vymezeni individuálně, </a:t>
            </a:r>
            <a:endParaRPr lang="cs-CZ" altLang="cs-CZ" sz="2000" u="sng" dirty="0"/>
          </a:p>
          <a:p>
            <a:pPr algn="just">
              <a:lnSpc>
                <a:spcPct val="90000"/>
              </a:lnSpc>
            </a:pPr>
            <a:r>
              <a:rPr lang="cs-CZ" altLang="cs-CZ" sz="2000" b="1" dirty="0"/>
              <a:t>Správní řízení </a:t>
            </a:r>
            <a:r>
              <a:rPr lang="cs-CZ" altLang="cs-CZ" sz="2000" dirty="0"/>
              <a:t>– pokuta (Po zaplatit), stavební povolení (P stavět), možnost uvádět na trh přípravy (registrace), (ne)přijetí ke studiu, vyvlastnění, přiznání nároku na soc. dávku (kupř. důchod), výmaz ochranné známky, povolení provozu (JE), povolení spojení soutěžitelů (ÚOHS), přijetí do služebního poměru, kázeňské a disciplinární řízení, … </a:t>
            </a:r>
          </a:p>
          <a:p>
            <a:pPr algn="just">
              <a:lnSpc>
                <a:spcPct val="90000"/>
              </a:lnSpc>
            </a:pPr>
            <a:r>
              <a:rPr lang="cs-CZ" altLang="cs-CZ" sz="2000" b="1" dirty="0"/>
              <a:t>Velmi častý (ne však jediný!) způsob (forma) výkonu veřejné moci a správní činnosti</a:t>
            </a:r>
          </a:p>
          <a:p>
            <a:endParaRPr lang="cs-CZ" altLang="cs-CZ" sz="2000" dirty="0"/>
          </a:p>
          <a:p>
            <a:endParaRPr lang="cs-CZ" sz="2000" dirty="0"/>
          </a:p>
        </p:txBody>
      </p:sp>
    </p:spTree>
    <p:extLst>
      <p:ext uri="{BB962C8B-B14F-4D97-AF65-F5344CB8AC3E}">
        <p14:creationId xmlns:p14="http://schemas.microsoft.com/office/powerpoint/2010/main" val="195202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90000"/>
              </a:lnSpc>
            </a:pPr>
            <a:r>
              <a:rPr lang="cs-CZ" altLang="cs-CZ" sz="2000" b="1" dirty="0"/>
              <a:t>„Pánem řízení“ je </a:t>
            </a:r>
            <a:r>
              <a:rPr lang="cs-CZ" altLang="cs-CZ" sz="2000" dirty="0"/>
              <a:t>(V a M) </a:t>
            </a:r>
            <a:r>
              <a:rPr lang="cs-CZ" altLang="cs-CZ" sz="2000" b="1" dirty="0"/>
              <a:t>příslušný správní orgán </a:t>
            </a:r>
            <a:r>
              <a:rPr lang="cs-CZ" altLang="cs-CZ" sz="2000" dirty="0"/>
              <a:t>– účastníci mají právo navrhovat a požadovat …, avšak </a:t>
            </a:r>
            <a:r>
              <a:rPr lang="cs-CZ" altLang="cs-CZ" sz="2000" dirty="0">
                <a:solidFill>
                  <a:srgbClr val="FF0000"/>
                </a:solidFill>
              </a:rPr>
              <a:t>nemusí jim být vyhověno </a:t>
            </a:r>
            <a:r>
              <a:rPr lang="cs-CZ" altLang="cs-CZ" sz="2000" dirty="0"/>
              <a:t>(nutno ale odůvodnit proč, § 68/3 </a:t>
            </a:r>
            <a:r>
              <a:rPr lang="cs-CZ" altLang="cs-CZ" sz="2000" dirty="0" err="1"/>
              <a:t>SpŘ</a:t>
            </a:r>
            <a:r>
              <a:rPr lang="cs-CZ" altLang="cs-CZ" sz="2000" dirty="0"/>
              <a:t>)</a:t>
            </a:r>
          </a:p>
          <a:p>
            <a:pPr algn="just">
              <a:lnSpc>
                <a:spcPct val="90000"/>
              </a:lnSpc>
            </a:pPr>
            <a:r>
              <a:rPr lang="cs-CZ" altLang="cs-CZ" sz="2000" dirty="0"/>
              <a:t>Pořádková </a:t>
            </a:r>
            <a:r>
              <a:rPr lang="cs-CZ" altLang="cs-CZ" sz="2000" b="1" dirty="0"/>
              <a:t>lhůta pro vydání rozhodnutí </a:t>
            </a:r>
            <a:r>
              <a:rPr lang="cs-CZ" altLang="cs-CZ" sz="2000" dirty="0"/>
              <a:t>(§ 71) a nečinnost (§ 80), v některých případech lhůty pro zahájení řízení a vydání rozhodnutí/ukončení řízení</a:t>
            </a:r>
          </a:p>
          <a:p>
            <a:pPr algn="just">
              <a:lnSpc>
                <a:spcPct val="90000"/>
              </a:lnSpc>
            </a:pPr>
            <a:r>
              <a:rPr lang="cs-CZ" altLang="cs-CZ" sz="2000" b="1" dirty="0"/>
              <a:t>Obstarání podkladů </a:t>
            </a:r>
            <a:r>
              <a:rPr lang="cs-CZ" altLang="cs-CZ" sz="2000" dirty="0"/>
              <a:t>i od jiných (dotčených) správních orgánů, jakož i účastníků řízení (mohou navrhovat), zjištění skutkového stavu věci - § 3 materiální pravda</a:t>
            </a:r>
            <a:endParaRPr lang="cs-CZ" altLang="cs-CZ" sz="2000" u="sng" dirty="0"/>
          </a:p>
          <a:p>
            <a:pPr algn="just">
              <a:lnSpc>
                <a:spcPct val="90000"/>
              </a:lnSpc>
            </a:pPr>
            <a:r>
              <a:rPr lang="cs-CZ" altLang="cs-CZ" sz="2000" b="1" dirty="0"/>
              <a:t>Je-li řízení zahájeno, musí být ukončeno </a:t>
            </a:r>
            <a:r>
              <a:rPr lang="cs-CZ" altLang="cs-CZ" sz="2000" dirty="0"/>
              <a:t>– věcně/procesně (zastavením)</a:t>
            </a:r>
          </a:p>
          <a:p>
            <a:pPr algn="just">
              <a:lnSpc>
                <a:spcPct val="90000"/>
              </a:lnSpc>
            </a:pPr>
            <a:r>
              <a:rPr lang="cs-CZ" altLang="cs-CZ" sz="2000" dirty="0"/>
              <a:t>Aktivity správního orgánu </a:t>
            </a:r>
            <a:r>
              <a:rPr lang="cs-CZ" altLang="cs-CZ" sz="2000" b="1" dirty="0"/>
              <a:t>před zahájením řízení</a:t>
            </a:r>
            <a:r>
              <a:rPr lang="cs-CZ" altLang="cs-CZ" sz="2000" dirty="0"/>
              <a:t>, </a:t>
            </a:r>
            <a:r>
              <a:rPr lang="cs-CZ" altLang="cs-CZ" sz="2000" b="1" dirty="0"/>
              <a:t>v průběhu a po vydání rozhodnutí</a:t>
            </a:r>
          </a:p>
          <a:p>
            <a:endParaRPr lang="cs-CZ" sz="2000" dirty="0"/>
          </a:p>
          <a:p>
            <a:endParaRPr lang="cs-CZ" sz="2000" dirty="0"/>
          </a:p>
        </p:txBody>
      </p:sp>
    </p:spTree>
    <p:extLst>
      <p:ext uri="{BB962C8B-B14F-4D97-AF65-F5344CB8AC3E}">
        <p14:creationId xmlns:p14="http://schemas.microsoft.com/office/powerpoint/2010/main" val="386108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Správní řízení obecné a zvláštní</a:t>
            </a:r>
          </a:p>
        </p:txBody>
      </p:sp>
      <p:sp>
        <p:nvSpPr>
          <p:cNvPr id="5" name="Zástupný symbol pro obsah 4"/>
          <p:cNvSpPr>
            <a:spLocks noGrp="1"/>
          </p:cNvSpPr>
          <p:nvPr>
            <p:ph idx="1"/>
          </p:nvPr>
        </p:nvSpPr>
        <p:spPr/>
        <p:txBody>
          <a:bodyPr/>
          <a:lstStyle/>
          <a:p>
            <a:pPr algn="just">
              <a:lnSpc>
                <a:spcPct val="100000"/>
              </a:lnSpc>
            </a:pPr>
            <a:r>
              <a:rPr lang="cs-CZ" b="1" dirty="0"/>
              <a:t>Obecné správní řízení: </a:t>
            </a:r>
            <a:r>
              <a:rPr lang="cs-CZ" dirty="0"/>
              <a:t>podle </a:t>
            </a:r>
            <a:r>
              <a:rPr lang="cs-CZ" dirty="0" err="1"/>
              <a:t>SpŘ</a:t>
            </a:r>
            <a:r>
              <a:rPr lang="cs-CZ" dirty="0"/>
              <a:t>, univerzálně použitelné, byť limity</a:t>
            </a:r>
          </a:p>
          <a:p>
            <a:pPr algn="just">
              <a:lnSpc>
                <a:spcPct val="100000"/>
              </a:lnSpc>
            </a:pPr>
            <a:r>
              <a:rPr lang="cs-CZ" b="1" dirty="0"/>
              <a:t>Zvláštní správní řízení:</a:t>
            </a:r>
            <a:r>
              <a:rPr lang="cs-CZ" dirty="0"/>
              <a:t> zvláštnosti té které oblasti (kupř. trestání), nebo úseku veřejné správy</a:t>
            </a:r>
          </a:p>
        </p:txBody>
      </p:sp>
    </p:spTree>
    <p:extLst>
      <p:ext uri="{BB962C8B-B14F-4D97-AF65-F5344CB8AC3E}">
        <p14:creationId xmlns:p14="http://schemas.microsoft.com/office/powerpoint/2010/main" val="1091854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pPr algn="just"/>
            <a:r>
              <a:rPr lang="cs-CZ" altLang="cs-CZ" dirty="0"/>
              <a:t>Vady správního řízení a rozhodnutí</a:t>
            </a:r>
            <a:endParaRPr lang="cs-CZ" dirty="0"/>
          </a:p>
        </p:txBody>
      </p:sp>
      <p:sp>
        <p:nvSpPr>
          <p:cNvPr id="5" name="Zástupný symbol pro obsah 4"/>
          <p:cNvSpPr>
            <a:spLocks noGrp="1"/>
          </p:cNvSpPr>
          <p:nvPr>
            <p:ph idx="1"/>
          </p:nvPr>
        </p:nvSpPr>
        <p:spPr>
          <a:xfrm>
            <a:off x="540094" y="1805048"/>
            <a:ext cx="8066301" cy="4023385"/>
          </a:xfrm>
        </p:spPr>
        <p:txBody>
          <a:bodyPr/>
          <a:lstStyle/>
          <a:p>
            <a:pPr algn="just">
              <a:lnSpc>
                <a:spcPct val="100000"/>
              </a:lnSpc>
            </a:pPr>
            <a:r>
              <a:rPr lang="cs-CZ" sz="2400" dirty="0"/>
              <a:t>Nemají vliv na tzv. </a:t>
            </a:r>
            <a:r>
              <a:rPr lang="cs-CZ" sz="2400" b="1" dirty="0"/>
              <a:t>presumpci platnosti a správnosti (zákonnosti)</a:t>
            </a:r>
            <a:r>
              <a:rPr lang="cs-CZ" sz="2400" dirty="0"/>
              <a:t>, proto i v rámci opravných prostředků je třeba na správní rozhodnutí nahlížet jako na správné, zákonné a platné, </a:t>
            </a:r>
            <a:r>
              <a:rPr lang="cs-CZ" sz="2400" b="1" dirty="0"/>
              <a:t>než příslušný orgán vysloví opak</a:t>
            </a:r>
          </a:p>
          <a:p>
            <a:pPr algn="just">
              <a:lnSpc>
                <a:spcPct val="100000"/>
              </a:lnSpc>
            </a:pPr>
            <a:r>
              <a:rPr lang="cs-CZ" sz="2400" b="1" dirty="0"/>
              <a:t>Především musí nalézt své </a:t>
            </a:r>
            <a:r>
              <a:rPr lang="cs-CZ" sz="2400" b="1" dirty="0">
                <a:solidFill>
                  <a:srgbClr val="FF0000"/>
                </a:solidFill>
              </a:rPr>
              <a:t>vyjádření ve výrokové části</a:t>
            </a:r>
          </a:p>
          <a:p>
            <a:pPr algn="just">
              <a:lnSpc>
                <a:spcPct val="100000"/>
              </a:lnSpc>
            </a:pPr>
            <a:endParaRPr lang="cs-CZ" sz="2400" b="1" dirty="0">
              <a:solidFill>
                <a:srgbClr val="FF0000"/>
              </a:solidFill>
            </a:endParaRPr>
          </a:p>
          <a:p>
            <a:pPr algn="just">
              <a:lnSpc>
                <a:spcPct val="100000"/>
              </a:lnSpc>
            </a:pPr>
            <a:r>
              <a:rPr lang="cs-CZ" sz="2400" dirty="0"/>
              <a:t>Opravné prostředky slouží </a:t>
            </a:r>
            <a:r>
              <a:rPr lang="cs-CZ" sz="2400" b="1" dirty="0"/>
              <a:t>k nápravě vad řízení a rozhodnutí </a:t>
            </a:r>
            <a:r>
              <a:rPr lang="cs-CZ" sz="2400" dirty="0"/>
              <a:t>(napraví přímo SO, který je způsobil, někdy až nadřízený orgán)</a:t>
            </a:r>
            <a:endParaRPr lang="cs-CZ" sz="2400" b="1" dirty="0"/>
          </a:p>
        </p:txBody>
      </p:sp>
    </p:spTree>
    <p:extLst>
      <p:ext uri="{BB962C8B-B14F-4D97-AF65-F5344CB8AC3E}">
        <p14:creationId xmlns:p14="http://schemas.microsoft.com/office/powerpoint/2010/main" val="248926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575720" y="316239"/>
            <a:ext cx="8066301" cy="451576"/>
          </a:xfrm>
        </p:spPr>
        <p:txBody>
          <a:bodyPr/>
          <a:lstStyle/>
          <a:p>
            <a:r>
              <a:rPr lang="cs-CZ" altLang="cs-CZ" dirty="0"/>
              <a:t>Vady správních řízení a rozhodnutí</a:t>
            </a:r>
            <a:endParaRPr lang="cs-CZ" dirty="0"/>
          </a:p>
        </p:txBody>
      </p:sp>
      <p:sp>
        <p:nvSpPr>
          <p:cNvPr id="5" name="Zástupný symbol pro obsah 4"/>
          <p:cNvSpPr>
            <a:spLocks noGrp="1"/>
          </p:cNvSpPr>
          <p:nvPr>
            <p:ph idx="1"/>
          </p:nvPr>
        </p:nvSpPr>
        <p:spPr>
          <a:xfrm>
            <a:off x="540094" y="1364376"/>
            <a:ext cx="8066301" cy="4464058"/>
          </a:xfrm>
        </p:spPr>
        <p:txBody>
          <a:bodyPr/>
          <a:lstStyle/>
          <a:p>
            <a:pPr marL="457200" indent="-457200" algn="just">
              <a:lnSpc>
                <a:spcPct val="100000"/>
              </a:lnSpc>
              <a:buFont typeface="+mj-lt"/>
              <a:buAutoNum type="arabicPeriod"/>
            </a:pPr>
            <a:r>
              <a:rPr lang="cs-CZ" sz="2000" b="1" dirty="0"/>
              <a:t>Překlepy, zřejmé nesprávnosti </a:t>
            </a:r>
            <a:r>
              <a:rPr lang="cs-CZ" sz="2000" dirty="0"/>
              <a:t>(vady formální) – v písemném vyhotovení rozhodnutí, opravitelné postupem podle § 70 (nesmí sloužit k nápravě jiné nezákonnosti - II. ÚS 237/02)</a:t>
            </a:r>
          </a:p>
          <a:p>
            <a:pPr marL="457200" indent="-457200" algn="just">
              <a:lnSpc>
                <a:spcPct val="100000"/>
              </a:lnSpc>
              <a:buFont typeface="+mj-lt"/>
              <a:buAutoNum type="arabicPeriod"/>
            </a:pPr>
            <a:r>
              <a:rPr lang="cs-CZ" sz="2000" b="1" dirty="0"/>
              <a:t>(Věcná) nesprávnost</a:t>
            </a:r>
            <a:r>
              <a:rPr lang="cs-CZ" sz="2000" dirty="0"/>
              <a:t> (v řešení předmětu řízení, zejm. při správním uvážení – nepřiměřená sankce) - § 89/2, požaduje uplatnění </a:t>
            </a:r>
            <a:r>
              <a:rPr lang="cs-CZ" sz="2000" dirty="0">
                <a:solidFill>
                  <a:srgbClr val="FF0000"/>
                </a:solidFill>
              </a:rPr>
              <a:t>zvláštní námitky, ledaže </a:t>
            </a:r>
            <a:r>
              <a:rPr lang="cs-CZ" sz="2000" dirty="0"/>
              <a:t>to vyžaduje </a:t>
            </a:r>
            <a:r>
              <a:rPr lang="cs-CZ" sz="2000" b="1" dirty="0"/>
              <a:t>veřejný zájem </a:t>
            </a:r>
            <a:r>
              <a:rPr lang="cs-CZ" sz="2000" dirty="0"/>
              <a:t>(což zřejmě vždy)</a:t>
            </a:r>
          </a:p>
          <a:p>
            <a:pPr marL="457200" indent="-457200" algn="just">
              <a:lnSpc>
                <a:spcPct val="100000"/>
              </a:lnSpc>
              <a:buFont typeface="+mj-lt"/>
              <a:buAutoNum type="arabicPeriod"/>
            </a:pPr>
            <a:r>
              <a:rPr lang="cs-CZ" sz="2000" b="1" dirty="0"/>
              <a:t>Nezákonnost</a:t>
            </a:r>
            <a:r>
              <a:rPr lang="cs-CZ" sz="2000" dirty="0"/>
              <a:t> (její součástí je i nesprávnost: může být rozhodnutí zákonné a přesto věcně nesprávné – může být nepřiměřená pokuta zákonnou?), zneužití správního uvážení, překročení mezí správního uvážení</a:t>
            </a:r>
          </a:p>
          <a:p>
            <a:pPr marL="457200" indent="-457200" algn="just">
              <a:lnSpc>
                <a:spcPct val="100000"/>
              </a:lnSpc>
              <a:buFont typeface="+mj-lt"/>
              <a:buAutoNum type="alphaLcParenR"/>
            </a:pPr>
            <a:r>
              <a:rPr lang="cs-CZ" sz="2000" u="sng" dirty="0"/>
              <a:t>Vady rozhodnutí </a:t>
            </a:r>
            <a:r>
              <a:rPr lang="cs-CZ" sz="2000" dirty="0"/>
              <a:t>– hmotněprávní pochybení/nepřezkoumatelnost</a:t>
            </a:r>
          </a:p>
          <a:p>
            <a:pPr marL="457200" indent="-457200" algn="just">
              <a:lnSpc>
                <a:spcPct val="100000"/>
              </a:lnSpc>
              <a:buFont typeface="+mj-lt"/>
              <a:buAutoNum type="alphaLcParenR"/>
            </a:pPr>
            <a:r>
              <a:rPr lang="cs-CZ" sz="2000" u="sng" dirty="0"/>
              <a:t>Vady procesní </a:t>
            </a:r>
            <a:r>
              <a:rPr lang="cs-CZ" sz="2000" dirty="0"/>
              <a:t>– nesprávný postup, porušení práv účastníků řízení - </a:t>
            </a:r>
            <a:r>
              <a:rPr lang="cs-CZ" sz="2000" b="1" dirty="0"/>
              <a:t>§ 89/2 dělení vad</a:t>
            </a:r>
            <a:r>
              <a:rPr lang="cs-CZ" sz="2000" dirty="0"/>
              <a:t>, zda </a:t>
            </a:r>
            <a:r>
              <a:rPr lang="cs-CZ" sz="2000" dirty="0">
                <a:solidFill>
                  <a:srgbClr val="FF0000"/>
                </a:solidFill>
              </a:rPr>
              <a:t>mohly mít vliv na zákonnost rozhodnutí</a:t>
            </a:r>
          </a:p>
          <a:p>
            <a:pPr marL="457200" indent="-457200" algn="just">
              <a:lnSpc>
                <a:spcPct val="100000"/>
              </a:lnSpc>
              <a:buFont typeface="+mj-lt"/>
              <a:buAutoNum type="arabicPeriod" startAt="4"/>
            </a:pPr>
            <a:r>
              <a:rPr lang="cs-CZ" sz="2000" b="1" dirty="0"/>
              <a:t>Nicotnost</a:t>
            </a:r>
          </a:p>
          <a:p>
            <a:pPr>
              <a:lnSpc>
                <a:spcPct val="100000"/>
              </a:lnSpc>
            </a:pPr>
            <a:endParaRPr lang="cs-CZ" sz="2000" dirty="0"/>
          </a:p>
        </p:txBody>
      </p:sp>
    </p:spTree>
    <p:extLst>
      <p:ext uri="{BB962C8B-B14F-4D97-AF65-F5344CB8AC3E}">
        <p14:creationId xmlns:p14="http://schemas.microsoft.com/office/powerpoint/2010/main" val="2359177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B190921-FE4E-489A-B751-E6E6CBBABBC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50D87A91-9FB7-421A-9C95-5067EF595226}"/>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AD36529E-54C8-4458-939D-3411377F5BA8}"/>
              </a:ext>
            </a:extLst>
          </p:cNvPr>
          <p:cNvSpPr>
            <a:spLocks noGrp="1"/>
          </p:cNvSpPr>
          <p:nvPr>
            <p:ph type="title"/>
          </p:nvPr>
        </p:nvSpPr>
        <p:spPr/>
        <p:txBody>
          <a:bodyPr/>
          <a:lstStyle/>
          <a:p>
            <a:r>
              <a:rPr lang="cs-CZ" dirty="0"/>
              <a:t>Opravné prostředky obecně</a:t>
            </a:r>
          </a:p>
        </p:txBody>
      </p:sp>
      <p:sp>
        <p:nvSpPr>
          <p:cNvPr id="5" name="Zástupný obsah 4">
            <a:extLst>
              <a:ext uri="{FF2B5EF4-FFF2-40B4-BE49-F238E27FC236}">
                <a16:creationId xmlns:a16="http://schemas.microsoft.com/office/drawing/2014/main" id="{428FE32F-2289-480A-8E01-D554039647F2}"/>
              </a:ext>
            </a:extLst>
          </p:cNvPr>
          <p:cNvSpPr>
            <a:spLocks noGrp="1"/>
          </p:cNvSpPr>
          <p:nvPr>
            <p:ph idx="1"/>
          </p:nvPr>
        </p:nvSpPr>
        <p:spPr/>
        <p:txBody>
          <a:bodyPr/>
          <a:lstStyle/>
          <a:p>
            <a:pPr algn="just">
              <a:lnSpc>
                <a:spcPct val="90000"/>
              </a:lnSpc>
            </a:pPr>
            <a:r>
              <a:rPr lang="cs-CZ" altLang="cs-CZ" sz="2000" dirty="0"/>
              <a:t>Opravné prostředky k ochraně </a:t>
            </a:r>
            <a:r>
              <a:rPr lang="cs-CZ" altLang="cs-CZ" sz="2000" b="1" dirty="0"/>
              <a:t>subjektivních</a:t>
            </a:r>
            <a:r>
              <a:rPr lang="cs-CZ" altLang="cs-CZ" sz="2000" dirty="0"/>
              <a:t> práv a </a:t>
            </a:r>
            <a:r>
              <a:rPr lang="cs-CZ" altLang="cs-CZ" sz="2000" b="1" dirty="0"/>
              <a:t>objektivního</a:t>
            </a:r>
            <a:r>
              <a:rPr lang="cs-CZ" altLang="cs-CZ" sz="2000" dirty="0"/>
              <a:t> práva (zákonnosti)</a:t>
            </a:r>
          </a:p>
          <a:p>
            <a:pPr algn="just">
              <a:lnSpc>
                <a:spcPct val="90000"/>
              </a:lnSpc>
            </a:pPr>
            <a:r>
              <a:rPr lang="cs-CZ" altLang="cs-CZ" sz="2000" b="1" dirty="0">
                <a:solidFill>
                  <a:srgbClr val="FF0000"/>
                </a:solidFill>
              </a:rPr>
              <a:t>Ochrana subjektivních práv: </a:t>
            </a:r>
            <a:r>
              <a:rPr lang="cs-CZ" altLang="cs-CZ" sz="2000" b="1" dirty="0"/>
              <a:t>ŘOP + MOP</a:t>
            </a:r>
            <a:r>
              <a:rPr lang="cs-CZ" altLang="cs-CZ" sz="2000" dirty="0"/>
              <a:t>, nástroj </a:t>
            </a:r>
            <a:r>
              <a:rPr lang="cs-CZ" altLang="cs-CZ" sz="2000" b="1" dirty="0"/>
              <a:t>v</a:t>
            </a:r>
            <a:r>
              <a:rPr lang="cs-CZ" altLang="cs-CZ" sz="2000" dirty="0"/>
              <a:t> </a:t>
            </a:r>
            <a:r>
              <a:rPr lang="cs-CZ" altLang="cs-CZ" sz="2000" b="1" dirty="0"/>
              <a:t>rukou účastníka </a:t>
            </a:r>
            <a:r>
              <a:rPr lang="cs-CZ" altLang="cs-CZ" sz="2000" dirty="0"/>
              <a:t>řízení (NSS, </a:t>
            </a:r>
            <a:r>
              <a:rPr lang="cs-CZ" altLang="cs-CZ" sz="2000" dirty="0" err="1"/>
              <a:t>sp</a:t>
            </a:r>
            <a:r>
              <a:rPr lang="cs-CZ" altLang="cs-CZ" sz="2000" dirty="0"/>
              <a:t>. zn. 2 As 56/2007, 1580/2008 Sb. NSS – uplatnění a formulace námitek), ŘOP jako podmínka pro následný </a:t>
            </a:r>
            <a:r>
              <a:rPr lang="cs-CZ" altLang="cs-CZ" sz="2000" b="1" dirty="0"/>
              <a:t>soudní přezkum </a:t>
            </a:r>
            <a:r>
              <a:rPr lang="cs-CZ" altLang="cs-CZ" sz="2000" dirty="0"/>
              <a:t>(§ 5 SŘS), </a:t>
            </a:r>
            <a:r>
              <a:rPr lang="cs-CZ" altLang="cs-CZ" sz="2000" b="1" dirty="0"/>
              <a:t>ŘOP</a:t>
            </a:r>
            <a:r>
              <a:rPr lang="cs-CZ" altLang="cs-CZ" sz="2000" dirty="0"/>
              <a:t> </a:t>
            </a:r>
            <a:r>
              <a:rPr lang="cs-CZ" altLang="cs-CZ" sz="2000" b="1" dirty="0"/>
              <a:t>suspenzivní</a:t>
            </a:r>
            <a:r>
              <a:rPr lang="cs-CZ" altLang="cs-CZ" sz="2000" dirty="0"/>
              <a:t> (a devolutivní účinek), krátké lhůty, </a:t>
            </a:r>
            <a:r>
              <a:rPr lang="cs-CZ" altLang="cs-CZ" sz="2000" b="1" dirty="0"/>
              <a:t>MOP:</a:t>
            </a:r>
            <a:r>
              <a:rPr lang="cs-CZ" altLang="cs-CZ" sz="2000" dirty="0"/>
              <a:t> pravomocná rozhodnutí, </a:t>
            </a:r>
            <a:r>
              <a:rPr lang="cs-CZ" altLang="cs-CZ" sz="2000" dirty="0" err="1"/>
              <a:t>pr</a:t>
            </a:r>
            <a:r>
              <a:rPr lang="cs-CZ" altLang="cs-CZ" sz="2000" dirty="0"/>
              <a:t>. jistota, lhůty, důvody</a:t>
            </a:r>
            <a:endParaRPr lang="cs-CZ" altLang="cs-CZ" sz="2000" b="1" dirty="0"/>
          </a:p>
          <a:p>
            <a:pPr algn="just">
              <a:lnSpc>
                <a:spcPct val="90000"/>
              </a:lnSpc>
            </a:pPr>
            <a:r>
              <a:rPr lang="cs-CZ" altLang="cs-CZ" sz="2000" b="1" dirty="0">
                <a:solidFill>
                  <a:srgbClr val="FF0000"/>
                </a:solidFill>
              </a:rPr>
              <a:t>Ochrana objektivní zákonnosti:</a:t>
            </a:r>
            <a:r>
              <a:rPr lang="cs-CZ" altLang="cs-CZ" sz="2000" dirty="0"/>
              <a:t> </a:t>
            </a:r>
            <a:r>
              <a:rPr lang="cs-CZ" altLang="cs-CZ" sz="2000" b="1" dirty="0"/>
              <a:t>dozorčí prostředky</a:t>
            </a:r>
            <a:r>
              <a:rPr lang="cs-CZ" altLang="cs-CZ" sz="2000" dirty="0"/>
              <a:t>, ve svém důsledku ale slouží i k ochraně práv subjektivních, </a:t>
            </a:r>
            <a:r>
              <a:rPr lang="cs-CZ" altLang="cs-CZ" sz="2000" b="1" dirty="0"/>
              <a:t>nástroj kontroly</a:t>
            </a:r>
          </a:p>
          <a:p>
            <a:pPr algn="just">
              <a:lnSpc>
                <a:spcPct val="90000"/>
              </a:lnSpc>
            </a:pPr>
            <a:r>
              <a:rPr lang="cs-CZ" altLang="cs-CZ" sz="2000" b="1" dirty="0"/>
              <a:t>Stížnost: subsidiární povaha, </a:t>
            </a:r>
            <a:r>
              <a:rPr lang="cs-CZ" altLang="cs-CZ" sz="2000" dirty="0"/>
              <a:t>problematičnost</a:t>
            </a:r>
          </a:p>
          <a:p>
            <a:pPr algn="just">
              <a:lnSpc>
                <a:spcPct val="90000"/>
              </a:lnSpc>
            </a:pPr>
            <a:endParaRPr lang="cs-CZ" altLang="cs-CZ" sz="2000" dirty="0"/>
          </a:p>
          <a:p>
            <a:pPr algn="just">
              <a:lnSpc>
                <a:spcPct val="90000"/>
              </a:lnSpc>
            </a:pPr>
            <a:r>
              <a:rPr lang="cs-CZ" sz="2000" dirty="0"/>
              <a:t>Součinnost, ale i instanční vztahy mezi správními orgány </a:t>
            </a:r>
            <a:r>
              <a:rPr lang="cs-CZ" sz="2000" b="1" dirty="0">
                <a:solidFill>
                  <a:srgbClr val="FF0000"/>
                </a:solidFill>
              </a:rPr>
              <a:t>prvního a druhého stupně</a:t>
            </a:r>
          </a:p>
          <a:p>
            <a:pPr algn="just">
              <a:lnSpc>
                <a:spcPct val="90000"/>
              </a:lnSpc>
            </a:pPr>
            <a:endParaRPr lang="cs-CZ" altLang="cs-CZ" sz="2000" dirty="0"/>
          </a:p>
          <a:p>
            <a:pPr marL="0" indent="0" algn="just">
              <a:lnSpc>
                <a:spcPct val="90000"/>
              </a:lnSpc>
              <a:buNone/>
            </a:pPr>
            <a:endParaRPr lang="cs-CZ" sz="2000" dirty="0"/>
          </a:p>
          <a:p>
            <a:endParaRPr lang="cs-CZ" sz="2000" dirty="0"/>
          </a:p>
        </p:txBody>
      </p:sp>
    </p:spTree>
    <p:extLst>
      <p:ext uri="{BB962C8B-B14F-4D97-AF65-F5344CB8AC3E}">
        <p14:creationId xmlns:p14="http://schemas.microsoft.com/office/powerpoint/2010/main" val="486293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5DD8273-514C-4B70-837A-CFF982DB9C4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E52D73F-074A-4FB8-AFC7-B1134B71B127}"/>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668F2353-E0F2-499A-942C-1D603BD4B9E1}"/>
              </a:ext>
            </a:extLst>
          </p:cNvPr>
          <p:cNvSpPr>
            <a:spLocks noGrp="1"/>
          </p:cNvSpPr>
          <p:nvPr>
            <p:ph type="title"/>
          </p:nvPr>
        </p:nvSpPr>
        <p:spPr/>
        <p:txBody>
          <a:bodyPr/>
          <a:lstStyle/>
          <a:p>
            <a:r>
              <a:rPr lang="cs-CZ" dirty="0"/>
              <a:t>Opravné prostředky obecně</a:t>
            </a:r>
          </a:p>
        </p:txBody>
      </p:sp>
      <p:sp>
        <p:nvSpPr>
          <p:cNvPr id="5" name="Zástupný obsah 4">
            <a:extLst>
              <a:ext uri="{FF2B5EF4-FFF2-40B4-BE49-F238E27FC236}">
                <a16:creationId xmlns:a16="http://schemas.microsoft.com/office/drawing/2014/main" id="{3436A065-5531-4FDC-BD7C-05C71C800B2C}"/>
              </a:ext>
            </a:extLst>
          </p:cNvPr>
          <p:cNvSpPr>
            <a:spLocks noGrp="1"/>
          </p:cNvSpPr>
          <p:nvPr>
            <p:ph idx="1"/>
          </p:nvPr>
        </p:nvSpPr>
        <p:spPr>
          <a:xfrm>
            <a:off x="540094" y="1520982"/>
            <a:ext cx="8066301" cy="4311018"/>
          </a:xfrm>
        </p:spPr>
        <p:txBody>
          <a:bodyPr/>
          <a:lstStyle/>
          <a:p>
            <a:pPr algn="just">
              <a:lnSpc>
                <a:spcPct val="100000"/>
              </a:lnSpc>
            </a:pPr>
            <a:r>
              <a:rPr lang="cs-CZ" b="1" dirty="0">
                <a:solidFill>
                  <a:srgbClr val="FF0000"/>
                </a:solidFill>
              </a:rPr>
              <a:t>ŘOP</a:t>
            </a:r>
            <a:r>
              <a:rPr lang="cs-CZ" dirty="0"/>
              <a:t> – </a:t>
            </a:r>
            <a:r>
              <a:rPr lang="cs-CZ" u="sng" dirty="0"/>
              <a:t>nepravomocná</a:t>
            </a:r>
            <a:r>
              <a:rPr lang="cs-CZ" dirty="0"/>
              <a:t> rozhodnutí, </a:t>
            </a:r>
            <a:r>
              <a:rPr lang="cs-CZ" u="sng" dirty="0"/>
              <a:t>suspenzivní</a:t>
            </a:r>
            <a:r>
              <a:rPr lang="cs-CZ" dirty="0"/>
              <a:t> účinek – lze/nelze vyloučit (předběžná vykonatelnost), </a:t>
            </a:r>
            <a:r>
              <a:rPr lang="cs-CZ" u="sng" dirty="0"/>
              <a:t>nárokové</a:t>
            </a:r>
            <a:r>
              <a:rPr lang="cs-CZ" dirty="0"/>
              <a:t>, </a:t>
            </a:r>
            <a:r>
              <a:rPr lang="cs-CZ" u="sng" dirty="0"/>
              <a:t>přednost</a:t>
            </a:r>
            <a:r>
              <a:rPr lang="cs-CZ" dirty="0"/>
              <a:t> před MOP (§ 94 odst. 1), </a:t>
            </a:r>
            <a:r>
              <a:rPr lang="cs-CZ" u="sng" dirty="0"/>
              <a:t>podmínka</a:t>
            </a:r>
            <a:r>
              <a:rPr lang="cs-CZ" dirty="0"/>
              <a:t> pro soudní přezkum (přípustnosti žaloby)</a:t>
            </a:r>
          </a:p>
          <a:p>
            <a:pPr algn="just">
              <a:lnSpc>
                <a:spcPct val="100000"/>
              </a:lnSpc>
            </a:pPr>
            <a:r>
              <a:rPr lang="cs-CZ" b="1" dirty="0">
                <a:solidFill>
                  <a:srgbClr val="FF0000"/>
                </a:solidFill>
              </a:rPr>
              <a:t>MOP</a:t>
            </a:r>
            <a:r>
              <a:rPr lang="cs-CZ" dirty="0"/>
              <a:t> – </a:t>
            </a:r>
            <a:r>
              <a:rPr lang="cs-CZ" u="sng" dirty="0"/>
              <a:t>pravomocná</a:t>
            </a:r>
            <a:r>
              <a:rPr lang="cs-CZ" dirty="0"/>
              <a:t> rozhodnutí, nelze ŘOP, </a:t>
            </a:r>
            <a:r>
              <a:rPr lang="cs-CZ" u="sng" dirty="0"/>
              <a:t>mohl, ale nemusel být uplatněn ŘOP</a:t>
            </a:r>
            <a:r>
              <a:rPr lang="cs-CZ" dirty="0"/>
              <a:t>, </a:t>
            </a:r>
            <a:r>
              <a:rPr lang="cs-CZ" u="sng" dirty="0"/>
              <a:t>nenárokové</a:t>
            </a:r>
            <a:r>
              <a:rPr lang="cs-CZ" dirty="0"/>
              <a:t> (přísnější podmínky), zásah do </a:t>
            </a:r>
            <a:r>
              <a:rPr lang="cs-CZ" u="sng" dirty="0"/>
              <a:t>právní jistoty</a:t>
            </a:r>
          </a:p>
          <a:p>
            <a:pPr algn="just">
              <a:lnSpc>
                <a:spcPct val="100000"/>
              </a:lnSpc>
            </a:pPr>
            <a:r>
              <a:rPr lang="cs-CZ" b="1" dirty="0">
                <a:solidFill>
                  <a:srgbClr val="FF0000"/>
                </a:solidFill>
              </a:rPr>
              <a:t>DP</a:t>
            </a:r>
            <a:r>
              <a:rPr lang="cs-CZ" b="1" dirty="0"/>
              <a:t> </a:t>
            </a:r>
            <a:r>
              <a:rPr lang="cs-CZ" dirty="0"/>
              <a:t>–</a:t>
            </a:r>
            <a:r>
              <a:rPr lang="cs-CZ" b="1" dirty="0"/>
              <a:t> </a:t>
            </a:r>
            <a:r>
              <a:rPr lang="cs-CZ" dirty="0"/>
              <a:t>dozorčí (výlučně </a:t>
            </a:r>
            <a:r>
              <a:rPr lang="cs-CZ" i="1" dirty="0"/>
              <a:t>ex offo</a:t>
            </a:r>
            <a:r>
              <a:rPr lang="cs-CZ" dirty="0"/>
              <a:t>)</a:t>
            </a:r>
          </a:p>
          <a:p>
            <a:pPr>
              <a:lnSpc>
                <a:spcPct val="100000"/>
              </a:lnSpc>
            </a:pPr>
            <a:endParaRPr lang="cs-CZ" dirty="0"/>
          </a:p>
        </p:txBody>
      </p:sp>
    </p:spTree>
    <p:extLst>
      <p:ext uri="{BB962C8B-B14F-4D97-AF65-F5344CB8AC3E}">
        <p14:creationId xmlns:p14="http://schemas.microsoft.com/office/powerpoint/2010/main" val="358373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0CD11FE-C3B2-43BD-8290-9F62E836520F}"/>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4EA2B60-8992-49CA-B9C7-33288B7D6D6E}"/>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321F3893-F723-48DA-B27F-E343999DD269}"/>
              </a:ext>
            </a:extLst>
          </p:cNvPr>
          <p:cNvSpPr>
            <a:spLocks noGrp="1"/>
          </p:cNvSpPr>
          <p:nvPr>
            <p:ph type="title"/>
          </p:nvPr>
        </p:nvSpPr>
        <p:spPr>
          <a:xfrm>
            <a:off x="540094" y="233916"/>
            <a:ext cx="8066301" cy="937660"/>
          </a:xfrm>
        </p:spPr>
        <p:txBody>
          <a:bodyPr/>
          <a:lstStyle/>
          <a:p>
            <a:pPr algn="just"/>
            <a:r>
              <a:rPr lang="cs-CZ" dirty="0"/>
              <a:t>Přezkoumání postupu a rozhodnutí v rámci správního řádu</a:t>
            </a:r>
          </a:p>
        </p:txBody>
      </p:sp>
      <p:sp>
        <p:nvSpPr>
          <p:cNvPr id="5" name="Zástupný obsah 4">
            <a:extLst>
              <a:ext uri="{FF2B5EF4-FFF2-40B4-BE49-F238E27FC236}">
                <a16:creationId xmlns:a16="http://schemas.microsoft.com/office/drawing/2014/main" id="{1EBEDF9F-5AF8-46FE-A62C-592CF50C15E3}"/>
              </a:ext>
            </a:extLst>
          </p:cNvPr>
          <p:cNvSpPr>
            <a:spLocks noGrp="1"/>
          </p:cNvSpPr>
          <p:nvPr>
            <p:ph idx="1"/>
          </p:nvPr>
        </p:nvSpPr>
        <p:spPr>
          <a:xfrm>
            <a:off x="540094" y="1871330"/>
            <a:ext cx="8066301" cy="3960670"/>
          </a:xfrm>
        </p:spPr>
        <p:txBody>
          <a:bodyPr/>
          <a:lstStyle/>
          <a:p>
            <a:pPr algn="just">
              <a:lnSpc>
                <a:spcPct val="90000"/>
              </a:lnSpc>
              <a:buFont typeface="Wingdings" panose="05000000000000000000" pitchFamily="2" charset="2"/>
              <a:buChar char="§"/>
            </a:pPr>
            <a:r>
              <a:rPr lang="cs-CZ" b="1" dirty="0"/>
              <a:t>Opravné prostředky ve správním řízení:</a:t>
            </a:r>
          </a:p>
          <a:p>
            <a:pPr marL="457200" indent="-457200" algn="just">
              <a:lnSpc>
                <a:spcPct val="90000"/>
              </a:lnSpc>
              <a:buFont typeface="+mj-lt"/>
              <a:buAutoNum type="arabicPeriod"/>
            </a:pPr>
            <a:r>
              <a:rPr lang="cs-CZ" b="1" dirty="0"/>
              <a:t>ŘOP, MOP</a:t>
            </a:r>
          </a:p>
          <a:p>
            <a:pPr marL="457200" indent="-457200" algn="just">
              <a:lnSpc>
                <a:spcPct val="90000"/>
              </a:lnSpc>
              <a:buFont typeface="+mj-lt"/>
              <a:buAutoNum type="arabicPeriod"/>
            </a:pPr>
            <a:r>
              <a:rPr lang="cs-CZ" b="1" dirty="0"/>
              <a:t>Podněty</a:t>
            </a:r>
            <a:r>
              <a:rPr lang="cs-CZ" dirty="0"/>
              <a:t> (DP, nicotnost)</a:t>
            </a:r>
          </a:p>
          <a:p>
            <a:pPr algn="just">
              <a:lnSpc>
                <a:spcPct val="90000"/>
              </a:lnSpc>
              <a:buFont typeface="Wingdings" panose="05000000000000000000" pitchFamily="2" charset="2"/>
              <a:buChar char="§"/>
            </a:pPr>
            <a:r>
              <a:rPr lang="cs-CZ" b="1" dirty="0"/>
              <a:t>Prostředky nápravy v jiných procesních postupech:</a:t>
            </a:r>
          </a:p>
          <a:p>
            <a:pPr marL="457200" indent="-457200" algn="just">
              <a:lnSpc>
                <a:spcPct val="90000"/>
              </a:lnSpc>
              <a:buFont typeface="+mj-lt"/>
              <a:buAutoNum type="arabicPeriod"/>
            </a:pPr>
            <a:r>
              <a:rPr lang="cs-CZ" b="1" dirty="0"/>
              <a:t>Závazná stanoviska </a:t>
            </a:r>
            <a:r>
              <a:rPr lang="cs-CZ" dirty="0"/>
              <a:t>(přezkumné řízení § 149/8)</a:t>
            </a:r>
          </a:p>
          <a:p>
            <a:pPr marL="457200" indent="-457200" algn="just">
              <a:lnSpc>
                <a:spcPct val="90000"/>
              </a:lnSpc>
              <a:buFont typeface="+mj-lt"/>
              <a:buAutoNum type="arabicPeriod"/>
            </a:pPr>
            <a:r>
              <a:rPr lang="cs-CZ" dirty="0"/>
              <a:t>část IV., V. a VI </a:t>
            </a:r>
            <a:r>
              <a:rPr lang="cs-CZ" dirty="0" err="1"/>
              <a:t>SpŘ</a:t>
            </a:r>
            <a:r>
              <a:rPr lang="cs-CZ" dirty="0"/>
              <a:t> – </a:t>
            </a:r>
            <a:r>
              <a:rPr lang="cs-CZ" dirty="0">
                <a:solidFill>
                  <a:srgbClr val="FF0000"/>
                </a:solidFill>
              </a:rPr>
              <a:t>přezkumné řízení/využití ustanovení o přezkumném řízení </a:t>
            </a:r>
            <a:r>
              <a:rPr lang="cs-CZ" dirty="0"/>
              <a:t>(§ 156/2 a „přiměřeně“, § 165, § 174/2)</a:t>
            </a:r>
          </a:p>
          <a:p>
            <a:pPr marL="457200" indent="-457200" algn="just">
              <a:lnSpc>
                <a:spcPct val="90000"/>
              </a:lnSpc>
              <a:buFont typeface="+mj-lt"/>
              <a:buAutoNum type="arabicPeriod"/>
            </a:pPr>
            <a:r>
              <a:rPr lang="cs-CZ" b="1" dirty="0"/>
              <a:t>Stížnost</a:t>
            </a:r>
            <a:r>
              <a:rPr lang="cs-CZ" dirty="0"/>
              <a:t> pro její obecnou povahu</a:t>
            </a:r>
          </a:p>
          <a:p>
            <a:endParaRPr lang="cs-CZ" dirty="0"/>
          </a:p>
        </p:txBody>
      </p:sp>
    </p:spTree>
    <p:extLst>
      <p:ext uri="{BB962C8B-B14F-4D97-AF65-F5344CB8AC3E}">
        <p14:creationId xmlns:p14="http://schemas.microsoft.com/office/powerpoint/2010/main" val="3077210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Odvolání</a:t>
            </a:r>
          </a:p>
        </p:txBody>
      </p:sp>
      <p:sp>
        <p:nvSpPr>
          <p:cNvPr id="5" name="Zástupný symbol pro obsah 4"/>
          <p:cNvSpPr>
            <a:spLocks noGrp="1"/>
          </p:cNvSpPr>
          <p:nvPr>
            <p:ph idx="1"/>
          </p:nvPr>
        </p:nvSpPr>
        <p:spPr/>
        <p:txBody>
          <a:bodyPr/>
          <a:lstStyle/>
          <a:p>
            <a:pPr algn="just">
              <a:lnSpc>
                <a:spcPct val="100000"/>
              </a:lnSpc>
            </a:pPr>
            <a:r>
              <a:rPr lang="cs-CZ" dirty="0"/>
              <a:t>§ 81 a násl.</a:t>
            </a:r>
          </a:p>
          <a:p>
            <a:pPr algn="just">
              <a:lnSpc>
                <a:spcPct val="100000"/>
              </a:lnSpc>
            </a:pPr>
            <a:r>
              <a:rPr lang="cs-CZ" dirty="0"/>
              <a:t>Zásada </a:t>
            </a:r>
            <a:r>
              <a:rPr lang="cs-CZ" b="1" dirty="0" err="1"/>
              <a:t>dvouinstančnosti</a:t>
            </a:r>
            <a:r>
              <a:rPr lang="cs-CZ" dirty="0"/>
              <a:t>, suspenzivní a devolutivní účinek; možnost </a:t>
            </a:r>
            <a:r>
              <a:rPr lang="cs-CZ" dirty="0" err="1"/>
              <a:t>autoremedury</a:t>
            </a:r>
            <a:r>
              <a:rPr lang="cs-CZ" dirty="0"/>
              <a:t> (§ 87)</a:t>
            </a:r>
          </a:p>
          <a:p>
            <a:pPr algn="just">
              <a:lnSpc>
                <a:spcPct val="100000"/>
              </a:lnSpc>
            </a:pPr>
            <a:r>
              <a:rPr lang="cs-CZ" dirty="0"/>
              <a:t>Lhůta </a:t>
            </a:r>
            <a:r>
              <a:rPr lang="cs-CZ" b="1" dirty="0"/>
              <a:t>15 dnů</a:t>
            </a:r>
          </a:p>
          <a:p>
            <a:pPr algn="just">
              <a:lnSpc>
                <a:spcPct val="100000"/>
              </a:lnSpc>
            </a:pPr>
            <a:r>
              <a:rPr lang="cs-CZ" b="1" dirty="0"/>
              <a:t>Výrokové možnosti </a:t>
            </a:r>
            <a:r>
              <a:rPr lang="cs-CZ" dirty="0"/>
              <a:t>odvolacího orgánu (§ 90); vztah mezi správním orgánem prvního a druhého stupně, ústup od „kasační povahy“, </a:t>
            </a:r>
            <a:r>
              <a:rPr lang="cs-CZ" b="1" dirty="0"/>
              <a:t>preference změnových rozhodnutí </a:t>
            </a:r>
          </a:p>
        </p:txBody>
      </p:sp>
    </p:spTree>
    <p:extLst>
      <p:ext uri="{BB962C8B-B14F-4D97-AF65-F5344CB8AC3E}">
        <p14:creationId xmlns:p14="http://schemas.microsoft.com/office/powerpoint/2010/main" val="3484304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Rozklad</a:t>
            </a:r>
          </a:p>
        </p:txBody>
      </p:sp>
      <p:sp>
        <p:nvSpPr>
          <p:cNvPr id="5" name="Zástupný symbol pro obsah 4"/>
          <p:cNvSpPr>
            <a:spLocks noGrp="1"/>
          </p:cNvSpPr>
          <p:nvPr>
            <p:ph idx="1"/>
          </p:nvPr>
        </p:nvSpPr>
        <p:spPr/>
        <p:txBody>
          <a:bodyPr/>
          <a:lstStyle/>
          <a:p>
            <a:pPr algn="just">
              <a:lnSpc>
                <a:spcPct val="100000"/>
              </a:lnSpc>
            </a:pPr>
            <a:r>
              <a:rPr lang="cs-CZ" b="1" dirty="0"/>
              <a:t>§ 152</a:t>
            </a:r>
          </a:p>
          <a:p>
            <a:pPr algn="just">
              <a:lnSpc>
                <a:spcPct val="100000"/>
              </a:lnSpc>
            </a:pPr>
            <a:r>
              <a:rPr lang="cs-CZ" dirty="0"/>
              <a:t>„</a:t>
            </a:r>
            <a:r>
              <a:rPr lang="cs-CZ" dirty="0" err="1"/>
              <a:t>Dvouinstančnost</a:t>
            </a:r>
            <a:r>
              <a:rPr lang="cs-CZ" dirty="0"/>
              <a:t>“ v případě </a:t>
            </a:r>
            <a:r>
              <a:rPr lang="cs-CZ" b="1" dirty="0"/>
              <a:t>ústředních správních úřadů</a:t>
            </a:r>
            <a:r>
              <a:rPr lang="cs-CZ" dirty="0"/>
              <a:t> a osob, které jsou v jejich čele (není nadřízený orgán)</a:t>
            </a:r>
          </a:p>
          <a:p>
            <a:pPr algn="just">
              <a:lnSpc>
                <a:spcPct val="100000"/>
              </a:lnSpc>
            </a:pPr>
            <a:r>
              <a:rPr lang="cs-CZ" dirty="0"/>
              <a:t>Tzv. </a:t>
            </a:r>
            <a:r>
              <a:rPr lang="cs-CZ" b="1" dirty="0"/>
              <a:t>rozkladové komise</a:t>
            </a:r>
          </a:p>
        </p:txBody>
      </p:sp>
    </p:spTree>
    <p:extLst>
      <p:ext uri="{BB962C8B-B14F-4D97-AF65-F5344CB8AC3E}">
        <p14:creationId xmlns:p14="http://schemas.microsoft.com/office/powerpoint/2010/main" val="3116820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Definujte zápatí - název prezentace / pracoviště</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540094" y="398131"/>
            <a:ext cx="8066301" cy="451576"/>
          </a:xfrm>
        </p:spPr>
        <p:txBody>
          <a:bodyPr/>
          <a:lstStyle/>
          <a:p>
            <a:pPr algn="just"/>
            <a:r>
              <a:rPr lang="cs-CZ" dirty="0"/>
              <a:t>Otázky, na které se pokusíme odpovědět:</a:t>
            </a:r>
          </a:p>
        </p:txBody>
      </p:sp>
      <p:sp>
        <p:nvSpPr>
          <p:cNvPr id="5" name="Zástupný symbol pro obsah 4"/>
          <p:cNvSpPr>
            <a:spLocks noGrp="1"/>
          </p:cNvSpPr>
          <p:nvPr>
            <p:ph idx="1"/>
          </p:nvPr>
        </p:nvSpPr>
        <p:spPr/>
        <p:txBody>
          <a:bodyPr/>
          <a:lstStyle/>
          <a:p>
            <a:pPr algn="just">
              <a:lnSpc>
                <a:spcPct val="100000"/>
              </a:lnSpc>
            </a:pPr>
            <a:r>
              <a:rPr lang="cs-CZ" sz="2000" i="1" dirty="0"/>
              <a:t>Povaha správního řádu jako lex </a:t>
            </a:r>
            <a:r>
              <a:rPr lang="cs-CZ" sz="2000" i="1" dirty="0" err="1"/>
              <a:t>generalis</a:t>
            </a:r>
            <a:r>
              <a:rPr lang="cs-CZ" sz="2000" i="1" dirty="0"/>
              <a:t>? Vztahy obecné a zvláštní právní úpravy.</a:t>
            </a:r>
          </a:p>
          <a:p>
            <a:pPr algn="just">
              <a:lnSpc>
                <a:spcPct val="100000"/>
              </a:lnSpc>
            </a:pPr>
            <a:r>
              <a:rPr lang="cs-CZ" sz="2000" i="1" dirty="0"/>
              <a:t>Co je to správní řízení a k čemu slouží?</a:t>
            </a:r>
          </a:p>
          <a:p>
            <a:pPr algn="just">
              <a:lnSpc>
                <a:spcPct val="100000"/>
              </a:lnSpc>
            </a:pPr>
            <a:r>
              <a:rPr lang="cs-CZ" sz="2000" i="1" dirty="0"/>
              <a:t>Jak probíhá a jak/čím se ukončuje správní řízení?</a:t>
            </a:r>
          </a:p>
          <a:p>
            <a:pPr algn="just">
              <a:lnSpc>
                <a:spcPct val="100000"/>
              </a:lnSpc>
            </a:pPr>
            <a:r>
              <a:rPr lang="cs-CZ" sz="2000" i="1" dirty="0"/>
              <a:t>Co jsou to mimořádné opravné prostředky (MOP)? Jak se liší od řádných opravných prostředků (ŘOP)?</a:t>
            </a:r>
          </a:p>
          <a:p>
            <a:pPr algn="just">
              <a:lnSpc>
                <a:spcPct val="100000"/>
              </a:lnSpc>
            </a:pPr>
            <a:r>
              <a:rPr lang="cs-CZ" sz="2000" i="1" dirty="0"/>
              <a:t>Je nějaký vztah mezi ŘOP a MOP?</a:t>
            </a:r>
          </a:p>
          <a:p>
            <a:pPr algn="just">
              <a:lnSpc>
                <a:spcPct val="100000"/>
              </a:lnSpc>
            </a:pPr>
            <a:r>
              <a:rPr lang="cs-CZ" sz="2000" i="1" dirty="0"/>
              <a:t>K čemu slouží dozorčí prostředky (DP)? </a:t>
            </a:r>
          </a:p>
          <a:p>
            <a:pPr algn="just">
              <a:lnSpc>
                <a:spcPct val="100000"/>
              </a:lnSpc>
            </a:pPr>
            <a:r>
              <a:rPr lang="cs-CZ" sz="2000" i="1" dirty="0"/>
              <a:t>Jaký je rozdíl mezi obnovou řízení a přezkumným řízením?</a:t>
            </a:r>
          </a:p>
          <a:p>
            <a:pPr algn="just">
              <a:lnSpc>
                <a:spcPct val="100000"/>
              </a:lnSpc>
            </a:pPr>
            <a:r>
              <a:rPr lang="cs-CZ" sz="2000" i="1" dirty="0"/>
              <a:t>Jak se projevuje v řízení o mimořádných či dozorčích prostředcích ochrana práv nabytých v dobré víře?</a:t>
            </a:r>
          </a:p>
          <a:p>
            <a:pPr algn="just">
              <a:lnSpc>
                <a:spcPct val="100000"/>
              </a:lnSpc>
            </a:pPr>
            <a:r>
              <a:rPr lang="cs-CZ" sz="2000" i="1" dirty="0"/>
              <a:t>K čemu slouží stížnost?</a:t>
            </a:r>
          </a:p>
          <a:p>
            <a:pPr algn="just">
              <a:lnSpc>
                <a:spcPct val="100000"/>
              </a:lnSpc>
            </a:pPr>
            <a:r>
              <a:rPr lang="cs-CZ" sz="2000" i="1" dirty="0"/>
              <a:t>Co je to nečinnost a jak ji lze řešit?</a:t>
            </a:r>
          </a:p>
          <a:p>
            <a:pPr algn="just">
              <a:lnSpc>
                <a:spcPct val="100000"/>
              </a:lnSpc>
            </a:pPr>
            <a:r>
              <a:rPr lang="cs-CZ" sz="2000" i="1" dirty="0"/>
              <a:t>Jaká opatření proti nečinnosti mohou být uplatněna?</a:t>
            </a:r>
          </a:p>
          <a:p>
            <a:pPr algn="just">
              <a:lnSpc>
                <a:spcPct val="100000"/>
              </a:lnSpc>
            </a:pPr>
            <a:endParaRPr lang="cs-CZ" sz="2000" dirty="0"/>
          </a:p>
        </p:txBody>
      </p:sp>
    </p:spTree>
    <p:extLst>
      <p:ext uri="{BB962C8B-B14F-4D97-AF65-F5344CB8AC3E}">
        <p14:creationId xmlns:p14="http://schemas.microsoft.com/office/powerpoint/2010/main" val="4188252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Odpor a námitky</a:t>
            </a:r>
          </a:p>
        </p:txBody>
      </p:sp>
      <p:sp>
        <p:nvSpPr>
          <p:cNvPr id="5" name="Zástupný symbol pro obsah 4"/>
          <p:cNvSpPr>
            <a:spLocks noGrp="1"/>
          </p:cNvSpPr>
          <p:nvPr>
            <p:ph idx="1"/>
          </p:nvPr>
        </p:nvSpPr>
        <p:spPr/>
        <p:txBody>
          <a:bodyPr/>
          <a:lstStyle/>
          <a:p>
            <a:pPr algn="just">
              <a:lnSpc>
                <a:spcPct val="100000"/>
              </a:lnSpc>
            </a:pPr>
            <a:r>
              <a:rPr lang="cs-CZ" b="1" dirty="0"/>
              <a:t>Odpor</a:t>
            </a:r>
            <a:r>
              <a:rPr lang="cs-CZ" dirty="0"/>
              <a:t> v § 150, proti příkazu, nemusí být odůvodněn, důsledkem je </a:t>
            </a:r>
            <a:r>
              <a:rPr lang="cs-CZ" b="1" dirty="0"/>
              <a:t>zrušení příkazu a pokračování v řízení</a:t>
            </a:r>
            <a:r>
              <a:rPr lang="cs-CZ" dirty="0"/>
              <a:t> (resp. jeho zahájení)</a:t>
            </a:r>
          </a:p>
          <a:p>
            <a:pPr algn="just">
              <a:lnSpc>
                <a:spcPct val="100000"/>
              </a:lnSpc>
            </a:pPr>
            <a:endParaRPr lang="cs-CZ" dirty="0"/>
          </a:p>
          <a:p>
            <a:pPr algn="just">
              <a:lnSpc>
                <a:spcPct val="100000"/>
              </a:lnSpc>
            </a:pPr>
            <a:r>
              <a:rPr lang="cs-CZ" b="1" dirty="0"/>
              <a:t>Námitky</a:t>
            </a:r>
            <a:r>
              <a:rPr lang="cs-CZ" dirty="0"/>
              <a:t> v případě exekuce</a:t>
            </a:r>
          </a:p>
        </p:txBody>
      </p:sp>
    </p:spTree>
    <p:extLst>
      <p:ext uri="{BB962C8B-B14F-4D97-AF65-F5344CB8AC3E}">
        <p14:creationId xmlns:p14="http://schemas.microsoft.com/office/powerpoint/2010/main" val="523665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6F12B34-36EB-4DEC-A7BC-F19B92B0B3E2}"/>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62D50E4-3A2B-4AB3-AB22-6A3C2272D30F}"/>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951781DD-01E9-4074-9FC5-1BF45AB9C34A}"/>
              </a:ext>
            </a:extLst>
          </p:cNvPr>
          <p:cNvSpPr>
            <a:spLocks noGrp="1"/>
          </p:cNvSpPr>
          <p:nvPr>
            <p:ph type="title"/>
          </p:nvPr>
        </p:nvSpPr>
        <p:spPr/>
        <p:txBody>
          <a:bodyPr/>
          <a:lstStyle/>
          <a:p>
            <a:r>
              <a:rPr lang="cs-CZ" dirty="0"/>
              <a:t>Přezkumné řízení</a:t>
            </a:r>
          </a:p>
        </p:txBody>
      </p:sp>
      <p:sp>
        <p:nvSpPr>
          <p:cNvPr id="5" name="Zástupný obsah 4">
            <a:extLst>
              <a:ext uri="{FF2B5EF4-FFF2-40B4-BE49-F238E27FC236}">
                <a16:creationId xmlns:a16="http://schemas.microsoft.com/office/drawing/2014/main" id="{1278F287-6C59-4C40-94BC-8E3DCA0CD69B}"/>
              </a:ext>
            </a:extLst>
          </p:cNvPr>
          <p:cNvSpPr>
            <a:spLocks noGrp="1"/>
          </p:cNvSpPr>
          <p:nvPr>
            <p:ph idx="1"/>
          </p:nvPr>
        </p:nvSpPr>
        <p:spPr/>
        <p:txBody>
          <a:bodyPr/>
          <a:lstStyle/>
          <a:p>
            <a:pPr algn="just">
              <a:lnSpc>
                <a:spcPct val="90000"/>
              </a:lnSpc>
              <a:buFont typeface="Wingdings" panose="05000000000000000000" pitchFamily="2" charset="2"/>
              <a:buChar char="§"/>
            </a:pPr>
            <a:r>
              <a:rPr lang="cs-CZ" dirty="0"/>
              <a:t>(§ 94 až 99 </a:t>
            </a:r>
            <a:r>
              <a:rPr lang="cs-CZ" dirty="0" err="1"/>
              <a:t>SpŘ</a:t>
            </a:r>
            <a:r>
              <a:rPr lang="cs-CZ" dirty="0"/>
              <a:t>)</a:t>
            </a:r>
          </a:p>
          <a:p>
            <a:pPr algn="just">
              <a:lnSpc>
                <a:spcPct val="90000"/>
              </a:lnSpc>
              <a:buFont typeface="Wingdings" panose="05000000000000000000" pitchFamily="2" charset="2"/>
              <a:buChar char="§"/>
            </a:pPr>
            <a:r>
              <a:rPr lang="cs-CZ" dirty="0">
                <a:solidFill>
                  <a:srgbClr val="FF0000"/>
                </a:solidFill>
              </a:rPr>
              <a:t>Dozorčí prostředek </a:t>
            </a:r>
            <a:r>
              <a:rPr lang="cs-CZ" dirty="0"/>
              <a:t>(</a:t>
            </a:r>
            <a:r>
              <a:rPr lang="cs-CZ" i="1" dirty="0"/>
              <a:t>ex offo</a:t>
            </a:r>
            <a:r>
              <a:rPr lang="cs-CZ" dirty="0"/>
              <a:t>)</a:t>
            </a:r>
          </a:p>
          <a:p>
            <a:pPr algn="just">
              <a:lnSpc>
                <a:spcPct val="90000"/>
              </a:lnSpc>
              <a:buFont typeface="Wingdings" panose="05000000000000000000" pitchFamily="2" charset="2"/>
              <a:buChar char="§"/>
            </a:pPr>
            <a:r>
              <a:rPr lang="cs-CZ" dirty="0">
                <a:solidFill>
                  <a:srgbClr val="FF0000"/>
                </a:solidFill>
              </a:rPr>
              <a:t>Podnět</a:t>
            </a:r>
            <a:r>
              <a:rPr lang="cs-CZ" dirty="0"/>
              <a:t> (§ 94/1 – účastník, § 42 – jiná osoba, mohou správní orgány navzájem, § 92/1 v případě opožděného nebo nepřípustného odvolání) </a:t>
            </a:r>
          </a:p>
          <a:p>
            <a:pPr algn="just">
              <a:lnSpc>
                <a:spcPct val="90000"/>
              </a:lnSpc>
              <a:buFont typeface="Wingdings" panose="05000000000000000000" pitchFamily="2" charset="2"/>
              <a:buChar char="§"/>
            </a:pPr>
            <a:r>
              <a:rPr lang="cs-CZ" dirty="0"/>
              <a:t>Vůči rozhodnutím </a:t>
            </a:r>
            <a:r>
              <a:rPr lang="cs-CZ" b="1" dirty="0"/>
              <a:t>meritorním</a:t>
            </a:r>
            <a:r>
              <a:rPr lang="cs-CZ" dirty="0"/>
              <a:t> (i odložení a zastavení) a zásadně </a:t>
            </a:r>
            <a:r>
              <a:rPr lang="cs-CZ" b="1" dirty="0"/>
              <a:t>pravomocným</a:t>
            </a:r>
            <a:r>
              <a:rPr lang="cs-CZ" dirty="0"/>
              <a:t> (i předběžně vykonatelná, nebylo-li odvolání)</a:t>
            </a:r>
          </a:p>
          <a:p>
            <a:pPr algn="just">
              <a:lnSpc>
                <a:spcPct val="90000"/>
              </a:lnSpc>
              <a:buFont typeface="Wingdings" panose="05000000000000000000" pitchFamily="2" charset="2"/>
              <a:buChar char="§"/>
            </a:pPr>
            <a:r>
              <a:rPr lang="cs-CZ" dirty="0"/>
              <a:t>Co </a:t>
            </a:r>
            <a:r>
              <a:rPr lang="cs-CZ" b="1" dirty="0"/>
              <a:t>přezkoumat nelze </a:t>
            </a:r>
            <a:r>
              <a:rPr lang="cs-CZ" dirty="0"/>
              <a:t>-výluky</a:t>
            </a:r>
          </a:p>
          <a:p>
            <a:endParaRPr lang="cs-CZ" dirty="0"/>
          </a:p>
        </p:txBody>
      </p:sp>
    </p:spTree>
    <p:extLst>
      <p:ext uri="{BB962C8B-B14F-4D97-AF65-F5344CB8AC3E}">
        <p14:creationId xmlns:p14="http://schemas.microsoft.com/office/powerpoint/2010/main" val="2883336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33FA84-2C3D-40A1-A22F-3890B25E36D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6DD0A2-1382-41C6-8475-C903F8054959}"/>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E275FC4E-0FBF-40F6-8432-881888905E8A}"/>
              </a:ext>
            </a:extLst>
          </p:cNvPr>
          <p:cNvSpPr>
            <a:spLocks noGrp="1"/>
          </p:cNvSpPr>
          <p:nvPr>
            <p:ph type="title"/>
          </p:nvPr>
        </p:nvSpPr>
        <p:spPr>
          <a:xfrm>
            <a:off x="540094" y="378000"/>
            <a:ext cx="8066301" cy="451576"/>
          </a:xfrm>
        </p:spPr>
        <p:txBody>
          <a:bodyPr/>
          <a:lstStyle/>
          <a:p>
            <a:r>
              <a:rPr lang="cs-CZ" dirty="0"/>
              <a:t>Obnova řízení</a:t>
            </a:r>
          </a:p>
        </p:txBody>
      </p:sp>
      <p:sp>
        <p:nvSpPr>
          <p:cNvPr id="5" name="Zástupný obsah 4">
            <a:extLst>
              <a:ext uri="{FF2B5EF4-FFF2-40B4-BE49-F238E27FC236}">
                <a16:creationId xmlns:a16="http://schemas.microsoft.com/office/drawing/2014/main" id="{8B36C6F8-864C-447D-88D1-210DC3C232D5}"/>
              </a:ext>
            </a:extLst>
          </p:cNvPr>
          <p:cNvSpPr>
            <a:spLocks noGrp="1"/>
          </p:cNvSpPr>
          <p:nvPr>
            <p:ph idx="1"/>
          </p:nvPr>
        </p:nvSpPr>
        <p:spPr>
          <a:xfrm>
            <a:off x="540094" y="1077362"/>
            <a:ext cx="8066301" cy="4754638"/>
          </a:xfrm>
        </p:spPr>
        <p:txBody>
          <a:bodyPr/>
          <a:lstStyle/>
          <a:p>
            <a:pPr algn="just">
              <a:lnSpc>
                <a:spcPct val="100000"/>
              </a:lnSpc>
            </a:pPr>
            <a:r>
              <a:rPr lang="cs-CZ" sz="2400" dirty="0"/>
              <a:t>Obnova řízení (§ 100 a 102 </a:t>
            </a:r>
            <a:r>
              <a:rPr lang="cs-CZ" sz="2400" dirty="0" err="1"/>
              <a:t>SpŘ</a:t>
            </a:r>
            <a:r>
              <a:rPr lang="cs-CZ" sz="2400" dirty="0"/>
              <a:t>)</a:t>
            </a:r>
          </a:p>
          <a:p>
            <a:pPr algn="just">
              <a:lnSpc>
                <a:spcPct val="100000"/>
              </a:lnSpc>
            </a:pPr>
            <a:r>
              <a:rPr lang="cs-CZ" sz="2400" dirty="0"/>
              <a:t>NSS (</a:t>
            </a:r>
            <a:r>
              <a:rPr lang="cs-CZ" sz="2400" dirty="0" err="1"/>
              <a:t>sp</a:t>
            </a:r>
            <a:r>
              <a:rPr lang="cs-CZ" sz="2400" dirty="0"/>
              <a:t>. zn. 6 As 39/2009, 2144/2010 Sb. NSS), </a:t>
            </a:r>
            <a:r>
              <a:rPr lang="cs-CZ" sz="2400" i="1" dirty="0"/>
              <a:t>„obnova řízení podle § 100 odst. 1 písm. a)… je – na rozdíl od úpravy přezkumného řízení… – určena </a:t>
            </a:r>
            <a:r>
              <a:rPr lang="cs-CZ" sz="2400" i="1" dirty="0">
                <a:solidFill>
                  <a:srgbClr val="FF0000"/>
                </a:solidFill>
              </a:rPr>
              <a:t>k nápravě skutkových nesprávností</a:t>
            </a:r>
            <a:r>
              <a:rPr lang="cs-CZ" sz="2400" i="1" dirty="0"/>
              <a:t>“.</a:t>
            </a:r>
          </a:p>
          <a:p>
            <a:pPr algn="just">
              <a:lnSpc>
                <a:spcPct val="100000"/>
              </a:lnSpc>
            </a:pPr>
            <a:r>
              <a:rPr lang="cs-CZ" sz="2400" dirty="0">
                <a:solidFill>
                  <a:srgbClr val="FF0000"/>
                </a:solidFill>
              </a:rPr>
              <a:t>Dozorčí prostředek </a:t>
            </a:r>
            <a:r>
              <a:rPr lang="cs-CZ" sz="2400" dirty="0"/>
              <a:t>– </a:t>
            </a:r>
            <a:r>
              <a:rPr lang="cs-CZ" sz="2400" i="1" dirty="0"/>
              <a:t>ex offo</a:t>
            </a:r>
            <a:r>
              <a:rPr lang="cs-CZ" sz="2400" dirty="0"/>
              <a:t>, ale i </a:t>
            </a:r>
            <a:r>
              <a:rPr lang="cs-CZ" sz="2400" dirty="0">
                <a:solidFill>
                  <a:srgbClr val="FF0000"/>
                </a:solidFill>
              </a:rPr>
              <a:t>MOP</a:t>
            </a:r>
            <a:r>
              <a:rPr lang="cs-CZ" sz="2400" dirty="0"/>
              <a:t> (</a:t>
            </a:r>
            <a:r>
              <a:rPr lang="cs-CZ" sz="2400" b="1" dirty="0"/>
              <a:t>žádost + </a:t>
            </a:r>
            <a:r>
              <a:rPr lang="cs-CZ" sz="2400" dirty="0"/>
              <a:t>§ 92/1)</a:t>
            </a:r>
          </a:p>
          <a:p>
            <a:pPr algn="just">
              <a:lnSpc>
                <a:spcPct val="100000"/>
              </a:lnSpc>
            </a:pPr>
            <a:r>
              <a:rPr lang="cs-CZ" sz="2400" dirty="0"/>
              <a:t>Taxativní důvody, lhůty</a:t>
            </a:r>
          </a:p>
          <a:p>
            <a:pPr marL="457200" indent="-457200" algn="just">
              <a:lnSpc>
                <a:spcPct val="100000"/>
              </a:lnSpc>
              <a:buAutoNum type="arabicPeriod"/>
            </a:pPr>
            <a:r>
              <a:rPr lang="cs-CZ" sz="2400" dirty="0">
                <a:solidFill>
                  <a:srgbClr val="FF0000"/>
                </a:solidFill>
              </a:rPr>
              <a:t>Povolení obnovy </a:t>
            </a:r>
            <a:r>
              <a:rPr lang="cs-CZ" sz="2400" dirty="0"/>
              <a:t>– ano/ne (zamítnutí žádosti), </a:t>
            </a:r>
            <a:r>
              <a:rPr lang="cs-CZ" sz="2400" dirty="0">
                <a:solidFill>
                  <a:srgbClr val="FF0000"/>
                </a:solidFill>
              </a:rPr>
              <a:t>nařízení obnovy </a:t>
            </a:r>
            <a:r>
              <a:rPr lang="cs-CZ" sz="2400" i="1" dirty="0"/>
              <a:t>ex offo</a:t>
            </a:r>
          </a:p>
          <a:p>
            <a:pPr marL="457200" indent="-457200" algn="just">
              <a:lnSpc>
                <a:spcPct val="100000"/>
              </a:lnSpc>
              <a:buAutoNum type="arabicPeriod"/>
            </a:pPr>
            <a:r>
              <a:rPr lang="cs-CZ" sz="2400" b="1" dirty="0"/>
              <a:t>Obnovené řízení</a:t>
            </a:r>
          </a:p>
          <a:p>
            <a:pPr algn="just">
              <a:lnSpc>
                <a:spcPct val="100000"/>
              </a:lnSpc>
            </a:pPr>
            <a:endParaRPr lang="cs-CZ" sz="2400" dirty="0"/>
          </a:p>
          <a:p>
            <a:pPr>
              <a:lnSpc>
                <a:spcPct val="100000"/>
              </a:lnSpc>
            </a:pPr>
            <a:endParaRPr lang="cs-CZ" sz="2400" dirty="0"/>
          </a:p>
        </p:txBody>
      </p:sp>
    </p:spTree>
    <p:extLst>
      <p:ext uri="{BB962C8B-B14F-4D97-AF65-F5344CB8AC3E}">
        <p14:creationId xmlns:p14="http://schemas.microsoft.com/office/powerpoint/2010/main" val="3179775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33FA84-2C3D-40A1-A22F-3890B25E36D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D26DD0A2-1382-41C6-8475-C903F8054959}"/>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E275FC4E-0FBF-40F6-8432-881888905E8A}"/>
              </a:ext>
            </a:extLst>
          </p:cNvPr>
          <p:cNvSpPr>
            <a:spLocks noGrp="1"/>
          </p:cNvSpPr>
          <p:nvPr>
            <p:ph type="title"/>
          </p:nvPr>
        </p:nvSpPr>
        <p:spPr>
          <a:xfrm>
            <a:off x="540094" y="378000"/>
            <a:ext cx="8066301" cy="451576"/>
          </a:xfrm>
        </p:spPr>
        <p:txBody>
          <a:bodyPr/>
          <a:lstStyle/>
          <a:p>
            <a:r>
              <a:rPr lang="cs-CZ" dirty="0"/>
              <a:t>Obnova řízení</a:t>
            </a:r>
          </a:p>
        </p:txBody>
      </p:sp>
      <p:sp>
        <p:nvSpPr>
          <p:cNvPr id="5" name="Zástupný obsah 4">
            <a:extLst>
              <a:ext uri="{FF2B5EF4-FFF2-40B4-BE49-F238E27FC236}">
                <a16:creationId xmlns:a16="http://schemas.microsoft.com/office/drawing/2014/main" id="{8B36C6F8-864C-447D-88D1-210DC3C232D5}"/>
              </a:ext>
            </a:extLst>
          </p:cNvPr>
          <p:cNvSpPr>
            <a:spLocks noGrp="1"/>
          </p:cNvSpPr>
          <p:nvPr>
            <p:ph idx="1"/>
          </p:nvPr>
        </p:nvSpPr>
        <p:spPr>
          <a:xfrm>
            <a:off x="540094" y="1077362"/>
            <a:ext cx="8066301" cy="4754638"/>
          </a:xfrm>
        </p:spPr>
        <p:txBody>
          <a:bodyPr/>
          <a:lstStyle/>
          <a:p>
            <a:pPr algn="just">
              <a:lnSpc>
                <a:spcPct val="100000"/>
              </a:lnSpc>
            </a:pPr>
            <a:r>
              <a:rPr lang="cs-CZ" sz="2000" dirty="0">
                <a:solidFill>
                  <a:srgbClr val="FF0000"/>
                </a:solidFill>
              </a:rPr>
              <a:t>Žádost</a:t>
            </a:r>
            <a:r>
              <a:rPr lang="cs-CZ" sz="2000" dirty="0"/>
              <a:t> (§ 44 a § 37) </a:t>
            </a:r>
            <a:r>
              <a:rPr lang="cs-CZ" sz="2000" dirty="0">
                <a:solidFill>
                  <a:srgbClr val="FF0000"/>
                </a:solidFill>
              </a:rPr>
              <a:t>účastníka</a:t>
            </a:r>
            <a:r>
              <a:rPr lang="cs-CZ" sz="2000" dirty="0"/>
              <a:t> (ne nikým jiným) u SO, který původně rozhodoval, postoupení</a:t>
            </a:r>
          </a:p>
          <a:p>
            <a:pPr algn="just">
              <a:lnSpc>
                <a:spcPct val="100000"/>
              </a:lnSpc>
            </a:pPr>
            <a:r>
              <a:rPr lang="cs-CZ" sz="2000" dirty="0"/>
              <a:t>Rozhoduje o žádosti SO, který </a:t>
            </a:r>
            <a:r>
              <a:rPr lang="cs-CZ" sz="2000" dirty="0">
                <a:solidFill>
                  <a:srgbClr val="FF0000"/>
                </a:solidFill>
              </a:rPr>
              <a:t>rozhodl v </a:t>
            </a:r>
            <a:r>
              <a:rPr lang="cs-CZ" sz="2000" b="1" dirty="0">
                <a:solidFill>
                  <a:srgbClr val="FF0000"/>
                </a:solidFill>
              </a:rPr>
              <a:t>posledním stupni</a:t>
            </a:r>
          </a:p>
          <a:p>
            <a:pPr algn="just">
              <a:lnSpc>
                <a:spcPct val="100000"/>
              </a:lnSpc>
            </a:pPr>
            <a:r>
              <a:rPr lang="cs-CZ" sz="2000" b="1" dirty="0"/>
              <a:t>Podmínky: </a:t>
            </a:r>
            <a:r>
              <a:rPr lang="cs-CZ" sz="2000" b="1" dirty="0">
                <a:solidFill>
                  <a:srgbClr val="00B050"/>
                </a:solidFill>
              </a:rPr>
              <a:t>Právní moc + návrh/ex offo + důvody + lhůty</a:t>
            </a:r>
          </a:p>
          <a:p>
            <a:pPr marL="514350" indent="-514350" algn="just">
              <a:lnSpc>
                <a:spcPct val="100000"/>
              </a:lnSpc>
              <a:buFont typeface="+mj-lt"/>
              <a:buAutoNum type="arabicPeriod"/>
            </a:pPr>
            <a:r>
              <a:rPr lang="cs-CZ" sz="2000" dirty="0">
                <a:solidFill>
                  <a:srgbClr val="FF0000"/>
                </a:solidFill>
              </a:rPr>
              <a:t>Vyšly najevo </a:t>
            </a:r>
            <a:r>
              <a:rPr lang="cs-CZ" sz="2000" u="sng" dirty="0">
                <a:solidFill>
                  <a:srgbClr val="FF0000"/>
                </a:solidFill>
              </a:rPr>
              <a:t>dříve</a:t>
            </a:r>
            <a:r>
              <a:rPr lang="cs-CZ" sz="2000" dirty="0">
                <a:solidFill>
                  <a:srgbClr val="FF0000"/>
                </a:solidFill>
              </a:rPr>
              <a:t> </a:t>
            </a:r>
            <a:r>
              <a:rPr lang="cs-CZ" sz="2000" u="sng" dirty="0">
                <a:solidFill>
                  <a:srgbClr val="FF0000"/>
                </a:solidFill>
              </a:rPr>
              <a:t>neznámé</a:t>
            </a:r>
            <a:r>
              <a:rPr lang="cs-CZ" sz="2000" dirty="0">
                <a:solidFill>
                  <a:srgbClr val="FF0000"/>
                </a:solidFill>
              </a:rPr>
              <a:t> skutečnosti/důkazy + existovaly v době původního + </a:t>
            </a:r>
            <a:r>
              <a:rPr lang="cs-CZ" sz="2000" b="1" dirty="0">
                <a:solidFill>
                  <a:srgbClr val="FF0000"/>
                </a:solidFill>
              </a:rPr>
              <a:t>ku prospěchu </a:t>
            </a:r>
            <a:r>
              <a:rPr lang="cs-CZ" sz="2000" dirty="0"/>
              <a:t>(i ex offo)</a:t>
            </a:r>
            <a:r>
              <a:rPr lang="cs-CZ" sz="2000" b="1" dirty="0">
                <a:solidFill>
                  <a:srgbClr val="FF0000"/>
                </a:solidFill>
              </a:rPr>
              <a:t> </a:t>
            </a:r>
            <a:r>
              <a:rPr lang="cs-CZ" sz="2000" dirty="0">
                <a:solidFill>
                  <a:srgbClr val="FF0000"/>
                </a:solidFill>
              </a:rPr>
              <a:t>+ </a:t>
            </a:r>
            <a:r>
              <a:rPr lang="cs-CZ" sz="2000" u="sng" dirty="0">
                <a:solidFill>
                  <a:srgbClr val="FF0000"/>
                </a:solidFill>
              </a:rPr>
              <a:t>nemohl uplatnit </a:t>
            </a:r>
            <a:r>
              <a:rPr lang="cs-CZ" sz="2000" dirty="0">
                <a:solidFill>
                  <a:srgbClr val="FF0000"/>
                </a:solidFill>
              </a:rPr>
              <a:t>(nepravdivé důkazy</a:t>
            </a:r>
          </a:p>
          <a:p>
            <a:pPr marL="514350" indent="-514350" algn="just">
              <a:lnSpc>
                <a:spcPct val="100000"/>
              </a:lnSpc>
              <a:buFont typeface="+mj-lt"/>
              <a:buAutoNum type="arabicPeriod"/>
            </a:pPr>
            <a:r>
              <a:rPr lang="cs-CZ" sz="2000" dirty="0">
                <a:solidFill>
                  <a:srgbClr val="FF0000"/>
                </a:solidFill>
              </a:rPr>
              <a:t>Zrušení či změna podkladového aktu (rozhodnutí, závazné stanovisko)</a:t>
            </a:r>
          </a:p>
          <a:p>
            <a:pPr marL="514350" indent="-514350" algn="just">
              <a:lnSpc>
                <a:spcPct val="100000"/>
              </a:lnSpc>
              <a:buFont typeface="+mj-lt"/>
              <a:buAutoNum type="arabicPeriod"/>
            </a:pPr>
            <a:r>
              <a:rPr lang="cs-CZ" sz="2000" dirty="0">
                <a:solidFill>
                  <a:srgbClr val="FF0000"/>
                </a:solidFill>
              </a:rPr>
              <a:t>Trestný čin </a:t>
            </a:r>
            <a:r>
              <a:rPr lang="cs-CZ" sz="2000" dirty="0"/>
              <a:t>(jen </a:t>
            </a:r>
            <a:r>
              <a:rPr lang="cs-CZ" sz="2000" b="1" dirty="0"/>
              <a:t>nařízení</a:t>
            </a:r>
            <a:r>
              <a:rPr lang="cs-CZ" sz="2000" dirty="0"/>
              <a:t>, jinak podnět; 3 roky </a:t>
            </a:r>
            <a:r>
              <a:rPr lang="cs-CZ" sz="2000" dirty="0" err="1"/>
              <a:t>obj</a:t>
            </a:r>
            <a:r>
              <a:rPr lang="cs-CZ" sz="2000" dirty="0"/>
              <a:t>. lhůta + </a:t>
            </a:r>
            <a:r>
              <a:rPr lang="cs-CZ" sz="2000" b="1" dirty="0"/>
              <a:t>vydat rozhodnutí</a:t>
            </a:r>
            <a:r>
              <a:rPr lang="cs-CZ" sz="2000" dirty="0"/>
              <a:t>)</a:t>
            </a:r>
            <a:endParaRPr lang="cs-CZ" sz="2000" dirty="0">
              <a:solidFill>
                <a:srgbClr val="FF0000"/>
              </a:solidFill>
            </a:endParaRPr>
          </a:p>
          <a:p>
            <a:pPr algn="just">
              <a:lnSpc>
                <a:spcPct val="100000"/>
              </a:lnSpc>
            </a:pPr>
            <a:r>
              <a:rPr lang="cs-CZ" sz="2000" dirty="0"/>
              <a:t>1+2 odůvodňují </a:t>
            </a:r>
            <a:r>
              <a:rPr lang="cs-CZ" sz="2000" b="1" dirty="0"/>
              <a:t>jiné řešení otázky </a:t>
            </a:r>
            <a:r>
              <a:rPr lang="cs-CZ" sz="2000" dirty="0"/>
              <a:t>(zda může být posouzeno jinak), ale není vyloučeno, aby v obnoveném řízení bylo nakonec posouzeno a rozhodnuto stejně</a:t>
            </a:r>
          </a:p>
          <a:p>
            <a:pPr algn="just">
              <a:lnSpc>
                <a:spcPct val="100000"/>
              </a:lnSpc>
            </a:pPr>
            <a:r>
              <a:rPr lang="cs-CZ" sz="2000" b="1" dirty="0">
                <a:solidFill>
                  <a:srgbClr val="FF0000"/>
                </a:solidFill>
              </a:rPr>
              <a:t>Lhůty </a:t>
            </a:r>
            <a:r>
              <a:rPr lang="cs-CZ" sz="2000" dirty="0"/>
              <a:t>(pro </a:t>
            </a:r>
            <a:r>
              <a:rPr lang="cs-CZ" sz="2000" b="1" dirty="0"/>
              <a:t>žádost</a:t>
            </a:r>
            <a:r>
              <a:rPr lang="cs-CZ" sz="2000" dirty="0"/>
              <a:t>, ne pro vydání rozhodnutí, </a:t>
            </a:r>
            <a:r>
              <a:rPr lang="cs-CZ" sz="2000" b="1" dirty="0">
                <a:solidFill>
                  <a:schemeClr val="accent1"/>
                </a:solidFill>
              </a:rPr>
              <a:t>při nařízení pro vydání</a:t>
            </a:r>
            <a:r>
              <a:rPr lang="cs-CZ" sz="2000" dirty="0"/>
              <a:t>): </a:t>
            </a:r>
            <a:r>
              <a:rPr lang="cs-CZ" sz="2000" b="1" dirty="0"/>
              <a:t>3 měsíce + 3 roky</a:t>
            </a:r>
          </a:p>
        </p:txBody>
      </p:sp>
    </p:spTree>
    <p:extLst>
      <p:ext uri="{BB962C8B-B14F-4D97-AF65-F5344CB8AC3E}">
        <p14:creationId xmlns:p14="http://schemas.microsoft.com/office/powerpoint/2010/main" val="2415671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Opatření proti  nečinnosti</a:t>
            </a:r>
          </a:p>
        </p:txBody>
      </p:sp>
      <p:sp>
        <p:nvSpPr>
          <p:cNvPr id="5" name="Zástupný symbol pro obsah 4"/>
          <p:cNvSpPr>
            <a:spLocks noGrp="1"/>
          </p:cNvSpPr>
          <p:nvPr>
            <p:ph idx="1"/>
          </p:nvPr>
        </p:nvSpPr>
        <p:spPr/>
        <p:txBody>
          <a:bodyPr/>
          <a:lstStyle/>
          <a:p>
            <a:pPr algn="just">
              <a:lnSpc>
                <a:spcPct val="100000"/>
              </a:lnSpc>
            </a:pPr>
            <a:r>
              <a:rPr lang="cs-CZ" sz="2000" dirty="0"/>
              <a:t>Zásada </a:t>
            </a:r>
            <a:r>
              <a:rPr lang="cs-CZ" sz="2000" b="1" dirty="0"/>
              <a:t>rychlosti</a:t>
            </a:r>
            <a:r>
              <a:rPr lang="cs-CZ" sz="2000" dirty="0"/>
              <a:t> v § 6 odst. 1, vazba na § 80</a:t>
            </a:r>
          </a:p>
          <a:p>
            <a:pPr algn="just">
              <a:lnSpc>
                <a:spcPct val="100000"/>
              </a:lnSpc>
            </a:pPr>
            <a:r>
              <a:rPr lang="cs-CZ" sz="2000" dirty="0"/>
              <a:t>Porušení lhůt se nemůže dovolávat ten, kdo to </a:t>
            </a:r>
            <a:r>
              <a:rPr lang="cs-CZ" sz="2000" b="1" dirty="0"/>
              <a:t>sám způsobil </a:t>
            </a:r>
            <a:r>
              <a:rPr lang="cs-CZ" sz="2000" dirty="0"/>
              <a:t>(§ 70 odst. 4), možnost požádat o uplatnění (§ 80 odst. 3, důležité pro následnou tzv. nečinnostní žalobu)</a:t>
            </a:r>
          </a:p>
          <a:p>
            <a:pPr algn="just">
              <a:lnSpc>
                <a:spcPct val="100000"/>
              </a:lnSpc>
            </a:pPr>
            <a:r>
              <a:rPr lang="cs-CZ" sz="2000" b="1" dirty="0">
                <a:solidFill>
                  <a:schemeClr val="accent2"/>
                </a:solidFill>
              </a:rPr>
              <a:t>Nečinnost a její řešení formou fikce? </a:t>
            </a:r>
            <a:r>
              <a:rPr lang="cs-CZ" sz="2000" dirty="0"/>
              <a:t>Kupř. § 178 odst. 3 nového stavebního zákona č. 283/2021 Sb.</a:t>
            </a:r>
          </a:p>
          <a:p>
            <a:pPr algn="just">
              <a:lnSpc>
                <a:spcPct val="100000"/>
              </a:lnSpc>
            </a:pPr>
            <a:r>
              <a:rPr lang="cs-CZ" sz="2000" b="1" dirty="0"/>
              <a:t>Opatření</a:t>
            </a:r>
            <a:r>
              <a:rPr lang="cs-CZ" sz="2000" dirty="0"/>
              <a:t> proti nečinnosti v § 80 odst. 4</a:t>
            </a:r>
          </a:p>
          <a:p>
            <a:pPr lvl="1" algn="just"/>
            <a:r>
              <a:rPr lang="cs-CZ" dirty="0"/>
              <a:t>Příkaz</a:t>
            </a:r>
          </a:p>
          <a:p>
            <a:pPr lvl="1" algn="just"/>
            <a:r>
              <a:rPr lang="cs-CZ" dirty="0"/>
              <a:t>Atrakce</a:t>
            </a:r>
          </a:p>
          <a:p>
            <a:pPr lvl="1" algn="just"/>
            <a:r>
              <a:rPr lang="cs-CZ" dirty="0"/>
              <a:t>Delegace</a:t>
            </a:r>
          </a:p>
          <a:p>
            <a:pPr lvl="1" algn="just"/>
            <a:r>
              <a:rPr lang="cs-CZ" dirty="0"/>
              <a:t>Prodloužení lhůty</a:t>
            </a:r>
          </a:p>
          <a:p>
            <a:pPr algn="just">
              <a:lnSpc>
                <a:spcPct val="100000"/>
              </a:lnSpc>
            </a:pPr>
            <a:r>
              <a:rPr lang="cs-CZ" sz="2000" b="1" dirty="0"/>
              <a:t>Opatření</a:t>
            </a:r>
            <a:r>
              <a:rPr lang="cs-CZ" sz="2000" dirty="0"/>
              <a:t> proti nečinnost v § 148 odst. 3</a:t>
            </a:r>
          </a:p>
          <a:p>
            <a:pPr lvl="1" algn="just"/>
            <a:r>
              <a:rPr lang="cs-CZ" dirty="0"/>
              <a:t>Mezitímní a částečné rozhodnutí</a:t>
            </a:r>
          </a:p>
        </p:txBody>
      </p:sp>
    </p:spTree>
    <p:extLst>
      <p:ext uri="{BB962C8B-B14F-4D97-AF65-F5344CB8AC3E}">
        <p14:creationId xmlns:p14="http://schemas.microsoft.com/office/powerpoint/2010/main" val="3790596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95B94D8-2EFE-49FC-BA20-774731C181DD}"/>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722B822-612A-488F-9BEA-77EDFFE95469}"/>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283294B0-3D77-4884-8B4C-A07059CDED87}"/>
              </a:ext>
            </a:extLst>
          </p:cNvPr>
          <p:cNvSpPr>
            <a:spLocks noGrp="1"/>
          </p:cNvSpPr>
          <p:nvPr>
            <p:ph type="title"/>
          </p:nvPr>
        </p:nvSpPr>
        <p:spPr/>
        <p:txBody>
          <a:bodyPr/>
          <a:lstStyle/>
          <a:p>
            <a:r>
              <a:rPr lang="cs-CZ" dirty="0"/>
              <a:t>Stížnost</a:t>
            </a:r>
          </a:p>
        </p:txBody>
      </p:sp>
      <p:sp>
        <p:nvSpPr>
          <p:cNvPr id="5" name="Zástupný obsah 4">
            <a:extLst>
              <a:ext uri="{FF2B5EF4-FFF2-40B4-BE49-F238E27FC236}">
                <a16:creationId xmlns:a16="http://schemas.microsoft.com/office/drawing/2014/main" id="{1BBEA510-4644-4DA8-8A72-FBF34784882B}"/>
              </a:ext>
            </a:extLst>
          </p:cNvPr>
          <p:cNvSpPr>
            <a:spLocks noGrp="1"/>
          </p:cNvSpPr>
          <p:nvPr>
            <p:ph idx="1"/>
          </p:nvPr>
        </p:nvSpPr>
        <p:spPr/>
        <p:txBody>
          <a:bodyPr/>
          <a:lstStyle/>
          <a:p>
            <a:pPr algn="just">
              <a:lnSpc>
                <a:spcPct val="100000"/>
              </a:lnSpc>
            </a:pPr>
            <a:r>
              <a:rPr lang="cs-CZ" sz="2400" dirty="0"/>
              <a:t>Proti </a:t>
            </a:r>
            <a:r>
              <a:rPr lang="cs-CZ" sz="2400" b="1" dirty="0">
                <a:solidFill>
                  <a:srgbClr val="FF0000"/>
                </a:solidFill>
              </a:rPr>
              <a:t>nevhodnému chování nebo postupu </a:t>
            </a:r>
            <a:r>
              <a:rPr lang="cs-CZ" sz="2400" dirty="0"/>
              <a:t>správního orgánu; </a:t>
            </a:r>
            <a:r>
              <a:rPr lang="cs-CZ" sz="2400" b="1" dirty="0"/>
              <a:t>nelze-li jiný </a:t>
            </a:r>
            <a:r>
              <a:rPr lang="cs-CZ" sz="2400" dirty="0"/>
              <a:t>prostředek ochrany</a:t>
            </a:r>
          </a:p>
          <a:p>
            <a:pPr algn="just">
              <a:lnSpc>
                <a:spcPct val="100000"/>
              </a:lnSpc>
            </a:pPr>
            <a:r>
              <a:rPr lang="cs-CZ" sz="2400" dirty="0"/>
              <a:t>U toho orgánu, který vede řízení; prošetření stížnosti, výslech stěžovatele a dotčené osoby</a:t>
            </a:r>
          </a:p>
          <a:p>
            <a:pPr algn="just">
              <a:lnSpc>
                <a:spcPct val="100000"/>
              </a:lnSpc>
            </a:pPr>
            <a:r>
              <a:rPr lang="cs-CZ" sz="2400" dirty="0"/>
              <a:t>Vyřízení </a:t>
            </a:r>
            <a:r>
              <a:rPr lang="cs-CZ" sz="2400" b="1" dirty="0"/>
              <a:t>do 60 dnů</a:t>
            </a:r>
            <a:r>
              <a:rPr lang="cs-CZ" sz="2400" dirty="0"/>
              <a:t>, </a:t>
            </a:r>
            <a:r>
              <a:rPr lang="cs-CZ" sz="2400" b="1" dirty="0"/>
              <a:t>vyrozumění</a:t>
            </a:r>
            <a:r>
              <a:rPr lang="cs-CZ" sz="2400" dirty="0"/>
              <a:t> stěžovatele</a:t>
            </a:r>
          </a:p>
          <a:p>
            <a:pPr algn="just">
              <a:lnSpc>
                <a:spcPct val="100000"/>
              </a:lnSpc>
            </a:pPr>
            <a:r>
              <a:rPr lang="cs-CZ" sz="2400" b="1" dirty="0"/>
              <a:t>Opatření k nápravě</a:t>
            </a:r>
          </a:p>
          <a:p>
            <a:pPr algn="just">
              <a:lnSpc>
                <a:spcPct val="100000"/>
              </a:lnSpc>
            </a:pPr>
            <a:r>
              <a:rPr lang="cs-CZ" sz="2400" b="1" dirty="0"/>
              <a:t>Stížnost</a:t>
            </a:r>
            <a:r>
              <a:rPr lang="cs-CZ" sz="2400" dirty="0"/>
              <a:t> na způsob vyřízení stížnosti</a:t>
            </a:r>
          </a:p>
        </p:txBody>
      </p:sp>
    </p:spTree>
    <p:extLst>
      <p:ext uri="{BB962C8B-B14F-4D97-AF65-F5344CB8AC3E}">
        <p14:creationId xmlns:p14="http://schemas.microsoft.com/office/powerpoint/2010/main" val="2917562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Literatura</a:t>
            </a:r>
          </a:p>
        </p:txBody>
      </p:sp>
      <p:sp>
        <p:nvSpPr>
          <p:cNvPr id="5" name="Zástupný symbol pro obsah 4"/>
          <p:cNvSpPr>
            <a:spLocks noGrp="1"/>
          </p:cNvSpPr>
          <p:nvPr>
            <p:ph idx="1"/>
          </p:nvPr>
        </p:nvSpPr>
        <p:spPr/>
        <p:txBody>
          <a:bodyPr/>
          <a:lstStyle/>
          <a:p>
            <a:pPr algn="just">
              <a:lnSpc>
                <a:spcPct val="100000"/>
              </a:lnSpc>
            </a:pPr>
            <a:r>
              <a:rPr lang="cs-CZ" dirty="0"/>
              <a:t>Skulová, S. a kol. Správní právo procesní. 4. vyd. Plzeň: Aleš Čeněk, 2020, </a:t>
            </a:r>
            <a:r>
              <a:rPr lang="cs-CZ" b="1" dirty="0"/>
              <a:t>s. 25 -37, 269 – 285, 286 – 314</a:t>
            </a:r>
            <a:r>
              <a:rPr lang="cs-CZ" dirty="0"/>
              <a:t>; (pro zopakování a ve vztahu ke správnímu řízení jako celku s. 91 -268)</a:t>
            </a:r>
          </a:p>
        </p:txBody>
      </p:sp>
    </p:spTree>
    <p:extLst>
      <p:ext uri="{BB962C8B-B14F-4D97-AF65-F5344CB8AC3E}">
        <p14:creationId xmlns:p14="http://schemas.microsoft.com/office/powerpoint/2010/main" val="4200492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25E1F19-0273-416E-8737-814A88267E0C}"/>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A9BCF25-C12B-4066-8BD9-281C32B1B5E8}"/>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8D0AB95-03EF-4089-A588-C2D6804F9C0A}"/>
              </a:ext>
            </a:extLst>
          </p:cNvPr>
          <p:cNvSpPr>
            <a:spLocks noGrp="1"/>
          </p:cNvSpPr>
          <p:nvPr>
            <p:ph type="title"/>
          </p:nvPr>
        </p:nvSpPr>
        <p:spPr/>
        <p:txBody>
          <a:bodyPr/>
          <a:lstStyle/>
          <a:p>
            <a:r>
              <a:rPr lang="cs-CZ" dirty="0"/>
              <a:t>Cíl přednášky</a:t>
            </a:r>
          </a:p>
        </p:txBody>
      </p:sp>
      <p:sp>
        <p:nvSpPr>
          <p:cNvPr id="5" name="Zástupný obsah 4">
            <a:extLst>
              <a:ext uri="{FF2B5EF4-FFF2-40B4-BE49-F238E27FC236}">
                <a16:creationId xmlns:a16="http://schemas.microsoft.com/office/drawing/2014/main" id="{1FC5CC1F-9DBC-4B54-8774-ED0E73DEB3DC}"/>
              </a:ext>
            </a:extLst>
          </p:cNvPr>
          <p:cNvSpPr>
            <a:spLocks noGrp="1"/>
          </p:cNvSpPr>
          <p:nvPr>
            <p:ph idx="1"/>
          </p:nvPr>
        </p:nvSpPr>
        <p:spPr/>
        <p:txBody>
          <a:bodyPr/>
          <a:lstStyle/>
          <a:p>
            <a:pPr algn="just">
              <a:lnSpc>
                <a:spcPct val="100000"/>
              </a:lnSpc>
            </a:pPr>
            <a:r>
              <a:rPr lang="cs-CZ" dirty="0"/>
              <a:t>Vnímat postavení a úlohu správního řádu</a:t>
            </a:r>
          </a:p>
          <a:p>
            <a:pPr algn="just">
              <a:lnSpc>
                <a:spcPct val="100000"/>
              </a:lnSpc>
            </a:pPr>
            <a:r>
              <a:rPr lang="cs-CZ" dirty="0"/>
              <a:t>Pochopit a být schopen aplikovat subsidiární povahu správního řádu</a:t>
            </a:r>
          </a:p>
          <a:p>
            <a:pPr algn="just">
              <a:lnSpc>
                <a:spcPct val="100000"/>
              </a:lnSpc>
            </a:pPr>
            <a:r>
              <a:rPr lang="cs-CZ" dirty="0"/>
              <a:t>Rozumět podstatě správního řízení a jeho právnímu rámci, včetně opravných prostředků</a:t>
            </a:r>
          </a:p>
        </p:txBody>
      </p:sp>
    </p:spTree>
    <p:extLst>
      <p:ext uri="{BB962C8B-B14F-4D97-AF65-F5344CB8AC3E}">
        <p14:creationId xmlns:p14="http://schemas.microsoft.com/office/powerpoint/2010/main" val="3194765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Správní řád</a:t>
            </a:r>
          </a:p>
        </p:txBody>
      </p:sp>
      <p:sp>
        <p:nvSpPr>
          <p:cNvPr id="5" name="Zástupný symbol pro obsah 4"/>
          <p:cNvSpPr>
            <a:spLocks noGrp="1"/>
          </p:cNvSpPr>
          <p:nvPr>
            <p:ph idx="1"/>
          </p:nvPr>
        </p:nvSpPr>
        <p:spPr>
          <a:xfrm>
            <a:off x="540094" y="1436914"/>
            <a:ext cx="8066301" cy="4395086"/>
          </a:xfrm>
        </p:spPr>
        <p:txBody>
          <a:bodyPr/>
          <a:lstStyle/>
          <a:p>
            <a:pPr marL="529200" indent="-457200" algn="just">
              <a:lnSpc>
                <a:spcPct val="100000"/>
              </a:lnSpc>
              <a:buFont typeface="+mj-lt"/>
              <a:buAutoNum type="arabicPeriod"/>
            </a:pPr>
            <a:r>
              <a:rPr lang="cs-CZ" sz="2400" b="1" dirty="0"/>
              <a:t>8/1928 Sb.</a:t>
            </a:r>
            <a:r>
              <a:rPr lang="cs-CZ" sz="2400" dirty="0"/>
              <a:t> – 137 ustanovení, pouze správní řízení, vliv AVG z 1925 a judikatury NSS (a předchozí)</a:t>
            </a:r>
          </a:p>
          <a:p>
            <a:pPr marL="529200" indent="-457200" algn="just">
              <a:lnSpc>
                <a:spcPct val="100000"/>
              </a:lnSpc>
              <a:buFont typeface="+mj-lt"/>
              <a:buAutoNum type="arabicPeriod"/>
            </a:pPr>
            <a:r>
              <a:rPr lang="cs-CZ" sz="2400" b="1" dirty="0"/>
              <a:t>20/1955 Sb. </a:t>
            </a:r>
            <a:r>
              <a:rPr lang="cs-CZ" sz="2400" dirty="0"/>
              <a:t>– 53 ustanovení, pouze správní řízení </a:t>
            </a:r>
          </a:p>
          <a:p>
            <a:pPr marL="529200" indent="-457200" algn="just">
              <a:lnSpc>
                <a:spcPct val="100000"/>
              </a:lnSpc>
              <a:buFont typeface="+mj-lt"/>
              <a:buAutoNum type="arabicPeriod"/>
            </a:pPr>
            <a:r>
              <a:rPr lang="cs-CZ" sz="2400" b="1" dirty="0"/>
              <a:t>91/1960 Sb. </a:t>
            </a:r>
            <a:r>
              <a:rPr lang="cs-CZ" sz="2400" dirty="0"/>
              <a:t>– pouhých 36 ustanovení, pouze správní řízení (cílem bylo zjednodušit, ale …)</a:t>
            </a:r>
          </a:p>
          <a:p>
            <a:pPr marL="529200" indent="-457200" algn="just">
              <a:lnSpc>
                <a:spcPct val="100000"/>
              </a:lnSpc>
              <a:buFont typeface="+mj-lt"/>
              <a:buAutoNum type="arabicPeriod"/>
            </a:pPr>
            <a:r>
              <a:rPr lang="cs-CZ" sz="2400" b="1" dirty="0"/>
              <a:t>Zákon č. 71/1967 Sb. </a:t>
            </a:r>
            <a:r>
              <a:rPr lang="cs-CZ" sz="2400" dirty="0"/>
              <a:t>– 86 ustanovení, zejména správní řízení </a:t>
            </a:r>
          </a:p>
          <a:p>
            <a:pPr marL="529200" indent="-457200" algn="just">
              <a:lnSpc>
                <a:spcPct val="100000"/>
              </a:lnSpc>
              <a:buFont typeface="+mj-lt"/>
              <a:buAutoNum type="arabicPeriod"/>
            </a:pPr>
            <a:r>
              <a:rPr lang="cs-CZ" sz="2400" b="1" dirty="0"/>
              <a:t>Zákon č. 500/2004 Sb. </a:t>
            </a:r>
            <a:r>
              <a:rPr lang="cs-CZ" sz="2400" dirty="0"/>
              <a:t>– původně 184 ustanovení, zejména správní řízení (§ 9 až 153, což je cca 75% obsahu správního řádu</a:t>
            </a:r>
            <a:endParaRPr lang="cs-CZ" sz="2400" b="1" dirty="0"/>
          </a:p>
        </p:txBody>
      </p:sp>
    </p:spTree>
    <p:extLst>
      <p:ext uri="{BB962C8B-B14F-4D97-AF65-F5344CB8AC3E}">
        <p14:creationId xmlns:p14="http://schemas.microsoft.com/office/powerpoint/2010/main" val="3331642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Správní řád jako lex </a:t>
            </a:r>
            <a:r>
              <a:rPr lang="cs-CZ" dirty="0" err="1"/>
              <a:t>generalis</a:t>
            </a:r>
            <a:endParaRPr lang="cs-CZ" dirty="0"/>
          </a:p>
        </p:txBody>
      </p:sp>
      <p:sp>
        <p:nvSpPr>
          <p:cNvPr id="5" name="Zástupný symbol pro obsah 4"/>
          <p:cNvSpPr>
            <a:spLocks noGrp="1"/>
          </p:cNvSpPr>
          <p:nvPr>
            <p:ph idx="1"/>
          </p:nvPr>
        </p:nvSpPr>
        <p:spPr/>
        <p:txBody>
          <a:bodyPr/>
          <a:lstStyle/>
          <a:p>
            <a:pPr algn="just">
              <a:lnSpc>
                <a:spcPct val="100000"/>
              </a:lnSpc>
            </a:pPr>
            <a:r>
              <a:rPr lang="cs-CZ" sz="2000" dirty="0"/>
              <a:t>§ 1 odst. 1 a 3: </a:t>
            </a:r>
            <a:r>
              <a:rPr lang="cs-CZ" sz="2000" b="1" dirty="0"/>
              <a:t>rozsah působnosti</a:t>
            </a:r>
            <a:r>
              <a:rPr lang="cs-CZ" sz="2000" dirty="0"/>
              <a:t>, kdy/na co se </a:t>
            </a:r>
            <a:r>
              <a:rPr lang="cs-CZ" sz="2000" dirty="0" err="1"/>
              <a:t>SpŘ</a:t>
            </a:r>
            <a:r>
              <a:rPr lang="cs-CZ" sz="2000" dirty="0"/>
              <a:t> (ne)použije; tzv. </a:t>
            </a:r>
            <a:r>
              <a:rPr lang="cs-CZ" sz="2000" b="1" dirty="0"/>
              <a:t>vnější vrchnostenská veřejná správa</a:t>
            </a:r>
            <a:r>
              <a:rPr lang="cs-CZ" sz="2000" dirty="0"/>
              <a:t> a současně při postupech daných </a:t>
            </a:r>
            <a:r>
              <a:rPr lang="cs-CZ" sz="2000" dirty="0" err="1"/>
              <a:t>SpŘ</a:t>
            </a:r>
            <a:r>
              <a:rPr lang="cs-CZ" sz="2000" dirty="0"/>
              <a:t> (tj. systematika </a:t>
            </a:r>
            <a:r>
              <a:rPr lang="cs-CZ" sz="2000" dirty="0" err="1"/>
              <a:t>SpŘ</a:t>
            </a:r>
            <a:r>
              <a:rPr lang="cs-CZ" sz="2000" dirty="0"/>
              <a:t>)</a:t>
            </a:r>
          </a:p>
          <a:p>
            <a:pPr algn="just">
              <a:lnSpc>
                <a:spcPct val="100000"/>
              </a:lnSpc>
            </a:pPr>
            <a:r>
              <a:rPr lang="cs-CZ" sz="2000" dirty="0"/>
              <a:t>§ 1 odst. 1 </a:t>
            </a:r>
            <a:r>
              <a:rPr lang="cs-CZ" sz="2000" dirty="0" err="1"/>
              <a:t>SpŘ</a:t>
            </a:r>
            <a:r>
              <a:rPr lang="cs-CZ" sz="2000" dirty="0"/>
              <a:t>: legislativní zkratka „</a:t>
            </a:r>
            <a:r>
              <a:rPr lang="cs-CZ" sz="2000" b="1" dirty="0"/>
              <a:t>správní orgán</a:t>
            </a:r>
            <a:r>
              <a:rPr lang="cs-CZ" sz="2000" dirty="0"/>
              <a:t>“</a:t>
            </a:r>
          </a:p>
          <a:p>
            <a:pPr algn="just">
              <a:lnSpc>
                <a:spcPct val="100000"/>
              </a:lnSpc>
            </a:pPr>
            <a:r>
              <a:rPr lang="cs-CZ" sz="2000" dirty="0"/>
              <a:t>§ 1 odst. 2 </a:t>
            </a:r>
            <a:r>
              <a:rPr lang="cs-CZ" sz="2000" dirty="0" err="1"/>
              <a:t>SpŘ</a:t>
            </a:r>
            <a:r>
              <a:rPr lang="cs-CZ" sz="2000" dirty="0"/>
              <a:t>: </a:t>
            </a:r>
            <a:r>
              <a:rPr lang="cs-CZ" sz="2000" i="1" dirty="0"/>
              <a:t>Tento zákon nebo jeho jednotlivá ustanovení se použijí, nestanoví-li zvláštní zákon jiný postup</a:t>
            </a:r>
            <a:r>
              <a:rPr lang="cs-CZ" sz="2000" dirty="0"/>
              <a:t>.</a:t>
            </a:r>
          </a:p>
          <a:p>
            <a:pPr algn="just">
              <a:lnSpc>
                <a:spcPct val="100000"/>
              </a:lnSpc>
            </a:pPr>
            <a:r>
              <a:rPr lang="cs-CZ" sz="2000" dirty="0" err="1"/>
              <a:t>SpŘ</a:t>
            </a:r>
            <a:r>
              <a:rPr lang="cs-CZ" sz="2000" dirty="0"/>
              <a:t> jako </a:t>
            </a:r>
            <a:r>
              <a:rPr lang="cs-CZ" sz="2000" b="1" dirty="0"/>
              <a:t>lex </a:t>
            </a:r>
            <a:r>
              <a:rPr lang="cs-CZ" sz="2000" b="1" dirty="0" err="1"/>
              <a:t>generalis</a:t>
            </a:r>
            <a:r>
              <a:rPr lang="cs-CZ" sz="2000" b="1" dirty="0"/>
              <a:t> (obecný), subsidiarita (podpůrnost) </a:t>
            </a:r>
            <a:r>
              <a:rPr lang="cs-CZ" sz="2000" dirty="0" err="1"/>
              <a:t>SpŘ</a:t>
            </a:r>
            <a:endParaRPr lang="cs-CZ" sz="2000" dirty="0"/>
          </a:p>
          <a:p>
            <a:pPr algn="just">
              <a:lnSpc>
                <a:spcPct val="100000"/>
              </a:lnSpc>
            </a:pPr>
            <a:r>
              <a:rPr lang="cs-CZ" sz="2000" dirty="0"/>
              <a:t>Ve zvl. zákonech </a:t>
            </a:r>
            <a:r>
              <a:rPr lang="cs-CZ" sz="2000" b="1" dirty="0"/>
              <a:t>netřeba vymezovat vztah </a:t>
            </a:r>
            <a:r>
              <a:rPr lang="cs-CZ" sz="2000" dirty="0"/>
              <a:t>ke </a:t>
            </a:r>
            <a:r>
              <a:rPr lang="cs-CZ" sz="2000" dirty="0" err="1"/>
              <a:t>SpŘ</a:t>
            </a:r>
            <a:r>
              <a:rPr lang="cs-CZ" sz="2000" dirty="0"/>
              <a:t>, je dán právě § 1 odst. 2 </a:t>
            </a:r>
            <a:r>
              <a:rPr lang="cs-CZ" sz="2000" dirty="0" err="1"/>
              <a:t>SpŘ</a:t>
            </a:r>
            <a:endParaRPr lang="cs-CZ" sz="2000" dirty="0"/>
          </a:p>
          <a:p>
            <a:pPr algn="just">
              <a:lnSpc>
                <a:spcPct val="100000"/>
              </a:lnSpc>
            </a:pPr>
            <a:r>
              <a:rPr lang="cs-CZ" sz="2000" dirty="0" err="1"/>
              <a:t>SpŘ</a:t>
            </a:r>
            <a:r>
              <a:rPr lang="cs-CZ" sz="2000" dirty="0"/>
              <a:t> má 8 částí, vzájemně provázané (srov. „obdobně“ a „přiměřeně“ v § 154, 170 a 174 odst. 1), návaznost na tzv. formy činnosti</a:t>
            </a:r>
          </a:p>
        </p:txBody>
      </p:sp>
    </p:spTree>
    <p:extLst>
      <p:ext uri="{BB962C8B-B14F-4D97-AF65-F5344CB8AC3E}">
        <p14:creationId xmlns:p14="http://schemas.microsoft.com/office/powerpoint/2010/main" val="61518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Správní řád: systematika</a:t>
            </a:r>
          </a:p>
        </p:txBody>
      </p:sp>
      <p:sp>
        <p:nvSpPr>
          <p:cNvPr id="5" name="Zástupný symbol pro obsah 4"/>
          <p:cNvSpPr>
            <a:spLocks noGrp="1"/>
          </p:cNvSpPr>
          <p:nvPr>
            <p:ph idx="1"/>
          </p:nvPr>
        </p:nvSpPr>
        <p:spPr/>
        <p:txBody>
          <a:bodyPr/>
          <a:lstStyle/>
          <a:p>
            <a:pPr algn="just">
              <a:lnSpc>
                <a:spcPct val="100000"/>
              </a:lnSpc>
            </a:pPr>
            <a:r>
              <a:rPr lang="cs-CZ" sz="2000" dirty="0"/>
              <a:t>„společné“; zásady, subsidiarita, stížnost, role § 177 </a:t>
            </a:r>
            <a:r>
              <a:rPr lang="cs-CZ" sz="2000" b="1" dirty="0"/>
              <a:t>(č. I + VII)</a:t>
            </a:r>
          </a:p>
          <a:p>
            <a:pPr algn="just">
              <a:lnSpc>
                <a:spcPct val="100000"/>
              </a:lnSpc>
            </a:pPr>
            <a:r>
              <a:rPr lang="cs-CZ" sz="2000" dirty="0"/>
              <a:t>ISA rozhodnutí </a:t>
            </a:r>
            <a:r>
              <a:rPr lang="cs-CZ" sz="2000" b="1" dirty="0"/>
              <a:t>(č. II a III)</a:t>
            </a:r>
          </a:p>
          <a:p>
            <a:pPr algn="just">
              <a:lnSpc>
                <a:spcPct val="100000"/>
              </a:lnSpc>
            </a:pPr>
            <a:r>
              <a:rPr lang="cs-CZ" sz="2000" dirty="0"/>
              <a:t>ISA tzv. jiné úkony </a:t>
            </a:r>
            <a:r>
              <a:rPr lang="cs-CZ" sz="2000" b="1" dirty="0"/>
              <a:t>(č. IV), </a:t>
            </a:r>
            <a:r>
              <a:rPr lang="cs-CZ" sz="2000" dirty="0"/>
              <a:t>podpůrná role části IV. podle § 177 odst. 2</a:t>
            </a:r>
          </a:p>
          <a:p>
            <a:pPr algn="just">
              <a:lnSpc>
                <a:spcPct val="100000"/>
              </a:lnSpc>
            </a:pPr>
            <a:r>
              <a:rPr lang="cs-CZ" sz="2000" dirty="0"/>
              <a:t>VŘPS </a:t>
            </a:r>
            <a:r>
              <a:rPr lang="cs-CZ" sz="2000" b="1" dirty="0"/>
              <a:t>(č. V)</a:t>
            </a:r>
          </a:p>
          <a:p>
            <a:pPr algn="just">
              <a:lnSpc>
                <a:spcPct val="100000"/>
              </a:lnSpc>
            </a:pPr>
            <a:r>
              <a:rPr lang="cs-CZ" sz="2000" dirty="0"/>
              <a:t>SSA (neboli OOP, </a:t>
            </a:r>
            <a:r>
              <a:rPr lang="cs-CZ" sz="2000" b="1" dirty="0"/>
              <a:t>č. VI</a:t>
            </a:r>
            <a:r>
              <a:rPr lang="cs-CZ" sz="2000" dirty="0"/>
              <a:t>)</a:t>
            </a:r>
          </a:p>
          <a:p>
            <a:pPr algn="just">
              <a:lnSpc>
                <a:spcPct val="100000"/>
              </a:lnSpc>
            </a:pPr>
            <a:r>
              <a:rPr lang="cs-CZ" sz="2000" dirty="0"/>
              <a:t>Pro všechny tyto „procesy“ je </a:t>
            </a:r>
            <a:r>
              <a:rPr lang="cs-CZ" sz="2000" dirty="0" err="1"/>
              <a:t>SpŘ</a:t>
            </a:r>
            <a:r>
              <a:rPr lang="cs-CZ" sz="2000" dirty="0"/>
              <a:t> </a:t>
            </a:r>
            <a:r>
              <a:rPr lang="cs-CZ" sz="2000" b="1" dirty="0"/>
              <a:t>lex </a:t>
            </a:r>
            <a:r>
              <a:rPr lang="cs-CZ" sz="2000" b="1" dirty="0" err="1"/>
              <a:t>generalis</a:t>
            </a:r>
            <a:r>
              <a:rPr lang="cs-CZ" sz="2000" dirty="0"/>
              <a:t>, role zvláštních zákonů (mohou </a:t>
            </a:r>
            <a:r>
              <a:rPr lang="cs-CZ" sz="2000" dirty="0" err="1"/>
              <a:t>SpŘ</a:t>
            </a:r>
            <a:r>
              <a:rPr lang="cs-CZ" sz="2000" dirty="0"/>
              <a:t> vyloučit zcela? § 177 odst. 1)</a:t>
            </a:r>
          </a:p>
          <a:p>
            <a:pPr algn="just">
              <a:lnSpc>
                <a:spcPct val="100000"/>
              </a:lnSpc>
            </a:pPr>
            <a:endParaRPr lang="cs-CZ" sz="2000" dirty="0"/>
          </a:p>
          <a:p>
            <a:pPr algn="just">
              <a:lnSpc>
                <a:spcPct val="100000"/>
              </a:lnSpc>
            </a:pPr>
            <a:r>
              <a:rPr lang="cs-CZ" sz="2000" dirty="0"/>
              <a:t>zvl. zákon (zvláštnost, specifičnost) a poté </a:t>
            </a:r>
            <a:r>
              <a:rPr lang="cs-CZ" sz="2000" dirty="0" err="1"/>
              <a:t>SpŘ</a:t>
            </a:r>
            <a:r>
              <a:rPr lang="cs-CZ" sz="2000" dirty="0"/>
              <a:t>; kupř. vymezení účastníků, lhůty pro vydání rozhodnutí, vyloučení opravných prostředků, využití závazných stanovisek, …</a:t>
            </a:r>
          </a:p>
          <a:p>
            <a:pPr>
              <a:lnSpc>
                <a:spcPct val="100000"/>
              </a:lnSpc>
            </a:pPr>
            <a:endParaRPr lang="cs-CZ" sz="2000" dirty="0"/>
          </a:p>
        </p:txBody>
      </p:sp>
    </p:spTree>
    <p:extLst>
      <p:ext uri="{BB962C8B-B14F-4D97-AF65-F5344CB8AC3E}">
        <p14:creationId xmlns:p14="http://schemas.microsoft.com/office/powerpoint/2010/main" val="22146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a:xfrm>
            <a:off x="540094" y="1270660"/>
            <a:ext cx="8066301" cy="4561340"/>
          </a:xfrm>
        </p:spPr>
        <p:txBody>
          <a:bodyPr/>
          <a:lstStyle/>
          <a:p>
            <a:pPr algn="just">
              <a:lnSpc>
                <a:spcPct val="100000"/>
              </a:lnSpc>
            </a:pPr>
            <a:r>
              <a:rPr lang="cs-CZ" sz="2200" dirty="0"/>
              <a:t>Správní řízení a jeho (legální) definice v </a:t>
            </a:r>
            <a:r>
              <a:rPr lang="cs-CZ" sz="2200" b="1" dirty="0"/>
              <a:t>§ 9 správního řádu:</a:t>
            </a:r>
          </a:p>
          <a:p>
            <a:pPr marL="72000" indent="0" algn="just">
              <a:lnSpc>
                <a:spcPct val="100000"/>
              </a:lnSpc>
              <a:buNone/>
            </a:pPr>
            <a:r>
              <a:rPr lang="cs-CZ" sz="2200" i="1" dirty="0"/>
              <a:t>„Správní řízení je </a:t>
            </a:r>
            <a:r>
              <a:rPr lang="cs-CZ" sz="2200" b="1" i="1" dirty="0"/>
              <a:t>postup</a:t>
            </a:r>
            <a:r>
              <a:rPr lang="cs-CZ" sz="2200" i="1" dirty="0"/>
              <a:t> </a:t>
            </a:r>
            <a:r>
              <a:rPr lang="cs-CZ" sz="2200" b="1" i="1" dirty="0"/>
              <a:t>správního orgánu</a:t>
            </a:r>
            <a:r>
              <a:rPr lang="cs-CZ" sz="2200" i="1" dirty="0"/>
              <a:t>, jehož </a:t>
            </a:r>
            <a:r>
              <a:rPr lang="cs-CZ" sz="2200" b="1" i="1" dirty="0"/>
              <a:t>účelem</a:t>
            </a:r>
            <a:r>
              <a:rPr lang="cs-CZ" sz="2200" i="1" dirty="0"/>
              <a:t> je vydání rozhodnutí, jímž se v určité věci zakládají, mění nebo ruší </a:t>
            </a:r>
            <a:r>
              <a:rPr lang="cs-CZ" sz="2200" b="1" i="1" dirty="0"/>
              <a:t>práva anebo povinnosti</a:t>
            </a:r>
            <a:r>
              <a:rPr lang="cs-CZ" sz="2200" i="1" dirty="0"/>
              <a:t> </a:t>
            </a:r>
            <a:r>
              <a:rPr lang="cs-CZ" sz="2200" b="1" i="1" dirty="0"/>
              <a:t>jmenovitě určené osoby </a:t>
            </a:r>
            <a:r>
              <a:rPr lang="cs-CZ" sz="2200" i="1" dirty="0"/>
              <a:t>nebo jímž se v určité věci prohlašuje, že taková osoba práva nebo povinnosti má anebo nemá.“</a:t>
            </a:r>
          </a:p>
          <a:p>
            <a:pPr marL="72000" indent="0" algn="just">
              <a:lnSpc>
                <a:spcPct val="100000"/>
              </a:lnSpc>
              <a:buNone/>
            </a:pPr>
            <a:endParaRPr lang="cs-CZ" sz="2200" i="1" dirty="0"/>
          </a:p>
          <a:p>
            <a:pPr algn="just">
              <a:lnSpc>
                <a:spcPct val="100000"/>
              </a:lnSpc>
            </a:pPr>
            <a:r>
              <a:rPr lang="cs-CZ" sz="2200" b="1" dirty="0"/>
              <a:t>část II. a III. </a:t>
            </a:r>
            <a:r>
              <a:rPr lang="cs-CZ" sz="2200" dirty="0"/>
              <a:t>správního řádu (§ 9 až 153)</a:t>
            </a:r>
          </a:p>
          <a:p>
            <a:pPr algn="just">
              <a:lnSpc>
                <a:spcPct val="100000"/>
              </a:lnSpc>
            </a:pPr>
            <a:r>
              <a:rPr lang="cs-CZ" sz="2200" dirty="0"/>
              <a:t>Klíčové prvky/pojmové znaky (důležité z hlediska zjednodušování/zjednodušení): </a:t>
            </a:r>
          </a:p>
          <a:p>
            <a:pPr marL="666900" lvl="1" indent="-342900" algn="just">
              <a:buFont typeface="+mj-lt"/>
              <a:buAutoNum type="arabicPeriod"/>
            </a:pPr>
            <a:r>
              <a:rPr lang="cs-CZ" sz="1600" b="1" dirty="0"/>
              <a:t>Postup</a:t>
            </a:r>
            <a:r>
              <a:rPr lang="cs-CZ" sz="1600" dirty="0"/>
              <a:t> (založený na vzájemné interakci správního orgánu a účastníka řízení)</a:t>
            </a:r>
          </a:p>
          <a:p>
            <a:pPr marL="666900" lvl="1" indent="-342900" algn="just">
              <a:buFont typeface="+mj-lt"/>
              <a:buAutoNum type="arabicPeriod"/>
            </a:pPr>
            <a:r>
              <a:rPr lang="cs-CZ" sz="1600" dirty="0"/>
              <a:t>Nezastupitelná role </a:t>
            </a:r>
            <a:r>
              <a:rPr lang="cs-CZ" sz="1600" b="1" dirty="0"/>
              <a:t>správního orgánu </a:t>
            </a:r>
            <a:r>
              <a:rPr lang="cs-CZ" sz="1600" dirty="0"/>
              <a:t>(jakožto reprezentanta veřejné moci a při ochraně a prosazování  veřejného zájmu ve sféře veřejné správy)</a:t>
            </a:r>
          </a:p>
          <a:p>
            <a:pPr marL="666900" lvl="1" indent="-342900" algn="just">
              <a:buFont typeface="+mj-lt"/>
              <a:buAutoNum type="arabicPeriod"/>
            </a:pPr>
            <a:r>
              <a:rPr lang="cs-CZ" sz="1600" b="1" dirty="0"/>
              <a:t>Účelem</a:t>
            </a:r>
            <a:r>
              <a:rPr lang="cs-CZ" sz="1600" dirty="0"/>
              <a:t> je rozhodnout, tj. není samoúčelné (výsledkem je „rozhodnutí“)</a:t>
            </a:r>
          </a:p>
          <a:p>
            <a:pPr marL="666900" lvl="1" indent="-342900" algn="just">
              <a:buFont typeface="+mj-lt"/>
              <a:buAutoNum type="arabicPeriod"/>
            </a:pPr>
            <a:r>
              <a:rPr lang="cs-CZ" sz="1600" dirty="0"/>
              <a:t>Rozhodnutí se vztahuje k </a:t>
            </a:r>
            <a:r>
              <a:rPr lang="cs-CZ" sz="1600" b="1" dirty="0"/>
              <a:t>právům a povinnostem účastníka řízení </a:t>
            </a:r>
            <a:r>
              <a:rPr lang="cs-CZ" sz="1600" dirty="0"/>
              <a:t>(tzv. dvojí konkrétnost)</a:t>
            </a:r>
          </a:p>
          <a:p>
            <a:endParaRPr lang="cs-CZ" dirty="0"/>
          </a:p>
        </p:txBody>
      </p:sp>
    </p:spTree>
    <p:extLst>
      <p:ext uri="{BB962C8B-B14F-4D97-AF65-F5344CB8AC3E}">
        <p14:creationId xmlns:p14="http://schemas.microsoft.com/office/powerpoint/2010/main" val="2628810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100000"/>
              </a:lnSpc>
            </a:pPr>
            <a:r>
              <a:rPr lang="cs-CZ" sz="2000" b="1" dirty="0"/>
              <a:t>univerzální způsob rozhodování </a:t>
            </a:r>
            <a:r>
              <a:rPr lang="cs-CZ" sz="2000" dirty="0"/>
              <a:t>o právech a povinnostech v (různých oblastech) veřejné správy a (nejen) správního práva – </a:t>
            </a:r>
            <a:r>
              <a:rPr lang="cs-CZ" sz="2000" b="1" dirty="0"/>
              <a:t>prvek zjednodušení?</a:t>
            </a:r>
          </a:p>
          <a:p>
            <a:pPr algn="just">
              <a:lnSpc>
                <a:spcPct val="100000"/>
              </a:lnSpc>
            </a:pPr>
            <a:r>
              <a:rPr lang="cs-CZ" sz="2000" b="1" dirty="0"/>
              <a:t>tzv. materiální vymezení správního řízení: </a:t>
            </a:r>
            <a:r>
              <a:rPr lang="cs-CZ" sz="2000" dirty="0"/>
              <a:t>naplnění shora uvedených definičních znaků, aniž by muselo být ve zvláštních zákonech výslovně stanoveno, že jde o správní řízení (a vydání správního rozhodnutí) </a:t>
            </a:r>
          </a:p>
          <a:p>
            <a:pPr algn="just">
              <a:lnSpc>
                <a:spcPct val="100000"/>
              </a:lnSpc>
            </a:pPr>
            <a:r>
              <a:rPr lang="cs-CZ" sz="2000" b="1" dirty="0"/>
              <a:t>pojetí správního řízení jako „zjednodušující“ procesní alternativy vůči soudnímu řízení a odlišnost od soudního řízení; </a:t>
            </a:r>
            <a:r>
              <a:rPr lang="cs-CZ" sz="2000" dirty="0"/>
              <a:t>správní řízení jako způsob „odlehčení“ (civilních a trestních) soudů a současně jako „výzva“ pro správní soudy;</a:t>
            </a:r>
            <a:r>
              <a:rPr lang="cs-CZ" sz="2000" b="1" dirty="0"/>
              <a:t> </a:t>
            </a:r>
          </a:p>
          <a:p>
            <a:endParaRPr lang="cs-CZ" sz="2000" dirty="0"/>
          </a:p>
        </p:txBody>
      </p:sp>
    </p:spTree>
    <p:extLst>
      <p:ext uri="{BB962C8B-B14F-4D97-AF65-F5344CB8AC3E}">
        <p14:creationId xmlns:p14="http://schemas.microsoft.com/office/powerpoint/2010/main" val="2610282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90000"/>
              </a:lnSpc>
            </a:pPr>
            <a:r>
              <a:rPr lang="cs-CZ" altLang="cs-CZ" sz="2000" b="1" dirty="0"/>
              <a:t>Jeden ze </a:t>
            </a:r>
            <a:r>
              <a:rPr lang="cs-CZ" altLang="cs-CZ" sz="2000" b="1" dirty="0" err="1"/>
              <a:t>SpŘ</a:t>
            </a:r>
            <a:r>
              <a:rPr lang="cs-CZ" altLang="cs-CZ" sz="2000" b="1" dirty="0"/>
              <a:t> výslovně upravených procesních postupů </a:t>
            </a:r>
            <a:r>
              <a:rPr lang="cs-CZ" altLang="cs-CZ" sz="2000" dirty="0"/>
              <a:t>– směřuje k vydání </a:t>
            </a:r>
            <a:r>
              <a:rPr lang="cs-CZ" altLang="cs-CZ" sz="2000" b="1" dirty="0">
                <a:solidFill>
                  <a:srgbClr val="FF0000"/>
                </a:solidFill>
              </a:rPr>
              <a:t>rozhodnutí</a:t>
            </a:r>
            <a:r>
              <a:rPr lang="cs-CZ" altLang="cs-CZ" sz="2000" b="1" dirty="0"/>
              <a:t> </a:t>
            </a:r>
            <a:r>
              <a:rPr lang="cs-CZ" altLang="cs-CZ" sz="2000" dirty="0"/>
              <a:t>(může se </a:t>
            </a:r>
            <a:r>
              <a:rPr lang="cs-CZ" altLang="cs-CZ" sz="2000" b="1" dirty="0"/>
              <a:t>jmenovat jinak </a:t>
            </a:r>
            <a:r>
              <a:rPr lang="cs-CZ" altLang="cs-CZ" sz="2000" dirty="0"/>
              <a:t>– povolení, licence, souhlas, usnesení, …) o </a:t>
            </a:r>
            <a:r>
              <a:rPr lang="cs-CZ" altLang="cs-CZ" sz="2000" b="1" dirty="0"/>
              <a:t>P/Po</a:t>
            </a:r>
          </a:p>
          <a:p>
            <a:pPr algn="just">
              <a:lnSpc>
                <a:spcPct val="90000"/>
              </a:lnSpc>
            </a:pPr>
            <a:r>
              <a:rPr lang="cs-CZ" altLang="cs-CZ" sz="2000" dirty="0"/>
              <a:t>Klíčové postavení ve </a:t>
            </a:r>
            <a:r>
              <a:rPr lang="cs-CZ" altLang="cs-CZ" sz="2000" dirty="0" err="1"/>
              <a:t>SpŘ</a:t>
            </a:r>
            <a:r>
              <a:rPr lang="cs-CZ" altLang="cs-CZ" sz="2000" dirty="0"/>
              <a:t> – </a:t>
            </a:r>
            <a:r>
              <a:rPr lang="cs-CZ" altLang="cs-CZ" sz="2000" b="1" dirty="0"/>
              <a:t>část II a III </a:t>
            </a:r>
            <a:r>
              <a:rPr lang="cs-CZ" altLang="cs-CZ" sz="2000" dirty="0"/>
              <a:t>(tvoří jeden celek, § 9 až 153), některé instituty a ustanovení si „půjčují“ (tu obdobně, tu přiměřeně) i jiné procesní postupy - § 154, 170, 174/1 </a:t>
            </a:r>
            <a:endParaRPr lang="cs-CZ" altLang="cs-CZ" sz="2000" u="sng" dirty="0"/>
          </a:p>
          <a:p>
            <a:pPr algn="just">
              <a:lnSpc>
                <a:spcPct val="90000"/>
              </a:lnSpc>
            </a:pPr>
            <a:r>
              <a:rPr lang="cs-CZ" altLang="cs-CZ" sz="2000" b="1" dirty="0"/>
              <a:t>Správní řízení </a:t>
            </a:r>
            <a:r>
              <a:rPr lang="cs-CZ" altLang="cs-CZ" sz="2000" dirty="0"/>
              <a:t>– § 9 jako procesní postup a § 67 jako výsledek – </a:t>
            </a:r>
            <a:r>
              <a:rPr lang="cs-CZ" altLang="cs-CZ" sz="2000" b="1" dirty="0"/>
              <a:t>rozhodnutí</a:t>
            </a:r>
          </a:p>
          <a:p>
            <a:pPr algn="just">
              <a:lnSpc>
                <a:spcPct val="90000"/>
              </a:lnSpc>
            </a:pPr>
            <a:r>
              <a:rPr lang="cs-CZ" altLang="cs-CZ" sz="2000" b="1" dirty="0">
                <a:solidFill>
                  <a:srgbClr val="FF0000"/>
                </a:solidFill>
              </a:rPr>
              <a:t>Správní řízení se ukončuje rozhodnutím a rozhodnutí se vydává ve správním řízení</a:t>
            </a:r>
          </a:p>
          <a:p>
            <a:pPr algn="just">
              <a:lnSpc>
                <a:spcPct val="90000"/>
              </a:lnSpc>
            </a:pPr>
            <a:r>
              <a:rPr lang="cs-CZ" altLang="cs-CZ" sz="2000" dirty="0"/>
              <a:t>Správní řízení jako </a:t>
            </a:r>
            <a:r>
              <a:rPr lang="cs-CZ" altLang="cs-CZ" sz="2000" b="1" dirty="0"/>
              <a:t>právní vztah </a:t>
            </a:r>
            <a:r>
              <a:rPr lang="cs-CZ" altLang="cs-CZ" sz="2000" dirty="0"/>
              <a:t>(procesní povaha, </a:t>
            </a:r>
            <a:r>
              <a:rPr lang="cs-CZ" altLang="cs-CZ" sz="2000" b="1" dirty="0"/>
              <a:t>nerovné postavení, nadřazenost správního orgánu</a:t>
            </a:r>
            <a:r>
              <a:rPr lang="cs-CZ" altLang="cs-CZ" sz="2000" dirty="0"/>
              <a:t>), má </a:t>
            </a:r>
            <a:r>
              <a:rPr lang="cs-CZ" altLang="cs-CZ" sz="2000" b="1" dirty="0">
                <a:solidFill>
                  <a:srgbClr val="FF0000"/>
                </a:solidFill>
              </a:rPr>
              <a:t>subjekty</a:t>
            </a:r>
            <a:r>
              <a:rPr lang="cs-CZ" altLang="cs-CZ" sz="2000" dirty="0"/>
              <a:t> (správní orgán a účastníci), </a:t>
            </a:r>
            <a:r>
              <a:rPr lang="cs-CZ" altLang="cs-CZ" sz="2000" b="1" dirty="0">
                <a:solidFill>
                  <a:srgbClr val="FF0000"/>
                </a:solidFill>
              </a:rPr>
              <a:t>objekt</a:t>
            </a:r>
            <a:r>
              <a:rPr lang="cs-CZ" altLang="cs-CZ" sz="2000" dirty="0"/>
              <a:t> (proč, k čemu slouží – vydání rozhodnutí o právech a povinnostech) a </a:t>
            </a:r>
            <a:r>
              <a:rPr lang="cs-CZ" altLang="cs-CZ" sz="2000" b="1" dirty="0">
                <a:solidFill>
                  <a:srgbClr val="FF0000"/>
                </a:solidFill>
              </a:rPr>
              <a:t>obsah</a:t>
            </a:r>
            <a:r>
              <a:rPr lang="cs-CZ" altLang="cs-CZ" sz="2000" dirty="0"/>
              <a:t> (procesní práva a povinnosti)</a:t>
            </a:r>
          </a:p>
          <a:p>
            <a:endParaRPr lang="cs-CZ" sz="2000" dirty="0"/>
          </a:p>
        </p:txBody>
      </p:sp>
    </p:spTree>
    <p:extLst>
      <p:ext uri="{BB962C8B-B14F-4D97-AF65-F5344CB8AC3E}">
        <p14:creationId xmlns:p14="http://schemas.microsoft.com/office/powerpoint/2010/main" val="391780262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0</TotalTime>
  <Words>2581</Words>
  <Application>Microsoft Office PowerPoint</Application>
  <PresentationFormat>Vlastní</PresentationFormat>
  <Paragraphs>214</Paragraphs>
  <Slides>26</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Tahoma</vt:lpstr>
      <vt:lpstr>Wingdings</vt:lpstr>
      <vt:lpstr>Prezentace_MU_CZ</vt:lpstr>
      <vt:lpstr>Správní řád jako základ úpravy procesních postupů. Obecná a zvláštní úprava procesních postupů, zásada subsidiarity. Správní řízení. Přezkoumání postupu a rozhodnutí v rámci správního řádu. Opatření proti  nečinnosti.  </vt:lpstr>
      <vt:lpstr>Otázky, na které se pokusíme odpovědět:</vt:lpstr>
      <vt:lpstr>Cíl přednášky</vt:lpstr>
      <vt:lpstr>Správní řád</vt:lpstr>
      <vt:lpstr>Správní řád jako lex generalis</vt:lpstr>
      <vt:lpstr>Správní řád: systematika</vt:lpstr>
      <vt:lpstr>Správní řízení</vt:lpstr>
      <vt:lpstr>Správní řízení</vt:lpstr>
      <vt:lpstr>Správní řízení</vt:lpstr>
      <vt:lpstr>Správní řízení</vt:lpstr>
      <vt:lpstr>Správní řízení</vt:lpstr>
      <vt:lpstr>Správní řízení obecné a zvláštní</vt:lpstr>
      <vt:lpstr>Vady správního řízení a rozhodnutí</vt:lpstr>
      <vt:lpstr>Vady správních řízení a rozhodnutí</vt:lpstr>
      <vt:lpstr>Opravné prostředky obecně</vt:lpstr>
      <vt:lpstr>Opravné prostředky obecně</vt:lpstr>
      <vt:lpstr>Přezkoumání postupu a rozhodnutí v rámci správního řádu</vt:lpstr>
      <vt:lpstr>Odvolání</vt:lpstr>
      <vt:lpstr>Rozklad</vt:lpstr>
      <vt:lpstr>Odpor a námitky</vt:lpstr>
      <vt:lpstr>Přezkumné řízení</vt:lpstr>
      <vt:lpstr>Obnova řízení</vt:lpstr>
      <vt:lpstr>Obnova řízení</vt:lpstr>
      <vt:lpstr>Opatření proti  nečinnosti</vt:lpstr>
      <vt:lpstr>Stížnost</vt:lpstr>
      <vt:lpstr>Literatura</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práv poskytovaná správním soudnictvím – pojem, podstata, funkce, organizace a vývoj správního soudnictví.</dc:title>
  <dc:creator>Lukas Potesil</dc:creator>
  <cp:lastModifiedBy>Lukas Potesil</cp:lastModifiedBy>
  <cp:revision>83</cp:revision>
  <cp:lastPrinted>2019-11-18T06:05:28Z</cp:lastPrinted>
  <dcterms:created xsi:type="dcterms:W3CDTF">2019-11-18T05:31:11Z</dcterms:created>
  <dcterms:modified xsi:type="dcterms:W3CDTF">2023-09-21T05:35:39Z</dcterms:modified>
</cp:coreProperties>
</file>