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5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367" r:id="rId3"/>
    <p:sldId id="412" r:id="rId4"/>
    <p:sldId id="368" r:id="rId5"/>
    <p:sldId id="371" r:id="rId6"/>
    <p:sldId id="372" r:id="rId7"/>
    <p:sldId id="266" r:id="rId8"/>
    <p:sldId id="379" r:id="rId9"/>
    <p:sldId id="387" r:id="rId10"/>
    <p:sldId id="388" r:id="rId11"/>
    <p:sldId id="391" r:id="rId12"/>
    <p:sldId id="393" r:id="rId13"/>
    <p:sldId id="280" r:id="rId14"/>
    <p:sldId id="279" r:id="rId15"/>
    <p:sldId id="278" r:id="rId16"/>
    <p:sldId id="296" r:id="rId17"/>
    <p:sldId id="298" r:id="rId18"/>
    <p:sldId id="316" r:id="rId19"/>
    <p:sldId id="310" r:id="rId20"/>
    <p:sldId id="400" r:id="rId21"/>
    <p:sldId id="402" r:id="rId22"/>
    <p:sldId id="406" r:id="rId23"/>
    <p:sldId id="327" r:id="rId24"/>
    <p:sldId id="328" r:id="rId25"/>
    <p:sldId id="329" r:id="rId26"/>
    <p:sldId id="330" r:id="rId27"/>
    <p:sldId id="336" r:id="rId28"/>
    <p:sldId id="349" r:id="rId29"/>
    <p:sldId id="350" r:id="rId30"/>
    <p:sldId id="351" r:id="rId31"/>
    <p:sldId id="353" r:id="rId32"/>
    <p:sldId id="354" r:id="rId33"/>
    <p:sldId id="323" r:id="rId34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8329" autoAdjust="0"/>
  </p:normalViewPr>
  <p:slideViewPr>
    <p:cSldViewPr snapToGrid="0">
      <p:cViewPr varScale="1">
        <p:scale>
          <a:sx n="115" d="100"/>
          <a:sy n="115" d="100"/>
        </p:scale>
        <p:origin x="135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0896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4528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828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8257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41778" y="1637607"/>
            <a:ext cx="8522680" cy="317846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subjektivních práv, a také veřejného zájmu, poskytovaná správním soudnictvím. Řízení realizovaná ve správním soudnictví, druhy žalob a jejich uplatnění. Řízení o kasační stížnosti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sz="3600" b="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778" y="4816070"/>
            <a:ext cx="8522680" cy="120850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2"/>
                </a:solidFill>
              </a:rPr>
              <a:t>NP306Zk Správní proces a soudní přezkum </a:t>
            </a:r>
            <a:b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dirty="0">
                <a:solidFill>
                  <a:schemeClr val="tx2"/>
                </a:solidFill>
              </a:rPr>
              <a:t>3. přednáška 22. 9. 2029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JUDr.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410"/>
    </mc:Choice>
    <mc:Fallback xmlns="">
      <p:transition spd="slow" advTm="7441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správního soudnictví</a:t>
            </a:r>
          </a:p>
        </p:txBody>
      </p:sp>
      <p:pic>
        <p:nvPicPr>
          <p:cNvPr id="6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53419" y="1914525"/>
            <a:ext cx="523875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128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0816"/>
            <a:ext cx="8066301" cy="451576"/>
          </a:xfrm>
        </p:spPr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89965"/>
            <a:ext cx="8066301" cy="474203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dirty="0" err="1">
                <a:solidFill>
                  <a:srgbClr val="FF0000"/>
                </a:solidFill>
              </a:rPr>
              <a:t>Jednoinstančnost</a:t>
            </a:r>
            <a:r>
              <a:rPr lang="cs-CZ" dirty="0"/>
              <a:t> (kasační stížnost a obnova řízení jako MOP)</a:t>
            </a:r>
          </a:p>
          <a:p>
            <a:pPr algn="just">
              <a:lnSpc>
                <a:spcPct val="90000"/>
              </a:lnSpc>
            </a:pPr>
            <a:r>
              <a:rPr lang="cs-CZ" dirty="0">
                <a:solidFill>
                  <a:srgbClr val="FF0000"/>
                </a:solidFill>
              </a:rPr>
              <a:t>Kasační princip</a:t>
            </a:r>
            <a:r>
              <a:rPr lang="cs-CZ" dirty="0"/>
              <a:t>: zrušit + vrátit x moderační právo soudu podle § 65/3 a § 78/2</a:t>
            </a:r>
          </a:p>
          <a:p>
            <a:pPr algn="just">
              <a:lnSpc>
                <a:spcPct val="90000"/>
              </a:lnSpc>
            </a:pPr>
            <a:r>
              <a:rPr lang="cs-CZ" dirty="0">
                <a:solidFill>
                  <a:srgbClr val="FF0000"/>
                </a:solidFill>
              </a:rPr>
              <a:t>Vázanost skutkovým a právním stavem </a:t>
            </a:r>
            <a:r>
              <a:rPr lang="cs-CZ" dirty="0"/>
              <a:t>(§ 75/1)</a:t>
            </a:r>
          </a:p>
          <a:p>
            <a:pPr algn="just">
              <a:lnSpc>
                <a:spcPct val="90000"/>
              </a:lnSpc>
            </a:pPr>
            <a:r>
              <a:rPr lang="cs-CZ" dirty="0">
                <a:solidFill>
                  <a:srgbClr val="FF0000"/>
                </a:solidFill>
              </a:rPr>
              <a:t>Zásada dispoziční:</a:t>
            </a:r>
            <a:r>
              <a:rPr lang="cs-CZ" dirty="0"/>
              <a:t> § 5, návrhy a žaloby (označení stran)</a:t>
            </a:r>
          </a:p>
          <a:p>
            <a:pPr algn="just">
              <a:lnSpc>
                <a:spcPct val="90000"/>
              </a:lnSpc>
            </a:pPr>
            <a:r>
              <a:rPr lang="cs-CZ" dirty="0">
                <a:solidFill>
                  <a:srgbClr val="FF0000"/>
                </a:solidFill>
              </a:rPr>
              <a:t>Pravomoc</a:t>
            </a:r>
            <a:r>
              <a:rPr lang="cs-CZ" dirty="0"/>
              <a:t>: § 4 (není úplný výčet)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Klasické správní soudnictví </a:t>
            </a:r>
            <a:r>
              <a:rPr lang="cs-CZ" dirty="0"/>
              <a:t>(rozhodnutí, nečinnost, zásahy, kompetenční spory a OOP)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Svěřeno správním soudům</a:t>
            </a:r>
            <a:r>
              <a:rPr lang="cs-CZ" dirty="0"/>
              <a:t>: volby, referendum, politické strany, kárná agenda, 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721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Obvykle: </a:t>
            </a:r>
            <a:r>
              <a:rPr lang="cs-CZ" dirty="0"/>
              <a:t>žaloby proti rozhodnutím o </a:t>
            </a:r>
            <a:r>
              <a:rPr lang="cs-CZ" dirty="0">
                <a:solidFill>
                  <a:srgbClr val="FF0000"/>
                </a:solidFill>
              </a:rPr>
              <a:t>pokutách</a:t>
            </a:r>
            <a:r>
              <a:rPr lang="cs-CZ" dirty="0"/>
              <a:t>, žaloby proti rozhodnutí ve věcech </a:t>
            </a:r>
            <a:r>
              <a:rPr lang="cs-CZ" dirty="0">
                <a:solidFill>
                  <a:srgbClr val="FF0000"/>
                </a:solidFill>
              </a:rPr>
              <a:t>stavebních</a:t>
            </a:r>
            <a:r>
              <a:rPr lang="cs-CZ" dirty="0"/>
              <a:t>, daňové a finanční věci (penále, DPH, …), nárok a výše </a:t>
            </a:r>
            <a:r>
              <a:rPr lang="cs-CZ" dirty="0">
                <a:solidFill>
                  <a:srgbClr val="FF0000"/>
                </a:solidFill>
              </a:rPr>
              <a:t>sociální dávky </a:t>
            </a:r>
            <a:r>
              <a:rPr lang="cs-CZ" dirty="0"/>
              <a:t>(důchody), propuštění ze </a:t>
            </a:r>
            <a:r>
              <a:rPr lang="cs-CZ" dirty="0">
                <a:solidFill>
                  <a:srgbClr val="FF0000"/>
                </a:solidFill>
              </a:rPr>
              <a:t>služebního poměru</a:t>
            </a:r>
            <a:r>
              <a:rPr lang="cs-CZ" dirty="0"/>
              <a:t>, cizinecké a azylové věci, poskytování </a:t>
            </a:r>
            <a:r>
              <a:rPr lang="cs-CZ" dirty="0">
                <a:solidFill>
                  <a:srgbClr val="FF0000"/>
                </a:solidFill>
              </a:rPr>
              <a:t>informací</a:t>
            </a:r>
            <a:r>
              <a:rPr lang="cs-CZ" dirty="0"/>
              <a:t>, …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Netradiční:</a:t>
            </a:r>
            <a:r>
              <a:rPr lang="cs-CZ" dirty="0"/>
              <a:t> (ne)jmenování justičního čekatele, přeložení soudce, odvolání vrchního státního zástupce, …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81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0627"/>
            <a:ext cx="8066301" cy="44713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Zákon č. 150/2002 Sb., soudní řád správní: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b="1" dirty="0"/>
              <a:t>Pravomoc</a:t>
            </a:r>
            <a:r>
              <a:rPr lang="cs-CZ" sz="2200" dirty="0"/>
              <a:t> (§ 4) a </a:t>
            </a:r>
            <a:r>
              <a:rPr lang="cs-CZ" sz="2200" b="1" dirty="0"/>
              <a:t>příslušnost</a:t>
            </a:r>
            <a:r>
              <a:rPr lang="cs-CZ" sz="2200" dirty="0"/>
              <a:t> (§ 7) soudů ve správním soudnictví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Některé otázky </a:t>
            </a:r>
            <a:r>
              <a:rPr lang="cs-CZ" sz="2200" b="1" dirty="0"/>
              <a:t>organizace správního soudnictví </a:t>
            </a:r>
            <a:r>
              <a:rPr lang="cs-CZ" sz="2200" dirty="0"/>
              <a:t>(§ 11 až 31)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Některé otázky </a:t>
            </a:r>
            <a:r>
              <a:rPr lang="cs-CZ" sz="2200" b="1" dirty="0"/>
              <a:t>postavení soudců </a:t>
            </a:r>
            <a:r>
              <a:rPr lang="cs-CZ" sz="2200" dirty="0"/>
              <a:t>(§ 121 až 124)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b="1" dirty="0"/>
              <a:t>Postup soudů a účastníků řízení ve správním soudnictví 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sz="2200" dirty="0"/>
              <a:t>§ 32 až 64 – obecná ustanovení o řízení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sz="2200" dirty="0"/>
              <a:t>§ 65 až 101f zvláštní ustanovení o řízení, zvláštní řízení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793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83501"/>
            <a:ext cx="8066301" cy="451576"/>
          </a:xfrm>
        </p:spPr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53312"/>
            <a:ext cx="8066301" cy="4478688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Zvláštní zákon </a:t>
            </a:r>
            <a:r>
              <a:rPr lang="cs-CZ" dirty="0"/>
              <a:t>(lhůty, účastníci,…), např. zákon č. 416/2009 Sb., o urychlení výstavby dopravní, vodní a energetické infrastruktury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Specifická (ale obecná) úprava jednotlivých žalob/návrhů </a:t>
            </a:r>
            <a:r>
              <a:rPr lang="cs-CZ" dirty="0"/>
              <a:t>a řízení o nich (část třetí, hlava druhá, § 65 až 101f)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Obecná právní úprava pro řízení před správními soudy </a:t>
            </a:r>
            <a:r>
              <a:rPr lang="cs-CZ" dirty="0"/>
              <a:t>(§ 31 až 64, část třetí hlava první)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dirty="0"/>
              <a:t>SŘS je </a:t>
            </a:r>
            <a:r>
              <a:rPr lang="cs-CZ" i="1" dirty="0"/>
              <a:t>lex </a:t>
            </a:r>
            <a:r>
              <a:rPr lang="cs-CZ" i="1" dirty="0" err="1"/>
              <a:t>specialis</a:t>
            </a:r>
            <a:r>
              <a:rPr lang="cs-CZ" i="1" dirty="0"/>
              <a:t> </a:t>
            </a:r>
            <a:r>
              <a:rPr lang="cs-CZ" dirty="0"/>
              <a:t>k OSŘ (§ 64) a ZSS, subsidiární </a:t>
            </a:r>
            <a:r>
              <a:rPr lang="cs-CZ" b="1" dirty="0">
                <a:solidFill>
                  <a:srgbClr val="FF0000"/>
                </a:solidFill>
              </a:rPr>
              <a:t>přiměřená aplikace části první a třetí o. s. ř . 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1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200" b="1" dirty="0"/>
              <a:t>§ 4 odst. 1 a pravomoc ve věcech žalob:</a:t>
            </a:r>
          </a:p>
          <a:p>
            <a:pPr lvl="1" algn="just"/>
            <a:r>
              <a:rPr lang="cs-CZ" sz="2200" dirty="0"/>
              <a:t>proti </a:t>
            </a:r>
            <a:r>
              <a:rPr lang="cs-CZ" sz="2200" dirty="0">
                <a:solidFill>
                  <a:srgbClr val="FF0000"/>
                </a:solidFill>
              </a:rPr>
              <a:t>rozhodnutí</a:t>
            </a:r>
            <a:r>
              <a:rPr lang="cs-CZ" sz="2200" dirty="0"/>
              <a:t> správního orgánu (§ 65 až 78)</a:t>
            </a:r>
          </a:p>
          <a:p>
            <a:pPr lvl="1" algn="just"/>
            <a:r>
              <a:rPr lang="cs-CZ" sz="2200" dirty="0"/>
              <a:t>na ochranu proti </a:t>
            </a:r>
            <a:r>
              <a:rPr lang="cs-CZ" sz="2200" dirty="0">
                <a:solidFill>
                  <a:srgbClr val="FF0000"/>
                </a:solidFill>
              </a:rPr>
              <a:t>nečinnosti </a:t>
            </a:r>
            <a:r>
              <a:rPr lang="cs-CZ" sz="2200" dirty="0"/>
              <a:t>správního orgánu (§ 79 až 81)</a:t>
            </a:r>
          </a:p>
          <a:p>
            <a:pPr lvl="1" algn="just"/>
            <a:r>
              <a:rPr lang="cs-CZ" sz="2200" dirty="0"/>
              <a:t>na ochranu před </a:t>
            </a:r>
            <a:r>
              <a:rPr lang="cs-CZ" sz="2200" dirty="0">
                <a:solidFill>
                  <a:srgbClr val="FF0000"/>
                </a:solidFill>
              </a:rPr>
              <a:t>nezákonným</a:t>
            </a:r>
            <a:r>
              <a:rPr lang="cs-CZ" sz="2200" dirty="0"/>
              <a:t> zásahem správního orgánu (§ 82 až 87)</a:t>
            </a:r>
          </a:p>
          <a:p>
            <a:pPr lvl="1" algn="just"/>
            <a:r>
              <a:rPr lang="cs-CZ" sz="2200" dirty="0"/>
              <a:t>Kompetenčních (§ 97 až 101) </a:t>
            </a:r>
          </a:p>
          <a:p>
            <a:pPr marL="0" indent="0" algn="just">
              <a:buNone/>
            </a:pPr>
            <a:r>
              <a:rPr lang="cs-CZ" sz="2200" b="1" dirty="0"/>
              <a:t>§ 4 odst. 2 a pravomoc ve věcech návrhů:</a:t>
            </a:r>
          </a:p>
          <a:p>
            <a:pPr lvl="1" algn="just"/>
            <a:r>
              <a:rPr lang="cs-CZ" sz="2200" dirty="0"/>
              <a:t>Volby, místní a krajské referendum (§ 88 až 93)</a:t>
            </a:r>
          </a:p>
          <a:p>
            <a:pPr lvl="1" algn="just"/>
            <a:r>
              <a:rPr lang="cs-CZ" sz="2200" dirty="0"/>
              <a:t>Politické strany a hnutí (§ 94 až 96)</a:t>
            </a:r>
          </a:p>
          <a:p>
            <a:pPr lvl="1" algn="just"/>
            <a:r>
              <a:rPr lang="cs-CZ" sz="2200" dirty="0"/>
              <a:t>Zrušení opatření obecné povahy (§ 101a až 101d)</a:t>
            </a:r>
          </a:p>
          <a:p>
            <a:pPr marL="0" indent="0" algn="just">
              <a:buNone/>
            </a:pPr>
            <a:r>
              <a:rPr lang="cs-CZ" sz="2200" b="1" dirty="0"/>
              <a:t>Řízení o zrušení služebního předpisu </a:t>
            </a:r>
            <a:r>
              <a:rPr lang="cs-CZ" sz="2200" dirty="0"/>
              <a:t>(§ 101e až 101f)</a:t>
            </a: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383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19300"/>
            <a:ext cx="8066301" cy="38127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>
                <a:solidFill>
                  <a:srgbClr val="FF0000"/>
                </a:solidFill>
              </a:rPr>
              <a:t>§ 4 odst. 1, písm. a) SŘS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Nejčastější, největší díl agendy správního soudnictví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Podmínky řízení: </a:t>
            </a:r>
            <a:r>
              <a:rPr lang="cs-CZ" dirty="0"/>
              <a:t>veřejnoprávní povaha, vyčerpání ŘOP, včasnost (§ 72 a lhůty), náležitosti žaloby, existence rozhodnutí, </a:t>
            </a:r>
            <a:r>
              <a:rPr lang="cs-CZ" dirty="0" err="1"/>
              <a:t>SoP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b="1" dirty="0"/>
              <a:t>§ 65 až 78 SŘS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095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1519" y="310425"/>
            <a:ext cx="8066301" cy="451576"/>
          </a:xfrm>
        </p:spPr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90675"/>
            <a:ext cx="8066301" cy="4241325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</a:pPr>
            <a:r>
              <a:rPr lang="cs-CZ" sz="2400" b="1" dirty="0"/>
              <a:t>Materiální pojetí rozhodnutí </a:t>
            </a:r>
            <a:r>
              <a:rPr lang="cs-CZ" sz="2400" dirty="0"/>
              <a:t>(výhody a nevýhody)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sz="2400" b="1" dirty="0"/>
              <a:t>Žalobní legitimace </a:t>
            </a:r>
            <a:r>
              <a:rPr lang="cs-CZ" sz="2400" dirty="0"/>
              <a:t>§ 65 odst. 1 a 2, NSS (</a:t>
            </a:r>
            <a:r>
              <a:rPr lang="cs-CZ" sz="2400" dirty="0" err="1"/>
              <a:t>sp</a:t>
            </a:r>
            <a:r>
              <a:rPr lang="cs-CZ" sz="2400" dirty="0"/>
              <a:t>. zn. 8 As 47/2005, 1764/2009 Sb. NSS) „zásah do právní sféry“, § 66 a 67 zvláštní žalobní legitimace VOP a NSZ (ochrana </a:t>
            </a:r>
            <a:r>
              <a:rPr lang="cs-CZ" sz="2400" dirty="0">
                <a:solidFill>
                  <a:srgbClr val="FF0000"/>
                </a:solidFill>
              </a:rPr>
              <a:t>veřejného zájmu</a:t>
            </a:r>
            <a:r>
              <a:rPr lang="cs-CZ" sz="2400" dirty="0"/>
              <a:t>), žaloby ve věcech samosprávy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sz="2400" b="1" dirty="0"/>
              <a:t>Moderační právo soudu </a:t>
            </a:r>
            <a:r>
              <a:rPr lang="cs-CZ" sz="2400" dirty="0"/>
              <a:t>§ 65/3 a § 78/2 (podmínky)</a:t>
            </a:r>
            <a:endParaRPr lang="cs-CZ" sz="2400" b="1" dirty="0"/>
          </a:p>
          <a:p>
            <a:pPr marL="457200" indent="-457200" algn="just">
              <a:lnSpc>
                <a:spcPct val="100000"/>
              </a:lnSpc>
            </a:pPr>
            <a:r>
              <a:rPr lang="cs-CZ" sz="2400" b="1" dirty="0"/>
              <a:t>Vyslovení nicotnosti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7322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00250"/>
            <a:ext cx="8066301" cy="38317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Výhody materiálního pojetí rozhodnutí:</a:t>
            </a:r>
            <a:r>
              <a:rPr lang="cs-CZ" sz="2400" dirty="0"/>
              <a:t> široký rozsah soudní ochrany, není určující předešlý procesní postup, jakož ani forma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Nevýhody materiálního pojetí rozhodnutí:</a:t>
            </a:r>
            <a:r>
              <a:rPr lang="cs-CZ" sz="2400" dirty="0"/>
              <a:t> nepředvídatelnost, obtížný rozdíl mezi rozhodnutím a zásahem</a:t>
            </a:r>
          </a:p>
        </p:txBody>
      </p:sp>
    </p:spTree>
    <p:extLst>
      <p:ext uri="{BB962C8B-B14F-4D97-AF65-F5344CB8AC3E}">
        <p14:creationId xmlns:p14="http://schemas.microsoft.com/office/powerpoint/2010/main" val="871995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152650"/>
            <a:ext cx="8066301" cy="36793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§ 78, rozsudek, projev </a:t>
            </a:r>
            <a:r>
              <a:rPr lang="cs-CZ" sz="2400" b="1" dirty="0"/>
              <a:t>kasačního principu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Rozhodnutí se „zrušuje a vrací“ (správnímu orgánu 2. stupně, ale lze i správnímu orgánu 1. stupně), žaloba je důvodná, závazný právní názor; zrušení pro a) </a:t>
            </a:r>
            <a:r>
              <a:rPr lang="cs-CZ" sz="2400" dirty="0">
                <a:solidFill>
                  <a:srgbClr val="FF0000"/>
                </a:solidFill>
              </a:rPr>
              <a:t>nezákonnost </a:t>
            </a:r>
            <a:r>
              <a:rPr lang="cs-CZ" sz="2400" dirty="0"/>
              <a:t>(také při zneužití při překročení </a:t>
            </a:r>
            <a:r>
              <a:rPr lang="cs-CZ" sz="2400" b="1" dirty="0"/>
              <a:t>správního uvážení</a:t>
            </a:r>
            <a:r>
              <a:rPr lang="cs-CZ" sz="2400" dirty="0"/>
              <a:t>), nebo b) pro </a:t>
            </a:r>
            <a:r>
              <a:rPr lang="cs-CZ" sz="2400" dirty="0">
                <a:solidFill>
                  <a:srgbClr val="FF0000"/>
                </a:solidFill>
              </a:rPr>
              <a:t>vady řízení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moderace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zamítnutí žaloby </a:t>
            </a:r>
            <a:r>
              <a:rPr lang="cs-CZ" sz="2400" dirty="0"/>
              <a:t>(není-li důvodná)</a:t>
            </a:r>
            <a:endParaRPr lang="cs-CZ" sz="2400" b="1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767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/>
              <a:t>Z čeho plyne, že by veřejná správa měla být vůbec kontrolována nezávislými soudy a proč?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 je vztah veřejné správy a (správních) soudů?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Mají soudy chránit práva subjektivní nebo právo objektivní?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Proč je správní soudnictví tak důležitým prvkem právního státu?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Jaká je současná podoba správního soudnictví?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Jakým způsobem se zahajuje řízení a jaké je v něm postavení soudu a účastníků řízení?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Jakým způsobem může soud rozhodnout a proč?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Proč je klíčovou náplní a institutem správního soudnictví žaloba proti rozhodnutí správního orgánu?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materiální pojetí „rozhodnutí“ správního orgánu?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Kdo všechno může podat žalobu proti rozhodnutí správního orgánu? </a:t>
            </a:r>
          </a:p>
          <a:p>
            <a:pPr algn="just">
              <a:lnSpc>
                <a:spcPct val="100000"/>
              </a:lnSpc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140491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357" y="27319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Žaloba na ochranu proti nečinnosti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3718"/>
            <a:ext cx="8066301" cy="413828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§ 79, </a:t>
            </a:r>
            <a:r>
              <a:rPr lang="cs-CZ" sz="2400" b="1" dirty="0"/>
              <a:t>nečinnost</a:t>
            </a:r>
            <a:r>
              <a:rPr lang="cs-CZ" sz="2400" dirty="0"/>
              <a:t> při vydání „</a:t>
            </a:r>
            <a:r>
              <a:rPr lang="cs-CZ" sz="2400" dirty="0">
                <a:solidFill>
                  <a:srgbClr val="FF0000"/>
                </a:solidFill>
              </a:rPr>
              <a:t>rozhodnutí</a:t>
            </a:r>
            <a:r>
              <a:rPr lang="cs-CZ" sz="2400" dirty="0"/>
              <a:t>“ podle § 65 odst. 1 nebo </a:t>
            </a:r>
            <a:r>
              <a:rPr lang="cs-CZ" sz="2400" dirty="0">
                <a:solidFill>
                  <a:srgbClr val="FF0000"/>
                </a:solidFill>
              </a:rPr>
              <a:t>osvědčení</a:t>
            </a:r>
            <a:r>
              <a:rPr lang="cs-CZ" sz="2400" dirty="0"/>
              <a:t> (ne při „fikci rozhodnutí“)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Nutnost </a:t>
            </a:r>
            <a:r>
              <a:rPr lang="cs-CZ" sz="2400" b="1" dirty="0"/>
              <a:t>předchozího marného vyčerpání prostředků nápravy</a:t>
            </a:r>
            <a:r>
              <a:rPr lang="cs-CZ" sz="2400" dirty="0"/>
              <a:t> (zejm. § 80/3 </a:t>
            </a:r>
            <a:r>
              <a:rPr lang="cs-CZ" sz="2400" dirty="0" err="1"/>
              <a:t>SpŘ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Skutkový stav ke dni rozhodování soudu </a:t>
            </a:r>
            <a:r>
              <a:rPr lang="cs-CZ" sz="2400" dirty="0"/>
              <a:t>(x když je v mezidobí ukončena nečinnost, žaloba není důvodná)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Žalovaný</a:t>
            </a:r>
            <a:r>
              <a:rPr lang="cs-CZ" sz="2400" dirty="0"/>
              <a:t> je ten správní orgán, který je nečinný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Přikáže vydat rozhodnutí/osvědčení v přiměřené lhůtě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Lhůta pro podání žaloby: </a:t>
            </a:r>
            <a:r>
              <a:rPr lang="cs-CZ" sz="2400" b="1" dirty="0"/>
              <a:t>1 rok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Projednává se </a:t>
            </a:r>
            <a:r>
              <a:rPr lang="cs-CZ" sz="2400" b="1" dirty="0"/>
              <a:t>přednostně</a:t>
            </a:r>
            <a:r>
              <a:rPr lang="cs-CZ" sz="2400" dirty="0"/>
              <a:t> podle § 56/3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0561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1209"/>
            <a:ext cx="8066301" cy="447079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Subsidiární či zbytková povaha </a:t>
            </a:r>
            <a:r>
              <a:rPr lang="cs-CZ" sz="2400" dirty="0"/>
              <a:t>(§ 82 až 87), zásah </a:t>
            </a:r>
            <a:r>
              <a:rPr lang="cs-CZ" sz="2400" b="1" dirty="0"/>
              <a:t>není rozhodnutím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Ochrana před </a:t>
            </a:r>
            <a:r>
              <a:rPr lang="cs-CZ" sz="2400" b="1" dirty="0">
                <a:solidFill>
                  <a:srgbClr val="FF0000"/>
                </a:solidFill>
              </a:rPr>
              <a:t>trvajícím zásahem </a:t>
            </a:r>
            <a:r>
              <a:rPr lang="cs-CZ" sz="2400" dirty="0"/>
              <a:t>(aby byl ukončen/neopakoval se a byl obnoven původní stav) a zásahem </a:t>
            </a:r>
            <a:r>
              <a:rPr lang="cs-CZ" sz="2400" b="1" dirty="0"/>
              <a:t>již </a:t>
            </a:r>
            <a:r>
              <a:rPr lang="cs-CZ" sz="2400" b="1" dirty="0">
                <a:solidFill>
                  <a:srgbClr val="FF0000"/>
                </a:solidFill>
              </a:rPr>
              <a:t>ukončeným </a:t>
            </a:r>
            <a:r>
              <a:rPr lang="cs-CZ" sz="2400" dirty="0"/>
              <a:t>(určení nezákonnosti – vliv na </a:t>
            </a:r>
            <a:r>
              <a:rPr lang="cs-CZ" sz="2400" b="1" dirty="0"/>
              <a:t>následný nárok na náhradu škody nebo nemajetkové újmy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Lhůta pro podání žaloby: 2 měsíce </a:t>
            </a:r>
            <a:r>
              <a:rPr lang="cs-CZ" sz="2400" dirty="0"/>
              <a:t>(subjektivní) a 2 roky (objektivní)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Nepřípustnost, pokud se lze ochrany domáhat jinak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Projednává se </a:t>
            </a:r>
            <a:r>
              <a:rPr lang="cs-CZ" sz="2400" b="1" dirty="0"/>
              <a:t>přednostně</a:t>
            </a:r>
            <a:r>
              <a:rPr lang="cs-CZ" sz="2400" dirty="0"/>
              <a:t> podle § 56/3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7959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Kompetenční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65118"/>
            <a:ext cx="8066301" cy="436688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Věcná příslušnost svěřena přímo </a:t>
            </a:r>
            <a:r>
              <a:rPr lang="cs-CZ" sz="2400" b="1" dirty="0"/>
              <a:t>NSS </a:t>
            </a:r>
            <a:r>
              <a:rPr lang="cs-CZ" sz="2400" dirty="0"/>
              <a:t>(sedmičlenný senát)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Kompetenční spor (nepodařilo se vyřešit podle § 133 </a:t>
            </a:r>
            <a:r>
              <a:rPr lang="cs-CZ" sz="2400" dirty="0" err="1"/>
              <a:t>SpŘ</a:t>
            </a:r>
            <a:r>
              <a:rPr lang="cs-CZ" sz="2400" dirty="0"/>
              <a:t>), stranami kompetenčního sporu: </a:t>
            </a:r>
            <a:r>
              <a:rPr lang="cs-CZ" sz="2400" b="1" dirty="0"/>
              <a:t>orgán státní správy a samosprávy</a:t>
            </a:r>
            <a:r>
              <a:rPr lang="cs-CZ" sz="2400" dirty="0"/>
              <a:t>, </a:t>
            </a:r>
            <a:r>
              <a:rPr lang="cs-CZ" sz="2400" b="1" dirty="0"/>
              <a:t>orgány samosprávy</a:t>
            </a:r>
            <a:r>
              <a:rPr lang="cs-CZ" sz="2400" dirty="0"/>
              <a:t>, nebo </a:t>
            </a:r>
            <a:r>
              <a:rPr lang="cs-CZ" sz="2400" b="1" dirty="0"/>
              <a:t>ústřední orgány státní správy </a:t>
            </a:r>
            <a:r>
              <a:rPr lang="cs-CZ" sz="2400" dirty="0"/>
              <a:t>(zákon č. 2/1969 Sb.)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Žalobní legitimace § 98</a:t>
            </a:r>
            <a:r>
              <a:rPr lang="cs-CZ" sz="2400" dirty="0"/>
              <a:t> – správní orgány i účastník řízení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Rozsudkem se </a:t>
            </a:r>
            <a:r>
              <a:rPr lang="cs-CZ" sz="2400" dirty="0">
                <a:solidFill>
                  <a:srgbClr val="FF0000"/>
                </a:solidFill>
              </a:rPr>
              <a:t>určí, který správní orgán má pravomoc vydat rozhodnutí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56965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8921" y="366709"/>
            <a:ext cx="8066301" cy="451576"/>
          </a:xfrm>
        </p:spPr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Lhůta pro rozhodnutí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Lhůta pro podání žaloby: </a:t>
            </a:r>
            <a:r>
              <a:rPr lang="cs-CZ" sz="2400" b="1" dirty="0"/>
              <a:t>1 rok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Materiální pojetí opatření obecné povahy </a:t>
            </a:r>
            <a:r>
              <a:rPr lang="cs-CZ" sz="2400" dirty="0"/>
              <a:t>(nález ÚS ze dne 19. 11. 2008, </a:t>
            </a:r>
            <a:r>
              <a:rPr lang="cs-CZ" sz="2400" dirty="0" err="1"/>
              <a:t>sp</a:t>
            </a:r>
            <a:r>
              <a:rPr lang="cs-CZ" sz="2400" dirty="0"/>
              <a:t>. zn. </a:t>
            </a:r>
            <a:r>
              <a:rPr lang="cs-CZ" sz="2400" dirty="0" err="1"/>
              <a:t>Pl</a:t>
            </a:r>
            <a:r>
              <a:rPr lang="cs-CZ" sz="2400" dirty="0"/>
              <a:t>. ÚS 14/07)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58849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50485" y="5916272"/>
            <a:ext cx="5941032" cy="252000"/>
          </a:xfrm>
        </p:spPr>
        <p:txBody>
          <a:bodyPr/>
          <a:lstStyle/>
          <a:p>
            <a:pPr algn="just"/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20945" y="5916272"/>
            <a:ext cx="189033" cy="252000"/>
          </a:xfrm>
        </p:spPr>
        <p:txBody>
          <a:bodyPr/>
          <a:lstStyle/>
          <a:p>
            <a:pPr algn="just"/>
            <a:fld id="{0970407D-EE58-4A0B-824B-1D3AE42DD9CF}" type="slidenum">
              <a:rPr lang="cs-CZ" altLang="cs-CZ" smtClean="0"/>
              <a:pPr algn="just"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0485" y="408272"/>
            <a:ext cx="8066301" cy="4515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Návrh na zrušení služebního předpisu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0485" y="1839190"/>
            <a:ext cx="8066301" cy="368108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Výlučná místní příslušnost </a:t>
            </a:r>
            <a:r>
              <a:rPr lang="cs-CZ" dirty="0"/>
              <a:t>(správního úseku) Městského soudu v Praze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Podává </a:t>
            </a:r>
            <a:r>
              <a:rPr lang="cs-CZ" b="1" dirty="0"/>
              <a:t>nejvyšší státní tajemník </a:t>
            </a:r>
            <a:r>
              <a:rPr lang="cs-CZ" dirty="0"/>
              <a:t>do 30 dnů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165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210846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Návrhy volební, referendové a „politických stran“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2773"/>
            <a:ext cx="8066301" cy="44292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§ 88 ochrana ve věcech seznamu voličů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89 ochrana ve věcech registrace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90 vyslovení </a:t>
            </a:r>
            <a:r>
              <a:rPr lang="cs-CZ" b="1" dirty="0">
                <a:solidFill>
                  <a:schemeClr val="accent2"/>
                </a:solidFill>
              </a:rPr>
              <a:t>neplatnosti voleb a hlasování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91 ochrana ve věcech zániku mandátu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91a o</a:t>
            </a:r>
            <a:r>
              <a:rPr lang="es-ES" dirty="0"/>
              <a:t>chrana ve věcech místního referenda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§ 91b o</a:t>
            </a:r>
            <a:r>
              <a:rPr lang="es-ES" dirty="0"/>
              <a:t>chrana ve věcech </a:t>
            </a:r>
            <a:r>
              <a:rPr lang="cs-CZ" dirty="0"/>
              <a:t>krajského</a:t>
            </a:r>
            <a:r>
              <a:rPr lang="es-ES" dirty="0"/>
              <a:t> referenda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§ 94 ochrana ve věcech návrhu na registraci, rozpuštění, pozastavení nebo znovuobnovení politické strany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890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210846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Návrhy volební, referendové a „politických stran“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2773"/>
            <a:ext cx="8066301" cy="44292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Podle </a:t>
            </a:r>
            <a:r>
              <a:rPr lang="cs-CZ" b="1" dirty="0"/>
              <a:t>zvl. zákonů </a:t>
            </a:r>
            <a:r>
              <a:rPr lang="cs-CZ" dirty="0"/>
              <a:t>– zejména </a:t>
            </a:r>
            <a:r>
              <a:rPr lang="cs-CZ" b="1" dirty="0"/>
              <a:t>lhůty</a:t>
            </a:r>
            <a:r>
              <a:rPr lang="cs-CZ" dirty="0"/>
              <a:t> a věcná/místní </a:t>
            </a:r>
            <a:r>
              <a:rPr lang="cs-CZ" b="1" dirty="0"/>
              <a:t>příslušnost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Celostátní volby: NSS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Jinak volby: KS</a:t>
            </a:r>
          </a:p>
        </p:txBody>
      </p:sp>
    </p:spTree>
    <p:extLst>
      <p:ext uri="{BB962C8B-B14F-4D97-AF65-F5344CB8AC3E}">
        <p14:creationId xmlns:p14="http://schemas.microsoft.com/office/powerpoint/2010/main" val="1637584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správní soud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50822"/>
            <a:ext cx="8066301" cy="428117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Čl. 91 odst. 1 Ústavy – NSS tvoří soudní soustavu (tj. byl předpokládán již v roce 1992/1993)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Čl. 87 odst. 3 Ústavy – „</a:t>
            </a:r>
            <a:r>
              <a:rPr lang="cs-CZ" sz="2200" i="1" dirty="0"/>
              <a:t>zákon může stanovit, že </a:t>
            </a:r>
            <a:r>
              <a:rPr lang="cs-CZ" sz="2200" i="1" dirty="0">
                <a:solidFill>
                  <a:srgbClr val="FF0000"/>
                </a:solidFill>
              </a:rPr>
              <a:t>namísto Ústavního soudu</a:t>
            </a:r>
            <a:r>
              <a:rPr lang="cs-CZ" sz="2200" i="1" dirty="0"/>
              <a:t> rozhoduje Nejvyšší správní soud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200" i="1" dirty="0"/>
              <a:t>a) o zrušení právních předpisů nebo jejich jednotlivých ustanovení, jsou-li v rozporu se zákonem, - </a:t>
            </a:r>
            <a:r>
              <a:rPr lang="cs-CZ" sz="2200" b="1" dirty="0">
                <a:solidFill>
                  <a:srgbClr val="FF0000"/>
                </a:solidFill>
              </a:rPr>
              <a:t>nerealizováno</a:t>
            </a:r>
            <a:endParaRPr lang="cs-CZ" sz="2200" b="1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200" i="1" dirty="0"/>
              <a:t>b) spory o rozsah kompetencí státních orgánů a orgánů územní samosprávy, nepřísluší-li podle zákona jinému orgánu</a:t>
            </a:r>
            <a:r>
              <a:rPr lang="cs-CZ" sz="2200" dirty="0"/>
              <a:t>.“ – </a:t>
            </a:r>
            <a:r>
              <a:rPr lang="cs-CZ" sz="2200" b="1" dirty="0">
                <a:solidFill>
                  <a:srgbClr val="FF0000"/>
                </a:solidFill>
              </a:rPr>
              <a:t>ano (tzv. kompetenční žaloba)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200" b="1" dirty="0">
              <a:solidFill>
                <a:srgbClr val="FF0000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9067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§ 102 a násl. SŘS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Jádro činnosti NSS (více jak 3000 ročně)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Mimořádný</a:t>
            </a:r>
            <a:r>
              <a:rPr lang="cs-CZ" sz="2400" b="1" dirty="0"/>
              <a:t> opravný prostředek </a:t>
            </a:r>
            <a:r>
              <a:rPr lang="cs-CZ" sz="2400" dirty="0"/>
              <a:t>– proti </a:t>
            </a:r>
            <a:r>
              <a:rPr lang="cs-CZ" sz="2400" b="1" dirty="0">
                <a:solidFill>
                  <a:srgbClr val="FF0000"/>
                </a:solidFill>
              </a:rPr>
              <a:t>pravomocnému</a:t>
            </a:r>
            <a:r>
              <a:rPr lang="cs-CZ" sz="2400" b="1" dirty="0"/>
              <a:t> rozhodnutí</a:t>
            </a:r>
            <a:r>
              <a:rPr lang="cs-CZ" sz="2400" dirty="0"/>
              <a:t> (rozsudek i usnesení) </a:t>
            </a:r>
            <a:r>
              <a:rPr lang="cs-CZ" sz="2400" b="1" dirty="0"/>
              <a:t>KS</a:t>
            </a:r>
            <a:r>
              <a:rPr lang="cs-CZ" sz="2400" dirty="0"/>
              <a:t> (+ nemá odkladný účinek, lze jej přiznat), správní soudnictví je </a:t>
            </a:r>
            <a:r>
              <a:rPr lang="cs-CZ" sz="2400" b="1" dirty="0"/>
              <a:t>jednoinstanční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400" b="1" dirty="0"/>
          </a:p>
          <a:p>
            <a:pPr algn="just">
              <a:lnSpc>
                <a:spcPct val="100000"/>
              </a:lnSpc>
            </a:pPr>
            <a:r>
              <a:rPr lang="cs-CZ" sz="2400" b="1" dirty="0"/>
              <a:t>X obnova řízení § 111</a:t>
            </a:r>
            <a:r>
              <a:rPr lang="cs-CZ" sz="2400" dirty="0"/>
              <a:t> – ve věcech tzv. zásahové žaloby a politických stran (nelze proti rozhodnutí o kasační stížnosti)</a:t>
            </a:r>
            <a:endParaRPr lang="cs-CZ" sz="2400" b="1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14658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Lhůta: </a:t>
            </a:r>
            <a:r>
              <a:rPr lang="cs-CZ" sz="2400" b="1" dirty="0"/>
              <a:t>2 týdny</a:t>
            </a:r>
            <a:r>
              <a:rPr lang="cs-CZ" sz="2400" dirty="0"/>
              <a:t>, zmeškání nelze prominout</a:t>
            </a:r>
            <a:endParaRPr lang="cs-CZ" sz="2400" b="1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Podává se </a:t>
            </a:r>
            <a:r>
              <a:rPr lang="cs-CZ" sz="2400" b="1" dirty="0"/>
              <a:t>přímo u NSS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Povinné zastoupení advokátem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Soudní poplatek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Bezvadná kasační stížnost </a:t>
            </a:r>
            <a:r>
              <a:rPr lang="cs-CZ" sz="2400" dirty="0"/>
              <a:t>§ 106 odst. 3 – měsíc (max. 2) k doplnění od doručení výzvy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133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/>
              <a:t>O čem všem vlastně jedná a rozhoduje Nejvyšší správní soud?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kasační stížnost a proč její podatel (tj. stěžovatel) musí být zastoupen advokátem?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Může Nejvyšší správní soud přímo zrušit i rozhodnutí správních orgánů?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 </a:t>
            </a:r>
          </a:p>
          <a:p>
            <a:pPr algn="just">
              <a:lnSpc>
                <a:spcPct val="100000"/>
              </a:lnSpc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73907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454530"/>
            <a:ext cx="8066301" cy="451576"/>
          </a:xfrm>
        </p:spPr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82650"/>
            <a:ext cx="8066301" cy="47493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Podává ji („stěžovatel“) – účastník řízení před KS (tj. </a:t>
            </a:r>
            <a:r>
              <a:rPr lang="cs-CZ" sz="2400" b="1" dirty="0"/>
              <a:t>žalobce</a:t>
            </a:r>
            <a:r>
              <a:rPr lang="cs-CZ" sz="2400" dirty="0"/>
              <a:t> nebo </a:t>
            </a:r>
            <a:r>
              <a:rPr lang="cs-CZ" sz="2400" b="1" dirty="0"/>
              <a:t>žalovaný</a:t>
            </a:r>
            <a:r>
              <a:rPr lang="cs-CZ" sz="2400" dirty="0"/>
              <a:t>), nebo </a:t>
            </a:r>
            <a:r>
              <a:rPr lang="cs-CZ" sz="2400" b="1" dirty="0"/>
              <a:t>osoba zúčastněná na řízení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Je obecně přípustná, není-li stanoveno jinak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Důvody </a:t>
            </a:r>
            <a:r>
              <a:rPr lang="cs-CZ" sz="2400" dirty="0"/>
              <a:t>§ 103 odst. 1: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a) – </a:t>
            </a:r>
            <a:r>
              <a:rPr lang="cs-CZ" sz="2000" b="1" dirty="0"/>
              <a:t>nezákonnost </a:t>
            </a:r>
            <a:r>
              <a:rPr lang="cs-CZ" sz="2000" dirty="0"/>
              <a:t>(hmotněprávní pochybení u rozhodnutí KS)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b) – </a:t>
            </a:r>
            <a:r>
              <a:rPr lang="cs-CZ" sz="2000" b="1" dirty="0"/>
              <a:t>vady řízení </a:t>
            </a:r>
            <a:r>
              <a:rPr lang="cs-CZ" sz="2000" dirty="0"/>
              <a:t>(procesní pochybení u správního orgánu)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c) – </a:t>
            </a:r>
            <a:r>
              <a:rPr lang="cs-CZ" sz="2000" b="1" dirty="0"/>
              <a:t>zmatečnost</a:t>
            </a:r>
            <a:r>
              <a:rPr lang="cs-CZ" sz="2000" dirty="0"/>
              <a:t> (nedostatek podmínek řízení, nesprávné složení u KS)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d) – </a:t>
            </a:r>
            <a:r>
              <a:rPr lang="cs-CZ" sz="2000" b="1" dirty="0"/>
              <a:t>nepřezkoumatelnost</a:t>
            </a:r>
            <a:r>
              <a:rPr lang="cs-CZ" sz="2000" dirty="0"/>
              <a:t> (nesrozumitelnost, nedostatek důvodů), </a:t>
            </a:r>
            <a:r>
              <a:rPr lang="cs-CZ" sz="2000" b="1" dirty="0"/>
              <a:t>jiná </a:t>
            </a:r>
            <a:r>
              <a:rPr lang="cs-CZ" sz="2000" dirty="0"/>
              <a:t>(podstatná)</a:t>
            </a:r>
            <a:r>
              <a:rPr lang="cs-CZ" sz="2000" b="1" dirty="0"/>
              <a:t> vada řízení u KS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e) – nezákonnost při </a:t>
            </a:r>
            <a:r>
              <a:rPr lang="cs-CZ" sz="2000" b="1" dirty="0"/>
              <a:t>odmítnutí nebo zastavení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5992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Nepřípustnost </a:t>
            </a:r>
            <a:r>
              <a:rPr lang="cs-CZ" sz="2400" dirty="0"/>
              <a:t>§ 104 (odmítnutí)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Nepřijatelnost </a:t>
            </a:r>
            <a:r>
              <a:rPr lang="cs-CZ" sz="2400" dirty="0"/>
              <a:t>§ 104a (novela 2021) – ve věcech „</a:t>
            </a:r>
            <a:r>
              <a:rPr lang="cs-CZ" sz="2400" dirty="0" err="1"/>
              <a:t>samosoudcovských</a:t>
            </a:r>
            <a:r>
              <a:rPr lang="cs-CZ" sz="2400" dirty="0"/>
              <a:t>“ kasační stížnost svým významem podstatně nepřesahuje vlastní zájmy stěžovatele – </a:t>
            </a:r>
            <a:r>
              <a:rPr lang="cs-CZ" sz="2400" b="1" dirty="0"/>
              <a:t>odmítnutí pro nepřijatelnost 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97978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500544"/>
            <a:ext cx="8066301" cy="451576"/>
          </a:xfrm>
        </p:spPr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43584"/>
            <a:ext cx="8066301" cy="45884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NSS (</a:t>
            </a:r>
            <a:r>
              <a:rPr lang="cs-CZ" sz="1600" dirty="0" err="1"/>
              <a:t>sp</a:t>
            </a:r>
            <a:r>
              <a:rPr lang="cs-CZ" sz="1600" dirty="0"/>
              <a:t>. zn. 1 As 13/2006, č. 933/2006 Sb. NSS) „</a:t>
            </a:r>
            <a:r>
              <a:rPr lang="cs-CZ" sz="1600" i="1" dirty="0"/>
              <a:t>Přesahem vlastních zájmů stěžovatele je jen natolik </a:t>
            </a:r>
            <a:r>
              <a:rPr lang="cs-CZ" sz="1600" i="1" dirty="0">
                <a:solidFill>
                  <a:srgbClr val="FF0000"/>
                </a:solidFill>
              </a:rPr>
              <a:t>zásadní a intenzivní situace</a:t>
            </a:r>
            <a:r>
              <a:rPr lang="cs-CZ" sz="1600" i="1" dirty="0"/>
              <a:t>, v níž je - </a:t>
            </a:r>
            <a:r>
              <a:rPr lang="cs-CZ" sz="1600" i="1" dirty="0">
                <a:solidFill>
                  <a:srgbClr val="FF0000"/>
                </a:solidFill>
              </a:rPr>
              <a:t>kromě ochrany veřejného subjektivního práva jednotlivce -</a:t>
            </a:r>
            <a:r>
              <a:rPr lang="cs-CZ" sz="1600" i="1" dirty="0"/>
              <a:t> … též nezbytné vyslovit </a:t>
            </a:r>
            <a:r>
              <a:rPr lang="cs-CZ" sz="1600" i="1" dirty="0">
                <a:solidFill>
                  <a:srgbClr val="FF0000"/>
                </a:solidFill>
              </a:rPr>
              <a:t>právní názor k určitému typu případů či právních otázek</a:t>
            </a:r>
            <a:r>
              <a:rPr lang="cs-CZ" sz="1600" i="1" dirty="0"/>
              <a:t>. Přesah vlastních zájmů stěžovatele je dán jen v případě rozpoznatelného dopadu řešené právní otázky nad rámec konkrétního případu. Primárním úkolem … je proto nejen ochrana individuálních veřejných subjektivních práv, nýbrž </a:t>
            </a:r>
            <a:r>
              <a:rPr lang="cs-CZ" sz="1600" i="1" dirty="0">
                <a:solidFill>
                  <a:srgbClr val="FF0000"/>
                </a:solidFill>
              </a:rPr>
              <a:t>také výklad právního řádu a sjednocování rozhodovací činnosti krajských soudů</a:t>
            </a:r>
            <a:r>
              <a:rPr lang="cs-CZ" sz="1600" i="1" dirty="0"/>
              <a:t>. </a:t>
            </a:r>
            <a:r>
              <a:rPr lang="cs-CZ" sz="1600" i="1" dirty="0">
                <a:solidFill>
                  <a:srgbClr val="FF0000"/>
                </a:solidFill>
              </a:rPr>
              <a:t>Přijatelnost</a:t>
            </a:r>
            <a:r>
              <a:rPr lang="cs-CZ" sz="1600" i="1" dirty="0"/>
              <a:t> kasační stížnosti je třeba odlišovat od </a:t>
            </a:r>
            <a:r>
              <a:rPr lang="cs-CZ" sz="1600" i="1" dirty="0">
                <a:solidFill>
                  <a:srgbClr val="FF0000"/>
                </a:solidFill>
              </a:rPr>
              <a:t>přípustnosti</a:t>
            </a:r>
            <a:r>
              <a:rPr lang="cs-CZ" sz="1600" i="1" dirty="0"/>
              <a:t> kasační stížnosti na straně jedné a </a:t>
            </a:r>
            <a:r>
              <a:rPr lang="cs-CZ" sz="1600" i="1" dirty="0">
                <a:solidFill>
                  <a:srgbClr val="FF0000"/>
                </a:solidFill>
              </a:rPr>
              <a:t>důvodnosti</a:t>
            </a:r>
            <a:r>
              <a:rPr lang="cs-CZ" sz="1600" i="1" dirty="0"/>
              <a:t> na straně druhé. Přípustnost (či tedy spíše absence některého z důvodů nepřípustnosti) kasační stížnosti je dána splněním zákonných procesních předpokladů, jako je včasné podání kasační stížnosti … , řádné zastoupení … , absence dalších zákonných důvodů nepřípustnosti … apod. Důvodnost kasační stížnosti na straně druhé je otázkou věcného posouzení kasačních důvodů stěžovatelem uváděných … V zájmu stěžovatele … je nejenom splnit podmínky přípustnosti kasační stížnosti a svoji stížnost opřít o některý z důvodů kasační stížnosti, stanovených v § 103 odst. 1 s. ř. s., nýbrž též uvést, v čem stěžovatel spatřuje - v mezích kritérií přijatelnosti - v konkrétním případě přesah svých vlastních zájmů, a z jakého důvodu by tedy měl Nejvyšší správní soud předloženou kasační stížnost věcně projednat.“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62999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5A9ED0-5463-453B-92DF-0EE6918CB6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493DB6-A5BE-41E8-BE10-DA3EBD93B1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337723-530B-4946-B9C1-47F2FE237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134CAEC-1126-4694-994E-1A746F80B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/>
              <a:t>Skulová, S. a kol. Správní právo procesní. 4. vydání. Plzeň: Aleš Čeněk, 2017, s. 315 – 330</a:t>
            </a:r>
          </a:p>
          <a:p>
            <a:pPr lvl="1" algn="just"/>
            <a:endParaRPr lang="cs-CZ" dirty="0"/>
          </a:p>
          <a:p>
            <a:pPr marL="32400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03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soudnictví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7942"/>
            <a:ext cx="8066301" cy="44640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Co už o víme a na co navazujeme …</a:t>
            </a:r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Opravné prostředky: řádné, mimořádné a dozorčí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Posuzuje, rozhoduje a přezkoumává </a:t>
            </a:r>
            <a:r>
              <a:rPr lang="cs-CZ" b="1" dirty="0"/>
              <a:t>veřejná správa „sebe samu“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b="1" dirty="0"/>
          </a:p>
          <a:p>
            <a:pPr algn="just">
              <a:lnSpc>
                <a:spcPct val="100000"/>
              </a:lnSpc>
            </a:pPr>
            <a:r>
              <a:rPr lang="cs-CZ" b="1" dirty="0"/>
              <a:t>PROČ?: uplatnění ŘOP je podmínkou přípustnosti poskytnutí (následné) soudní ochrany </a:t>
            </a:r>
            <a:r>
              <a:rPr lang="cs-CZ" dirty="0"/>
              <a:t>– obecně § 5 (zákon č. 150/2002 Sb., SŘS), konkrétně § 68 písm. a), § 79 odst. 1, § 85 SŘS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055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kontrola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19149"/>
            <a:ext cx="8066301" cy="441285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Požadavek </a:t>
            </a:r>
            <a:r>
              <a:rPr lang="cs-CZ" b="1" dirty="0"/>
              <a:t>přezkumu/kontroly veřejné správy (moc výkonná) ve sféře moci soudní </a:t>
            </a:r>
            <a:r>
              <a:rPr lang="cs-CZ" dirty="0"/>
              <a:t>(„ze závislosti a nadřízenosti do nezávislosti“)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Narovnání právní nerovnosti </a:t>
            </a:r>
            <a:r>
              <a:rPr lang="cs-CZ" dirty="0"/>
              <a:t>ve SP vztazích (důsledek emancipace - „člověk poddaný“ x „člověk jako občan“, žaluje „stát u státu“) – 19. století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15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kontrola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82573"/>
            <a:ext cx="8066301" cy="44494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Výhody:</a:t>
            </a:r>
            <a:r>
              <a:rPr lang="cs-CZ" sz="2400" dirty="0"/>
              <a:t> „věc“ veřejnou správou </a:t>
            </a:r>
            <a:r>
              <a:rPr lang="cs-CZ" sz="2400" dirty="0">
                <a:solidFill>
                  <a:srgbClr val="FF0000"/>
                </a:solidFill>
              </a:rPr>
              <a:t>nekončí</a:t>
            </a:r>
            <a:r>
              <a:rPr lang="cs-CZ" sz="2400" dirty="0"/>
              <a:t>, soud ale (</a:t>
            </a:r>
            <a:r>
              <a:rPr lang="cs-CZ" sz="2400" b="1" dirty="0"/>
              <a:t>obvykle</a:t>
            </a:r>
            <a:r>
              <a:rPr lang="cs-CZ" sz="2400" dirty="0"/>
              <a:t>) </a:t>
            </a:r>
            <a:r>
              <a:rPr lang="cs-CZ" sz="2400" dirty="0">
                <a:solidFill>
                  <a:srgbClr val="FF0000"/>
                </a:solidFill>
              </a:rPr>
              <a:t>nerozhoduje ve věci samé </a:t>
            </a:r>
            <a:r>
              <a:rPr lang="cs-CZ" sz="2400" dirty="0"/>
              <a:t>– přezkoumává, kontroluje a tím chrání (</a:t>
            </a:r>
            <a:r>
              <a:rPr lang="cs-CZ" sz="2400" b="1" dirty="0"/>
              <a:t>subjektivní</a:t>
            </a:r>
            <a:r>
              <a:rPr lang="cs-CZ" sz="2400" dirty="0"/>
              <a:t>) práva; prvek </a:t>
            </a:r>
            <a:r>
              <a:rPr lang="cs-CZ" sz="2400" dirty="0">
                <a:solidFill>
                  <a:srgbClr val="FF0000"/>
                </a:solidFill>
              </a:rPr>
              <a:t>nezávislosti</a:t>
            </a:r>
            <a:r>
              <a:rPr lang="cs-CZ" sz="2400" dirty="0"/>
              <a:t>; </a:t>
            </a:r>
            <a:r>
              <a:rPr lang="cs-CZ" sz="2400" dirty="0">
                <a:solidFill>
                  <a:srgbClr val="FF0000"/>
                </a:solidFill>
              </a:rPr>
              <a:t>čl. 95 odst. 1 </a:t>
            </a:r>
            <a:r>
              <a:rPr lang="cs-CZ" sz="2400" dirty="0"/>
              <a:t>Ústavy; právní </a:t>
            </a:r>
            <a:r>
              <a:rPr lang="cs-CZ" sz="2400" dirty="0">
                <a:solidFill>
                  <a:srgbClr val="FF0000"/>
                </a:solidFill>
              </a:rPr>
              <a:t>odbornost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400" b="1" dirty="0"/>
              <a:t>Nevýhody: </a:t>
            </a:r>
            <a:r>
              <a:rPr lang="cs-CZ" sz="2400" dirty="0">
                <a:solidFill>
                  <a:srgbClr val="FF0000"/>
                </a:solidFill>
              </a:rPr>
              <a:t>soud není nadřízeným orgánem </a:t>
            </a:r>
            <a:r>
              <a:rPr lang="cs-CZ" sz="2400" dirty="0"/>
              <a:t>správních orgánů – kasační princip (s modifikacemi); přezkoumává se to, co se </a:t>
            </a:r>
            <a:r>
              <a:rPr lang="cs-CZ" sz="2400" dirty="0">
                <a:solidFill>
                  <a:srgbClr val="FF0000"/>
                </a:solidFill>
              </a:rPr>
              <a:t>již „pravomocně“ ukončilo </a:t>
            </a:r>
            <a:r>
              <a:rPr lang="cs-CZ" sz="2400" dirty="0"/>
              <a:t>(následky? – odkladné účinky); </a:t>
            </a:r>
            <a:r>
              <a:rPr lang="cs-CZ" sz="2400" dirty="0">
                <a:solidFill>
                  <a:srgbClr val="FF0000"/>
                </a:solidFill>
              </a:rPr>
              <a:t>celková délka řízení </a:t>
            </a:r>
            <a:r>
              <a:rPr lang="cs-CZ" sz="2400" dirty="0"/>
              <a:t>(možnost „vrácení úplně na začátek“) právní odbornost „na </a:t>
            </a:r>
            <a:r>
              <a:rPr lang="cs-CZ" sz="2400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“ (specializace u KS a NSS?)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26950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kontrola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97203"/>
            <a:ext cx="8066301" cy="4434797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Soudní </a:t>
            </a:r>
            <a:r>
              <a:rPr lang="cs-CZ" sz="2400" b="1" dirty="0">
                <a:solidFill>
                  <a:srgbClr val="FF0000"/>
                </a:solidFill>
              </a:rPr>
              <a:t>přezkum a kontrola </a:t>
            </a:r>
            <a:r>
              <a:rPr lang="cs-CZ" sz="2400" dirty="0"/>
              <a:t>(ochrana </a:t>
            </a:r>
            <a:r>
              <a:rPr lang="cs-CZ" sz="2400" b="1" dirty="0"/>
              <a:t>objektivní zákonnosti </a:t>
            </a:r>
            <a:r>
              <a:rPr lang="cs-CZ" sz="2400" dirty="0"/>
              <a:t>a </a:t>
            </a:r>
            <a:r>
              <a:rPr lang="cs-CZ" sz="2400" b="1" dirty="0"/>
              <a:t>veřejného zájmu </a:t>
            </a:r>
            <a:r>
              <a:rPr lang="cs-CZ" sz="2400" dirty="0"/>
              <a:t>– zvláštní žalobní legitimace NSZ a VOP v § 66 SŘS)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Soudní ochrana </a:t>
            </a:r>
            <a:r>
              <a:rPr lang="cs-CZ" sz="2400" dirty="0"/>
              <a:t>(nástroj </a:t>
            </a:r>
            <a:r>
              <a:rPr lang="cs-CZ" sz="2400" b="1" dirty="0"/>
              <a:t>ochrany subjektivních práv</a:t>
            </a:r>
            <a:r>
              <a:rPr lang="cs-CZ" sz="2400" dirty="0"/>
              <a:t>, soukromá subjektivní práva – část V. OSŘ, veřejná subjektivní práva </a:t>
            </a:r>
            <a:r>
              <a:rPr lang="cs-CZ" sz="2400" b="1" dirty="0"/>
              <a:t>§ 2 SŘS</a:t>
            </a:r>
            <a:r>
              <a:rPr lang="cs-CZ" sz="2400" dirty="0"/>
              <a:t>), </a:t>
            </a:r>
            <a:r>
              <a:rPr lang="cs-CZ" sz="2400" b="1" dirty="0">
                <a:solidFill>
                  <a:srgbClr val="FF0000"/>
                </a:solidFill>
              </a:rPr>
              <a:t>čl. 90 Ústavy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Poskytnutí ochrany subjektivním právům se zajišťuje ochrana i právu objektivnímu, vzájemná provázanost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361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73773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Dualismus soudní kontroly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89888"/>
            <a:ext cx="8066301" cy="44421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Ústava 1920 – dělba soudního přezkumu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Dnes „pouze“ v OSŘ a SŘS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Otázka pravomoci civilních a správních soudů (§ 2 a 4 SŘS x § 7 OSŘ)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Určující je </a:t>
            </a:r>
            <a:r>
              <a:rPr lang="cs-CZ" sz="2400" dirty="0">
                <a:solidFill>
                  <a:srgbClr val="FF0000"/>
                </a:solidFill>
              </a:rPr>
              <a:t>povaha subjektivních práv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Zákon č. 131/2002 Sb. a tzv. zvláštní senát („</a:t>
            </a:r>
            <a:r>
              <a:rPr lang="cs-CZ" sz="2400" dirty="0" err="1"/>
              <a:t>Konf</a:t>
            </a:r>
            <a:r>
              <a:rPr lang="cs-CZ" sz="2400" dirty="0"/>
              <a:t>“), 3 NS + 3 NSS, spory o pravomoc (nejenom) mezi civilním a správním soudnictvím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„vyvlastnění“, § 28 odst. 1 zákona č. 184/2006 Sb., „</a:t>
            </a:r>
            <a:r>
              <a:rPr lang="cs-CZ" sz="2400" i="1" dirty="0"/>
              <a:t>Výrok podle § 24 odst. 3 lze přezkoumat v řízení o žalobě proti rozhodnutí správního orgánu. Výrok podle § 24 odst. 4 lze projednat v občanském soudním řízení; příslušný v prvním stupni je krajský soud</a:t>
            </a:r>
            <a:r>
              <a:rPr lang="cs-CZ" sz="2400" dirty="0"/>
              <a:t>.“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5522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správního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dirty="0"/>
              <a:t>§ 7 odst. 1 – </a:t>
            </a:r>
            <a:r>
              <a:rPr lang="cs-CZ" b="1" dirty="0"/>
              <a:t>věcná příslušnost: </a:t>
            </a:r>
            <a:r>
              <a:rPr lang="cs-CZ" dirty="0"/>
              <a:t>v prvním stupni KS (</a:t>
            </a:r>
            <a:r>
              <a:rPr lang="cs-CZ" sz="2800" b="1" dirty="0"/>
              <a:t>rozhoduje senát, </a:t>
            </a:r>
            <a:r>
              <a:rPr lang="cs-CZ" sz="2800" dirty="0"/>
              <a:t>nejde-li o výjimku – odstavec 2, kdy </a:t>
            </a:r>
            <a:r>
              <a:rPr lang="cs-CZ" sz="2800" b="1" dirty="0"/>
              <a:t>rozhoduje samosoudce: </a:t>
            </a:r>
            <a:r>
              <a:rPr lang="cs-CZ" sz="2800" dirty="0"/>
              <a:t>kupř. přestupky, ale určující je horní hranice sazby – do 100.000 Kč – vliv na tzv. nepřijatelnost kasační stížnosti)</a:t>
            </a:r>
          </a:p>
          <a:p>
            <a:pPr algn="just">
              <a:lnSpc>
                <a:spcPct val="90000"/>
              </a:lnSpc>
            </a:pPr>
            <a:r>
              <a:rPr lang="cs-CZ" b="1" dirty="0"/>
              <a:t>místní příslušnost:</a:t>
            </a:r>
            <a:r>
              <a:rPr lang="cs-CZ" dirty="0"/>
              <a:t> podle sídla správního orgánu prvního stupně </a:t>
            </a:r>
          </a:p>
          <a:p>
            <a:pPr algn="just">
              <a:lnSpc>
                <a:spcPct val="90000"/>
              </a:lnSpc>
            </a:pPr>
            <a:r>
              <a:rPr lang="cs-CZ" b="1" dirty="0"/>
              <a:t>NSS </a:t>
            </a:r>
            <a:r>
              <a:rPr lang="cs-CZ" dirty="0"/>
              <a:t>vrcholný soudní orgán, sjednocuje rozhodování, Sb. NSS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1568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2670</Words>
  <Application>Microsoft Office PowerPoint</Application>
  <PresentationFormat>Vlastní</PresentationFormat>
  <Paragraphs>245</Paragraphs>
  <Slides>33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Tahoma</vt:lpstr>
      <vt:lpstr>Wingdings</vt:lpstr>
      <vt:lpstr>Prezentace_MU_CZ</vt:lpstr>
      <vt:lpstr>Ochrana subjektivních práv, a také veřejného zájmu, poskytovaná správním soudnictvím. Řízení realizovaná ve správním soudnictví, druhy žalob a jejich uplatnění. Řízení o kasační stížnosti.</vt:lpstr>
      <vt:lpstr>Otázky, na které se pokusíme odpovědět:</vt:lpstr>
      <vt:lpstr>Otázky, na které se pokusíme odpovědět:</vt:lpstr>
      <vt:lpstr>Správní soudnictví</vt:lpstr>
      <vt:lpstr>Soudní kontrola veřejné správy</vt:lpstr>
      <vt:lpstr>Soudní kontrola veřejné správy</vt:lpstr>
      <vt:lpstr>Soudní kontrola veřejné správy</vt:lpstr>
      <vt:lpstr>Dualismus soudní kontroly veřejné správy</vt:lpstr>
      <vt:lpstr>Organizace správního soudnictví</vt:lpstr>
      <vt:lpstr>Organizace správního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na ochranu proti nečinnosti</vt:lpstr>
      <vt:lpstr>Zásahová žaloba</vt:lpstr>
      <vt:lpstr>Kompetenční žaloba</vt:lpstr>
      <vt:lpstr>Návrh na zrušení OOP</vt:lpstr>
      <vt:lpstr>Návrh na zrušení služebního předpisu</vt:lpstr>
      <vt:lpstr>Návrhy volební, referendové a „politických stran“</vt:lpstr>
      <vt:lpstr>Návrhy volební, referendové a „politických stran“</vt:lpstr>
      <vt:lpstr>Nejvyšší správní soud</vt:lpstr>
      <vt:lpstr>Kasační stížnost</vt:lpstr>
      <vt:lpstr>Kasační stížnost</vt:lpstr>
      <vt:lpstr>Kasační stížnost</vt:lpstr>
      <vt:lpstr>Kasační stížnost</vt:lpstr>
      <vt:lpstr>Kasační stížnost</vt:lpstr>
      <vt:lpstr>Prameny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Lukas Potesil</cp:lastModifiedBy>
  <cp:revision>95</cp:revision>
  <cp:lastPrinted>2019-11-18T06:05:28Z</cp:lastPrinted>
  <dcterms:created xsi:type="dcterms:W3CDTF">2019-11-18T05:31:11Z</dcterms:created>
  <dcterms:modified xsi:type="dcterms:W3CDTF">2023-09-22T05:15:16Z</dcterms:modified>
</cp:coreProperties>
</file>