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6" r:id="rId4"/>
    <p:sldId id="435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4" r:id="rId13"/>
    <p:sldId id="443" r:id="rId14"/>
    <p:sldId id="445" r:id="rId15"/>
    <p:sldId id="446" r:id="rId16"/>
    <p:sldId id="447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87179" autoAdjust="0"/>
  </p:normalViewPr>
  <p:slideViewPr>
    <p:cSldViewPr snapToGrid="0">
      <p:cViewPr varScale="1">
        <p:scale>
          <a:sx n="58" d="100"/>
          <a:sy n="58" d="100"/>
        </p:scale>
        <p:origin x="984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44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698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64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624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4" name="Obrázek 8">
            <a:extLst>
              <a:ext uri="{FF2B5EF4-FFF2-40B4-BE49-F238E27FC236}">
                <a16:creationId xmlns:a16="http://schemas.microsoft.com/office/drawing/2014/main" id="{F4BEF68F-D2E3-A445-BE69-DE5712F4B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670C515-4DAA-7F4B-92D5-CBE714037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2567773-B605-2B43-9036-93D644655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9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5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59BBB889-9A7B-9D4F-983C-EF6BCB924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B634E8E-DBA3-B14F-81EC-219FEC2F8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Obrázek 8">
            <a:extLst>
              <a:ext uri="{FF2B5EF4-FFF2-40B4-BE49-F238E27FC236}">
                <a16:creationId xmlns:a16="http://schemas.microsoft.com/office/drawing/2014/main" id="{F5224E24-147F-EE43-B65A-19061D0BD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FA8E4E0-B396-804E-A80F-F901C2CBA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7" name="Obrázek 8">
            <a:extLst>
              <a:ext uri="{FF2B5EF4-FFF2-40B4-BE49-F238E27FC236}">
                <a16:creationId xmlns:a16="http://schemas.microsoft.com/office/drawing/2014/main" id="{A63F5DF2-7BE9-9D42-95D5-0960F0062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2B91F2EA-D76F-7D4C-960D-6E3E77E71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E7FAA686-EF64-0D47-AFF9-2958D2789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1133791"/>
            <a:ext cx="11361600" cy="1171580"/>
          </a:xfrm>
        </p:spPr>
        <p:txBody>
          <a:bodyPr/>
          <a:lstStyle/>
          <a:p>
            <a:r>
              <a:rPr lang="cs-CZ" b="0" i="0" dirty="0">
                <a:effectLst/>
                <a:latin typeface="Roboto" panose="02000000000000000000" pitchFamily="2" charset="0"/>
              </a:rPr>
              <a:t>             		</a:t>
            </a:r>
            <a:r>
              <a:rPr lang="cs-CZ" b="0" i="0" u="sng" dirty="0">
                <a:effectLst/>
                <a:latin typeface="Roboto" panose="02000000000000000000" pitchFamily="2" charset="0"/>
              </a:rPr>
              <a:t>IV. kolektivní konzultace</a:t>
            </a:r>
            <a:r>
              <a:rPr lang="cs-CZ" b="0" i="0" dirty="0">
                <a:effectLst/>
                <a:latin typeface="Roboto" panose="02000000000000000000" pitchFamily="2" charset="0"/>
              </a:rPr>
              <a:t> </a:t>
            </a:r>
            <a:br>
              <a:rPr lang="cs-CZ" b="0" i="0" dirty="0">
                <a:effectLst/>
                <a:latin typeface="Roboto" panose="02000000000000000000" pitchFamily="2" charset="0"/>
              </a:rPr>
            </a:br>
            <a:br>
              <a:rPr lang="cs-CZ" b="0" i="0" dirty="0">
                <a:effectLst/>
                <a:latin typeface="Roboto" panose="02000000000000000000" pitchFamily="2" charset="0"/>
              </a:rPr>
            </a:br>
            <a:br>
              <a:rPr lang="cs-CZ" b="0" i="0" dirty="0">
                <a:effectLst/>
                <a:latin typeface="Roboto" panose="02000000000000000000" pitchFamily="2" charset="0"/>
              </a:rPr>
            </a:br>
            <a:r>
              <a:rPr lang="cs-CZ" b="0" i="0" dirty="0">
                <a:effectLst/>
                <a:latin typeface="Roboto" panose="02000000000000000000" pitchFamily="2" charset="0"/>
              </a:rPr>
              <a:t>Veřejnoprávní smlouvy a jejich režim. </a:t>
            </a:r>
            <a:br>
              <a:rPr lang="cs-CZ" b="0" i="0" dirty="0">
                <a:effectLst/>
                <a:latin typeface="Roboto" panose="02000000000000000000" pitchFamily="2" charset="0"/>
              </a:rPr>
            </a:br>
            <a:br>
              <a:rPr lang="cs-CZ" b="0" i="0" dirty="0">
                <a:effectLst/>
                <a:latin typeface="Roboto" panose="02000000000000000000" pitchFamily="2" charset="0"/>
              </a:rPr>
            </a:br>
            <a:r>
              <a:rPr lang="cs-CZ" b="0" i="0" dirty="0">
                <a:effectLst/>
                <a:latin typeface="Roboto" panose="02000000000000000000" pitchFamily="2" charset="0"/>
              </a:rPr>
              <a:t>Úprava jiných úkonů správních orgánů, a řešení vad.</a:t>
            </a:r>
            <a:br>
              <a:rPr lang="cs-CZ" b="0" i="0" dirty="0">
                <a:effectLst/>
                <a:latin typeface="Roboto" panose="02000000000000000000" pitchFamily="2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5878751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Ozvučená prezentace - David Hejč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992059C-C568-4503-8A60-E97FDD197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4420" y="548001"/>
            <a:ext cx="1171580" cy="11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E52582-AE1E-4CA8-8587-A3607FF0E0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EFAA54-DF71-43CB-94D9-A736A83C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17" y="151288"/>
            <a:ext cx="10753200" cy="451576"/>
          </a:xfrm>
        </p:spPr>
        <p:txBody>
          <a:bodyPr/>
          <a:lstStyle/>
          <a:p>
            <a:r>
              <a:rPr lang="cs-CZ" dirty="0"/>
              <a:t>Veřejnoprávní smlouvy mezi subjekty soukromého práva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1F4433-0CCC-490D-BC2C-F513CF217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16833"/>
            <a:ext cx="10753200" cy="4139998"/>
          </a:xfrm>
        </p:spPr>
        <p:txBody>
          <a:bodyPr/>
          <a:lstStyle/>
          <a:p>
            <a:pPr algn="just"/>
            <a:r>
              <a:rPr lang="cs-CZ" dirty="0"/>
              <a:t>Příklady:</a:t>
            </a:r>
          </a:p>
          <a:p>
            <a:pPr marL="72000" indent="0" algn="just">
              <a:buNone/>
            </a:pPr>
            <a:r>
              <a:rPr lang="en-US" dirty="0"/>
              <a:t>§ 69 </a:t>
            </a:r>
            <a:r>
              <a:rPr lang="en-US" dirty="0" err="1"/>
              <a:t>stavebního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cs-CZ" dirty="0"/>
              <a:t> </a:t>
            </a:r>
            <a:r>
              <a:rPr lang="en-US" dirty="0" err="1"/>
              <a:t>výslovně</a:t>
            </a:r>
            <a:r>
              <a:rPr lang="en-US" dirty="0"/>
              <a:t> </a:t>
            </a:r>
            <a:r>
              <a:rPr lang="en-US" dirty="0" err="1"/>
              <a:t>počítá</a:t>
            </a:r>
            <a:r>
              <a:rPr lang="en-US" dirty="0"/>
              <a:t> s </a:t>
            </a:r>
            <a:r>
              <a:rPr lang="en-US" dirty="0" err="1"/>
              <a:t>tím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a </a:t>
            </a:r>
            <a:r>
              <a:rPr lang="en-US" dirty="0" err="1"/>
              <a:t>povinnosti</a:t>
            </a:r>
            <a:r>
              <a:rPr lang="en-US" dirty="0"/>
              <a:t> z </a:t>
            </a:r>
            <a:r>
              <a:rPr lang="en-US" dirty="0" err="1"/>
              <a:t>regulačního</a:t>
            </a:r>
            <a:r>
              <a:rPr lang="en-US" dirty="0"/>
              <a:t> </a:t>
            </a:r>
            <a:r>
              <a:rPr lang="en-US" dirty="0" err="1"/>
              <a:t>plánu</a:t>
            </a:r>
            <a:r>
              <a:rPr lang="en-US" dirty="0"/>
              <a:t> </a:t>
            </a:r>
            <a:r>
              <a:rPr lang="en-US" dirty="0" err="1"/>
              <a:t>vydaného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žádost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převést</a:t>
            </a:r>
            <a:r>
              <a:rPr lang="en-US" dirty="0"/>
              <a:t> </a:t>
            </a:r>
            <a:r>
              <a:rPr lang="en-US" dirty="0" err="1"/>
              <a:t>písemnou</a:t>
            </a:r>
            <a:r>
              <a:rPr lang="en-US" dirty="0"/>
              <a:t> </a:t>
            </a:r>
            <a:r>
              <a:rPr lang="en-US" dirty="0" err="1"/>
              <a:t>veřejnoprávní</a:t>
            </a:r>
            <a:r>
              <a:rPr lang="en-US" dirty="0"/>
              <a:t> </a:t>
            </a:r>
            <a:r>
              <a:rPr lang="en-US" dirty="0" err="1"/>
              <a:t>smlouvou</a:t>
            </a:r>
            <a:r>
              <a:rPr lang="en-US" dirty="0"/>
              <a:t>, </a:t>
            </a:r>
            <a:r>
              <a:rPr lang="en-US" dirty="0" err="1"/>
              <a:t>jejíž</a:t>
            </a:r>
            <a:r>
              <a:rPr lang="en-US" dirty="0"/>
              <a:t> </a:t>
            </a:r>
            <a:r>
              <a:rPr lang="en-US" dirty="0" err="1"/>
              <a:t>přílohou</a:t>
            </a:r>
            <a:r>
              <a:rPr lang="en-US" dirty="0"/>
              <a:t> je </a:t>
            </a:r>
            <a:r>
              <a:rPr lang="en-US" dirty="0" err="1"/>
              <a:t>regulační</a:t>
            </a:r>
            <a:r>
              <a:rPr lang="en-US" dirty="0"/>
              <a:t> plan</a:t>
            </a:r>
            <a:endParaRPr lang="cs-CZ" dirty="0"/>
          </a:p>
          <a:p>
            <a:pPr algn="just"/>
            <a:r>
              <a:rPr lang="en-US" dirty="0" err="1"/>
              <a:t>příklady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je </a:t>
            </a:r>
            <a:r>
              <a:rPr lang="en-US" dirty="0" err="1"/>
              <a:t>naplněna</a:t>
            </a:r>
            <a:r>
              <a:rPr lang="en-US" dirty="0"/>
              <a:t> </a:t>
            </a:r>
            <a:r>
              <a:rPr lang="en-US" dirty="0" err="1"/>
              <a:t>překážka</a:t>
            </a:r>
            <a:r>
              <a:rPr lang="en-US" dirty="0"/>
              <a:t> k </a:t>
            </a:r>
            <a:r>
              <a:rPr lang="en-US" dirty="0" err="1"/>
              <a:t>uzavření</a:t>
            </a:r>
            <a:r>
              <a:rPr lang="en-US" dirty="0"/>
              <a:t> </a:t>
            </a:r>
            <a:r>
              <a:rPr lang="en-US" dirty="0" err="1"/>
              <a:t>veřejnoprávní</a:t>
            </a:r>
            <a:r>
              <a:rPr lang="cs-CZ" dirty="0"/>
              <a:t> </a:t>
            </a:r>
            <a:r>
              <a:rPr lang="en-US" dirty="0" err="1"/>
              <a:t>smlouvy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subjekty</a:t>
            </a:r>
            <a:r>
              <a:rPr lang="en-US" dirty="0"/>
              <a:t> </a:t>
            </a:r>
            <a:r>
              <a:rPr lang="en-US" dirty="0" err="1"/>
              <a:t>soukromého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, </a:t>
            </a:r>
            <a:r>
              <a:rPr lang="en-US" dirty="0" err="1"/>
              <a:t>neboť</a:t>
            </a:r>
            <a:r>
              <a:rPr lang="en-US" dirty="0"/>
              <a:t> „</a:t>
            </a:r>
            <a:r>
              <a:rPr lang="en-US" dirty="0" err="1"/>
              <a:t>zákon</a:t>
            </a:r>
            <a:r>
              <a:rPr lang="cs-CZ" dirty="0"/>
              <a:t> </a:t>
            </a:r>
            <a:r>
              <a:rPr lang="en-US" dirty="0" err="1"/>
              <a:t>stanoví</a:t>
            </a:r>
            <a:r>
              <a:rPr lang="en-US" dirty="0"/>
              <a:t> </a:t>
            </a:r>
            <a:r>
              <a:rPr lang="en-US" dirty="0" err="1"/>
              <a:t>jinak</a:t>
            </a:r>
            <a:r>
              <a:rPr lang="en-US" dirty="0"/>
              <a:t>“,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uvést</a:t>
            </a:r>
            <a:r>
              <a:rPr lang="en-US" dirty="0"/>
              <a:t> </a:t>
            </a:r>
            <a:r>
              <a:rPr lang="en-US" dirty="0" err="1"/>
              <a:t>zákonem</a:t>
            </a:r>
            <a:r>
              <a:rPr lang="en-US" dirty="0"/>
              <a:t> </a:t>
            </a:r>
            <a:r>
              <a:rPr lang="en-US" dirty="0" err="1"/>
              <a:t>výslovně</a:t>
            </a:r>
            <a:r>
              <a:rPr lang="en-US" dirty="0"/>
              <a:t> </a:t>
            </a:r>
            <a:r>
              <a:rPr lang="en-US" dirty="0" err="1"/>
              <a:t>stanovený</a:t>
            </a:r>
            <a:r>
              <a:rPr lang="en-US" dirty="0"/>
              <a:t> </a:t>
            </a:r>
            <a:r>
              <a:rPr lang="en-US" dirty="0" err="1"/>
              <a:t>zákaz</a:t>
            </a:r>
            <a:r>
              <a:rPr lang="en-US" dirty="0"/>
              <a:t> </a:t>
            </a:r>
            <a:r>
              <a:rPr lang="en-US" dirty="0" err="1"/>
              <a:t>převodu</a:t>
            </a:r>
            <a:r>
              <a:rPr lang="cs-CZ" dirty="0"/>
              <a:t> </a:t>
            </a:r>
            <a:r>
              <a:rPr lang="en-US" dirty="0" err="1"/>
              <a:t>veřejných</a:t>
            </a:r>
            <a:r>
              <a:rPr lang="en-US" dirty="0"/>
              <a:t> </a:t>
            </a:r>
            <a:r>
              <a:rPr lang="en-US" dirty="0" err="1"/>
              <a:t>subjektivních</a:t>
            </a:r>
            <a:r>
              <a:rPr lang="en-US" dirty="0"/>
              <a:t> </a:t>
            </a:r>
            <a:r>
              <a:rPr lang="en-US" dirty="0" err="1"/>
              <a:t>práv</a:t>
            </a:r>
            <a:r>
              <a:rPr lang="en-US" dirty="0"/>
              <a:t> a </a:t>
            </a:r>
            <a:r>
              <a:rPr lang="en-US" dirty="0" err="1"/>
              <a:t>povinností</a:t>
            </a:r>
            <a:r>
              <a:rPr lang="en-US" dirty="0"/>
              <a:t> </a:t>
            </a:r>
            <a:r>
              <a:rPr lang="en-US" dirty="0" err="1"/>
              <a:t>oprávněné</a:t>
            </a:r>
            <a:r>
              <a:rPr lang="en-US" dirty="0"/>
              <a:t> </a:t>
            </a:r>
            <a:r>
              <a:rPr lang="en-US" dirty="0" err="1"/>
              <a:t>osoby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osobu</a:t>
            </a:r>
            <a:r>
              <a:rPr lang="cs-CZ" dirty="0"/>
              <a:t> </a:t>
            </a:r>
            <a:r>
              <a:rPr lang="en-US" dirty="0" err="1"/>
              <a:t>jinou</a:t>
            </a:r>
            <a:r>
              <a:rPr lang="en-US" dirty="0"/>
              <a:t> v </a:t>
            </a:r>
            <a:r>
              <a:rPr lang="en-US" dirty="0" err="1"/>
              <a:t>případech</a:t>
            </a:r>
            <a:r>
              <a:rPr lang="en-US" dirty="0"/>
              <a:t> </a:t>
            </a:r>
            <a:r>
              <a:rPr lang="en-US" dirty="0" err="1"/>
              <a:t>bankovní</a:t>
            </a:r>
            <a:r>
              <a:rPr lang="en-US" dirty="0"/>
              <a:t> </a:t>
            </a:r>
            <a:r>
              <a:rPr lang="en-US" dirty="0" err="1"/>
              <a:t>licence</a:t>
            </a:r>
            <a:r>
              <a:rPr lang="en-US" dirty="0"/>
              <a:t> (§ 6 </a:t>
            </a:r>
            <a:r>
              <a:rPr lang="en-US" dirty="0" err="1"/>
              <a:t>BankZ</a:t>
            </a:r>
            <a:r>
              <a:rPr lang="en-US" dirty="0"/>
              <a:t>), </a:t>
            </a:r>
            <a:r>
              <a:rPr lang="en-US" dirty="0" err="1"/>
              <a:t>licence</a:t>
            </a:r>
            <a:r>
              <a:rPr lang="en-US" dirty="0"/>
              <a:t> k </a:t>
            </a:r>
            <a:r>
              <a:rPr lang="en-US" dirty="0" err="1"/>
              <a:t>provozování</a:t>
            </a:r>
            <a:r>
              <a:rPr lang="cs-CZ" dirty="0"/>
              <a:t> </a:t>
            </a:r>
            <a:r>
              <a:rPr lang="en-US" dirty="0" err="1"/>
              <a:t>rozhlasového</a:t>
            </a:r>
            <a:r>
              <a:rPr lang="en-US" dirty="0"/>
              <a:t> a </a:t>
            </a:r>
            <a:r>
              <a:rPr lang="en-US" dirty="0" err="1"/>
              <a:t>televizního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(§ 12 </a:t>
            </a:r>
            <a:r>
              <a:rPr lang="en-US" dirty="0" err="1"/>
              <a:t>odst</a:t>
            </a:r>
            <a:r>
              <a:rPr lang="en-US" dirty="0"/>
              <a:t>. 7 </a:t>
            </a:r>
            <a:r>
              <a:rPr lang="en-US" dirty="0" err="1"/>
              <a:t>RekReg</a:t>
            </a:r>
            <a:r>
              <a:rPr lang="en-US" dirty="0"/>
              <a:t>)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oprávnění</a:t>
            </a:r>
            <a:r>
              <a:rPr lang="cs-CZ" dirty="0"/>
              <a:t> </a:t>
            </a:r>
            <a:r>
              <a:rPr lang="en-US" dirty="0"/>
              <a:t>k </a:t>
            </a:r>
            <a:r>
              <a:rPr lang="en-US" dirty="0" err="1"/>
              <a:t>provádění</a:t>
            </a:r>
            <a:r>
              <a:rPr lang="en-US" dirty="0"/>
              <a:t> </a:t>
            </a:r>
            <a:r>
              <a:rPr lang="en-US" dirty="0" err="1"/>
              <a:t>veřejného</a:t>
            </a:r>
            <a:r>
              <a:rPr lang="en-US" dirty="0"/>
              <a:t> </a:t>
            </a:r>
            <a:r>
              <a:rPr lang="en-US" dirty="0" err="1"/>
              <a:t>zdravotního</a:t>
            </a:r>
            <a:r>
              <a:rPr lang="en-US" dirty="0"/>
              <a:t> </a:t>
            </a:r>
            <a:r>
              <a:rPr lang="en-US" dirty="0" err="1"/>
              <a:t>pojištění</a:t>
            </a:r>
            <a:r>
              <a:rPr lang="en-US" dirty="0"/>
              <a:t> (§ 4 </a:t>
            </a:r>
            <a:r>
              <a:rPr lang="en-US" dirty="0" err="1"/>
              <a:t>odst</a:t>
            </a:r>
            <a:r>
              <a:rPr lang="en-US" dirty="0"/>
              <a:t>. 5 </a:t>
            </a:r>
            <a:r>
              <a:rPr lang="en-US" dirty="0" err="1"/>
              <a:t>ZdrPoj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18560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C6D32A-F88B-44E3-A5FC-D4F62DE8D4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4B520B-97C3-4B57-ACE4-A6511CB7C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69A3AE-043D-4EFC-99D7-F4E65A9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1649"/>
            <a:ext cx="10753200" cy="451576"/>
          </a:xfrm>
        </p:spPr>
        <p:txBody>
          <a:bodyPr/>
          <a:lstStyle/>
          <a:p>
            <a:r>
              <a:rPr lang="cs-CZ" dirty="0"/>
              <a:t>Uzavírání veřejnoprávních smluv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21EB27-5927-4C44-8E4F-EA3BFA364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36702"/>
            <a:ext cx="10753200" cy="50068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Forma:</a:t>
            </a:r>
          </a:p>
          <a:p>
            <a:r>
              <a:rPr lang="cs-CZ" dirty="0"/>
              <a:t>pouze písemně a projevy vůle všech smluvních stran musí být vždy na téže listině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Okamžik uzavření</a:t>
            </a:r>
          </a:p>
          <a:p>
            <a:r>
              <a:rPr lang="cs-CZ" dirty="0"/>
              <a:t>jsou-li smluvní strany přítomny = okamžikem podpisu poslední z nich</a:t>
            </a:r>
          </a:p>
          <a:p>
            <a:r>
              <a:rPr lang="cs-CZ" dirty="0"/>
              <a:t>nejsou-li přítomny = podepsaný návrh dojde navrhovateli</a:t>
            </a:r>
          </a:p>
          <a:p>
            <a:r>
              <a:rPr lang="cs-CZ" dirty="0"/>
              <a:t>je-li  k uzavření třeba souhlasu správního orgánu (např. koordinační s předmětem státní správa nebo mezi subjekty soukromého práva = dnem, kdy souhlas nabyl právní moci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en-US" dirty="0"/>
          </a:p>
        </p:txBody>
      </p:sp>
      <p:pic>
        <p:nvPicPr>
          <p:cNvPr id="6" name="11">
            <a:hlinkClick r:id="" action="ppaction://media"/>
            <a:extLst>
              <a:ext uri="{FF2B5EF4-FFF2-40B4-BE49-F238E27FC236}">
                <a16:creationId xmlns:a16="http://schemas.microsoft.com/office/drawing/2014/main" id="{0D9C0ECD-695B-46E0-877E-2129E119A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146" y="251649"/>
            <a:ext cx="1127654" cy="11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4B520B-97C3-4B57-ACE4-A6511CB7C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69A3AE-043D-4EFC-99D7-F4E65A9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1649"/>
            <a:ext cx="10753200" cy="451576"/>
          </a:xfrm>
        </p:spPr>
        <p:txBody>
          <a:bodyPr/>
          <a:lstStyle/>
          <a:p>
            <a:r>
              <a:rPr lang="cs-CZ" dirty="0"/>
              <a:t>Změny a zánik veřejnoprávních smluv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21EB27-5927-4C44-8E4F-EA3BFA364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36702"/>
            <a:ext cx="10753200" cy="5006898"/>
          </a:xfrm>
        </p:spPr>
        <p:txBody>
          <a:bodyPr/>
          <a:lstStyle/>
          <a:p>
            <a:pPr lvl="1">
              <a:defRPr/>
            </a:pPr>
            <a:r>
              <a:rPr lang="cs-CZ" altLang="cs-CZ" sz="3200" dirty="0">
                <a:latin typeface="Arial" panose="020B0604020202020204" pitchFamily="34" charset="0"/>
              </a:rPr>
              <a:t>změna obsahu pouze písemnou dohodou  smluvních stran </a:t>
            </a:r>
            <a:r>
              <a:rPr lang="cs-CZ" altLang="cs-CZ" sz="2800" dirty="0">
                <a:latin typeface="Arial" panose="020B0604020202020204" pitchFamily="34" charset="0"/>
              </a:rPr>
              <a:t>(písemně) </a:t>
            </a:r>
          </a:p>
          <a:p>
            <a:pPr lvl="2"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pokud bylo třeba souhlasu správního orgánu nebo třetích osob s jejím uzavřením, je jejich souhlas potřeba i v případě takové změny</a:t>
            </a:r>
            <a:endParaRPr lang="cs-CZ" altLang="cs-CZ" sz="3200" dirty="0">
              <a:latin typeface="Arial" panose="020B0604020202020204" pitchFamily="34" charset="0"/>
            </a:endParaRPr>
          </a:p>
          <a:p>
            <a:pPr lvl="1">
              <a:defRPr/>
            </a:pPr>
            <a:r>
              <a:rPr lang="cs-CZ" altLang="cs-CZ" sz="3200" dirty="0">
                <a:latin typeface="Arial" panose="020B0604020202020204" pitchFamily="34" charset="0"/>
              </a:rPr>
              <a:t>vypovědět lze jen písmeně a jen pokud to bylo ve veřejnoprávní smlouvě dohodnuto, včetně výpovědní lhůty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lvl="1">
              <a:defRPr/>
            </a:pPr>
            <a:r>
              <a:rPr lang="cs-CZ" altLang="cs-CZ" sz="3200" dirty="0">
                <a:latin typeface="Arial" panose="020B0604020202020204" pitchFamily="34" charset="0"/>
              </a:rPr>
              <a:t>zrušení  na písemný návrh jedné ze smluvních stran </a:t>
            </a:r>
          </a:p>
          <a:p>
            <a:pPr lvl="2"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ze zákonem taxativně stanovených důvodů  </a:t>
            </a:r>
            <a:r>
              <a:rPr lang="cs-CZ" altLang="cs-CZ" dirty="0">
                <a:latin typeface="Arial" panose="020B0604020202020204" pitchFamily="34" charset="0"/>
              </a:rPr>
              <a:t>(např. bylo-li takto dohodnuto), </a:t>
            </a:r>
            <a:r>
              <a:rPr lang="cs-CZ" altLang="cs-CZ" sz="1800" dirty="0">
                <a:latin typeface="Arial" panose="020B0604020202020204" pitchFamily="34" charset="0"/>
              </a:rPr>
              <a:t>pokud protistrana, nebo správní orgán, který uděloval souhlas k uzavření nesouhlasí, lze jít cestou pro „řešení sporů“ 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en-US" dirty="0"/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1CCE8402-4845-47FE-B179-525F650FD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4169" y="275394"/>
            <a:ext cx="855662" cy="8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4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4B520B-97C3-4B57-ACE4-A6511CB7C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69A3AE-043D-4EFC-99D7-F4E65A9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92" y="28243"/>
            <a:ext cx="10753200" cy="451576"/>
          </a:xfrm>
        </p:spPr>
        <p:txBody>
          <a:bodyPr/>
          <a:lstStyle/>
          <a:p>
            <a:r>
              <a:rPr lang="cs-CZ" dirty="0"/>
              <a:t>Přezkum zákonnosti a řešení sporů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21EB27-5927-4C44-8E4F-EA3BFA364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00" y="451576"/>
            <a:ext cx="10753200" cy="5006898"/>
          </a:xfrm>
        </p:spPr>
        <p:txBody>
          <a:bodyPr/>
          <a:lstStyle/>
          <a:p>
            <a:pPr lvl="1"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přezkoumání zákonnosti veřejnoprávních smluv 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lze přezkoumat z moci úřední,  a v případě zjištění rozporu s právními předpisy smlouvu zrušit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strana veřejnoprávní smlouvy, která není správním orgánem může dát  </a:t>
            </a:r>
            <a:r>
              <a:rPr lang="cs-CZ" altLang="cs-CZ" sz="2000" u="sng" dirty="0">
                <a:latin typeface="Arial" panose="020B0604020202020204" pitchFamily="34" charset="0"/>
              </a:rPr>
              <a:t>podnět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(do 30 dnů ode dne, kdy se o důvodů přezkoumání dozvěděla) 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k přezkoumání je příslušný správní orgán § 169 </a:t>
            </a:r>
            <a:r>
              <a:rPr lang="cs-CZ" altLang="cs-CZ" sz="2000" dirty="0" err="1">
                <a:latin typeface="Arial" panose="020B0604020202020204" pitchFamily="34" charset="0"/>
              </a:rPr>
              <a:t>SpŘ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marL="2114550" lvl="4" indent="-285750">
              <a:buFont typeface="Arial" panose="020B0604020202020204" pitchFamily="34" charset="0"/>
              <a:buChar char="•"/>
              <a:defRPr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cs-CZ" altLang="cs-CZ" sz="1700" dirty="0">
                <a:latin typeface="Arial" panose="020B0604020202020204" pitchFamily="34" charset="0"/>
              </a:rPr>
              <a:t>postupuje obdobně jako v případě správního přezkumu (není-li stanoveno jinak)</a:t>
            </a:r>
          </a:p>
          <a:p>
            <a:pPr marL="324000" lvl="1" indent="0">
              <a:buNone/>
              <a:defRPr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lvl="1"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řešení sporů z veřejnoprávních smluv</a:t>
            </a:r>
          </a:p>
          <a:p>
            <a:pPr lvl="2"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k návrhu smluvní strany </a:t>
            </a:r>
          </a:p>
          <a:p>
            <a:pPr lvl="2"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spory rozhodují „přezkumné orgány“;  </a:t>
            </a:r>
          </a:p>
          <a:p>
            <a:pPr lvl="3"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u smluv mezi osobami soukromého práva  výjimka, rozhoduje přímo správní orgán, který udělil k jejímu  uzavření souhlas </a:t>
            </a:r>
            <a:endParaRPr lang="cs-CZ" sz="2400" dirty="0"/>
          </a:p>
          <a:p>
            <a:r>
              <a:rPr lang="cs-CZ" sz="2400" dirty="0"/>
              <a:t>Veřejnoprávní smlouvy nepodléhají jako takové přímo soudní kontrole, ale až správní rozhodnutí o jejich správním přezkumu nebo o řešení sporů z nich</a:t>
            </a:r>
            <a:endParaRPr lang="en-US" sz="2400" dirty="0"/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3B065702-AF60-40D0-B992-75E1B4795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1563" y="137464"/>
            <a:ext cx="1262062" cy="12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4B520B-97C3-4B57-ACE4-A6511CB7C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69A3AE-043D-4EFC-99D7-F4E65A9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1649"/>
            <a:ext cx="10753200" cy="451576"/>
          </a:xfrm>
        </p:spPr>
        <p:txBody>
          <a:bodyPr/>
          <a:lstStyle/>
          <a:p>
            <a:r>
              <a:rPr lang="cs-CZ" dirty="0"/>
              <a:t>Tzv. jiné úkony podle části čtvrté </a:t>
            </a:r>
            <a:r>
              <a:rPr lang="cs-CZ" dirty="0" err="1"/>
              <a:t>SpŘ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21EB27-5927-4C44-8E4F-EA3BFA364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703225"/>
            <a:ext cx="10753200" cy="5006898"/>
          </a:xfrm>
        </p:spPr>
        <p:txBody>
          <a:bodyPr/>
          <a:lstStyle/>
          <a:p>
            <a:pPr lvl="1" algn="just">
              <a:defRPr/>
            </a:pPr>
            <a:r>
              <a:rPr lang="cs-CZ" sz="3200" dirty="0">
                <a:latin typeface="Arial" panose="020B0604020202020204" pitchFamily="34" charset="0"/>
              </a:rPr>
              <a:t>ty úkony, které byť mají prvky individuálních správních aktů, nejsou správními rozhodnutími a nejsou ani veřejnoprávními smlouvami či opatřením obecné povahy</a:t>
            </a:r>
          </a:p>
          <a:p>
            <a:pPr lvl="1" algn="just">
              <a:defRPr/>
            </a:pPr>
            <a:r>
              <a:rPr lang="cs-CZ" sz="3200" dirty="0"/>
              <a:t>relativně svébytná a samostatná kategorie forem či výstupů správní činnosti, časti pomocného a podpůrného charakteru, zpravidla bez přímých či zásadních právních účinků.</a:t>
            </a:r>
          </a:p>
          <a:p>
            <a:pPr lvl="1" algn="just">
              <a:defRPr/>
            </a:pPr>
            <a:r>
              <a:rPr lang="cs-CZ" sz="3200" dirty="0"/>
              <a:t>potřeba regulace i této činnosti – princip podzákonného výkonu veřejné správy</a:t>
            </a:r>
          </a:p>
          <a:p>
            <a:pPr lvl="1" algn="just">
              <a:defRPr/>
            </a:pPr>
            <a:r>
              <a:rPr lang="cs-CZ" sz="3200" dirty="0"/>
              <a:t>nejde jen o vyjádření osvědčení sdělení (jak je v názvu), ale dále o různá stanoviska, souhlasy, posudky, informace apod.</a:t>
            </a:r>
          </a:p>
          <a:p>
            <a:pPr marL="72000" indent="0">
              <a:buNone/>
            </a:pPr>
            <a:endParaRPr lang="en-US" dirty="0"/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18EE767E-F168-4E0F-9D86-2838C5338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5906" y="39490"/>
            <a:ext cx="992187" cy="9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4B520B-97C3-4B57-ACE4-A6511CB7C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69A3AE-043D-4EFC-99D7-F4E65A9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1649"/>
            <a:ext cx="10753200" cy="451576"/>
          </a:xfrm>
        </p:spPr>
        <p:txBody>
          <a:bodyPr/>
          <a:lstStyle/>
          <a:p>
            <a:r>
              <a:rPr lang="cs-CZ" dirty="0"/>
              <a:t>Vydávání jiných úkonů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21EB27-5927-4C44-8E4F-EA3BFA364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57" y="1274724"/>
            <a:ext cx="11085943" cy="5776775"/>
          </a:xfrm>
        </p:spPr>
        <p:txBody>
          <a:bodyPr/>
          <a:lstStyle/>
          <a:p>
            <a:pPr lvl="1" algn="just">
              <a:defRPr/>
            </a:pPr>
            <a:r>
              <a:rPr lang="cs-CZ" sz="3200" dirty="0">
                <a:latin typeface="Arial" panose="020B0604020202020204" pitchFamily="34" charset="0"/>
              </a:rPr>
              <a:t>v první řadě se postupuje podle části čtvrté</a:t>
            </a:r>
          </a:p>
          <a:p>
            <a:pPr lvl="1" algn="just">
              <a:defRPr/>
            </a:pPr>
            <a:r>
              <a:rPr lang="cs-CZ" sz="3200" dirty="0">
                <a:latin typeface="Arial" panose="020B0604020202020204" pitchFamily="34" charset="0"/>
              </a:rPr>
              <a:t>nutné náležitě zohlednit celou část první </a:t>
            </a:r>
            <a:r>
              <a:rPr lang="cs-CZ" sz="3200" dirty="0" err="1">
                <a:latin typeface="Arial" panose="020B0604020202020204" pitchFamily="34" charset="0"/>
              </a:rPr>
              <a:t>SpŘ</a:t>
            </a:r>
            <a:r>
              <a:rPr lang="cs-CZ" sz="3200" dirty="0">
                <a:latin typeface="Arial" panose="020B0604020202020204" pitchFamily="34" charset="0"/>
              </a:rPr>
              <a:t> (působnost </a:t>
            </a:r>
            <a:r>
              <a:rPr lang="cs-CZ" sz="3200" dirty="0" err="1">
                <a:latin typeface="Arial" panose="020B0604020202020204" pitchFamily="34" charset="0"/>
              </a:rPr>
              <a:t>SpŘ</a:t>
            </a:r>
            <a:r>
              <a:rPr lang="cs-CZ" sz="3200" dirty="0">
                <a:latin typeface="Arial" panose="020B0604020202020204" pitchFamily="34" charset="0"/>
              </a:rPr>
              <a:t> a základní zásady)</a:t>
            </a:r>
          </a:p>
          <a:p>
            <a:pPr lvl="1" algn="just">
              <a:defRPr/>
            </a:pPr>
            <a:r>
              <a:rPr lang="cs-CZ" sz="3200" dirty="0">
                <a:latin typeface="Arial" panose="020B0604020202020204" pitchFamily="34" charset="0"/>
              </a:rPr>
              <a:t>část druhá a třetí – taxativní výčet ustanovení, které lze při aplikovat, a to tzv. obdobně – tzn. použijí se stejně, jako by byl obsah těchto konkrétních ustanovení přímo v části čtvrté</a:t>
            </a:r>
          </a:p>
          <a:p>
            <a:pPr lvl="1" algn="just">
              <a:defRPr/>
            </a:pPr>
            <a:r>
              <a:rPr lang="cs-CZ" sz="3200" dirty="0">
                <a:latin typeface="Arial" panose="020B0604020202020204" pitchFamily="34" charset="0"/>
              </a:rPr>
              <a:t>přiměřeně (volnější/mírnější vztah) se mohou použít i ostatní ustanovení </a:t>
            </a:r>
            <a:r>
              <a:rPr lang="cs-CZ" sz="3200" dirty="0" err="1">
                <a:latin typeface="Arial" panose="020B0604020202020204" pitchFamily="34" charset="0"/>
              </a:rPr>
              <a:t>SpŘ</a:t>
            </a:r>
            <a:r>
              <a:rPr lang="cs-CZ" sz="3200" dirty="0">
                <a:latin typeface="Arial" panose="020B0604020202020204" pitchFamily="34" charset="0"/>
              </a:rPr>
              <a:t>, pokud jsou potřebná</a:t>
            </a:r>
            <a:endParaRPr lang="en-US" dirty="0"/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1D1FB3E0-AD1E-4C7E-9FA6-970781A78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489" y="117927"/>
            <a:ext cx="1229254" cy="12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4B520B-97C3-4B57-ACE4-A6511CB7C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69A3AE-043D-4EFC-99D7-F4E65A93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2212"/>
            <a:ext cx="10753200" cy="451576"/>
          </a:xfrm>
        </p:spPr>
        <p:txBody>
          <a:bodyPr/>
          <a:lstStyle/>
          <a:p>
            <a:r>
              <a:rPr lang="cs-CZ" dirty="0"/>
              <a:t>Vady jiných úkonů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21EB27-5927-4C44-8E4F-EA3BFA364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28" y="603788"/>
            <a:ext cx="11085943" cy="5776775"/>
          </a:xfrm>
        </p:spPr>
        <p:txBody>
          <a:bodyPr/>
          <a:lstStyle/>
          <a:p>
            <a:pPr lvl="1" algn="just">
              <a:defRPr/>
            </a:pPr>
            <a:r>
              <a:rPr lang="cs-CZ" sz="3100" dirty="0">
                <a:latin typeface="Arial" panose="020B0604020202020204" pitchFamily="34" charset="0"/>
              </a:rPr>
              <a:t>opravitelné vady – oprava se provede usnesením, které se pouze poznamená do spisu</a:t>
            </a:r>
          </a:p>
          <a:p>
            <a:pPr lvl="1" algn="just">
              <a:defRPr/>
            </a:pPr>
            <a:r>
              <a:rPr lang="cs-CZ" sz="3100" dirty="0"/>
              <a:t>nezákonnost – přiměřeně se použijí ustanovení o správním přezkumu</a:t>
            </a:r>
          </a:p>
          <a:p>
            <a:pPr lvl="1" algn="just">
              <a:defRPr/>
            </a:pPr>
            <a:r>
              <a:rPr lang="cs-CZ" sz="3100" dirty="0"/>
              <a:t>soudní přezkum možný jen pokud jiný úkon naplňuje materiální znaky rozhodnutí podle § 65 odst. 1 soudního řádu správního</a:t>
            </a:r>
          </a:p>
          <a:p>
            <a:pPr marL="324000" lvl="1" indent="0" algn="just">
              <a:buNone/>
              <a:defRPr/>
            </a:pPr>
            <a:endParaRPr lang="cs-CZ" sz="3100" dirty="0"/>
          </a:p>
          <a:p>
            <a:pPr marL="324000" lvl="1" indent="0" algn="just">
              <a:buNone/>
              <a:defRPr/>
            </a:pPr>
            <a:r>
              <a:rPr lang="cs-CZ" sz="3100" dirty="0"/>
              <a:t>Konverze</a:t>
            </a:r>
          </a:p>
          <a:p>
            <a:pPr lvl="1" algn="just">
              <a:defRPr/>
            </a:pPr>
            <a:r>
              <a:rPr lang="cs-CZ" sz="3100" dirty="0"/>
              <a:t>správní orgán může prohlásit, že jiný úkon, který má náležitosti úkonu jiného, je tím úkonem, jehož náležitosti splňuje (nemusí být rušeny a vydávány nové)</a:t>
            </a:r>
          </a:p>
          <a:p>
            <a:pPr lvl="1" algn="just">
              <a:defRPr/>
            </a:pPr>
            <a:r>
              <a:rPr lang="cs-CZ" sz="3100" dirty="0"/>
              <a:t>podmínkou aby tím nikomu nevznikla újma</a:t>
            </a:r>
            <a:endParaRPr lang="en-US" sz="3100" dirty="0"/>
          </a:p>
        </p:txBody>
      </p:sp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4E899449-EA24-40A9-A1CC-1BA2F9456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273" y="152212"/>
            <a:ext cx="1380595" cy="13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3C56A3-9D0B-4AF0-B5C0-985D07247A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225751-22C3-48E5-B94C-F83042FC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Právní formy činnosti</a:t>
            </a:r>
            <a:endParaRPr lang="en-US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7A3A150-A68F-452F-B846-E5EB27082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Správní akty – adresáti/předmět regulace</a:t>
            </a:r>
            <a:endParaRPr lang="cs-CZ" b="1" dirty="0"/>
          </a:p>
          <a:p>
            <a:r>
              <a:rPr lang="cs-CZ" dirty="0"/>
              <a:t>normativní správní akty </a:t>
            </a:r>
          </a:p>
          <a:p>
            <a:r>
              <a:rPr lang="cs-CZ" dirty="0"/>
              <a:t>individuální správní akty</a:t>
            </a:r>
          </a:p>
          <a:p>
            <a:r>
              <a:rPr lang="cs-CZ" dirty="0"/>
              <a:t>smíšené správní akty – opatření obecné povahy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Veřejnoprávní smlouvy</a:t>
            </a:r>
          </a:p>
          <a:p>
            <a:pPr marL="0" indent="0">
              <a:buNone/>
            </a:pPr>
            <a:r>
              <a:rPr lang="cs-CZ" dirty="0"/>
              <a:t>Faktické úkony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5D59897-3C7B-4061-9227-C87F940EB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4150" y="720000"/>
            <a:ext cx="1127125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6972D59-CD36-413A-B421-726E126E2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br>
              <a:rPr lang="cs-CZ" altLang="cs-CZ" sz="2800" i="1" dirty="0"/>
            </a:br>
            <a:endParaRPr lang="cs-CZ" altLang="cs-CZ" sz="2000" i="1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4A8297F-E2EF-4583-98B9-71992D6AF4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2664" y="1397364"/>
            <a:ext cx="10753200" cy="4740636"/>
          </a:xfrm>
        </p:spPr>
        <p:txBody>
          <a:bodyPr>
            <a:normAutofit/>
          </a:bodyPr>
          <a:lstStyle/>
          <a:p>
            <a:pPr marL="324000" lvl="1" indent="0">
              <a:buNone/>
              <a:defRPr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r>
              <a:rPr lang="cs-CZ" altLang="cs-CZ" sz="3600" dirty="0">
                <a:latin typeface="Arial" panose="020B0604020202020204" pitchFamily="34" charset="0"/>
              </a:rPr>
              <a:t>Definice</a:t>
            </a:r>
          </a:p>
          <a:p>
            <a:pPr marL="324000" lvl="1" indent="0">
              <a:buNone/>
              <a:defRPr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r>
              <a:rPr lang="cs-CZ" altLang="cs-CZ" sz="2600" dirty="0">
                <a:latin typeface="Arial" panose="020B0604020202020204" pitchFamily="34" charset="0"/>
              </a:rPr>
              <a:t>Veřejnoprávní smlouva je dvoustranný nebo vícestranný úkon, který zakládá, mění nebo ruší práva a povinnosti v oblasti veřejného práva (§ 159)</a:t>
            </a:r>
          </a:p>
          <a:p>
            <a:pPr marL="324000" lvl="1" indent="0">
              <a:buNone/>
              <a:defRPr/>
            </a:pPr>
            <a:endParaRPr lang="cs-CZ" altLang="cs-CZ" sz="2600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r>
              <a:rPr lang="cs-CZ" altLang="cs-CZ" sz="2600" dirty="0">
                <a:latin typeface="Arial" panose="020B0604020202020204" pitchFamily="34" charset="0"/>
              </a:rPr>
              <a:t>X</a:t>
            </a:r>
          </a:p>
          <a:p>
            <a:pPr marL="324000" lvl="1" indent="0">
              <a:buNone/>
              <a:defRPr/>
            </a:pPr>
            <a:endParaRPr lang="cs-CZ" altLang="cs-CZ" sz="2600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r>
              <a:rPr lang="cs-CZ" altLang="cs-CZ" sz="2600" dirty="0">
                <a:latin typeface="Arial" panose="020B0604020202020204" pitchFamily="34" charset="0"/>
              </a:rPr>
              <a:t>Smlouvy uzavírané ve veřejné správě = veřejnoprávní smlouvy + soukromoprávní smlouvy</a:t>
            </a:r>
          </a:p>
          <a:p>
            <a:pPr marL="324000" lvl="1" indent="0">
              <a:buNone/>
              <a:defRPr/>
            </a:pPr>
            <a:endParaRPr lang="cs-CZ" altLang="cs-CZ" sz="2600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endParaRPr lang="cs-CZ" altLang="cs-CZ" sz="2600" dirty="0">
              <a:latin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None/>
              <a:defRPr/>
            </a:pPr>
            <a:endParaRPr lang="cs-CZ" altLang="cs-CZ" sz="2000" b="1" i="1" dirty="0">
              <a:latin typeface="Arial" panose="020B0604020202020204" pitchFamily="34" charset="0"/>
            </a:endParaRPr>
          </a:p>
          <a:p>
            <a:pPr lvl="1"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 lvl="1"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8948D2-5578-420A-BF50-D6E248738C6E}"/>
              </a:ext>
            </a:extLst>
          </p:cNvPr>
          <p:cNvSpPr txBox="1">
            <a:spLocks/>
          </p:cNvSpPr>
          <p:nvPr/>
        </p:nvSpPr>
        <p:spPr>
          <a:xfrm>
            <a:off x="939307" y="494212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Veřejnoprávní smlouvy</a:t>
            </a:r>
            <a:endParaRPr lang="en-US" kern="0" dirty="0"/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D018BB47-31B9-47EA-BC9F-2CCB1FA02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2845" y="534392"/>
            <a:ext cx="1109662" cy="1109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77FB73-0B89-43D6-AD0C-63E1C270A9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284A28-4D16-4783-B242-2FC30313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85102"/>
            <a:ext cx="10753200" cy="451576"/>
          </a:xfrm>
        </p:spPr>
        <p:txBody>
          <a:bodyPr/>
          <a:lstStyle/>
          <a:p>
            <a:r>
              <a:rPr lang="cs-CZ" dirty="0"/>
              <a:t>Veřejnoprávní vs soukromoprávní smlouvy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1758CED-FCC4-42A3-B5B8-BE2DB9F03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02162"/>
            <a:ext cx="10753200" cy="4139998"/>
          </a:xfrm>
        </p:spPr>
        <p:txBody>
          <a:bodyPr/>
          <a:lstStyle/>
          <a:p>
            <a:pPr marL="72000" indent="0" algn="just">
              <a:buNone/>
            </a:pPr>
            <a:r>
              <a:rPr lang="cs-CZ" i="1" dirty="0"/>
              <a:t>S</a:t>
            </a:r>
            <a:r>
              <a:rPr lang="en-US" i="1" dirty="0" err="1"/>
              <a:t>oukromoprávním</a:t>
            </a:r>
            <a:r>
              <a:rPr lang="en-US" i="1" dirty="0"/>
              <a:t> </a:t>
            </a:r>
            <a:r>
              <a:rPr lang="en-US" i="1" dirty="0" err="1"/>
              <a:t>smlouvám</a:t>
            </a:r>
            <a:r>
              <a:rPr lang="en-US" i="1" dirty="0"/>
              <a:t> se </a:t>
            </a:r>
            <a:r>
              <a:rPr lang="en-US" i="1" dirty="0" err="1"/>
              <a:t>smlouva</a:t>
            </a:r>
            <a:r>
              <a:rPr lang="en-US" i="1" dirty="0"/>
              <a:t> </a:t>
            </a:r>
            <a:r>
              <a:rPr lang="en-US" i="1" dirty="0" err="1"/>
              <a:t>veřejnoprávní</a:t>
            </a:r>
            <a:r>
              <a:rPr lang="cs-CZ" i="1" dirty="0"/>
              <a:t> </a:t>
            </a:r>
            <a:r>
              <a:rPr lang="en-US" i="1" dirty="0" err="1"/>
              <a:t>přibližuje</a:t>
            </a:r>
            <a:r>
              <a:rPr lang="en-US" i="1" dirty="0"/>
              <a:t> v tom, </a:t>
            </a:r>
            <a:r>
              <a:rPr lang="en-US" i="1" dirty="0" err="1"/>
              <a:t>že</a:t>
            </a:r>
            <a:r>
              <a:rPr lang="en-US" i="1" dirty="0"/>
              <a:t> </a:t>
            </a:r>
            <a:r>
              <a:rPr lang="en-US" i="1" dirty="0" err="1"/>
              <a:t>stejně</a:t>
            </a:r>
            <a:r>
              <a:rPr lang="en-US" i="1" dirty="0"/>
              <a:t> </a:t>
            </a:r>
            <a:r>
              <a:rPr lang="en-US" i="1" dirty="0" err="1"/>
              <a:t>jako</a:t>
            </a:r>
            <a:r>
              <a:rPr lang="en-US" i="1" dirty="0"/>
              <a:t> </a:t>
            </a:r>
            <a:r>
              <a:rPr lang="en-US" i="1" dirty="0" err="1"/>
              <a:t>ony</a:t>
            </a:r>
            <a:r>
              <a:rPr lang="en-US" i="1" dirty="0"/>
              <a:t> je </a:t>
            </a:r>
            <a:r>
              <a:rPr lang="en-US" i="1" dirty="0" err="1"/>
              <a:t>dvou</a:t>
            </a:r>
            <a:r>
              <a:rPr lang="en-US" i="1" dirty="0"/>
              <a:t> </a:t>
            </a:r>
            <a:r>
              <a:rPr lang="en-US" i="1" dirty="0" err="1"/>
              <a:t>či</a:t>
            </a:r>
            <a:r>
              <a:rPr lang="en-US" i="1" dirty="0"/>
              <a:t> </a:t>
            </a:r>
            <a:r>
              <a:rPr lang="en-US" i="1" dirty="0" err="1"/>
              <a:t>vícestranným</a:t>
            </a:r>
            <a:r>
              <a:rPr lang="en-US" i="1" dirty="0"/>
              <a:t> </a:t>
            </a:r>
            <a:r>
              <a:rPr lang="en-US" i="1" dirty="0" err="1"/>
              <a:t>právním</a:t>
            </a:r>
            <a:r>
              <a:rPr lang="cs-CZ" i="1" dirty="0"/>
              <a:t> </a:t>
            </a:r>
            <a:r>
              <a:rPr lang="en-US" i="1" dirty="0" err="1"/>
              <a:t>úkonem</a:t>
            </a:r>
            <a:r>
              <a:rPr lang="en-US" i="1" dirty="0"/>
              <a:t>, </a:t>
            </a:r>
            <a:r>
              <a:rPr lang="en-US" i="1" dirty="0" err="1"/>
              <a:t>který</a:t>
            </a:r>
            <a:r>
              <a:rPr lang="en-US" i="1" dirty="0"/>
              <a:t> </a:t>
            </a:r>
            <a:r>
              <a:rPr lang="en-US" i="1" dirty="0" err="1"/>
              <a:t>vzniká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základě</a:t>
            </a:r>
            <a:r>
              <a:rPr lang="en-US" i="1" dirty="0"/>
              <a:t> </a:t>
            </a:r>
            <a:r>
              <a:rPr lang="en-US" i="1" dirty="0" err="1"/>
              <a:t>dvou</a:t>
            </a:r>
            <a:r>
              <a:rPr lang="en-US" i="1" dirty="0"/>
              <a:t> </a:t>
            </a:r>
            <a:r>
              <a:rPr lang="en-US" i="1" dirty="0" err="1"/>
              <a:t>či</a:t>
            </a:r>
            <a:r>
              <a:rPr lang="en-US" i="1" dirty="0"/>
              <a:t> </a:t>
            </a:r>
            <a:r>
              <a:rPr lang="en-US" i="1" dirty="0" err="1"/>
              <a:t>více</a:t>
            </a:r>
            <a:r>
              <a:rPr lang="en-US" i="1" dirty="0"/>
              <a:t> </a:t>
            </a:r>
            <a:r>
              <a:rPr lang="en-US" i="1" dirty="0" err="1"/>
              <a:t>vzájemně</a:t>
            </a:r>
            <a:r>
              <a:rPr lang="en-US" i="1" dirty="0"/>
              <a:t> </a:t>
            </a:r>
            <a:r>
              <a:rPr lang="en-US" i="1" dirty="0" err="1"/>
              <a:t>adresovaných</a:t>
            </a:r>
            <a:r>
              <a:rPr lang="cs-CZ" i="1" dirty="0"/>
              <a:t> </a:t>
            </a:r>
            <a:r>
              <a:rPr lang="en-US" i="1" dirty="0"/>
              <a:t>a </a:t>
            </a:r>
            <a:r>
              <a:rPr lang="en-US" i="1" dirty="0" err="1"/>
              <a:t>obsahově</a:t>
            </a:r>
            <a:r>
              <a:rPr lang="en-US" i="1" dirty="0"/>
              <a:t> </a:t>
            </a:r>
            <a:r>
              <a:rPr lang="en-US" i="1" dirty="0" err="1"/>
              <a:t>shodných</a:t>
            </a:r>
            <a:r>
              <a:rPr lang="en-US" i="1" dirty="0"/>
              <a:t> </a:t>
            </a:r>
            <a:r>
              <a:rPr lang="en-US" i="1" dirty="0" err="1"/>
              <a:t>souhlasných</a:t>
            </a:r>
            <a:r>
              <a:rPr lang="en-US" i="1" dirty="0"/>
              <a:t> </a:t>
            </a:r>
            <a:r>
              <a:rPr lang="en-US" i="1" dirty="0" err="1"/>
              <a:t>projevů</a:t>
            </a:r>
            <a:r>
              <a:rPr lang="en-US" i="1" dirty="0"/>
              <a:t> </a:t>
            </a:r>
            <a:r>
              <a:rPr lang="en-US" i="1" dirty="0" err="1"/>
              <a:t>vůle</a:t>
            </a:r>
            <a:r>
              <a:rPr lang="en-US" i="1" dirty="0"/>
              <a:t>, </a:t>
            </a:r>
            <a:r>
              <a:rPr lang="en-US" i="1" dirty="0" err="1"/>
              <a:t>tedy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základě</a:t>
            </a:r>
            <a:endParaRPr lang="en-US" i="1" dirty="0"/>
          </a:p>
          <a:p>
            <a:pPr marL="72000" indent="0" algn="just">
              <a:buNone/>
            </a:pPr>
            <a:r>
              <a:rPr lang="en-US" i="1" dirty="0" err="1"/>
              <a:t>svobodné</a:t>
            </a:r>
            <a:r>
              <a:rPr lang="en-US" i="1" dirty="0"/>
              <a:t> </a:t>
            </a:r>
            <a:r>
              <a:rPr lang="en-US" i="1" dirty="0" err="1"/>
              <a:t>nabídky</a:t>
            </a:r>
            <a:r>
              <a:rPr lang="en-US" i="1" dirty="0"/>
              <a:t> (</a:t>
            </a:r>
            <a:r>
              <a:rPr lang="en-US" i="1" dirty="0" err="1"/>
              <a:t>oferty</a:t>
            </a:r>
            <a:r>
              <a:rPr lang="en-US" i="1" dirty="0"/>
              <a:t>) a </a:t>
            </a:r>
            <a:r>
              <a:rPr lang="en-US" i="1" dirty="0" err="1"/>
              <a:t>svobodného</a:t>
            </a:r>
            <a:r>
              <a:rPr lang="en-US" i="1" dirty="0"/>
              <a:t> </a:t>
            </a:r>
            <a:r>
              <a:rPr lang="en-US" i="1" dirty="0" err="1"/>
              <a:t>přijetí</a:t>
            </a:r>
            <a:r>
              <a:rPr lang="en-US" i="1" dirty="0"/>
              <a:t> </a:t>
            </a:r>
            <a:r>
              <a:rPr lang="en-US" i="1" dirty="0" err="1"/>
              <a:t>návrhu</a:t>
            </a:r>
            <a:r>
              <a:rPr lang="en-US" i="1" dirty="0"/>
              <a:t> (</a:t>
            </a:r>
            <a:r>
              <a:rPr lang="en-US" i="1" dirty="0" err="1"/>
              <a:t>akceptace</a:t>
            </a:r>
            <a:r>
              <a:rPr lang="en-US" i="1" dirty="0"/>
              <a:t>).</a:t>
            </a:r>
          </a:p>
          <a:p>
            <a:pPr marL="72000" indent="0" algn="just">
              <a:buNone/>
            </a:pPr>
            <a:endParaRPr lang="cs-CZ" i="1" dirty="0"/>
          </a:p>
          <a:p>
            <a:pPr marL="72000" indent="0" algn="just">
              <a:buNone/>
            </a:pPr>
            <a:r>
              <a:rPr lang="en-US" i="1" dirty="0" err="1"/>
              <a:t>Procesem</a:t>
            </a:r>
            <a:r>
              <a:rPr lang="en-US" i="1" dirty="0"/>
              <a:t> </a:t>
            </a:r>
            <a:r>
              <a:rPr lang="en-US" i="1" dirty="0" err="1"/>
              <a:t>svého</a:t>
            </a:r>
            <a:r>
              <a:rPr lang="en-US" i="1" dirty="0"/>
              <a:t> </a:t>
            </a:r>
            <a:r>
              <a:rPr lang="en-US" i="1" dirty="0" err="1"/>
              <a:t>vzniku</a:t>
            </a:r>
            <a:r>
              <a:rPr lang="en-US" i="1" dirty="0"/>
              <a:t> (</a:t>
            </a:r>
            <a:r>
              <a:rPr lang="en-US" i="1" dirty="0" err="1"/>
              <a:t>jehož</a:t>
            </a:r>
            <a:r>
              <a:rPr lang="en-US" i="1" dirty="0"/>
              <a:t> </a:t>
            </a:r>
            <a:r>
              <a:rPr lang="en-US" i="1" dirty="0" err="1"/>
              <a:t>cílem</a:t>
            </a:r>
            <a:r>
              <a:rPr lang="en-US" i="1" dirty="0"/>
              <a:t> je </a:t>
            </a:r>
            <a:r>
              <a:rPr lang="en-US" i="1" dirty="0" err="1"/>
              <a:t>dosažení</a:t>
            </a:r>
            <a:r>
              <a:rPr lang="en-US" i="1" dirty="0"/>
              <a:t> </a:t>
            </a:r>
            <a:r>
              <a:rPr lang="en-US" i="1" dirty="0" err="1"/>
              <a:t>smluvního</a:t>
            </a:r>
            <a:r>
              <a:rPr lang="cs-CZ" i="1" dirty="0"/>
              <a:t> </a:t>
            </a:r>
            <a:r>
              <a:rPr lang="en-US" i="1" dirty="0" err="1"/>
              <a:t>konsenzu</a:t>
            </a:r>
            <a:r>
              <a:rPr lang="en-US" i="1" dirty="0"/>
              <a:t>)</a:t>
            </a:r>
            <a:r>
              <a:rPr lang="cs-CZ" i="1" dirty="0"/>
              <a:t> </a:t>
            </a:r>
            <a:r>
              <a:rPr lang="en-US" i="1" dirty="0"/>
              <a:t>se </a:t>
            </a:r>
            <a:r>
              <a:rPr lang="en-US" i="1" dirty="0" err="1"/>
              <a:t>tedy</a:t>
            </a:r>
            <a:r>
              <a:rPr lang="en-US" i="1" dirty="0"/>
              <a:t> </a:t>
            </a:r>
            <a:r>
              <a:rPr lang="en-US" i="1" dirty="0" err="1"/>
              <a:t>neliší</a:t>
            </a:r>
            <a:r>
              <a:rPr lang="en-US" i="1" dirty="0"/>
              <a:t> od </a:t>
            </a:r>
            <a:r>
              <a:rPr lang="en-US" i="1" dirty="0" err="1"/>
              <a:t>smluv</a:t>
            </a:r>
            <a:r>
              <a:rPr lang="en-US" i="1" dirty="0"/>
              <a:t> </a:t>
            </a:r>
            <a:r>
              <a:rPr lang="en-US" i="1" dirty="0" err="1"/>
              <a:t>občanskoprávních</a:t>
            </a:r>
            <a:r>
              <a:rPr lang="en-US" i="1" dirty="0"/>
              <a:t> </a:t>
            </a:r>
            <a:r>
              <a:rPr lang="en-US" i="1" dirty="0" err="1"/>
              <a:t>či</a:t>
            </a:r>
            <a:r>
              <a:rPr lang="en-US" i="1" dirty="0"/>
              <a:t> </a:t>
            </a:r>
            <a:r>
              <a:rPr lang="en-US" i="1" dirty="0" err="1"/>
              <a:t>obchodněprávních</a:t>
            </a:r>
            <a:r>
              <a:rPr lang="en-US" i="1" dirty="0"/>
              <a:t>. </a:t>
            </a:r>
            <a:r>
              <a:rPr lang="en-US" i="1" dirty="0" err="1"/>
              <a:t>Zásadní</a:t>
            </a:r>
            <a:r>
              <a:rPr lang="cs-CZ" i="1" dirty="0"/>
              <a:t> </a:t>
            </a:r>
            <a:r>
              <a:rPr lang="en-US" i="1" dirty="0" err="1"/>
              <a:t>odlišností</a:t>
            </a:r>
            <a:r>
              <a:rPr lang="en-US" i="1" dirty="0"/>
              <a:t> </a:t>
            </a:r>
            <a:r>
              <a:rPr lang="en-US" i="1" dirty="0" err="1"/>
              <a:t>veřejnoprávních</a:t>
            </a:r>
            <a:r>
              <a:rPr lang="en-US" i="1" dirty="0"/>
              <a:t> </a:t>
            </a:r>
            <a:r>
              <a:rPr lang="en-US" i="1" dirty="0" err="1"/>
              <a:t>smluv</a:t>
            </a:r>
            <a:r>
              <a:rPr lang="en-US" i="1" dirty="0"/>
              <a:t> je </a:t>
            </a:r>
            <a:r>
              <a:rPr lang="en-US" i="1" dirty="0" err="1"/>
              <a:t>skutečnost</a:t>
            </a:r>
            <a:r>
              <a:rPr lang="en-US" i="1" dirty="0"/>
              <a:t>, </a:t>
            </a:r>
            <a:r>
              <a:rPr lang="en-US" i="1" dirty="0" err="1"/>
              <a:t>že</a:t>
            </a:r>
            <a:r>
              <a:rPr lang="en-US" i="1" dirty="0"/>
              <a:t> </a:t>
            </a:r>
            <a:r>
              <a:rPr lang="en-US" i="1" dirty="0" err="1"/>
              <a:t>upravují</a:t>
            </a:r>
            <a:r>
              <a:rPr lang="en-US" i="1" dirty="0"/>
              <a:t> </a:t>
            </a:r>
            <a:r>
              <a:rPr lang="en-US" i="1" dirty="0" err="1"/>
              <a:t>veřejná</a:t>
            </a:r>
            <a:r>
              <a:rPr lang="cs-CZ" i="1" dirty="0"/>
              <a:t> </a:t>
            </a:r>
            <a:r>
              <a:rPr lang="en-US" i="1" dirty="0" err="1"/>
              <a:t>subjektivní</a:t>
            </a:r>
            <a:r>
              <a:rPr lang="en-US" i="1" dirty="0"/>
              <a:t> </a:t>
            </a:r>
            <a:r>
              <a:rPr lang="en-US" i="1" dirty="0" err="1"/>
              <a:t>práva</a:t>
            </a:r>
            <a:r>
              <a:rPr lang="en-US" i="1" dirty="0"/>
              <a:t> a </a:t>
            </a:r>
            <a:r>
              <a:rPr lang="en-US" i="1" dirty="0" err="1"/>
              <a:t>povinnosti</a:t>
            </a:r>
            <a:r>
              <a:rPr lang="en-US" i="1" dirty="0"/>
              <a:t> </a:t>
            </a:r>
            <a:r>
              <a:rPr lang="en-US" i="1" dirty="0" err="1"/>
              <a:t>pramenící</a:t>
            </a:r>
            <a:r>
              <a:rPr lang="en-US" i="1" dirty="0"/>
              <a:t> z </a:t>
            </a:r>
            <a:r>
              <a:rPr lang="en-US" i="1" dirty="0" err="1"/>
              <a:t>norem</a:t>
            </a:r>
            <a:r>
              <a:rPr lang="en-US" i="1" dirty="0"/>
              <a:t> </a:t>
            </a:r>
            <a:r>
              <a:rPr lang="en-US" i="1" dirty="0" err="1"/>
              <a:t>správního</a:t>
            </a:r>
            <a:r>
              <a:rPr lang="en-US" i="1" dirty="0"/>
              <a:t> </a:t>
            </a:r>
            <a:r>
              <a:rPr lang="en-US" i="1" dirty="0" err="1"/>
              <a:t>práva</a:t>
            </a:r>
            <a:r>
              <a:rPr lang="en-US" i="1" dirty="0"/>
              <a:t>“</a:t>
            </a:r>
            <a:r>
              <a:rPr lang="cs-CZ" i="1" dirty="0"/>
              <a:t> </a:t>
            </a:r>
            <a:r>
              <a:rPr lang="en-US" i="1" dirty="0"/>
              <a:t>(</a:t>
            </a:r>
            <a:r>
              <a:rPr lang="en-US" i="1" dirty="0" err="1"/>
              <a:t>rozsudek</a:t>
            </a:r>
            <a:r>
              <a:rPr lang="en-US" i="1" dirty="0"/>
              <a:t> NS </a:t>
            </a:r>
            <a:r>
              <a:rPr lang="en-US" i="1" dirty="0" err="1"/>
              <a:t>ze</a:t>
            </a:r>
            <a:r>
              <a:rPr lang="en-US" i="1" dirty="0"/>
              <a:t> </a:t>
            </a:r>
            <a:r>
              <a:rPr lang="en-US" i="1" dirty="0" err="1"/>
              <a:t>dne</a:t>
            </a:r>
            <a:r>
              <a:rPr lang="en-US" i="1" dirty="0"/>
              <a:t> 31. 7. 2003, sp. </a:t>
            </a:r>
            <a:r>
              <a:rPr lang="en-US" i="1" dirty="0" err="1"/>
              <a:t>zn</a:t>
            </a:r>
            <a:r>
              <a:rPr lang="en-US" i="1" dirty="0"/>
              <a:t>. 33. </a:t>
            </a:r>
            <a:r>
              <a:rPr lang="en-US" i="1" dirty="0" err="1"/>
              <a:t>Odo</a:t>
            </a:r>
            <a:r>
              <a:rPr lang="en-US" i="1" dirty="0"/>
              <a:t> 161/2002).</a:t>
            </a:r>
          </a:p>
        </p:txBody>
      </p:sp>
    </p:spTree>
    <p:extLst>
      <p:ext uri="{BB962C8B-B14F-4D97-AF65-F5344CB8AC3E}">
        <p14:creationId xmlns:p14="http://schemas.microsoft.com/office/powerpoint/2010/main" val="23807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6972D59-CD36-413A-B421-726E126E2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br>
              <a:rPr lang="cs-CZ" altLang="cs-CZ" sz="2800" i="1" dirty="0"/>
            </a:br>
            <a:endParaRPr lang="cs-CZ" altLang="cs-CZ" sz="2000" i="1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4A8297F-E2EF-4583-98B9-71992D6AF4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800" y="720000"/>
            <a:ext cx="10753200" cy="5643788"/>
          </a:xfrm>
        </p:spPr>
        <p:txBody>
          <a:bodyPr>
            <a:normAutofit lnSpcReduction="10000"/>
          </a:bodyPr>
          <a:lstStyle/>
          <a:p>
            <a:pPr marL="324000" lvl="1" indent="0">
              <a:buNone/>
              <a:defRPr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r>
              <a:rPr lang="cs-CZ" altLang="cs-CZ" sz="3600" dirty="0">
                <a:latin typeface="Arial" panose="020B0604020202020204" pitchFamily="34" charset="0"/>
              </a:rPr>
              <a:t>Požadavky</a:t>
            </a:r>
          </a:p>
          <a:p>
            <a:pPr marL="324000" lvl="1" indent="0">
              <a:buNone/>
              <a:defRPr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Materiální pojetí – posuzuje se podle obsahu (nemusí být takto označena) + výslovné zákonné zmocnění (čl. 1 odst. 2 Listiny) – výjimkou jsou veřejnoprávní smlouvy podle § 162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pl-PL" altLang="cs-CZ" sz="2800" dirty="0">
                <a:latin typeface="Arial" panose="020B0604020202020204" pitchFamily="34" charset="0"/>
              </a:rPr>
              <a:t>nesmí být v rozporu s právními předpisy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pl-PL" altLang="cs-CZ" sz="2800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musí být v souladu s veřejným zájmem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pl-PL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je-li stranou je správní orgán, nesmí snižovat důvěryhodnost veřejné správy, musí být účelné a správní orgán musí mít při jejím uzavírání za cíl plnění úkolů veřejné správy.</a:t>
            </a:r>
            <a:endParaRPr lang="cs-CZ" altLang="cs-CZ" sz="2800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endParaRPr lang="cs-CZ" altLang="cs-CZ" sz="2600" dirty="0">
              <a:latin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None/>
              <a:defRPr/>
            </a:pPr>
            <a:endParaRPr lang="cs-CZ" altLang="cs-CZ" sz="2000" b="1" i="1" dirty="0">
              <a:latin typeface="Arial" panose="020B0604020202020204" pitchFamily="34" charset="0"/>
            </a:endParaRPr>
          </a:p>
          <a:p>
            <a:pPr lvl="1"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 lvl="1"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8948D2-5578-420A-BF50-D6E248738C6E}"/>
              </a:ext>
            </a:extLst>
          </p:cNvPr>
          <p:cNvSpPr txBox="1">
            <a:spLocks/>
          </p:cNvSpPr>
          <p:nvPr/>
        </p:nvSpPr>
        <p:spPr>
          <a:xfrm>
            <a:off x="939307" y="494212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Veřejnoprávní smlouvy</a:t>
            </a:r>
            <a:endParaRPr lang="en-US" kern="0" dirty="0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66074408-348B-464D-A95C-BCDBAA04C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8578" y="399423"/>
            <a:ext cx="1092729" cy="10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8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6972D59-CD36-413A-B421-726E126E2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br>
              <a:rPr lang="cs-CZ" altLang="cs-CZ" sz="2800" i="1" dirty="0"/>
            </a:br>
            <a:endParaRPr lang="cs-CZ" altLang="cs-CZ" sz="2000" i="1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4A8297F-E2EF-4583-98B9-71992D6AF4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8800" y="720000"/>
            <a:ext cx="10753200" cy="5643788"/>
          </a:xfrm>
        </p:spPr>
        <p:txBody>
          <a:bodyPr>
            <a:normAutofit/>
          </a:bodyPr>
          <a:lstStyle/>
          <a:p>
            <a:pPr marL="324000" lvl="1" indent="0">
              <a:buNone/>
              <a:defRPr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 marL="324000" lvl="1" indent="0">
              <a:buNone/>
              <a:defRPr/>
            </a:pPr>
            <a:r>
              <a:rPr lang="cs-CZ" altLang="cs-CZ" sz="3600" dirty="0">
                <a:latin typeface="Arial" panose="020B0604020202020204" pitchFamily="34" charset="0"/>
              </a:rPr>
              <a:t>Druhy</a:t>
            </a:r>
          </a:p>
          <a:p>
            <a:pPr marL="324000" lvl="1" indent="0">
              <a:buNone/>
              <a:defRPr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koordinační  - mezi subjekty veřejné správy navzájem , za účelem plnění svých úkolů</a:t>
            </a:r>
          </a:p>
          <a:p>
            <a:pPr marL="324000" lvl="1" indent="0">
              <a:buNone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   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subordinační - mezi subjektem veřejné správy  a jiným subjektem odlišným od orgánu veřejné správy 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Arial" panose="020B0604020202020204" pitchFamily="34" charset="0"/>
              </a:rPr>
              <a:t> mezi subjekty soukromého práva – smlouvy o  převodu nebo způsobu výkonu práv a povinností osob, které by jinak byly účastníky správního řízení</a:t>
            </a:r>
          </a:p>
          <a:p>
            <a:pPr marL="324000" lvl="1" indent="0">
              <a:buNone/>
              <a:defRPr/>
            </a:pPr>
            <a:endParaRPr lang="cs-CZ" altLang="cs-CZ" sz="2600" dirty="0">
              <a:latin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None/>
              <a:defRPr/>
            </a:pPr>
            <a:endParaRPr lang="cs-CZ" altLang="cs-CZ" sz="2000" b="1" i="1" dirty="0">
              <a:latin typeface="Arial" panose="020B0604020202020204" pitchFamily="34" charset="0"/>
            </a:endParaRPr>
          </a:p>
          <a:p>
            <a:pPr lvl="1"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 lvl="1"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cs-CZ" sz="2400" b="1" i="1" dirty="0">
              <a:latin typeface="Arial" panose="020B0604020202020204" pitchFamily="34" charset="0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8948D2-5578-420A-BF50-D6E248738C6E}"/>
              </a:ext>
            </a:extLst>
          </p:cNvPr>
          <p:cNvSpPr txBox="1">
            <a:spLocks/>
          </p:cNvSpPr>
          <p:nvPr/>
        </p:nvSpPr>
        <p:spPr>
          <a:xfrm>
            <a:off x="939307" y="494212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Veřejnoprávní smlouvy</a:t>
            </a:r>
            <a:endParaRPr lang="en-US" kern="0" dirty="0"/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FE8DBADA-8FC2-4958-8576-0F7DC47EC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4982" y="520520"/>
            <a:ext cx="1076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AB7438-8218-4E35-89EC-593342E85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4499E2-19F2-44C3-AD00-50B88045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55150"/>
            <a:ext cx="10753200" cy="451576"/>
          </a:xfrm>
        </p:spPr>
        <p:txBody>
          <a:bodyPr/>
          <a:lstStyle/>
          <a:p>
            <a:r>
              <a:rPr lang="cs-CZ" dirty="0"/>
              <a:t>Veřejnoprávní smlouvy koordinační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3B3750-7D93-4F3E-9714-8777BA7F3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937400"/>
            <a:ext cx="10753200" cy="4139998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ty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ve</a:t>
            </a:r>
            <a:r>
              <a:rPr lang="en-US" sz="1800" b="0" i="0" u="none" strike="noStrike" baseline="0" dirty="0" err="1">
                <a:latin typeface="TimesNewRomanPSMT"/>
              </a:rPr>
              <a:t>ř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ejnoprávní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smlouvy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které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stát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ve</a:t>
            </a:r>
            <a:r>
              <a:rPr lang="en-US" sz="1800" b="0" i="0" u="none" strike="noStrike" baseline="0" dirty="0" err="1">
                <a:latin typeface="TimesNewRomanPSMT"/>
              </a:rPr>
              <a:t>ř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ejnoprávní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korporace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jiné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právnické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osoby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z</a:t>
            </a:r>
            <a:r>
              <a:rPr lang="en-US" sz="1800" b="0" i="0" u="none" strike="noStrike" baseline="0" dirty="0" err="1">
                <a:latin typeface="TimesNewRomanPSMT"/>
              </a:rPr>
              <a:t>ř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ízené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zákonem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a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právnické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a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fyzické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osoby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pokud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vykonávají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zákonem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nebo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na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základ</a:t>
            </a:r>
            <a:r>
              <a:rPr lang="en-US" sz="1800" b="0" i="0" u="none" strike="noStrike" baseline="0" dirty="0" err="1">
                <a:latin typeface="TimesNewRomanPSMT"/>
              </a:rPr>
              <a:t>ě</a:t>
            </a:r>
            <a:r>
              <a:rPr lang="en-US" sz="1800" b="0" i="0" u="none" strike="noStrike" baseline="0" dirty="0">
                <a:latin typeface="TimesNewRomanPSMT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zákona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sv</a:t>
            </a:r>
            <a:r>
              <a:rPr lang="en-US" sz="1800" b="0" i="0" u="none" strike="noStrike" baseline="0" dirty="0" err="1">
                <a:latin typeface="TimesNewRomanPSMT"/>
              </a:rPr>
              <a:t>ěř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enou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</a:t>
            </a:r>
            <a:r>
              <a:rPr lang="en-US" sz="1800" b="0" i="0" u="none" strike="noStrike" baseline="0" dirty="0" err="1">
                <a:latin typeface="TimesNewRomanPSMT"/>
              </a:rPr>
              <a:t>ů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sobnost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v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oblasti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ve</a:t>
            </a:r>
            <a:r>
              <a:rPr lang="en-US" sz="1800" b="0" i="0" u="none" strike="noStrike" baseline="0" dirty="0" err="1">
                <a:latin typeface="TimesNewRomanPSMT"/>
              </a:rPr>
              <a:t>ř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ejné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správy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(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a</a:t>
            </a:r>
            <a:r>
              <a:rPr lang="en-US" sz="1800" b="0" i="0" u="none" strike="noStrike" baseline="0" dirty="0" err="1">
                <a:latin typeface="TimesNewRomanPSMT"/>
              </a:rPr>
              <a:t>ť</a:t>
            </a:r>
            <a:r>
              <a:rPr lang="en-US" sz="1800" b="0" i="0" u="none" strike="noStrike" baseline="0" dirty="0">
                <a:latin typeface="TimesNewRomanPSMT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už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jde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o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státní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správu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,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nebo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samosprávu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),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mohou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za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ú</a:t>
            </a:r>
            <a:r>
              <a:rPr lang="en-US" sz="1800" b="0" i="0" u="none" strike="noStrike" baseline="0" dirty="0" err="1">
                <a:latin typeface="TimesNewRomanPSMT"/>
              </a:rPr>
              <a:t>č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elem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pln</a:t>
            </a:r>
            <a:r>
              <a:rPr lang="en-US" sz="1800" b="0" i="0" u="none" strike="noStrike" baseline="0" dirty="0" err="1">
                <a:latin typeface="TimesNewRomanPSMT"/>
              </a:rPr>
              <a:t>ě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ní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svých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úkol</a:t>
            </a:r>
            <a:r>
              <a:rPr lang="en-US" sz="1800" b="0" i="0" u="none" strike="noStrike" baseline="0" dirty="0" err="1">
                <a:latin typeface="TimesNewRomanPSMT"/>
              </a:rPr>
              <a:t>ů</a:t>
            </a:r>
            <a:r>
              <a:rPr lang="en-US" sz="1800" b="0" i="0" u="none" strike="noStrike" baseline="0" dirty="0">
                <a:latin typeface="TimesNewRomanPSMT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vzájemn</a:t>
            </a:r>
            <a:r>
              <a:rPr lang="en-US" sz="1800" b="0" i="0" u="none" strike="noStrike" baseline="0" dirty="0" err="1">
                <a:latin typeface="TimesNewRomanPSMT"/>
              </a:rPr>
              <a:t>ě</a:t>
            </a:r>
            <a:r>
              <a:rPr lang="en-US" sz="1800" b="0" i="0" u="none" strike="noStrike" baseline="0" dirty="0">
                <a:latin typeface="TimesNewRomanPSMT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uzavírat</a:t>
            </a:r>
            <a:endParaRPr lang="cs-CZ" sz="18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jen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v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</a:t>
            </a:r>
            <a:r>
              <a:rPr lang="en-US" sz="1800" b="0" i="0" u="none" strike="noStrike" baseline="0" dirty="0" err="1">
                <a:latin typeface="TimesNewRomanPSMT"/>
              </a:rPr>
              <a:t>ř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ípadech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,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kdy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k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tomu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zákon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poskytuje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zmocn</a:t>
            </a:r>
            <a:r>
              <a:rPr lang="en-US" sz="1800" b="0" i="0" u="none" strike="noStrike" baseline="0" dirty="0" err="1">
                <a:latin typeface="TimesNewRomanPSMT"/>
              </a:rPr>
              <a:t>ě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ní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(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by</a:t>
            </a:r>
            <a:r>
              <a:rPr lang="en-US" sz="1800" b="0" i="0" u="none" strike="noStrike" baseline="0" dirty="0" err="1">
                <a:latin typeface="TimesNewRomanPSMT"/>
              </a:rPr>
              <a:t>ť</a:t>
            </a:r>
            <a:r>
              <a:rPr lang="en-US" sz="1800" b="0" i="0" u="none" strike="noStrike" baseline="0" dirty="0">
                <a:latin typeface="TimesNewRomanPSMT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bez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nutnosti</a:t>
            </a:r>
            <a:r>
              <a:rPr lang="cs-CZ" sz="180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výslovného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ozna</a:t>
            </a:r>
            <a:r>
              <a:rPr lang="en-US" sz="1800" b="0" i="0" u="none" strike="noStrike" baseline="0" dirty="0" err="1">
                <a:latin typeface="TimesNewRomanPSMT"/>
              </a:rPr>
              <a:t>č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ení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takového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úkonu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jako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ve</a:t>
            </a:r>
            <a:r>
              <a:rPr lang="en-US" sz="1800" b="0" i="0" u="none" strike="noStrike" baseline="0" dirty="0" err="1">
                <a:latin typeface="TimesNewRomanPSMT"/>
              </a:rPr>
              <a:t>ř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ejnoprávní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smlouvy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)</a:t>
            </a:r>
          </a:p>
          <a:p>
            <a:pPr algn="l"/>
            <a:r>
              <a:rPr lang="cs-CZ" sz="1800" dirty="0">
                <a:latin typeface="Times New Roman" panose="02020603050405020304" pitchFamily="18" charset="0"/>
              </a:rPr>
              <a:t>je-li předmětem výkon státní správy, lze uzavřít jen se souhlasem nadřízeného správního orgánu, který posuzuje soulad s právními předpisy a s veřejným zájmem</a:t>
            </a:r>
          </a:p>
          <a:p>
            <a:pPr algn="l"/>
            <a:r>
              <a:rPr lang="cs-CZ" sz="1800" dirty="0">
                <a:latin typeface="Times New Roman" panose="02020603050405020304" pitchFamily="18" charset="0"/>
              </a:rPr>
              <a:t> Příkladem veřejnoprávních smluv k výkonu státní správy jsou smlouvy o transferu přenesené působnosti podle § 63 či 66a zákona o obcích (v praxi často agenda vyřizování přestupků), </a:t>
            </a:r>
          </a:p>
          <a:p>
            <a:pPr algn="l"/>
            <a:r>
              <a:rPr lang="cs-CZ" sz="1800" dirty="0">
                <a:latin typeface="Times New Roman" panose="02020603050405020304" pitchFamily="18" charset="0"/>
              </a:rPr>
              <a:t>Příkladem veřejnoprávních smluv k výkonu samostatné působnosti podle § 3a a 3b zákona o obecní policii - smlouva o poskytnutí strážníků k plnění úkolů obecní  policie. </a:t>
            </a:r>
          </a:p>
          <a:p>
            <a:pPr algn="l"/>
            <a:endParaRPr lang="cs-CZ" sz="1800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BAF8E70B-F4B6-4E3F-BCE5-0248575B3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9906" y="210632"/>
            <a:ext cx="992187" cy="9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AB7438-8218-4E35-89EC-593342E85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4499E2-19F2-44C3-AD00-50B88045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55150"/>
            <a:ext cx="10753200" cy="451576"/>
          </a:xfrm>
        </p:spPr>
        <p:txBody>
          <a:bodyPr/>
          <a:lstStyle/>
          <a:p>
            <a:r>
              <a:rPr lang="cs-CZ" dirty="0"/>
              <a:t>Veřejnoprávní smlouvy subordinační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3B3750-7D93-4F3E-9714-8777BA7F3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937399"/>
            <a:ext cx="10753200" cy="4995049"/>
          </a:xfrm>
        </p:spPr>
        <p:txBody>
          <a:bodyPr/>
          <a:lstStyle/>
          <a:p>
            <a:pPr algn="l"/>
            <a:r>
              <a:rPr lang="cs-CZ" dirty="0">
                <a:latin typeface="Times New Roman" panose="02020603050405020304" pitchFamily="18" charset="0"/>
              </a:rPr>
              <a:t>jde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o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p</a:t>
            </a:r>
            <a:r>
              <a:rPr lang="en-US" b="0" i="0" u="none" strike="noStrike" baseline="0" dirty="0" err="1">
                <a:latin typeface="TimesNewRomanPSMT"/>
              </a:rPr>
              <a:t>ř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ípady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kdy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by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jinak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probíhalo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správní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NewRomanPSMT"/>
              </a:rPr>
              <a:t>ř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ízení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p</a:t>
            </a:r>
            <a:r>
              <a:rPr lang="en-US" b="0" i="0" u="none" strike="noStrike" baseline="0" dirty="0" err="1">
                <a:latin typeface="TimesNewRomanPSMT"/>
              </a:rPr>
              <a:t>ř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i</a:t>
            </a:r>
            <a:r>
              <a:rPr lang="en-US" b="0" i="0" u="none" strike="noStrike" baseline="0" dirty="0" err="1">
                <a:latin typeface="TimesNewRomanPSMT"/>
              </a:rPr>
              <a:t>č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emž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osoba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, se</a:t>
            </a:r>
            <a:r>
              <a:rPr lang="cs-CZ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kterou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m</a:t>
            </a:r>
            <a:r>
              <a:rPr lang="en-US" b="0" i="0" u="none" strike="noStrike" baseline="0" dirty="0" err="1">
                <a:latin typeface="TimesNewRomanPSMT"/>
              </a:rPr>
              <a:t>ů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že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správní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orgán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ve</a:t>
            </a:r>
            <a:r>
              <a:rPr lang="en-US" b="0" i="0" u="none" strike="noStrike" baseline="0" dirty="0" err="1">
                <a:latin typeface="TimesNewRomanPSMT"/>
              </a:rPr>
              <a:t>ř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ejnoprávní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smlouvu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uzav</a:t>
            </a:r>
            <a:r>
              <a:rPr lang="en-US" b="0" i="0" u="none" strike="noStrike" baseline="0" dirty="0" err="1">
                <a:latin typeface="TimesNewRomanPSMT"/>
              </a:rPr>
              <a:t>ř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ít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, by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byla</a:t>
            </a:r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tzv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.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hlavním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silným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NewRomanPSMT"/>
              </a:rPr>
              <a:t>č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i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neopominutelným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ú</a:t>
            </a:r>
            <a:r>
              <a:rPr lang="en-US" b="0" i="0" u="none" strike="noStrike" baseline="0" dirty="0" err="1">
                <a:latin typeface="TimesNewRomanPSMT"/>
              </a:rPr>
              <a:t>č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astníkem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b="0" i="0" u="none" strike="noStrike" baseline="0" dirty="0" err="1">
                <a:latin typeface="TimesNewRomanPSMT"/>
              </a:rPr>
              <a:t>ř</a:t>
            </a:r>
            <a:r>
              <a:rPr lang="en-US" b="0" i="0" u="none" strike="noStrike" baseline="0" dirty="0" err="1">
                <a:latin typeface="Times New Roman" panose="02020603050405020304" pitchFamily="18" charset="0"/>
              </a:rPr>
              <a:t>ízení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b="0" i="0" u="none" strike="noStrike" baseline="0" dirty="0">
                <a:latin typeface="Times New Roman" panose="02020603050405020304" pitchFamily="18" charset="0"/>
              </a:rPr>
              <a:t>- 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§ 27</a:t>
            </a:r>
            <a:r>
              <a:rPr lang="cs-CZ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b="0" i="0" u="none" strike="noStrike" baseline="0" dirty="0" err="1">
                <a:latin typeface="Times New Roman" panose="02020603050405020304" pitchFamily="18" charset="0"/>
              </a:rPr>
              <a:t>SpŘ</a:t>
            </a:r>
            <a:r>
              <a:rPr lang="en-US" b="0" i="0" u="none" strike="noStrike" baseline="0" dirty="0">
                <a:latin typeface="Times New Roman" panose="02020603050405020304" pitchFamily="18" charset="0"/>
              </a:rPr>
              <a:t>.</a:t>
            </a:r>
            <a:endParaRPr lang="cs-CZ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cs-CZ" dirty="0">
                <a:latin typeface="Times New Roman" panose="02020603050405020304" pitchFamily="18" charset="0"/>
              </a:rPr>
              <a:t>opět jen pokud s touto alternativou výslovně počítá zvláštní právní předpis</a:t>
            </a:r>
          </a:p>
          <a:p>
            <a:pPr algn="l"/>
            <a:r>
              <a:rPr lang="cs-CZ" dirty="0">
                <a:latin typeface="Times New Roman" panose="02020603050405020304" pitchFamily="18" charset="0"/>
              </a:rPr>
              <a:t>podmínkou účinnosti je souhlas ostatních osob, které by byly účastníky podle § 27 odst. 2 nebo 3 správního řádu.</a:t>
            </a:r>
          </a:p>
          <a:p>
            <a:pPr algn="l"/>
            <a:r>
              <a:rPr lang="cs-CZ" dirty="0">
                <a:latin typeface="Times New Roman" panose="02020603050405020304" pitchFamily="18" charset="0"/>
              </a:rPr>
              <a:t>příkladem smlouvy, uzavírané namísto vydání územního rozhodnutí, nebo namísto vydání stavebního povolení, podle § 78 a 116 stavebního zákona. </a:t>
            </a:r>
          </a:p>
          <a:p>
            <a:pPr algn="l"/>
            <a:endParaRPr lang="cs-CZ" sz="2000" dirty="0">
              <a:latin typeface="Times New Roman" panose="02020603050405020304" pitchFamily="18" charset="0"/>
            </a:endParaRPr>
          </a:p>
          <a:p>
            <a:pPr algn="l"/>
            <a:endParaRPr lang="en-US" sz="3200" dirty="0"/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2C8BA7DB-9078-4805-9FA0-7D0DF72C3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4437" y="168563"/>
            <a:ext cx="1076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E52582-AE1E-4CA8-8587-A3607FF0E0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EFAA54-DF71-43CB-94D9-A736A83C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17" y="151288"/>
            <a:ext cx="10753200" cy="451576"/>
          </a:xfrm>
        </p:spPr>
        <p:txBody>
          <a:bodyPr/>
          <a:lstStyle/>
          <a:p>
            <a:r>
              <a:rPr lang="cs-CZ" dirty="0"/>
              <a:t>Veřejnoprávní smlouvy mezi subjekty soukromého práva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1F4433-0CCC-490D-BC2C-F513CF217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83379"/>
            <a:ext cx="10753200" cy="4139998"/>
          </a:xfrm>
        </p:spPr>
        <p:txBody>
          <a:bodyPr/>
          <a:lstStyle/>
          <a:p>
            <a:pPr algn="just"/>
            <a:r>
              <a:rPr lang="en-US" dirty="0"/>
              <a:t>ty </a:t>
            </a:r>
            <a:r>
              <a:rPr lang="en-US" dirty="0" err="1"/>
              <a:t>veřejnoprávní</a:t>
            </a:r>
            <a:r>
              <a:rPr lang="cs-CZ" dirty="0"/>
              <a:t> </a:t>
            </a:r>
            <a:r>
              <a:rPr lang="en-US" dirty="0" err="1"/>
              <a:t>smlouvy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sebou</a:t>
            </a:r>
            <a:r>
              <a:rPr lang="en-US" dirty="0"/>
              <a:t> </a:t>
            </a:r>
            <a:r>
              <a:rPr lang="en-US" dirty="0" err="1"/>
              <a:t>uzavřít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účastníci</a:t>
            </a:r>
            <a:r>
              <a:rPr lang="en-US" dirty="0"/>
              <a:t> </a:t>
            </a:r>
            <a:r>
              <a:rPr lang="en-US" dirty="0" err="1"/>
              <a:t>správního</a:t>
            </a:r>
            <a:r>
              <a:rPr lang="cs-CZ" dirty="0"/>
              <a:t> </a:t>
            </a:r>
            <a:r>
              <a:rPr lang="en-US" dirty="0" err="1"/>
              <a:t>řízení</a:t>
            </a:r>
            <a:r>
              <a:rPr lang="en-US" dirty="0"/>
              <a:t> (§ 27), </a:t>
            </a:r>
            <a:r>
              <a:rPr lang="en-US" dirty="0" err="1"/>
              <a:t>pokud</a:t>
            </a:r>
            <a:r>
              <a:rPr lang="en-US" dirty="0"/>
              <a:t> by </a:t>
            </a:r>
            <a:r>
              <a:rPr lang="en-US" dirty="0" err="1"/>
              <a:t>správní</a:t>
            </a:r>
            <a:r>
              <a:rPr lang="en-US" dirty="0"/>
              <a:t> </a:t>
            </a:r>
            <a:r>
              <a:rPr lang="en-US" dirty="0" err="1"/>
              <a:t>řízení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cs-CZ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druhé</a:t>
            </a:r>
            <a:r>
              <a:rPr lang="en-US" dirty="0"/>
              <a:t> </a:t>
            </a:r>
            <a:r>
              <a:rPr lang="en-US" dirty="0" err="1"/>
              <a:t>probíhalo</a:t>
            </a:r>
            <a:r>
              <a:rPr lang="en-US" dirty="0"/>
              <a:t>, </a:t>
            </a:r>
            <a:r>
              <a:rPr lang="en-US" dirty="0" err="1"/>
              <a:t>popřípadě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, </a:t>
            </a:r>
            <a:r>
              <a:rPr lang="en-US" dirty="0" err="1"/>
              <a:t>kdož</a:t>
            </a:r>
            <a:r>
              <a:rPr lang="en-US" dirty="0"/>
              <a:t> </a:t>
            </a:r>
            <a:r>
              <a:rPr lang="en-US" dirty="0" err="1"/>
              <a:t>účastníky</a:t>
            </a:r>
            <a:r>
              <a:rPr lang="en-US" dirty="0"/>
              <a:t> </a:t>
            </a:r>
            <a:r>
              <a:rPr lang="en-US" dirty="0" err="1"/>
              <a:t>takového</a:t>
            </a:r>
            <a:r>
              <a:rPr lang="en-US" dirty="0"/>
              <a:t> </a:t>
            </a:r>
            <a:r>
              <a:rPr lang="en-US" dirty="0" err="1"/>
              <a:t>správního</a:t>
            </a:r>
            <a:r>
              <a:rPr lang="cs-CZ" dirty="0"/>
              <a:t> </a:t>
            </a:r>
            <a:r>
              <a:rPr lang="en-US" dirty="0" err="1"/>
              <a:t>řízení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(</a:t>
            </a:r>
            <a:r>
              <a:rPr lang="en-US" dirty="0" err="1"/>
              <a:t>správní</a:t>
            </a:r>
            <a:r>
              <a:rPr lang="en-US" dirty="0"/>
              <a:t> </a:t>
            </a:r>
            <a:r>
              <a:rPr lang="en-US" dirty="0" err="1"/>
              <a:t>řízení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probíhá</a:t>
            </a:r>
            <a:r>
              <a:rPr lang="en-US" dirty="0"/>
              <a:t>), </a:t>
            </a:r>
            <a:r>
              <a:rPr lang="en-US" dirty="0" err="1"/>
              <a:t>přičemž</a:t>
            </a:r>
            <a:r>
              <a:rPr lang="en-US" dirty="0"/>
              <a:t>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veřejnoprávní</a:t>
            </a:r>
            <a:r>
              <a:rPr lang="cs-CZ" dirty="0"/>
              <a:t> </a:t>
            </a:r>
            <a:r>
              <a:rPr lang="en-US" dirty="0" err="1"/>
              <a:t>smlouva</a:t>
            </a:r>
            <a:r>
              <a:rPr lang="en-US" dirty="0"/>
              <a:t> se </a:t>
            </a:r>
            <a:r>
              <a:rPr lang="en-US" dirty="0" err="1"/>
              <a:t>týká</a:t>
            </a:r>
            <a:r>
              <a:rPr lang="en-US" dirty="0"/>
              <a:t> </a:t>
            </a:r>
            <a:r>
              <a:rPr lang="en-US" dirty="0" err="1"/>
              <a:t>převodu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způsobu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</a:t>
            </a:r>
            <a:r>
              <a:rPr lang="en-US" dirty="0" err="1"/>
              <a:t>práv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povinností</a:t>
            </a:r>
            <a:r>
              <a:rPr lang="cs-CZ" dirty="0"/>
              <a:t> </a:t>
            </a:r>
            <a:r>
              <a:rPr lang="en-US" dirty="0" err="1"/>
              <a:t>těchto</a:t>
            </a:r>
            <a:r>
              <a:rPr lang="en-US" dirty="0"/>
              <a:t> </a:t>
            </a:r>
            <a:r>
              <a:rPr lang="en-US" dirty="0" err="1"/>
              <a:t>osob</a:t>
            </a:r>
            <a:r>
              <a:rPr lang="cs-CZ" dirty="0"/>
              <a:t> - </a:t>
            </a:r>
            <a:r>
              <a:rPr lang="en-US" dirty="0" err="1"/>
              <a:t>předmětem</a:t>
            </a:r>
            <a:r>
              <a:rPr lang="en-US" dirty="0"/>
              <a:t> </a:t>
            </a:r>
            <a:r>
              <a:rPr lang="en-US" dirty="0" err="1"/>
              <a:t>musejí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a </a:t>
            </a:r>
            <a:r>
              <a:rPr lang="en-US" dirty="0" err="1"/>
              <a:t>povinnosti</a:t>
            </a:r>
            <a:r>
              <a:rPr lang="en-US" dirty="0"/>
              <a:t> z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veřejného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,</a:t>
            </a:r>
            <a:r>
              <a:rPr lang="cs-CZ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veřejná</a:t>
            </a:r>
            <a:r>
              <a:rPr lang="en-US" dirty="0"/>
              <a:t> </a:t>
            </a:r>
            <a:r>
              <a:rPr lang="en-US" dirty="0" err="1"/>
              <a:t>subjektivní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a </a:t>
            </a:r>
            <a:r>
              <a:rPr lang="en-US" dirty="0" err="1"/>
              <a:t>povinnosti</a:t>
            </a:r>
            <a:endParaRPr lang="cs-CZ" dirty="0"/>
          </a:p>
          <a:p>
            <a:pPr algn="just"/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uzavřít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bez </a:t>
            </a:r>
            <a:r>
              <a:rPr lang="en-US" dirty="0" err="1"/>
              <a:t>zvláštního</a:t>
            </a:r>
            <a:r>
              <a:rPr lang="en-US" dirty="0"/>
              <a:t> </a:t>
            </a:r>
            <a:r>
              <a:rPr lang="en-US" dirty="0" err="1"/>
              <a:t>zákonného</a:t>
            </a:r>
            <a:r>
              <a:rPr lang="en-US" dirty="0"/>
              <a:t> </a:t>
            </a:r>
            <a:r>
              <a:rPr lang="en-US" dirty="0" err="1"/>
              <a:t>zmocnění</a:t>
            </a:r>
            <a:endParaRPr lang="cs-CZ" dirty="0"/>
          </a:p>
          <a:p>
            <a:pPr algn="just"/>
            <a:r>
              <a:rPr lang="cs-CZ" sz="28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je třeba souhlasu správního orgánu; ten posuzuje veřejnoprávní smlouvu a její obsah z hlediska souladu s právními předpisy a veřejným zájmem.</a:t>
            </a:r>
          </a:p>
          <a:p>
            <a:pPr algn="just"/>
            <a:endParaRPr lang="en-US" dirty="0"/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C9B3EB48-37D2-4BFC-924E-CB3B1EBC8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571" y="184800"/>
            <a:ext cx="940858" cy="9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law-prezentace-16-9-cz-v11.potx" id="{4E9291F6-B920-48C7-AC35-9342B417E3C9}" vid="{A04E845E-CC96-4AFA-B6AA-9EA935455C7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muni-law-prezentace-16-9-cz-v11 (1)</Template>
  <TotalTime>746</TotalTime>
  <Words>1403</Words>
  <Application>Microsoft Office PowerPoint</Application>
  <PresentationFormat>Širokoúhlá obrazovka</PresentationFormat>
  <Paragraphs>143</Paragraphs>
  <Slides>16</Slides>
  <Notes>4</Notes>
  <HiddenSlides>0</HiddenSlides>
  <MMClips>14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Roboto</vt:lpstr>
      <vt:lpstr>Tahoma</vt:lpstr>
      <vt:lpstr>Times New Roman</vt:lpstr>
      <vt:lpstr>TimesNewRomanPSMT</vt:lpstr>
      <vt:lpstr>Wingdings</vt:lpstr>
      <vt:lpstr>Prezentace_MU_CZ</vt:lpstr>
      <vt:lpstr>               IV. kolektivní konzultace    Veřejnoprávní smlouvy a jejich režim.   Úprava jiných úkonů správních orgánů, a řešení vad. </vt:lpstr>
      <vt:lpstr>Právní formy činnosti</vt:lpstr>
      <vt:lpstr> </vt:lpstr>
      <vt:lpstr>Veřejnoprávní vs soukromoprávní smlouvy</vt:lpstr>
      <vt:lpstr> </vt:lpstr>
      <vt:lpstr> </vt:lpstr>
      <vt:lpstr>Veřejnoprávní smlouvy koordinační</vt:lpstr>
      <vt:lpstr>Veřejnoprávní smlouvy subordinační</vt:lpstr>
      <vt:lpstr>Veřejnoprávní smlouvy mezi subjekty soukromého práva</vt:lpstr>
      <vt:lpstr>Veřejnoprávní smlouvy mezi subjekty soukromého práva</vt:lpstr>
      <vt:lpstr>Uzavírání veřejnoprávních smluv</vt:lpstr>
      <vt:lpstr>Změny a zánik veřejnoprávních smluv</vt:lpstr>
      <vt:lpstr>Přezkum zákonnosti a řešení sporů</vt:lpstr>
      <vt:lpstr>Tzv. jiné úkony podle části čtvrté SpŘ</vt:lpstr>
      <vt:lpstr>Vydávání jiných úkonů</vt:lpstr>
      <vt:lpstr>Vady jiných úkonů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Hejč</dc:creator>
  <cp:lastModifiedBy>David Hejč</cp:lastModifiedBy>
  <cp:revision>56</cp:revision>
  <cp:lastPrinted>1601-01-01T00:00:00Z</cp:lastPrinted>
  <dcterms:created xsi:type="dcterms:W3CDTF">2023-09-22T16:04:58Z</dcterms:created>
  <dcterms:modified xsi:type="dcterms:W3CDTF">2023-10-08T09:02:27Z</dcterms:modified>
</cp:coreProperties>
</file>