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37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450" r:id="rId24"/>
    <p:sldId id="453" r:id="rId25"/>
    <p:sldId id="451" r:id="rId26"/>
    <p:sldId id="452" r:id="rId27"/>
    <p:sldId id="454" r:id="rId28"/>
    <p:sldId id="455" r:id="rId29"/>
    <p:sldId id="456" r:id="rId30"/>
    <p:sldId id="458" r:id="rId31"/>
    <p:sldId id="459" r:id="rId32"/>
    <p:sldId id="460" r:id="rId33"/>
    <p:sldId id="461" r:id="rId34"/>
    <p:sldId id="462" r:id="rId35"/>
    <p:sldId id="304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6" autoAdjust="0"/>
    <p:restoredTop sz="94660"/>
  </p:normalViewPr>
  <p:slideViewPr>
    <p:cSldViewPr>
      <p:cViewPr varScale="1">
        <p:scale>
          <a:sx n="134" d="100"/>
          <a:sy n="134" d="100"/>
        </p:scale>
        <p:origin x="4124" y="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prostředí 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2023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FD710FB-D61A-B963-0813-4687A68E0C5C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rozkazu a </a:t>
            </a:r>
            <a:r>
              <a:rPr lang="cs-CZ" dirty="0">
                <a:latin typeface="Corbel" pitchFamily="34" charset="0"/>
              </a:rPr>
              <a:t>další,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Reakce 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FF9900"/>
                </a:solidFill>
              </a:rPr>
              <a:t>Formy spolupráce mezi členskými státy Evropské unie ( srov. příslušnou část zákona č. 104/2013 Sb. o mezinárodní justiční spolupráci)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Evropský 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odposlech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Využívání údajů z Schengenského informačního systému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    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Listina základních práv EU</a:t>
            </a: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charakter, 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Soudního dvora Evropské unie o předběžných otázkách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Suverenita je vlastnost státní moci, její nezávislost na jakékoli jiné moci, a to v oblasti vztahů mezinárodních i vnitřních.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SD EU a 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>
                <a:solidFill>
                  <a:srgbClr val="FFC000"/>
                </a:solidFill>
              </a:rPr>
              <a:t>       </a:t>
            </a:r>
            <a:r>
              <a:rPr lang="cs-CZ" sz="2400" b="1" dirty="0">
                <a:solidFill>
                  <a:srgbClr val="FFC000"/>
                </a:solidFill>
              </a:rPr>
              <a:t>Význam řízení o předběžné 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Akerberg</a:t>
            </a:r>
            <a:r>
              <a:rPr lang="cs-CZ" sz="2000" dirty="0"/>
              <a:t> </a:t>
            </a:r>
            <a:r>
              <a:rPr lang="cs-CZ" sz="2000" dirty="0" err="1"/>
              <a:t>Fransson</a:t>
            </a:r>
            <a:r>
              <a:rPr lang="cs-CZ" sz="2000" dirty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Melloni</a:t>
            </a:r>
            <a:r>
              <a:rPr lang="cs-CZ" sz="2000" dirty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Spasic</a:t>
            </a:r>
            <a:r>
              <a:rPr lang="cs-CZ" sz="2000" dirty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65861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Projekt evropského veřejného žalobce</a:t>
            </a:r>
          </a:p>
        </p:txBody>
      </p:sp>
    </p:spTree>
    <p:extLst>
      <p:ext uri="{BB962C8B-B14F-4D97-AF65-F5344CB8AC3E}">
        <p14:creationId xmlns:p14="http://schemas.microsoft.com/office/powerpoint/2010/main" val="235052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25658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Evropský veřejný žalobce v Lisabonské smlouvě (čl. 86 konsolidovaného znění Smlouvy o EU a Smlouvy o fungování EU) : </a:t>
            </a:r>
            <a:br>
              <a:rPr lang="cs-CZ" sz="2400" dirty="0">
                <a:latin typeface="Arial" charset="0"/>
                <a:cs typeface="Arial" charset="0"/>
              </a:rPr>
            </a:br>
            <a:r>
              <a:rPr lang="cs-CZ" sz="2400" dirty="0">
                <a:latin typeface="Arial" charset="0"/>
                <a:cs typeface="Arial" charset="0"/>
              </a:rPr>
              <a:t>„Pro boj proti trestným činům poškozujícím nebo ohrožujícím finanční zájmy Unie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může Rada </a:t>
            </a:r>
            <a:r>
              <a:rPr lang="cs-CZ" sz="2400" dirty="0">
                <a:latin typeface="Arial" charset="0"/>
                <a:cs typeface="Arial" charset="0"/>
              </a:rPr>
              <a:t>zvláštním legislativním postupem formou nařízení vytvořit z </a:t>
            </a:r>
            <a:r>
              <a:rPr lang="cs-CZ" sz="2400" dirty="0" err="1">
                <a:latin typeface="Arial" charset="0"/>
                <a:cs typeface="Arial" charset="0"/>
              </a:rPr>
              <a:t>Eurojustu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Úřad evropského veřejného žalobce.</a:t>
            </a:r>
            <a:r>
              <a:rPr lang="cs-CZ" sz="2400" dirty="0">
                <a:solidFill>
                  <a:srgbClr val="80379B"/>
                </a:solidFill>
                <a:latin typeface="Arial" charset="0"/>
                <a:cs typeface="Arial" charset="0"/>
              </a:rPr>
              <a:t> </a:t>
            </a:r>
            <a:r>
              <a:rPr lang="cs-CZ" sz="2400" dirty="0">
                <a:latin typeface="Arial" charset="0"/>
                <a:cs typeface="Arial" charset="0"/>
              </a:rPr>
              <a:t>Rada rozhoduje jednomyslně po obdržení souhlasu Evropského parlamentu.“</a:t>
            </a:r>
            <a:br>
              <a:rPr lang="cs-CZ" sz="2400" dirty="0">
                <a:latin typeface="Arial" charset="0"/>
                <a:cs typeface="Arial" charset="0"/>
              </a:rPr>
            </a:br>
            <a:b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  <a:t>Ochrana finančních zájmů EU ( rozpočtové prostředky – fondy a ochrana měny EURO), boj proti závažné přeshraniční trestné činnosti</a:t>
            </a:r>
            <a:br>
              <a:rPr lang="cs-CZ" sz="2400" dirty="0">
                <a:latin typeface="Arial" charset="0"/>
                <a:cs typeface="Arial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3957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94920"/>
          </a:xfrm>
        </p:spPr>
        <p:txBody>
          <a:bodyPr>
            <a:normAutofit/>
          </a:bodyPr>
          <a:lstStyle/>
          <a:p>
            <a:r>
              <a:rPr lang="cs-CZ" sz="2200" dirty="0"/>
              <a:t>Dne 8. června 2017 se členské státy, které se účastní posílené spolupráce za účelem zřízení Úřadu evropského veřejného žalobce, dohodly na právním předpisu, o organizaci a působnosti tohoto EVŽ.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Nařízení Rady  </a:t>
            </a:r>
            <a:r>
              <a:rPr lang="cs-CZ" sz="2000" dirty="0"/>
              <a:t>Nařízení rady 218/C 418 A/01 </a:t>
            </a:r>
            <a:r>
              <a:rPr lang="cs-CZ" sz="2000" dirty="0" err="1"/>
              <a:t>Úř</a:t>
            </a:r>
            <a:r>
              <a:rPr lang="cs-CZ" sz="2000" dirty="0"/>
              <a:t>. Věstníku ze dne 19.11. 2018 – vyhlášení výběrového řízení na EVŽ</a:t>
            </a:r>
            <a:br>
              <a:rPr lang="cs-CZ" sz="2000" dirty="0"/>
            </a:br>
            <a:br>
              <a:rPr lang="cs-CZ" sz="2000" dirty="0"/>
            </a:br>
            <a:r>
              <a:rPr lang="cs-CZ" sz="2000" dirty="0"/>
              <a:t>Novela zákona o státním zastupitelství ( zák. č. 283/1993 Sb.,   zakotvující součinnost státního zastupitelství s EVŽ – část 12., § 34b-34g zákona .</a:t>
            </a:r>
            <a:br>
              <a:rPr lang="cs-CZ" sz="2000" dirty="0"/>
            </a:br>
            <a:br>
              <a:rPr lang="cs-CZ" sz="22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705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391472"/>
          </a:xfrm>
        </p:spPr>
        <p:txBody>
          <a:bodyPr>
            <a:normAutofit/>
          </a:bodyPr>
          <a:lstStyle/>
          <a:p>
            <a:br>
              <a:rPr lang="cs-CZ" sz="2700" dirty="0"/>
            </a:br>
            <a:r>
              <a:rPr lang="cs-CZ" sz="2700" dirty="0"/>
              <a:t>Úřad spolupracuje s úřadem pro justiční spolupráci (</a:t>
            </a:r>
            <a:r>
              <a:rPr lang="cs-CZ" sz="2700" dirty="0" err="1"/>
              <a:t>Eurojust</a:t>
            </a:r>
            <a:r>
              <a:rPr lang="cs-CZ" sz="2700" dirty="0"/>
              <a:t>) a s Evropským úřadem pro boj proti podvodům (OLAF)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Do inciativy se zatím zapojilo více jak  </a:t>
            </a:r>
            <a:r>
              <a:rPr lang="cs-CZ" sz="2700" dirty="0">
                <a:solidFill>
                  <a:schemeClr val="accent3"/>
                </a:solidFill>
              </a:rPr>
              <a:t>20 členských států </a:t>
            </a:r>
            <a:r>
              <a:rPr lang="cs-CZ" sz="2700" dirty="0"/>
              <a:t>včetně České republiky. </a:t>
            </a:r>
            <a:br>
              <a:rPr lang="cs-CZ" sz="2700" dirty="0"/>
            </a:br>
            <a:br>
              <a:rPr lang="cs-CZ" sz="2700" dirty="0"/>
            </a:br>
            <a:r>
              <a:rPr lang="cs-CZ" sz="2700" dirty="0"/>
              <a:t>Úřad evropského veřejného žalobce </a:t>
            </a:r>
            <a:r>
              <a:rPr lang="cs-CZ" sz="2700" dirty="0">
                <a:solidFill>
                  <a:schemeClr val="accent3"/>
                </a:solidFill>
              </a:rPr>
              <a:t>funguje od podzimu r. 2020</a:t>
            </a:r>
            <a:r>
              <a:rPr lang="cs-CZ" sz="2700" dirty="0"/>
              <a:t>, v ČR je v současnosti  10 pověřených  žalobců.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3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42217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4464495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      EVŽ vede trestní stíhání pachatelů podvodů proti rozpočtu EU a jiné trestné činy poškozující finanční zájmy Unie.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Podvody s unijními fondy - vždy při škodě nad 100.000 eur (2,7 milionu Kč), </a:t>
            </a:r>
          </a:p>
          <a:p>
            <a:pPr algn="just"/>
            <a:r>
              <a:rPr lang="cs-CZ" sz="1800" dirty="0"/>
              <a:t>       </a:t>
            </a:r>
          </a:p>
          <a:p>
            <a:pPr algn="just"/>
            <a:r>
              <a:rPr lang="cs-CZ" sz="1800" dirty="0"/>
              <a:t>      Při škodě mezi 10.000 eur (270.000 Kč) a 100.000 eur </a:t>
            </a:r>
            <a:r>
              <a:rPr lang="cs-CZ" sz="1800" dirty="0">
                <a:solidFill>
                  <a:srgbClr val="FF9933"/>
                </a:solidFill>
              </a:rPr>
              <a:t>může</a:t>
            </a:r>
            <a:r>
              <a:rPr lang="cs-CZ" sz="1800" dirty="0"/>
              <a:t> věc </a:t>
            </a:r>
            <a:r>
              <a:rPr lang="cs-CZ" sz="1800" dirty="0" err="1"/>
              <a:t>atrahovat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 Sídlo Evropského veřejného žalobce je </a:t>
            </a:r>
            <a:r>
              <a:rPr lang="cs-CZ" sz="1800" dirty="0">
                <a:solidFill>
                  <a:srgbClr val="FFC000"/>
                </a:solidFill>
              </a:rPr>
              <a:t> v Lucemburku</a:t>
            </a:r>
            <a:r>
              <a:rPr lang="cs-CZ" sz="1800" dirty="0"/>
              <a:t> ( zde se bude evidovat, řídit a dohlížet na všechna trestní řízení vedená pověřenými žalobci, čímž by měla být zajištěna jednotná trestní politika.</a:t>
            </a:r>
          </a:p>
          <a:p>
            <a:pPr algn="just"/>
            <a:br>
              <a:rPr lang="cs-CZ" sz="1800" dirty="0"/>
            </a:br>
            <a:r>
              <a:rPr lang="cs-CZ" sz="1800" dirty="0"/>
              <a:t>V každém členském státu je </a:t>
            </a:r>
            <a:r>
              <a:rPr lang="cs-CZ" sz="1800" dirty="0">
                <a:solidFill>
                  <a:srgbClr val="FFC000"/>
                </a:solidFill>
              </a:rPr>
              <a:t>pověřený zástupce EVŽ </a:t>
            </a:r>
            <a:r>
              <a:rPr lang="cs-CZ" sz="1800" dirty="0"/>
              <a:t>který je oprávněn k vedení trestního řízení v souladu s nařízením o zřízení EVŽ a právními předpisy příslušného členského státu.</a:t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0215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Novela zákona o státním zastupitelství byla schválena v listopadu 2018 vládou ČR.</a:t>
            </a:r>
          </a:p>
          <a:p>
            <a:r>
              <a:rPr lang="cs-CZ" dirty="0"/>
              <a:t>Novela č. 315/2019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222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Zvláštní ustanovení ZSZ ( č. 283/1993 Sb.) o Úřadu evropského veřejného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§ 34</a:t>
            </a:r>
            <a:r>
              <a:rPr lang="cs-CZ" sz="1800" b="1" dirty="0"/>
              <a:t>b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Dnem, k němuž vznikla státnímu zástupci funkce evropského nejvyššího žalobce, evropského žalobce nebo evropského pověřeného žalobce, je státní zástupce dočasně přidělen k Úřadu evropského veřejného žalobce. V rozsahu, ve kterém není státní zástupce jmenovaný do funkce evropského pověřeného žalobce dočasně přidělen k Úřadu evropského veřejného žalobce, plní tento státní zástupce povinnosti státního zástupce podle tohoto zákona. Dočasné přidělení trvá po dobu výkonu funkce evropského nejvyššího žalobce, evropského žalobce nebo evropského pověřeného žalobce.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Ministr spravedlnosti po projednání s nejvyšším státním zástupcem a se souhlasem státního zástupce jmenovaného do funkce evropského pověřeného žalobce stanoví určité státní zastupitelství jako místo výkonu jeho funkce.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0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/>
              <a:t>Pozor na působnost TOPO ve vztahu k právnickým osobám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17566"/>
          </a:xfrm>
        </p:spPr>
        <p:txBody>
          <a:bodyPr/>
          <a:lstStyle/>
          <a:p>
            <a:pPr algn="just"/>
            <a:r>
              <a:rPr lang="cs-CZ" b="1" dirty="0"/>
              <a:t>§ 34c</a:t>
            </a:r>
            <a:endParaRPr lang="cs-CZ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Státní zastupitelství, které bylo stanoveno jako místo výkonu funkce evropského pověřeného žalobce, se považuje za státní zastupitelství, u kterého je evropský pověřený žalobce činný.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Vedoucí státní zástupce stojící v čele státního zastupitelství, které bylo stanoveno jako místo výkonu funkce evropského pověřeného žalobce, je v rozsahu, v jakém to nařízení o zřízení Úřadu evropského veřejného žalobce umožňuje, státnímu zástupci jmenovanému do funkce evropského pověřeného žalobce nadřízen.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Úkolem správy státního zastupitelství je rovněž vytvářet podmínky k řádnému plnění úkolů evropského pověřeného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1606090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§ 34d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Evropský nejvyšší žalobce, evropský žalobce a evropský pověřený žalobce mají v rozsahu, v jakém to nařízení o zřízení Úřadu evropského veřejného žalobce umožňuje, stejná oprávnění a povinnosti, jaké jsou stanoveny právními předpisy státnímu zástupci.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Úřad evropského veřejného žalobce je pro výkon své působnosti oprávněn získávat informace z rejstříků, registrů, evidencí, databází a seznamů ve stejném rozsahu a stejným způsobem, jako je získává státní zástupce pro účely trestního řízení.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Na poskytování informací mezi státním zastupitelstvím a Úřadem evropského veřejného žalobce se § 12g odst. 1 a 2 použije obdobně. Na oprávnění ministra spravedlnosti požádat Úřad evropského veřejného žalobce o informaci o stavu řízení ve věci, ve které je Úřad evropského veřejného žalobce činný, se § 13 odst. 1 použije obdobně.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94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34e</a:t>
            </a:r>
            <a:endParaRPr lang="cs-CZ" dirty="0"/>
          </a:p>
          <a:p>
            <a:pPr algn="just"/>
            <a:r>
              <a:rPr lang="cs-CZ" sz="1800" dirty="0"/>
              <a:t>Státní zastupitelství je povinno neprodleně oznámit Úřadu evropského veřejného žalobce skutečnosti nasvědčující tomu, že byl spáchán trestný čin, u něhož by Úřad evropského veřejného žalobce mohl vykonat svou pravomoc v souladu s čl. 22 a čl. 25 odst. 2 a 3 nařízení o zřízení Úřadu evropského veřejného žalobce.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0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34f</a:t>
            </a:r>
            <a:endParaRPr lang="cs-CZ" dirty="0"/>
          </a:p>
          <a:p>
            <a:pPr algn="just"/>
            <a:r>
              <a:rPr lang="cs-CZ" sz="1800" dirty="0"/>
              <a:t>Státnímu zástupci jmenovanému do funkce evropského pověřeného žalobce náleží podle zákoníku práce náhrada škody nebo nemajetkové újmy vzniklé pracovním úrazem nebo nemocí z povolání, a to v rozsahu, v jakém mu nebyla uhrazena Úřadem evropského veřejného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3241707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34g</a:t>
            </a:r>
            <a:endParaRPr lang="cs-CZ" dirty="0"/>
          </a:p>
          <a:p>
            <a:pPr algn="just"/>
            <a:r>
              <a:rPr lang="cs-CZ" sz="1800" dirty="0"/>
              <a:t>Spory o příslušnost mezi státním zastupitelstvím a Úřadem evropského veřejného žalobce v rozsahu, v jakém to nařízení o zřízení Úřadu evropského veřejného žalobce umožňuje, rozhoduje Nejvyšší státní zastupitelství.“</a:t>
            </a:r>
          </a:p>
        </p:txBody>
      </p:sp>
    </p:spTree>
    <p:extLst>
      <p:ext uri="{BB962C8B-B14F-4D97-AF65-F5344CB8AC3E}">
        <p14:creationId xmlns:p14="http://schemas.microsoft.com/office/powerpoint/2010/main" val="2039149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400" b="1" u="sng" dirty="0">
                <a:solidFill>
                  <a:srgbClr val="FF0000"/>
                </a:solidFill>
              </a:rPr>
              <a:t>Zákon č. 104/2013 Sb. o mezinárodní justiční spolupráci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 dříve hlava 25 trestního řádu, dnes zákon č. </a:t>
            </a:r>
            <a:r>
              <a:rPr lang="cs-CZ" sz="2000" dirty="0">
                <a:solidFill>
                  <a:srgbClr val="FFFF00"/>
                </a:solidFill>
                <a:latin typeface="+mn-lt"/>
              </a:rPr>
              <a:t>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Unijní právní řád </a:t>
            </a:r>
            <a:r>
              <a:rPr lang="cs-CZ" sz="2000" dirty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řízení)</a:t>
            </a:r>
          </a:p>
          <a:p>
            <a:pPr algn="just">
              <a:spcBef>
                <a:spcPct val="20000"/>
              </a:spcBef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 </a:t>
            </a:r>
            <a:r>
              <a:rPr lang="cs-CZ" sz="2000" dirty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3311</TotalTime>
  <Words>2421</Words>
  <Application>Microsoft Office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Bookman Old Style</vt:lpstr>
      <vt:lpstr>Corbel</vt:lpstr>
      <vt:lpstr>Wingdings</vt:lpstr>
      <vt:lpstr>Wingdings 2</vt:lpstr>
      <vt:lpstr>Deluxe</vt:lpstr>
      <vt:lpstr>Prezentace aplikace PowerPoint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Soudního dvora Evropské unie o předběžných otázkách </vt:lpstr>
      <vt:lpstr>Soudní dvůr EU</vt:lpstr>
      <vt:lpstr>SD EU a Listina základních práv EU</vt:lpstr>
      <vt:lpstr>Prezentace aplikace PowerPoint</vt:lpstr>
      <vt:lpstr>Projekt evropského veřejného žalobce</vt:lpstr>
      <vt:lpstr>Evropský veřejný žalobce v Lisabonské smlouvě (čl. 86 konsolidovaného znění Smlouvy o EU a Smlouvy o fungování EU) :  „Pro boj proti trestným činům poškozujícím nebo ohrožujícím finanční zájmy Unie může Rada zvláštním legislativním postupem formou nařízení vytvořit z Eurojustu Úřad evropského veřejného žalobce. Rada rozhoduje jednomyslně po obdržení souhlasu Evropského parlamentu.“  Ochrana finančních zájmů EU ( rozpočtové prostředky – fondy a ochrana měny EURO), boj proti závažné přeshraniční trestné činnosti </vt:lpstr>
      <vt:lpstr>Dne 8. června 2017 se členské státy, které se účastní posílené spolupráce za účelem zřízení Úřadu evropského veřejného žalobce, dohodly na právním předpisu, o organizaci a působnosti tohoto EVŽ.  Nařízení Rady  Nařízení rady 218/C 418 A/01 Úř. Věstníku ze dne 19.11. 2018 – vyhlášení výběrového řízení na EVŽ  Novela zákona o státním zastupitelství ( zák. č. 283/1993 Sb.,   zakotvující součinnost státního zastupitelství s EVŽ – část 12., § 34b-34g zákona .  </vt:lpstr>
      <vt:lpstr> Úřad spolupracuje s úřadem pro justiční spolupráci (Eurojust) a s Evropským úřadem pro boj proti podvodům (OLAF)  Do inciativy se zatím zapojilo více jak  20 členských států včetně České republiky.   Úřad evropského veřejného žalobce funguje od podzimu r. 2020, v ČR je v současnosti  10 pověřených  žalobců. </vt:lpstr>
      <vt:lpstr>Prezentace aplikace PowerPoint</vt:lpstr>
      <vt:lpstr>Prezentace aplikace PowerPoint</vt:lpstr>
      <vt:lpstr>Zvláštní ustanovení ZSZ ( č. 283/1993 Sb.) o Úřadu evropského veřejného žalobce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Martin Fenyk</cp:lastModifiedBy>
  <cp:revision>149</cp:revision>
  <dcterms:created xsi:type="dcterms:W3CDTF">2005-04-06T16:52:48Z</dcterms:created>
  <dcterms:modified xsi:type="dcterms:W3CDTF">2023-11-22T14:07:20Z</dcterms:modified>
</cp:coreProperties>
</file>