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24"/>
  </p:notesMasterIdLst>
  <p:handoutMasterIdLst>
    <p:handoutMasterId r:id="rId25"/>
  </p:handoutMasterIdLst>
  <p:sldIdLst>
    <p:sldId id="312" r:id="rId2"/>
    <p:sldId id="313" r:id="rId3"/>
    <p:sldId id="314" r:id="rId4"/>
    <p:sldId id="315" r:id="rId5"/>
    <p:sldId id="316" r:id="rId6"/>
    <p:sldId id="317" r:id="rId7"/>
    <p:sldId id="318" r:id="rId8"/>
    <p:sldId id="319" r:id="rId9"/>
    <p:sldId id="320" r:id="rId10"/>
    <p:sldId id="321" r:id="rId11"/>
    <p:sldId id="322" r:id="rId12"/>
    <p:sldId id="323" r:id="rId13"/>
    <p:sldId id="328" r:id="rId14"/>
    <p:sldId id="311" r:id="rId15"/>
    <p:sldId id="324" r:id="rId16"/>
    <p:sldId id="335" r:id="rId17"/>
    <p:sldId id="325" r:id="rId18"/>
    <p:sldId id="329" r:id="rId19"/>
    <p:sldId id="330" r:id="rId20"/>
    <p:sldId id="331" r:id="rId21"/>
    <p:sldId id="332" r:id="rId22"/>
    <p:sldId id="327" r:id="rId23"/>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FF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34" d="100"/>
          <a:sy n="134" d="100"/>
        </p:scale>
        <p:origin x="4124" y="98"/>
      </p:cViewPr>
      <p:guideLst>
        <p:guide orient="horz" pos="2160"/>
        <p:guide pos="2880"/>
      </p:guideLst>
    </p:cSldViewPr>
  </p:slideViewPr>
  <p:notesTextViewPr>
    <p:cViewPr>
      <p:scale>
        <a:sx n="100" d="100"/>
        <a:sy n="100" d="100"/>
      </p:scale>
      <p:origin x="0" y="0"/>
    </p:cViewPr>
  </p:notesTextViewPr>
  <p:notesViewPr>
    <p:cSldViewPr>
      <p:cViewPr varScale="1">
        <p:scale>
          <a:sx n="59" d="100"/>
          <a:sy n="59" d="100"/>
        </p:scale>
        <p:origin x="-1170"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60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cs-CZ"/>
          </a:p>
        </p:txBody>
      </p:sp>
      <p:sp>
        <p:nvSpPr>
          <p:cNvPr id="8601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cs-CZ"/>
          </a:p>
        </p:txBody>
      </p:sp>
      <p:sp>
        <p:nvSpPr>
          <p:cNvPr id="8602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cs-CZ"/>
          </a:p>
        </p:txBody>
      </p:sp>
      <p:sp>
        <p:nvSpPr>
          <p:cNvPr id="8602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D81DC6E1-C88A-4294-BD9C-6EDDB88668FF}" type="slidenum">
              <a:rPr lang="cs-CZ"/>
              <a:pPr>
                <a:defRPr/>
              </a:pPr>
              <a:t>‹#›</a:t>
            </a:fld>
            <a:endParaRPr lang="cs-CZ"/>
          </a:p>
        </p:txBody>
      </p:sp>
    </p:spTree>
    <p:extLst>
      <p:ext uri="{BB962C8B-B14F-4D97-AF65-F5344CB8AC3E}">
        <p14:creationId xmlns:p14="http://schemas.microsoft.com/office/powerpoint/2010/main" val="27165997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848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cs-CZ"/>
          </a:p>
        </p:txBody>
      </p:sp>
      <p:sp>
        <p:nvSpPr>
          <p:cNvPr id="14848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cs-CZ"/>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848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noProof="0"/>
              <a:t>Klepnutím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14848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cs-CZ"/>
          </a:p>
        </p:txBody>
      </p:sp>
      <p:sp>
        <p:nvSpPr>
          <p:cNvPr id="14848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C88096C-3CF4-4F05-BC17-3F3694B39144}" type="slidenum">
              <a:rPr lang="cs-CZ"/>
              <a:pPr>
                <a:defRPr/>
              </a:pPr>
              <a:t>‹#›</a:t>
            </a:fld>
            <a:endParaRPr lang="cs-CZ"/>
          </a:p>
        </p:txBody>
      </p:sp>
    </p:spTree>
    <p:extLst>
      <p:ext uri="{BB962C8B-B14F-4D97-AF65-F5344CB8AC3E}">
        <p14:creationId xmlns:p14="http://schemas.microsoft.com/office/powerpoint/2010/main" val="22263159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999F9E3-64E3-4BEC-A074-1C3F1D6BCB96}" type="slidenum">
              <a:rPr lang="cs-CZ" smtClean="0"/>
              <a:pPr/>
              <a:t>11</a:t>
            </a:fld>
            <a:endParaRPr lang="cs-CZ"/>
          </a:p>
        </p:txBody>
      </p:sp>
    </p:spTree>
    <p:extLst>
      <p:ext uri="{BB962C8B-B14F-4D97-AF65-F5344CB8AC3E}">
        <p14:creationId xmlns:p14="http://schemas.microsoft.com/office/powerpoint/2010/main" val="4205448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7" name="Flowchart: Document 6"/>
          <p:cNvSpPr/>
          <p:nvPr/>
        </p:nvSpPr>
        <p:spPr>
          <a:xfrm rot="10800000">
            <a:off x="1" y="1520731"/>
            <a:ext cx="9144000" cy="3435579"/>
          </a:xfrm>
          <a:custGeom>
            <a:avLst/>
            <a:gdLst>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19794">
                <a:moveTo>
                  <a:pt x="0" y="0"/>
                </a:moveTo>
                <a:lnTo>
                  <a:pt x="21600" y="0"/>
                </a:lnTo>
                <a:lnTo>
                  <a:pt x="21600" y="17322"/>
                </a:lnTo>
                <a:cubicBezTo>
                  <a:pt x="10800" y="17322"/>
                  <a:pt x="7466" y="25350"/>
                  <a:pt x="0" y="19794"/>
                </a:cubicBezTo>
                <a:lnTo>
                  <a:pt x="0" y="0"/>
                </a:lnTo>
                <a:close/>
              </a:path>
            </a:pathLst>
          </a:custGeom>
          <a:gradFill>
            <a:gsLst>
              <a:gs pos="100000">
                <a:schemeClr val="bg2">
                  <a:tint val="28000"/>
                  <a:satMod val="2000000"/>
                  <a:alpha val="30000"/>
                </a:schemeClr>
              </a:gs>
              <a:gs pos="35000">
                <a:schemeClr val="bg2">
                  <a:shade val="100000"/>
                  <a:satMod val="600000"/>
                  <a:alpha val="0"/>
                </a:schemeClr>
              </a:gs>
            </a:gsLst>
            <a:lin ang="54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Title 8"/>
          <p:cNvSpPr>
            <a:spLocks noGrp="1"/>
          </p:cNvSpPr>
          <p:nvPr>
            <p:ph type="ctrTitle"/>
          </p:nvPr>
        </p:nvSpPr>
        <p:spPr>
          <a:xfrm>
            <a:off x="502920" y="2775745"/>
            <a:ext cx="8229600" cy="2167128"/>
          </a:xfrm>
        </p:spPr>
        <p:txBody>
          <a:bodyPr tIns="0" bIns="0" anchor="t"/>
          <a:lstStyle>
            <a:lvl1pPr>
              <a:defRPr sz="5000" cap="all" baseline="0">
                <a:effectLst>
                  <a:outerShdw blurRad="30000" dist="30000" dir="2700000" algn="tl" rotWithShape="0">
                    <a:schemeClr val="bg2">
                      <a:shade val="45000"/>
                      <a:satMod val="150000"/>
                      <a:alpha val="90000"/>
                    </a:schemeClr>
                  </a:outerShdw>
                  <a:reflection blurRad="12000" stA="25000" endPos="49000" dist="5000" dir="5400000" sy="-100000" algn="bl" rotWithShape="0"/>
                </a:effectLst>
              </a:defRPr>
            </a:lvl1pPr>
          </a:lstStyle>
          <a:p>
            <a:r>
              <a:rPr lang="cs-CZ"/>
              <a:t>Kliknutím lze upravit styl.</a:t>
            </a:r>
            <a:endParaRPr lang="en-US" dirty="0"/>
          </a:p>
        </p:txBody>
      </p:sp>
      <p:sp>
        <p:nvSpPr>
          <p:cNvPr id="17" name="Subtitle 16"/>
          <p:cNvSpPr>
            <a:spLocks noGrp="1"/>
          </p:cNvSpPr>
          <p:nvPr>
            <p:ph type="subTitle" idx="1"/>
          </p:nvPr>
        </p:nvSpPr>
        <p:spPr>
          <a:xfrm>
            <a:off x="500064" y="1559720"/>
            <a:ext cx="5105400" cy="1219200"/>
          </a:xfrm>
        </p:spPr>
        <p:txBody>
          <a:bodyPr lIns="0" tIns="0" rIns="0" bIns="0" anchor="b"/>
          <a:lstStyle>
            <a:lvl1pPr marL="0" indent="0" algn="l">
              <a:buNone/>
              <a:defRPr sz="19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a:t>Kliknutím lze upravit styl předlohy.</a:t>
            </a:r>
            <a:endParaRPr lang="en-US" dirty="0"/>
          </a:p>
        </p:txBody>
      </p:sp>
      <p:sp>
        <p:nvSpPr>
          <p:cNvPr id="30" name="Date Placeholder 29"/>
          <p:cNvSpPr>
            <a:spLocks noGrp="1"/>
          </p:cNvSpPr>
          <p:nvPr>
            <p:ph type="dt" sz="half" idx="10"/>
          </p:nvPr>
        </p:nvSpPr>
        <p:spPr/>
        <p:txBody>
          <a:bodyPr/>
          <a:lstStyle/>
          <a:p>
            <a:pPr>
              <a:defRPr/>
            </a:pPr>
            <a:endParaRPr lang="cs-CZ"/>
          </a:p>
        </p:txBody>
      </p:sp>
      <p:sp>
        <p:nvSpPr>
          <p:cNvPr id="19" name="Footer Placeholder 18"/>
          <p:cNvSpPr>
            <a:spLocks noGrp="1"/>
          </p:cNvSpPr>
          <p:nvPr>
            <p:ph type="ftr" sz="quarter" idx="11"/>
          </p:nvPr>
        </p:nvSpPr>
        <p:spPr/>
        <p:txBody>
          <a:bodyPr/>
          <a:lstStyle/>
          <a:p>
            <a:pPr>
              <a:defRPr/>
            </a:pPr>
            <a:endParaRPr lang="cs-CZ"/>
          </a:p>
        </p:txBody>
      </p:sp>
      <p:sp>
        <p:nvSpPr>
          <p:cNvPr id="27" name="Slide Number Placeholder 26"/>
          <p:cNvSpPr>
            <a:spLocks noGrp="1"/>
          </p:cNvSpPr>
          <p:nvPr>
            <p:ph type="sldNum" sz="quarter" idx="12"/>
          </p:nvPr>
        </p:nvSpPr>
        <p:spPr/>
        <p:txBody>
          <a:bodyPr/>
          <a:lstStyle/>
          <a:p>
            <a:pPr>
              <a:defRPr/>
            </a:pPr>
            <a:fld id="{CE9E5408-C454-493E-B860-EFCC31CA8459}" type="slidenum">
              <a:rPr lang="cs-CZ" smtClean="0"/>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pPr>
              <a:defRPr/>
            </a:pPr>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pPr>
              <a:defRPr/>
            </a:pPr>
            <a:fld id="{2F6ACD84-161D-4DB2-90D8-DE58E602F1F0}" type="slidenum">
              <a:rPr lang="cs-CZ" smtClean="0"/>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Kliknutím lze upravit styl.</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pPr>
              <a:defRPr/>
            </a:pPr>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pPr>
              <a:defRPr/>
            </a:pPr>
            <a:fld id="{B930E4E9-40A5-4659-A18B-EE6E0EBB7140}" type="slidenum">
              <a:rPr lang="cs-CZ" smtClean="0"/>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pPr>
              <a:defRPr/>
            </a:pPr>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pPr>
              <a:defRPr/>
            </a:pPr>
            <a:fld id="{7AFCC49E-C8B1-48A9-B1FA-7F882BF84A50}" type="slidenum">
              <a:rPr lang="cs-CZ" smtClean="0"/>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76" y="990600"/>
            <a:ext cx="7772400" cy="1362456"/>
          </a:xfrm>
        </p:spPr>
        <p:txBody>
          <a:bodyPr>
            <a:noAutofit/>
          </a:bodyPr>
          <a:lstStyle>
            <a:lvl1pPr algn="l">
              <a:buNone/>
              <a:defRPr sz="4800" b="1" cap="none" baseline="0"/>
            </a:lvl1pPr>
          </a:lstStyle>
          <a:p>
            <a:r>
              <a:rPr lang="cs-CZ"/>
              <a:t>Kliknutím lze upravit styl.</a:t>
            </a:r>
            <a:endParaRPr lang="en-US" dirty="0"/>
          </a:p>
        </p:txBody>
      </p:sp>
      <p:sp>
        <p:nvSpPr>
          <p:cNvPr id="3" name="Text Placeholder 2"/>
          <p:cNvSpPr>
            <a:spLocks noGrp="1"/>
          </p:cNvSpPr>
          <p:nvPr>
            <p:ph type="body" idx="1"/>
          </p:nvPr>
        </p:nvSpPr>
        <p:spPr>
          <a:xfrm>
            <a:off x="722313" y="2352677"/>
            <a:ext cx="7772400" cy="1509712"/>
          </a:xfrm>
        </p:spPr>
        <p:txBody>
          <a:bodyPr anchor="t"/>
          <a:lstStyle>
            <a:lvl1pPr>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a:t>Kliknutím lze upravit styly předlohy textu.</a:t>
            </a:r>
          </a:p>
        </p:txBody>
      </p:sp>
      <p:sp>
        <p:nvSpPr>
          <p:cNvPr id="4" name="Date Placeholder 3"/>
          <p:cNvSpPr>
            <a:spLocks noGrp="1"/>
          </p:cNvSpPr>
          <p:nvPr>
            <p:ph type="dt" sz="half" idx="10"/>
          </p:nvPr>
        </p:nvSpPr>
        <p:spPr/>
        <p:txBody>
          <a:bodyPr/>
          <a:lstStyle/>
          <a:p>
            <a:pPr>
              <a:defRPr/>
            </a:pPr>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pPr>
              <a:defRPr/>
            </a:pPr>
            <a:fld id="{0D99C525-E910-43C0-92F7-885EC34B3ADC}" type="slidenum">
              <a:rPr lang="cs-CZ" smtClean="0"/>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tIns="9144" bIns="9144"/>
          <a:lstStyle/>
          <a:p>
            <a:r>
              <a:rPr lang="cs-CZ"/>
              <a:t>Kliknutím lze upravit styl.</a:t>
            </a:r>
            <a:endParaRPr lang="en-US" dirty="0"/>
          </a:p>
        </p:txBody>
      </p:sp>
      <p:sp>
        <p:nvSpPr>
          <p:cNvPr id="3" name="Content Placeholder 2"/>
          <p:cNvSpPr>
            <a:spLocks noGrp="1"/>
          </p:cNvSpPr>
          <p:nvPr>
            <p:ph sz="half" idx="1"/>
          </p:nvPr>
        </p:nvSpPr>
        <p:spPr>
          <a:xfrm>
            <a:off x="457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648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pPr>
              <a:defRPr/>
            </a:pPr>
            <a:endParaRPr lang="cs-CZ"/>
          </a:p>
        </p:txBody>
      </p:sp>
      <p:sp>
        <p:nvSpPr>
          <p:cNvPr id="6" name="Footer Placeholder 5"/>
          <p:cNvSpPr>
            <a:spLocks noGrp="1"/>
          </p:cNvSpPr>
          <p:nvPr>
            <p:ph type="ftr" sz="quarter" idx="11"/>
          </p:nvPr>
        </p:nvSpPr>
        <p:spPr/>
        <p:txBody>
          <a:bodyPr/>
          <a:lstStyle/>
          <a:p>
            <a:pPr>
              <a:defRPr/>
            </a:pPr>
            <a:endParaRPr lang="cs-CZ"/>
          </a:p>
        </p:txBody>
      </p:sp>
      <p:sp>
        <p:nvSpPr>
          <p:cNvPr id="7" name="Slide Number Placeholder 6"/>
          <p:cNvSpPr>
            <a:spLocks noGrp="1"/>
          </p:cNvSpPr>
          <p:nvPr>
            <p:ph type="sldNum" sz="quarter" idx="12"/>
          </p:nvPr>
        </p:nvSpPr>
        <p:spPr/>
        <p:txBody>
          <a:bodyPr/>
          <a:lstStyle/>
          <a:p>
            <a:pPr>
              <a:defRPr/>
            </a:pPr>
            <a:fld id="{DC7F38C6-9E59-438F-9701-F4C55F039E48}" type="slidenum">
              <a:rPr lang="cs-CZ" smtClean="0"/>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tIns="9144" bIns="9144" anchor="b"/>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457200" y="2112168"/>
            <a:ext cx="4040188" cy="502920"/>
          </a:xfrm>
        </p:spPr>
        <p:txBody>
          <a:bodyPr anchor="b">
            <a:noAutofit/>
          </a:bodyPr>
          <a:lstStyle>
            <a:lvl1pPr>
              <a:buNone/>
              <a:defRPr sz="2200" b="1">
                <a:effectLst>
                  <a:outerShdw blurRad="38000" dist="38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a:t>Kliknutím lze upravit styly předlohy textu.</a:t>
            </a:r>
          </a:p>
        </p:txBody>
      </p:sp>
      <p:sp>
        <p:nvSpPr>
          <p:cNvPr id="4" name="Text Placeholder 3"/>
          <p:cNvSpPr>
            <a:spLocks noGrp="1"/>
          </p:cNvSpPr>
          <p:nvPr>
            <p:ph type="body" sz="half" idx="3"/>
          </p:nvPr>
        </p:nvSpPr>
        <p:spPr>
          <a:xfrm>
            <a:off x="4645025" y="2112168"/>
            <a:ext cx="4041775" cy="502920"/>
          </a:xfrm>
        </p:spPr>
        <p:txBody>
          <a:bodyPr anchor="b">
            <a:noAutofit/>
          </a:bodyPr>
          <a:lstStyle>
            <a:lvl1pPr>
              <a:buNone/>
              <a:defRPr sz="2200" b="1">
                <a:effectLst>
                  <a:outerShdw blurRad="30000" dist="30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a:t>Kliknutím lze upravit styly předlohy textu.</a:t>
            </a:r>
          </a:p>
        </p:txBody>
      </p:sp>
      <p:sp>
        <p:nvSpPr>
          <p:cNvPr id="5" name="Content Placeholder 4"/>
          <p:cNvSpPr>
            <a:spLocks noGrp="1"/>
          </p:cNvSpPr>
          <p:nvPr>
            <p:ph sz="quarter" idx="2"/>
          </p:nvPr>
        </p:nvSpPr>
        <p:spPr>
          <a:xfrm>
            <a:off x="457200" y="2667000"/>
            <a:ext cx="4040188" cy="3657600"/>
          </a:xfrm>
        </p:spPr>
        <p:txBody>
          <a:bodyPr/>
          <a:lstStyle>
            <a:lvl1pPr>
              <a:defRPr sz="2200"/>
            </a:lvl1pPr>
            <a:lvl2pPr>
              <a:defRPr sz="2000"/>
            </a:lvl2pPr>
            <a:lvl3pPr>
              <a:defRPr sz="1800"/>
            </a:lvl3pPr>
            <a:lvl4pPr>
              <a:defRPr sz="1600"/>
            </a:lvl4pPr>
            <a:lvl5pPr>
              <a:defRPr sz="16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4645025" y="2667000"/>
            <a:ext cx="4041775" cy="3657600"/>
          </a:xfrm>
        </p:spPr>
        <p:txBody>
          <a:bodyPr/>
          <a:lstStyle>
            <a:lvl1pPr>
              <a:defRPr sz="2200"/>
            </a:lvl1pPr>
            <a:lvl2pPr>
              <a:defRPr sz="2000"/>
            </a:lvl2pPr>
            <a:lvl3pPr>
              <a:defRPr sz="1800"/>
            </a:lvl3pPr>
            <a:lvl4pPr>
              <a:defRPr sz="1600"/>
            </a:lvl4pPr>
            <a:lvl5pPr>
              <a:defRPr sz="16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pPr>
              <a:defRPr/>
            </a:pPr>
            <a:endParaRPr lang="cs-CZ"/>
          </a:p>
        </p:txBody>
      </p:sp>
      <p:sp>
        <p:nvSpPr>
          <p:cNvPr id="8" name="Footer Placeholder 7"/>
          <p:cNvSpPr>
            <a:spLocks noGrp="1"/>
          </p:cNvSpPr>
          <p:nvPr>
            <p:ph type="ftr" sz="quarter" idx="11"/>
          </p:nvPr>
        </p:nvSpPr>
        <p:spPr/>
        <p:txBody>
          <a:bodyPr/>
          <a:lstStyle/>
          <a:p>
            <a:pPr>
              <a:defRPr/>
            </a:pPr>
            <a:endParaRPr lang="cs-CZ"/>
          </a:p>
        </p:txBody>
      </p:sp>
      <p:sp>
        <p:nvSpPr>
          <p:cNvPr id="9" name="Slide Number Placeholder 8"/>
          <p:cNvSpPr>
            <a:spLocks noGrp="1"/>
          </p:cNvSpPr>
          <p:nvPr>
            <p:ph type="sldNum" sz="quarter" idx="12"/>
          </p:nvPr>
        </p:nvSpPr>
        <p:spPr/>
        <p:txBody>
          <a:bodyPr/>
          <a:lstStyle/>
          <a:p>
            <a:pPr>
              <a:defRPr/>
            </a:pPr>
            <a:fld id="{3A392587-F066-4B45-8272-CF3EB7D9FFEE}" type="slidenum">
              <a:rPr lang="cs-CZ" smtClean="0"/>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a:effectLst/>
        </p:spPr>
        <p:txBody>
          <a:bodyPr tIns="9144" bIns="9144" anchor="b"/>
          <a:lstStyle>
            <a:lvl1pPr>
              <a:defRPr sz="4800" cap="none" baseline="0">
                <a:effectLst>
                  <a:outerShdw blurRad="30000" dist="30000" dir="2700000" algn="tl" rotWithShape="0">
                    <a:schemeClr val="bg2">
                      <a:shade val="45000"/>
                      <a:satMod val="150000"/>
                      <a:alpha val="90000"/>
                    </a:schemeClr>
                  </a:outerShdw>
                </a:effectLst>
              </a:defRPr>
            </a:lvl1pPr>
          </a:lstStyle>
          <a:p>
            <a:r>
              <a:rPr lang="cs-CZ"/>
              <a:t>Kliknutím lze upravit styl.</a:t>
            </a:r>
            <a:endParaRPr lang="en-US" dirty="0"/>
          </a:p>
        </p:txBody>
      </p:sp>
      <p:sp>
        <p:nvSpPr>
          <p:cNvPr id="3" name="Date Placeholder 2"/>
          <p:cNvSpPr>
            <a:spLocks noGrp="1"/>
          </p:cNvSpPr>
          <p:nvPr>
            <p:ph type="dt" sz="half" idx="10"/>
          </p:nvPr>
        </p:nvSpPr>
        <p:spPr/>
        <p:txBody>
          <a:bodyPr/>
          <a:lstStyle/>
          <a:p>
            <a:pPr>
              <a:defRPr/>
            </a:pPr>
            <a:endParaRPr lang="cs-CZ"/>
          </a:p>
        </p:txBody>
      </p:sp>
      <p:sp>
        <p:nvSpPr>
          <p:cNvPr id="4" name="Footer Placeholder 3"/>
          <p:cNvSpPr>
            <a:spLocks noGrp="1"/>
          </p:cNvSpPr>
          <p:nvPr>
            <p:ph type="ftr" sz="quarter" idx="11"/>
          </p:nvPr>
        </p:nvSpPr>
        <p:spPr/>
        <p:txBody>
          <a:bodyPr/>
          <a:lstStyle/>
          <a:p>
            <a:pPr>
              <a:defRPr/>
            </a:pPr>
            <a:endParaRPr lang="cs-CZ"/>
          </a:p>
        </p:txBody>
      </p:sp>
      <p:sp>
        <p:nvSpPr>
          <p:cNvPr id="5" name="Slide Number Placeholder 4"/>
          <p:cNvSpPr>
            <a:spLocks noGrp="1"/>
          </p:cNvSpPr>
          <p:nvPr>
            <p:ph type="sldNum" sz="quarter" idx="12"/>
          </p:nvPr>
        </p:nvSpPr>
        <p:spPr/>
        <p:txBody>
          <a:bodyPr/>
          <a:lstStyle/>
          <a:p>
            <a:pPr>
              <a:defRPr/>
            </a:pPr>
            <a:fld id="{6318FC15-1EDF-445C-A127-77FC614AA919}" type="slidenum">
              <a:rPr lang="cs-CZ" smtClean="0"/>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cs-CZ"/>
          </a:p>
        </p:txBody>
      </p:sp>
      <p:sp>
        <p:nvSpPr>
          <p:cNvPr id="3" name="Footer Placeholder 2"/>
          <p:cNvSpPr>
            <a:spLocks noGrp="1"/>
          </p:cNvSpPr>
          <p:nvPr>
            <p:ph type="ftr" sz="quarter" idx="11"/>
          </p:nvPr>
        </p:nvSpPr>
        <p:spPr/>
        <p:txBody>
          <a:bodyPr/>
          <a:lstStyle/>
          <a:p>
            <a:pPr>
              <a:defRPr/>
            </a:pPr>
            <a:endParaRPr lang="cs-CZ"/>
          </a:p>
        </p:txBody>
      </p:sp>
      <p:sp>
        <p:nvSpPr>
          <p:cNvPr id="4" name="Slide Number Placeholder 3"/>
          <p:cNvSpPr>
            <a:spLocks noGrp="1"/>
          </p:cNvSpPr>
          <p:nvPr>
            <p:ph type="sldNum" sz="quarter" idx="12"/>
          </p:nvPr>
        </p:nvSpPr>
        <p:spPr/>
        <p:txBody>
          <a:bodyPr/>
          <a:lstStyle/>
          <a:p>
            <a:pPr>
              <a:defRPr/>
            </a:pPr>
            <a:fld id="{99F5F20A-367C-4157-ACE7-7B82722C1C88}" type="slidenum">
              <a:rPr lang="cs-CZ" smtClean="0"/>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1440"/>
            <a:ext cx="8229600" cy="914400"/>
          </a:xfrm>
        </p:spPr>
        <p:txBody>
          <a:bodyPr tIns="0" bIns="0" anchor="b"/>
          <a:lstStyle>
            <a:lvl1pPr algn="l">
              <a:buNone/>
              <a:defRPr sz="5000" b="1"/>
            </a:lvl1pPr>
          </a:lstStyle>
          <a:p>
            <a:r>
              <a:rPr lang="cs-CZ"/>
              <a:t>Kliknutím lze upravit styl.</a:t>
            </a:r>
            <a:endParaRPr lang="en-US" dirty="0"/>
          </a:p>
        </p:txBody>
      </p:sp>
      <p:sp>
        <p:nvSpPr>
          <p:cNvPr id="3" name="Text Placeholder 2"/>
          <p:cNvSpPr>
            <a:spLocks noGrp="1"/>
          </p:cNvSpPr>
          <p:nvPr>
            <p:ph type="body" idx="2"/>
          </p:nvPr>
        </p:nvSpPr>
        <p:spPr>
          <a:xfrm>
            <a:off x="457200" y="1133856"/>
            <a:ext cx="2590800" cy="5181600"/>
          </a:xfrm>
        </p:spPr>
        <p:txBody>
          <a:bodyPr lIns="45720" tIns="45720" rIns="0"/>
          <a:lstStyle>
            <a:lvl1pPr marL="0" indent="0">
              <a:spcBef>
                <a:spcPts val="300"/>
              </a:spcBef>
              <a:buNone/>
              <a:defRPr sz="1800"/>
            </a:lvl1pPr>
            <a:lvl2pPr>
              <a:buNone/>
              <a:defRPr sz="1200"/>
            </a:lvl2pPr>
            <a:lvl3pPr>
              <a:buNone/>
              <a:defRPr sz="1000"/>
            </a:lvl3pPr>
            <a:lvl4pPr>
              <a:buNone/>
              <a:defRPr sz="900"/>
            </a:lvl4pPr>
            <a:lvl5pPr>
              <a:buNone/>
              <a:defRPr sz="900"/>
            </a:lvl5pPr>
          </a:lstStyle>
          <a:p>
            <a:pPr lvl="0"/>
            <a:r>
              <a:rPr lang="cs-CZ"/>
              <a:t>Kliknutím lze upravit styly předlohy textu.</a:t>
            </a:r>
          </a:p>
        </p:txBody>
      </p:sp>
      <p:sp>
        <p:nvSpPr>
          <p:cNvPr id="4" name="Content Placeholder 3"/>
          <p:cNvSpPr>
            <a:spLocks noGrp="1"/>
          </p:cNvSpPr>
          <p:nvPr>
            <p:ph sz="half" idx="1"/>
          </p:nvPr>
        </p:nvSpPr>
        <p:spPr>
          <a:xfrm>
            <a:off x="3429000" y="1133472"/>
            <a:ext cx="5257800" cy="5191128"/>
          </a:xfrm>
        </p:spPr>
        <p:txBody>
          <a:bodyPr/>
          <a:lstStyle>
            <a:lvl1pPr algn="l">
              <a:defRPr sz="3000"/>
            </a:lvl1pPr>
            <a:lvl2pPr algn="l">
              <a:defRPr sz="2800"/>
            </a:lvl2pPr>
            <a:lvl3pPr algn="l">
              <a:defRPr sz="2400"/>
            </a:lvl3pPr>
            <a:lvl4pPr algn="l">
              <a:defRPr sz="2000"/>
            </a:lvl4pPr>
            <a:lvl5pPr algn="l">
              <a:defRPr sz="20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pPr>
              <a:defRPr/>
            </a:pPr>
            <a:endParaRPr lang="cs-CZ"/>
          </a:p>
        </p:txBody>
      </p:sp>
      <p:sp>
        <p:nvSpPr>
          <p:cNvPr id="6" name="Footer Placeholder 5"/>
          <p:cNvSpPr>
            <a:spLocks noGrp="1"/>
          </p:cNvSpPr>
          <p:nvPr>
            <p:ph type="ftr" sz="quarter" idx="11"/>
          </p:nvPr>
        </p:nvSpPr>
        <p:spPr/>
        <p:txBody>
          <a:bodyPr/>
          <a:lstStyle/>
          <a:p>
            <a:pPr>
              <a:defRPr/>
            </a:pPr>
            <a:endParaRPr lang="cs-CZ"/>
          </a:p>
        </p:txBody>
      </p:sp>
      <p:sp>
        <p:nvSpPr>
          <p:cNvPr id="7" name="Slide Number Placeholder 6"/>
          <p:cNvSpPr>
            <a:spLocks noGrp="1"/>
          </p:cNvSpPr>
          <p:nvPr>
            <p:ph type="sldNum" sz="quarter" idx="12"/>
          </p:nvPr>
        </p:nvSpPr>
        <p:spPr/>
        <p:txBody>
          <a:bodyPr/>
          <a:lstStyle/>
          <a:p>
            <a:pPr>
              <a:defRPr/>
            </a:pPr>
            <a:fld id="{EC39A07B-5FBA-491D-9830-08D1B87E3FDB}" type="slidenum">
              <a:rPr lang="cs-CZ" smtClean="0"/>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76240" y="1981200"/>
            <a:ext cx="3429000" cy="522288"/>
          </a:xfrm>
        </p:spPr>
        <p:txBody>
          <a:bodyPr tIns="0" bIns="0" anchor="b"/>
          <a:lstStyle>
            <a:lvl1pPr algn="r">
              <a:buNone/>
              <a:defRPr sz="2000" b="1"/>
            </a:lvl1pPr>
          </a:lstStyle>
          <a:p>
            <a:r>
              <a:rPr lang="cs-CZ"/>
              <a:t>Kliknutím lze upravit styl.</a:t>
            </a:r>
            <a:endParaRPr lang="en-US" dirty="0"/>
          </a:p>
        </p:txBody>
      </p:sp>
      <p:sp>
        <p:nvSpPr>
          <p:cNvPr id="3" name="Picture Placeholder 2"/>
          <p:cNvSpPr>
            <a:spLocks noGrp="1"/>
          </p:cNvSpPr>
          <p:nvPr>
            <p:ph type="pic" idx="1"/>
          </p:nvPr>
        </p:nvSpPr>
        <p:spPr>
          <a:xfrm>
            <a:off x="4093368" y="1066800"/>
            <a:ext cx="4572000" cy="4572000"/>
          </a:xfrm>
          <a:solidFill>
            <a:schemeClr val="bg2">
              <a:shade val="75000"/>
            </a:schemeClr>
          </a:solidFill>
          <a:ln w="60325">
            <a:solidFill>
              <a:srgbClr val="FFFFFF"/>
            </a:solidFill>
            <a:miter lim="800000"/>
          </a:ln>
          <a:effectLst>
            <a:outerShdw blurRad="36195" dist="10000" dir="5400000" algn="tl" rotWithShape="0">
              <a:srgbClr val="000000">
                <a:alpha val="75000"/>
              </a:srgbClr>
            </a:outerShdw>
            <a:reflection stA="21000" endA="500" endPos="10000" dist="20000" dir="5400000" sy="-100000" algn="bl" rotWithShape="0"/>
          </a:effectLst>
        </p:spPr>
        <p:txBody>
          <a:bodyPr/>
          <a:lstStyle>
            <a:lvl1pPr>
              <a:buNone/>
              <a:defRPr sz="3200"/>
            </a:lvl1pPr>
          </a:lstStyle>
          <a:p>
            <a:r>
              <a:rPr lang="cs-CZ"/>
              <a:t>Kliknutím na ikonu přidáte obrázek.</a:t>
            </a:r>
            <a:endParaRPr lang="en-US" dirty="0"/>
          </a:p>
        </p:txBody>
      </p:sp>
      <p:sp>
        <p:nvSpPr>
          <p:cNvPr id="4" name="Text Placeholder 3"/>
          <p:cNvSpPr>
            <a:spLocks noGrp="1"/>
          </p:cNvSpPr>
          <p:nvPr>
            <p:ph type="body" sz="half" idx="2"/>
          </p:nvPr>
        </p:nvSpPr>
        <p:spPr>
          <a:xfrm>
            <a:off x="376240" y="2543176"/>
            <a:ext cx="3429000" cy="914400"/>
          </a:xfrm>
        </p:spPr>
        <p:txBody>
          <a:bodyPr lIns="0" tIns="0" rIns="0" bIns="0" anchor="t"/>
          <a:lstStyle>
            <a:lvl1pPr indent="0" algn="r">
              <a:spcBef>
                <a:spcPts val="300"/>
              </a:spcBef>
              <a:buFontTx/>
              <a:buNone/>
              <a:defRPr sz="1400" baseline="0"/>
            </a:lvl1pPr>
            <a:lvl2pPr>
              <a:buFontTx/>
              <a:buNone/>
              <a:defRPr sz="1200"/>
            </a:lvl2pPr>
            <a:lvl3pPr>
              <a:buFontTx/>
              <a:buNone/>
              <a:defRPr sz="1000"/>
            </a:lvl3pPr>
            <a:lvl4pPr>
              <a:buFontTx/>
              <a:buNone/>
              <a:defRPr sz="900"/>
            </a:lvl4pPr>
            <a:lvl5pPr>
              <a:buFontTx/>
              <a:buNone/>
              <a:defRPr sz="900"/>
            </a:lvl5pPr>
          </a:lstStyle>
          <a:p>
            <a:pPr lvl="0"/>
            <a:r>
              <a:rPr lang="cs-CZ"/>
              <a:t>Kliknutím lze upravit styly předlohy textu.</a:t>
            </a:r>
          </a:p>
        </p:txBody>
      </p:sp>
      <p:sp>
        <p:nvSpPr>
          <p:cNvPr id="5" name="Date Placeholder 4"/>
          <p:cNvSpPr>
            <a:spLocks noGrp="1"/>
          </p:cNvSpPr>
          <p:nvPr>
            <p:ph type="dt" sz="half" idx="10"/>
          </p:nvPr>
        </p:nvSpPr>
        <p:spPr/>
        <p:txBody>
          <a:bodyPr/>
          <a:lstStyle/>
          <a:p>
            <a:pPr>
              <a:defRPr/>
            </a:pPr>
            <a:endParaRPr lang="cs-CZ"/>
          </a:p>
        </p:txBody>
      </p:sp>
      <p:sp>
        <p:nvSpPr>
          <p:cNvPr id="6" name="Footer Placeholder 5"/>
          <p:cNvSpPr>
            <a:spLocks noGrp="1"/>
          </p:cNvSpPr>
          <p:nvPr>
            <p:ph type="ftr" sz="quarter" idx="11"/>
          </p:nvPr>
        </p:nvSpPr>
        <p:spPr/>
        <p:txBody>
          <a:bodyPr/>
          <a:lstStyle/>
          <a:p>
            <a:pPr>
              <a:defRPr/>
            </a:pPr>
            <a:endParaRPr lang="cs-CZ"/>
          </a:p>
        </p:txBody>
      </p:sp>
      <p:sp>
        <p:nvSpPr>
          <p:cNvPr id="7" name="Slide Number Placeholder 6"/>
          <p:cNvSpPr>
            <a:spLocks noGrp="1"/>
          </p:cNvSpPr>
          <p:nvPr>
            <p:ph type="sldNum" sz="quarter" idx="12"/>
          </p:nvPr>
        </p:nvSpPr>
        <p:spPr>
          <a:xfrm>
            <a:off x="8153400" y="6356350"/>
            <a:ext cx="533400" cy="365125"/>
          </a:xfrm>
        </p:spPr>
        <p:txBody>
          <a:bodyPr/>
          <a:lstStyle/>
          <a:p>
            <a:pPr>
              <a:defRPr/>
            </a:pPr>
            <a:fld id="{13C277C2-AC1A-4A2E-8DFE-C1568F7B782B}" type="slidenum">
              <a:rPr lang="cs-CZ" smtClean="0"/>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Flowchart: Document 6"/>
          <p:cNvSpPr/>
          <p:nvPr/>
        </p:nvSpPr>
        <p:spPr>
          <a:xfrm rot="10800000">
            <a:off x="1" y="1142899"/>
            <a:ext cx="9144000" cy="5562705"/>
          </a:xfrm>
          <a:custGeom>
            <a:avLst/>
            <a:gdLst>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252">
                <a:moveTo>
                  <a:pt x="0" y="0"/>
                </a:moveTo>
                <a:lnTo>
                  <a:pt x="21600" y="0"/>
                </a:lnTo>
                <a:lnTo>
                  <a:pt x="21600" y="17322"/>
                </a:lnTo>
                <a:cubicBezTo>
                  <a:pt x="10800" y="17322"/>
                  <a:pt x="10056" y="24231"/>
                  <a:pt x="0" y="20252"/>
                </a:cubicBezTo>
                <a:lnTo>
                  <a:pt x="0" y="0"/>
                </a:lnTo>
                <a:close/>
              </a:path>
            </a:pathLst>
          </a:custGeom>
          <a:gradFill>
            <a:gsLst>
              <a:gs pos="100000">
                <a:schemeClr val="bg2">
                  <a:tint val="55000"/>
                  <a:satMod val="1800000"/>
                  <a:alpha val="55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Flowchart: Document 7"/>
          <p:cNvSpPr/>
          <p:nvPr/>
        </p:nvSpPr>
        <p:spPr>
          <a:xfrm rot="10800000">
            <a:off x="1" y="1341133"/>
            <a:ext cx="9144000" cy="4480425"/>
          </a:xfrm>
          <a:custGeom>
            <a:avLst/>
            <a:gdLst>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032">
                <a:moveTo>
                  <a:pt x="0" y="0"/>
                </a:moveTo>
                <a:lnTo>
                  <a:pt x="21600" y="0"/>
                </a:lnTo>
                <a:lnTo>
                  <a:pt x="21600" y="17322"/>
                </a:lnTo>
                <a:cubicBezTo>
                  <a:pt x="10800" y="17322"/>
                  <a:pt x="8684" y="24776"/>
                  <a:pt x="0" y="20032"/>
                </a:cubicBezTo>
                <a:lnTo>
                  <a:pt x="0" y="0"/>
                </a:lnTo>
                <a:close/>
              </a:path>
            </a:pathLst>
          </a:custGeom>
          <a:gradFill>
            <a:gsLst>
              <a:gs pos="100000">
                <a:schemeClr val="bg2">
                  <a:tint val="40000"/>
                  <a:satMod val="1900000"/>
                  <a:alpha val="30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Title Placeholder 8"/>
          <p:cNvSpPr>
            <a:spLocks noGrp="1"/>
          </p:cNvSpPr>
          <p:nvPr>
            <p:ph type="title"/>
          </p:nvPr>
        </p:nvSpPr>
        <p:spPr>
          <a:xfrm>
            <a:off x="457200" y="533400"/>
            <a:ext cx="8229600" cy="1524000"/>
          </a:xfrm>
          <a:prstGeom prst="rect">
            <a:avLst/>
          </a:prstGeom>
        </p:spPr>
        <p:txBody>
          <a:bodyPr vert="horz" lIns="0" tIns="9144" rIns="0" bIns="9144" anchor="b">
            <a:normAutofit/>
          </a:bodyPr>
          <a:lstStyle/>
          <a:p>
            <a:r>
              <a:rPr lang="cs-CZ"/>
              <a:t>Kliknutím lze upravit styl.</a:t>
            </a:r>
            <a:endParaRPr lang="en-US" dirty="0"/>
          </a:p>
        </p:txBody>
      </p:sp>
      <p:sp>
        <p:nvSpPr>
          <p:cNvPr id="30" name="Text Placeholder 29"/>
          <p:cNvSpPr>
            <a:spLocks noGrp="1"/>
          </p:cNvSpPr>
          <p:nvPr>
            <p:ph type="body" idx="1"/>
          </p:nvPr>
        </p:nvSpPr>
        <p:spPr>
          <a:xfrm>
            <a:off x="457200" y="2179637"/>
            <a:ext cx="8229600" cy="4114800"/>
          </a:xfrm>
          <a:prstGeom prst="rect">
            <a:avLst/>
          </a:prstGeom>
        </p:spPr>
        <p:txBody>
          <a:bodyPr vert="horz" lIns="9144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0" name="Date Placeholder 9"/>
          <p:cNvSpPr>
            <a:spLocks noGrp="1"/>
          </p:cNvSpPr>
          <p:nvPr>
            <p:ph type="dt" sz="half" idx="2"/>
          </p:nvPr>
        </p:nvSpPr>
        <p:spPr>
          <a:xfrm>
            <a:off x="457200" y="6356350"/>
            <a:ext cx="1981200" cy="365125"/>
          </a:xfrm>
          <a:prstGeom prst="rect">
            <a:avLst/>
          </a:prstGeom>
        </p:spPr>
        <p:txBody>
          <a:bodyPr vert="horz" anchor="b"/>
          <a:lstStyle>
            <a:lvl1pPr algn="ctr">
              <a:defRPr sz="1200">
                <a:solidFill>
                  <a:schemeClr val="tx2">
                    <a:shade val="50000"/>
                  </a:schemeClr>
                </a:solidFill>
              </a:defRPr>
            </a:lvl1pPr>
          </a:lstStyle>
          <a:p>
            <a:pPr>
              <a:defRPr/>
            </a:pPr>
            <a:endParaRPr lang="cs-CZ"/>
          </a:p>
        </p:txBody>
      </p:sp>
      <p:sp>
        <p:nvSpPr>
          <p:cNvPr id="22" name="Footer Placeholder 21"/>
          <p:cNvSpPr>
            <a:spLocks noGrp="1"/>
          </p:cNvSpPr>
          <p:nvPr>
            <p:ph type="ftr" sz="quarter" idx="3"/>
          </p:nvPr>
        </p:nvSpPr>
        <p:spPr>
          <a:xfrm>
            <a:off x="2438400" y="6356350"/>
            <a:ext cx="2895600" cy="365125"/>
          </a:xfrm>
          <a:prstGeom prst="rect">
            <a:avLst/>
          </a:prstGeom>
        </p:spPr>
        <p:txBody>
          <a:bodyPr vert="horz" lIns="0" anchor="b"/>
          <a:lstStyle>
            <a:lvl1pPr algn="l">
              <a:defRPr sz="1200">
                <a:solidFill>
                  <a:schemeClr val="tx2">
                    <a:shade val="50000"/>
                  </a:schemeClr>
                </a:solidFill>
              </a:defRPr>
            </a:lvl1pPr>
          </a:lstStyle>
          <a:p>
            <a:pPr>
              <a:defRPr/>
            </a:pPr>
            <a:endParaRPr lang="cs-CZ"/>
          </a:p>
        </p:txBody>
      </p:sp>
      <p:sp>
        <p:nvSpPr>
          <p:cNvPr id="18" name="Slide Number Placeholder 17"/>
          <p:cNvSpPr>
            <a:spLocks noGrp="1"/>
          </p:cNvSpPr>
          <p:nvPr>
            <p:ph type="sldNum" sz="quarter" idx="4"/>
          </p:nvPr>
        </p:nvSpPr>
        <p:spPr>
          <a:xfrm>
            <a:off x="8153400" y="6356350"/>
            <a:ext cx="533400" cy="365125"/>
          </a:xfrm>
          <a:prstGeom prst="rect">
            <a:avLst/>
          </a:prstGeom>
        </p:spPr>
        <p:txBody>
          <a:bodyPr vert="horz" lIns="91440" rIns="0" anchor="b"/>
          <a:lstStyle>
            <a:lvl1pPr algn="r">
              <a:defRPr sz="1400">
                <a:solidFill>
                  <a:schemeClr val="tx2">
                    <a:shade val="50000"/>
                  </a:schemeClr>
                </a:solidFill>
              </a:defRPr>
            </a:lvl1pPr>
          </a:lstStyle>
          <a:p>
            <a:pPr>
              <a:defRPr/>
            </a:pPr>
            <a:fld id="{5EDC3641-EA74-496D-8A62-53C48FA923EF}" type="slidenum">
              <a:rPr lang="cs-CZ" smtClean="0"/>
              <a:pPr>
                <a:defRPr/>
              </a:pPr>
              <a:t>‹#›</a:t>
            </a:fld>
            <a:endParaRPr lang="cs-CZ"/>
          </a:p>
        </p:txBody>
      </p:sp>
    </p:spTree>
  </p:cSld>
  <p:clrMap bg1="dk1" tx1="lt1" bg2="dk2" tx2="lt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rtl="0" eaLnBrk="1" latinLnBrk="0" hangingPunct="1">
        <a:spcBef>
          <a:spcPct val="0"/>
        </a:spcBef>
        <a:buNone/>
        <a:defRPr sz="4800" b="1" kern="120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effectLst>
          <a:latin typeface="+mj-lt"/>
          <a:ea typeface="+mj-ea"/>
          <a:cs typeface="+mj-cs"/>
        </a:defRPr>
      </a:lvl1pPr>
    </p:titleStyle>
    <p:bodyStyle>
      <a:lvl1pPr marL="320040" indent="-320040" algn="l" rtl="0" eaLnBrk="1" latinLnBrk="0" hangingPunct="1">
        <a:spcBef>
          <a:spcPct val="20000"/>
        </a:spcBef>
        <a:buClr>
          <a:schemeClr val="accent1"/>
        </a:buClr>
        <a:buSzPct val="70000"/>
        <a:buFont typeface="Wingdings 2"/>
        <a:buChar char=""/>
        <a:defRPr sz="3000" kern="1200">
          <a:solidFill>
            <a:schemeClr val="tx1"/>
          </a:solidFill>
          <a:latin typeface="+mn-lt"/>
          <a:ea typeface="+mn-ea"/>
          <a:cs typeface="+mn-cs"/>
        </a:defRPr>
      </a:lvl1pPr>
      <a:lvl2pPr marL="630936" indent="-274320" algn="l" rtl="0" eaLnBrk="1" latinLnBrk="0" hangingPunct="1">
        <a:spcBef>
          <a:spcPct val="20000"/>
        </a:spcBef>
        <a:buClr>
          <a:schemeClr val="accent2"/>
        </a:buClr>
        <a:buFont typeface="Wingdings 2"/>
        <a:buChar char=""/>
        <a:defRPr sz="2600" kern="1200">
          <a:solidFill>
            <a:schemeClr val="tx1"/>
          </a:solidFill>
          <a:latin typeface="+mn-lt"/>
          <a:ea typeface="+mn-ea"/>
          <a:cs typeface="+mn-cs"/>
        </a:defRPr>
      </a:lvl2pPr>
      <a:lvl3pPr marL="923544" indent="-274320" algn="l" rtl="0" eaLnBrk="1" latinLnBrk="0" hangingPunct="1">
        <a:spcBef>
          <a:spcPct val="20000"/>
        </a:spcBef>
        <a:buClr>
          <a:schemeClr val="accent3"/>
        </a:buClr>
        <a:buFont typeface="Wingdings 2"/>
        <a:buChar char=""/>
        <a:defRPr sz="2400" kern="1200">
          <a:solidFill>
            <a:schemeClr val="tx1"/>
          </a:solidFill>
          <a:latin typeface="+mn-lt"/>
          <a:ea typeface="+mn-ea"/>
          <a:cs typeface="+mn-cs"/>
        </a:defRPr>
      </a:lvl3pPr>
      <a:lvl4pPr marL="1188720" indent="-228600" algn="l" rtl="0" eaLnBrk="1" latinLnBrk="0" hangingPunct="1">
        <a:spcBef>
          <a:spcPct val="20000"/>
        </a:spcBef>
        <a:buClr>
          <a:schemeClr val="accent4"/>
        </a:buClr>
        <a:buFont typeface="Wingdings 2"/>
        <a:buChar char=""/>
        <a:defRPr sz="2200" kern="1200">
          <a:solidFill>
            <a:schemeClr val="tx1"/>
          </a:solidFill>
          <a:latin typeface="+mn-lt"/>
          <a:ea typeface="+mn-ea"/>
          <a:cs typeface="+mn-cs"/>
        </a:defRPr>
      </a:lvl4pPr>
      <a:lvl5pPr marL="1426464" indent="-228600" algn="l" rtl="0" eaLnBrk="1" latinLnBrk="0" hangingPunct="1">
        <a:spcBef>
          <a:spcPct val="20000"/>
        </a:spcBef>
        <a:buClr>
          <a:schemeClr val="accent5"/>
        </a:buClr>
        <a:buFont typeface="Wingdings 2"/>
        <a:buChar char=""/>
        <a:defRPr sz="2000" kern="1200">
          <a:solidFill>
            <a:schemeClr val="tx1"/>
          </a:solidFill>
          <a:latin typeface="+mn-lt"/>
          <a:ea typeface="+mn-ea"/>
          <a:cs typeface="+mn-cs"/>
        </a:defRPr>
      </a:lvl5pPr>
      <a:lvl6pPr marL="1673352" indent="-228600" algn="l" rtl="0" eaLnBrk="1" latinLnBrk="0" hangingPunct="1">
        <a:spcBef>
          <a:spcPct val="20000"/>
        </a:spcBef>
        <a:buClr>
          <a:schemeClr val="accent6"/>
        </a:buClr>
        <a:buFont typeface="Wingdings 2"/>
        <a:buChar char=""/>
        <a:defRPr sz="1800" kern="1200">
          <a:solidFill>
            <a:schemeClr val="tx1"/>
          </a:solidFill>
          <a:latin typeface="+mn-lt"/>
          <a:ea typeface="+mn-ea"/>
          <a:cs typeface="+mn-cs"/>
        </a:defRPr>
      </a:lvl6pPr>
      <a:lvl7pPr marL="1911096" indent="-228600" algn="l" rtl="0" eaLnBrk="1" latinLnBrk="0" hangingPunct="1">
        <a:spcBef>
          <a:spcPct val="20000"/>
        </a:spcBef>
        <a:buClr>
          <a:schemeClr val="tx2"/>
        </a:buClr>
        <a:buFont typeface="Wingdings 2"/>
        <a:buChar char=""/>
        <a:defRPr sz="1600" kern="1200">
          <a:solidFill>
            <a:schemeClr val="tx1"/>
          </a:solidFill>
          <a:latin typeface="+mn-lt"/>
          <a:ea typeface="+mn-ea"/>
          <a:cs typeface="+mn-cs"/>
        </a:defRPr>
      </a:lvl7pPr>
      <a:lvl8pPr marL="2121408"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8pPr>
      <a:lvl9pPr marL="2322576"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nalus.cz/"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4" name="Rectangle 14"/>
          <p:cNvSpPr>
            <a:spLocks noGrp="1" noChangeArrowheads="1"/>
          </p:cNvSpPr>
          <p:nvPr>
            <p:ph type="ctrTitle"/>
          </p:nvPr>
        </p:nvSpPr>
        <p:spPr>
          <a:xfrm>
            <a:off x="506631" y="1052737"/>
            <a:ext cx="7916863" cy="792088"/>
          </a:xfrm>
        </p:spPr>
        <p:txBody>
          <a:bodyPr>
            <a:normAutofit/>
          </a:bodyPr>
          <a:lstStyle/>
          <a:p>
            <a:endParaRPr lang="cs-CZ" sz="2800" cap="none" dirty="0">
              <a:solidFill>
                <a:schemeClr val="tx1"/>
              </a:solidFill>
              <a:effectLst>
                <a:reflection blurRad="12000" stA="25000" endPos="49000" dist="5000" dir="5400000" sy="-100000" algn="bl" rotWithShape="0"/>
              </a:effectLst>
              <a:latin typeface="+mn-lt"/>
            </a:endParaRPr>
          </a:p>
        </p:txBody>
      </p:sp>
      <p:sp>
        <p:nvSpPr>
          <p:cNvPr id="102415" name="Rectangle 15"/>
          <p:cNvSpPr>
            <a:spLocks noGrp="1" noChangeArrowheads="1"/>
          </p:cNvSpPr>
          <p:nvPr>
            <p:ph type="subTitle" idx="1"/>
          </p:nvPr>
        </p:nvSpPr>
        <p:spPr>
          <a:xfrm>
            <a:off x="467544" y="1628801"/>
            <a:ext cx="8280920" cy="2736303"/>
          </a:xfrm>
        </p:spPr>
        <p:txBody>
          <a:bodyPr>
            <a:noAutofit/>
          </a:bodyPr>
          <a:lstStyle/>
          <a:p>
            <a:pPr algn="ctr"/>
            <a:r>
              <a:rPr lang="cs-CZ" sz="3600" b="1" cap="all" dirty="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reflection blurRad="12000" stA="25000" endPos="49000" dist="5000" dir="5400000" sy="-100000" algn="bl" rotWithShape="0"/>
                </a:effectLst>
                <a:latin typeface="+mj-lt"/>
                <a:ea typeface="+mj-ea"/>
                <a:cs typeface="+mj-cs"/>
              </a:rPr>
              <a:t>Zajišťovací úkony v trestním řízení, opatření osob a </a:t>
            </a:r>
            <a:r>
              <a:rPr lang="cs-CZ" sz="3600" b="1" cap="all" dirty="0" err="1">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reflection blurRad="12000" stA="25000" endPos="49000" dist="5000" dir="5400000" sy="-100000" algn="bl" rotWithShape="0"/>
                </a:effectLst>
                <a:latin typeface="+mj-lt"/>
                <a:ea typeface="+mj-ea"/>
                <a:cs typeface="+mj-cs"/>
              </a:rPr>
              <a:t>věcÍ</a:t>
            </a:r>
            <a:r>
              <a:rPr lang="cs-CZ" sz="3600" b="1" cap="all" dirty="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reflection blurRad="12000" stA="25000" endPos="49000" dist="5000" dir="5400000" sy="-100000" algn="bl" rotWithShape="0"/>
                </a:effectLst>
                <a:latin typeface="+mj-lt"/>
                <a:ea typeface="+mj-ea"/>
                <a:cs typeface="+mj-cs"/>
              </a:rPr>
              <a:t> důležitých pro trestní řízení, předběžná opatření</a:t>
            </a:r>
          </a:p>
        </p:txBody>
      </p:sp>
      <p:sp>
        <p:nvSpPr>
          <p:cNvPr id="102417" name="Rectangle 17"/>
          <p:cNvSpPr>
            <a:spLocks noChangeArrowheads="1"/>
          </p:cNvSpPr>
          <p:nvPr/>
        </p:nvSpPr>
        <p:spPr bwMode="auto">
          <a:xfrm>
            <a:off x="539552" y="4965878"/>
            <a:ext cx="6400800" cy="766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lvl="0" fontAlgn="auto">
              <a:spcBef>
                <a:spcPts val="0"/>
              </a:spcBef>
              <a:spcAft>
                <a:spcPts val="0"/>
              </a:spcAft>
            </a:pPr>
            <a:r>
              <a:rPr lang="cs-CZ" sz="2400" b="1" dirty="0">
                <a:solidFill>
                  <a:prstClr val="white"/>
                </a:solidFill>
                <a:latin typeface="Corbel"/>
              </a:rPr>
              <a:t>Prof. JUDr. Jaroslav </a:t>
            </a:r>
            <a:r>
              <a:rPr lang="cs-CZ" sz="2400" b="1" dirty="0" err="1">
                <a:solidFill>
                  <a:prstClr val="white"/>
                </a:solidFill>
                <a:latin typeface="Corbel"/>
              </a:rPr>
              <a:t>Fenyk</a:t>
            </a:r>
            <a:r>
              <a:rPr lang="cs-CZ" sz="2400" b="1" dirty="0">
                <a:solidFill>
                  <a:prstClr val="white"/>
                </a:solidFill>
                <a:latin typeface="Corbel"/>
              </a:rPr>
              <a:t>, Ph.D., </a:t>
            </a:r>
            <a:r>
              <a:rPr lang="cs-CZ" sz="2400" b="1" dirty="0" err="1">
                <a:solidFill>
                  <a:prstClr val="white"/>
                </a:solidFill>
                <a:latin typeface="Corbel"/>
              </a:rPr>
              <a:t>DSc</a:t>
            </a:r>
            <a:r>
              <a:rPr lang="cs-CZ" sz="2400" b="1" dirty="0">
                <a:solidFill>
                  <a:prstClr val="white"/>
                </a:solidFill>
                <a:latin typeface="Corbel"/>
              </a:rPr>
              <a:t>.</a:t>
            </a:r>
          </a:p>
          <a:p>
            <a:pPr lvl="0" fontAlgn="auto">
              <a:spcBef>
                <a:spcPts val="0"/>
              </a:spcBef>
              <a:spcAft>
                <a:spcPts val="0"/>
              </a:spcAft>
            </a:pPr>
            <a:r>
              <a:rPr lang="cs-CZ" sz="2400" b="1" dirty="0">
                <a:solidFill>
                  <a:prstClr val="white"/>
                </a:solidFill>
                <a:latin typeface="Corbel"/>
              </a:rPr>
              <a:t>2023</a:t>
            </a:r>
          </a:p>
        </p:txBody>
      </p:sp>
    </p:spTree>
    <p:extLst>
      <p:ext uri="{BB962C8B-B14F-4D97-AF65-F5344CB8AC3E}">
        <p14:creationId xmlns:p14="http://schemas.microsoft.com/office/powerpoint/2010/main" val="2239400545"/>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5" name="Rectangle 3"/>
          <p:cNvSpPr>
            <a:spLocks noGrp="1" noChangeArrowheads="1"/>
          </p:cNvSpPr>
          <p:nvPr>
            <p:ph idx="1"/>
          </p:nvPr>
        </p:nvSpPr>
        <p:spPr>
          <a:xfrm>
            <a:off x="395288" y="2276872"/>
            <a:ext cx="8229600" cy="3384375"/>
          </a:xfrm>
        </p:spPr>
        <p:txBody>
          <a:bodyPr>
            <a:normAutofit lnSpcReduction="10000"/>
          </a:bodyPr>
          <a:lstStyle/>
          <a:p>
            <a:pPr marL="0" indent="0">
              <a:buNone/>
            </a:pPr>
            <a:r>
              <a:rPr lang="cs-CZ" sz="2000" b="1" dirty="0">
                <a:solidFill>
                  <a:srgbClr val="FFC000"/>
                </a:solidFill>
              </a:rPr>
              <a:t>Rozhodnutí o vazbě</a:t>
            </a:r>
            <a:r>
              <a:rPr lang="cs-CZ" sz="2000" dirty="0">
                <a:solidFill>
                  <a:srgbClr val="FFC000"/>
                </a:solidFill>
              </a:rPr>
              <a:t> </a:t>
            </a:r>
            <a:r>
              <a:rPr lang="cs-CZ" sz="2000" dirty="0"/>
              <a:t>(§ 73b)</a:t>
            </a:r>
          </a:p>
          <a:p>
            <a:pPr lvl="1">
              <a:buFont typeface="Wingdings" pitchFamily="2" charset="2"/>
              <a:buChar char="§"/>
            </a:pPr>
            <a:r>
              <a:rPr lang="cs-CZ" sz="2000" dirty="0">
                <a:solidFill>
                  <a:srgbClr val="92D050"/>
                </a:solidFill>
              </a:rPr>
              <a:t>O vzetí </a:t>
            </a:r>
            <a:r>
              <a:rPr lang="cs-CZ" sz="2000" dirty="0"/>
              <a:t>do vazby rozhoduje v přípravném řízení </a:t>
            </a:r>
            <a:r>
              <a:rPr lang="cs-CZ" sz="2000" u="sng" dirty="0">
                <a:solidFill>
                  <a:srgbClr val="C00000"/>
                </a:solidFill>
              </a:rPr>
              <a:t>na návrh státního zástupce soudce</a:t>
            </a:r>
            <a:r>
              <a:rPr lang="cs-CZ" sz="2000" u="sng" dirty="0"/>
              <a:t>, </a:t>
            </a:r>
            <a:r>
              <a:rPr lang="cs-CZ" sz="2000" dirty="0"/>
              <a:t>v řízení před soudem, zpravidla v hlavním líčení  ( i bez návrhu)</a:t>
            </a:r>
            <a:r>
              <a:rPr lang="cs-CZ" sz="2000" u="sng" dirty="0"/>
              <a:t> </a:t>
            </a:r>
            <a:r>
              <a:rPr lang="cs-CZ" sz="2000" u="sng" dirty="0">
                <a:solidFill>
                  <a:srgbClr val="FF0000"/>
                </a:solidFill>
              </a:rPr>
              <a:t>soud</a:t>
            </a:r>
          </a:p>
          <a:p>
            <a:pPr lvl="1">
              <a:buFont typeface="Wingdings" pitchFamily="2" charset="2"/>
              <a:buChar char="§"/>
            </a:pPr>
            <a:r>
              <a:rPr lang="cs-CZ" sz="2000" u="sng" dirty="0"/>
              <a:t>Pro vzetí do vazby stačí jeden ( kterýkoli) z vazebních důvodů !!!</a:t>
            </a:r>
          </a:p>
          <a:p>
            <a:pPr lvl="1">
              <a:buFont typeface="Wingdings" pitchFamily="2" charset="2"/>
              <a:buChar char="§"/>
            </a:pPr>
            <a:r>
              <a:rPr lang="cs-CZ" sz="2000" dirty="0">
                <a:solidFill>
                  <a:srgbClr val="92D050"/>
                </a:solidFill>
              </a:rPr>
              <a:t>O dalším trvání </a:t>
            </a:r>
            <a:r>
              <a:rPr lang="cs-CZ" sz="2000" dirty="0"/>
              <a:t>vazby nebo o změně důvodů vazby soud a v přípravném řízení na návrh státního  zástupce soudce</a:t>
            </a:r>
          </a:p>
          <a:p>
            <a:pPr lvl="1">
              <a:buFont typeface="Wingdings" pitchFamily="2" charset="2"/>
              <a:buChar char="§"/>
            </a:pPr>
            <a:r>
              <a:rPr lang="cs-CZ" sz="2000" dirty="0">
                <a:solidFill>
                  <a:srgbClr val="92D050"/>
                </a:solidFill>
              </a:rPr>
              <a:t>O propuštění z vazby </a:t>
            </a:r>
            <a:r>
              <a:rPr lang="cs-CZ" sz="2000" dirty="0"/>
              <a:t>v přípravném řízení státní zástupce</a:t>
            </a:r>
          </a:p>
          <a:p>
            <a:pPr lvl="1">
              <a:buFont typeface="Wingdings" pitchFamily="2" charset="2"/>
              <a:buChar char="§"/>
            </a:pPr>
            <a:r>
              <a:rPr lang="cs-CZ" sz="2000" dirty="0"/>
              <a:t>Soud rozhoduje ve </a:t>
            </a:r>
            <a:r>
              <a:rPr lang="cs-CZ" sz="2000" dirty="0">
                <a:solidFill>
                  <a:srgbClr val="FF0000"/>
                </a:solidFill>
              </a:rPr>
              <a:t>vazebním zasedání</a:t>
            </a:r>
            <a:r>
              <a:rPr lang="cs-CZ" sz="2000" dirty="0"/>
              <a:t>, (kromě HL)</a:t>
            </a:r>
          </a:p>
          <a:p>
            <a:pPr lvl="1">
              <a:buFont typeface="Wingdings" pitchFamily="2" charset="2"/>
              <a:buChar char="§"/>
            </a:pPr>
            <a:r>
              <a:rPr lang="cs-CZ" sz="2000" dirty="0"/>
              <a:t>Forma rozhodnutí je </a:t>
            </a:r>
            <a:r>
              <a:rPr lang="cs-CZ" sz="2000" dirty="0">
                <a:solidFill>
                  <a:srgbClr val="FF0000"/>
                </a:solidFill>
              </a:rPr>
              <a:t>usnesení</a:t>
            </a:r>
            <a:r>
              <a:rPr lang="cs-CZ" sz="2000" dirty="0"/>
              <a:t> ( účinky stížnosti)</a:t>
            </a:r>
          </a:p>
        </p:txBody>
      </p:sp>
    </p:spTree>
    <p:extLst>
      <p:ext uri="{BB962C8B-B14F-4D97-AF65-F5344CB8AC3E}">
        <p14:creationId xmlns:p14="http://schemas.microsoft.com/office/powerpoint/2010/main" val="41268446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9" name="Rectangle 3"/>
          <p:cNvSpPr>
            <a:spLocks noGrp="1" noChangeArrowheads="1"/>
          </p:cNvSpPr>
          <p:nvPr>
            <p:ph idx="1"/>
          </p:nvPr>
        </p:nvSpPr>
        <p:spPr>
          <a:xfrm>
            <a:off x="468313" y="765175"/>
            <a:ext cx="8229600" cy="5472113"/>
          </a:xfrm>
        </p:spPr>
        <p:txBody>
          <a:bodyPr>
            <a:normAutofit/>
          </a:bodyPr>
          <a:lstStyle/>
          <a:p>
            <a:pPr marL="0" indent="0" algn="just">
              <a:buNone/>
            </a:pPr>
            <a:r>
              <a:rPr lang="cs-CZ" sz="2000" b="1" dirty="0">
                <a:solidFill>
                  <a:srgbClr val="FFC000"/>
                </a:solidFill>
              </a:rPr>
              <a:t>Délka trvání vazby</a:t>
            </a:r>
            <a:r>
              <a:rPr lang="cs-CZ" sz="2000" dirty="0">
                <a:solidFill>
                  <a:srgbClr val="FFC000"/>
                </a:solidFill>
              </a:rPr>
              <a:t> </a:t>
            </a:r>
            <a:r>
              <a:rPr lang="cs-CZ" sz="2000" dirty="0"/>
              <a:t>(§ 72a)</a:t>
            </a:r>
          </a:p>
          <a:p>
            <a:pPr marL="0" indent="0" algn="just">
              <a:buNone/>
            </a:pPr>
            <a:endParaRPr lang="cs-CZ" sz="2000" dirty="0"/>
          </a:p>
          <a:p>
            <a:pPr lvl="1" algn="just">
              <a:buFont typeface="Wingdings" pitchFamily="2" charset="2"/>
              <a:buChar char="§"/>
            </a:pPr>
            <a:r>
              <a:rPr lang="cs-CZ" sz="2000" dirty="0"/>
              <a:t>lhůta se počítá ode dne </a:t>
            </a:r>
            <a:r>
              <a:rPr lang="cs-CZ" sz="2000" dirty="0">
                <a:solidFill>
                  <a:srgbClr val="92D050"/>
                </a:solidFill>
              </a:rPr>
              <a:t>(od okamžiku)</a:t>
            </a:r>
            <a:r>
              <a:rPr lang="cs-CZ" sz="2000" dirty="0"/>
              <a:t>, kdy došlo k omezení osobní svobody obviněného ( např. od zadržení) </a:t>
            </a:r>
          </a:p>
          <a:p>
            <a:pPr lvl="1" algn="just">
              <a:buFont typeface="Wingdings" pitchFamily="2" charset="2"/>
              <a:buChar char="§"/>
            </a:pPr>
            <a:r>
              <a:rPr lang="cs-CZ" sz="2000" dirty="0"/>
              <a:t>vazební věci jsou vyřizovány přednostně </a:t>
            </a:r>
          </a:p>
          <a:p>
            <a:pPr lvl="1" algn="just">
              <a:buFont typeface="Wingdings" pitchFamily="2" charset="2"/>
              <a:buChar char="§"/>
            </a:pPr>
            <a:r>
              <a:rPr lang="cs-CZ" sz="2000" dirty="0"/>
              <a:t>vazba může trvat </a:t>
            </a:r>
            <a:r>
              <a:rPr lang="cs-CZ" sz="2000" dirty="0">
                <a:solidFill>
                  <a:srgbClr val="92D050"/>
                </a:solidFill>
              </a:rPr>
              <a:t>pouze nezbytně nutnou dobu </a:t>
            </a:r>
          </a:p>
          <a:p>
            <a:pPr lvl="1" algn="just">
              <a:buFont typeface="Wingdings" pitchFamily="2" charset="2"/>
              <a:buChar char="§"/>
            </a:pPr>
            <a:r>
              <a:rPr lang="cs-CZ" sz="2000" dirty="0"/>
              <a:t>koluzní vazba ( § 67 písm. b) max. do </a:t>
            </a:r>
            <a:r>
              <a:rPr lang="cs-CZ" sz="2000" dirty="0">
                <a:solidFill>
                  <a:srgbClr val="FF0000"/>
                </a:solidFill>
              </a:rPr>
              <a:t>3 měsíců</a:t>
            </a:r>
          </a:p>
          <a:p>
            <a:pPr lvl="1" algn="just">
              <a:buFont typeface="Wingdings" pitchFamily="2" charset="2"/>
              <a:buChar char="§"/>
            </a:pPr>
            <a:r>
              <a:rPr lang="cs-CZ" sz="2000" dirty="0"/>
              <a:t>celková doba vazby nesmí přesáhnout:</a:t>
            </a:r>
          </a:p>
          <a:p>
            <a:pPr lvl="2" algn="just">
              <a:buFont typeface="Arial" pitchFamily="34" charset="0"/>
              <a:buChar char="•"/>
            </a:pPr>
            <a:r>
              <a:rPr lang="cs-CZ" sz="2000" dirty="0">
                <a:solidFill>
                  <a:schemeClr val="accent4">
                    <a:lumMod val="75000"/>
                  </a:schemeClr>
                </a:solidFill>
              </a:rPr>
              <a:t>1 rok (trestní stíhání pro přečin)</a:t>
            </a:r>
          </a:p>
          <a:p>
            <a:pPr lvl="2" algn="just">
              <a:buFont typeface="Arial" pitchFamily="34" charset="0"/>
              <a:buChar char="•"/>
            </a:pPr>
            <a:r>
              <a:rPr lang="cs-CZ" sz="2000" dirty="0">
                <a:solidFill>
                  <a:schemeClr val="accent4">
                    <a:lumMod val="75000"/>
                  </a:schemeClr>
                </a:solidFill>
              </a:rPr>
              <a:t>2 roky (trestní stíhání pro zločin)</a:t>
            </a:r>
          </a:p>
          <a:p>
            <a:pPr lvl="2" algn="just">
              <a:buFont typeface="Arial" pitchFamily="34" charset="0"/>
              <a:buChar char="•"/>
            </a:pPr>
            <a:r>
              <a:rPr lang="cs-CZ" sz="2000" dirty="0">
                <a:solidFill>
                  <a:schemeClr val="accent4">
                    <a:lumMod val="75000"/>
                  </a:schemeClr>
                </a:solidFill>
              </a:rPr>
              <a:t>3 roky (trestní stíhání pro zvlášť závažný zločin)</a:t>
            </a:r>
          </a:p>
          <a:p>
            <a:pPr lvl="2" algn="just">
              <a:buFont typeface="Arial" pitchFamily="34" charset="0"/>
              <a:buChar char="•"/>
            </a:pPr>
            <a:r>
              <a:rPr lang="cs-CZ" sz="2000" dirty="0">
                <a:solidFill>
                  <a:srgbClr val="FF0000"/>
                </a:solidFill>
              </a:rPr>
              <a:t>4 roky </a:t>
            </a:r>
            <a:r>
              <a:rPr lang="cs-CZ" sz="2000" dirty="0">
                <a:solidFill>
                  <a:schemeClr val="accent4">
                    <a:lumMod val="75000"/>
                  </a:schemeClr>
                </a:solidFill>
              </a:rPr>
              <a:t>(trestní stíhání pro zvlášť závažný zločin, za který lze uložit výjimečný trest, ale pozor na </a:t>
            </a:r>
            <a:r>
              <a:rPr lang="cs-CZ" sz="2000" dirty="0">
                <a:solidFill>
                  <a:srgbClr val="FF0000"/>
                </a:solidFill>
              </a:rPr>
              <a:t>§ 72b !!</a:t>
            </a:r>
            <a:r>
              <a:rPr lang="cs-CZ" sz="2000" dirty="0">
                <a:solidFill>
                  <a:schemeClr val="accent4">
                    <a:lumMod val="75000"/>
                  </a:schemeClr>
                </a:solidFill>
              </a:rPr>
              <a:t>)</a:t>
            </a:r>
            <a:r>
              <a:rPr lang="cs-CZ" sz="2000" dirty="0"/>
              <a:t> </a:t>
            </a:r>
          </a:p>
          <a:p>
            <a:pPr lvl="1" algn="just">
              <a:buFont typeface="Wingdings" pitchFamily="2" charset="2"/>
              <a:buChar char="§"/>
            </a:pPr>
            <a:r>
              <a:rPr lang="cs-CZ" sz="2000" dirty="0"/>
              <a:t>rozvržení vazby mezi přípravné řízení a hlavní líčení (1/3 přípravné řízení, 2/3 řízení před soudem – </a:t>
            </a:r>
            <a:r>
              <a:rPr lang="cs-CZ" sz="2000" dirty="0">
                <a:solidFill>
                  <a:srgbClr val="92D050"/>
                </a:solidFill>
              </a:rPr>
              <a:t>nelze si „ půjčovat</a:t>
            </a:r>
            <a:r>
              <a:rPr lang="cs-CZ" sz="2000" dirty="0"/>
              <a:t>“)</a:t>
            </a:r>
          </a:p>
          <a:p>
            <a:pPr lvl="2">
              <a:buFont typeface="Wingdings" pitchFamily="2" charset="2"/>
              <a:buChar char="Ø"/>
            </a:pPr>
            <a:endParaRPr lang="cs-CZ" sz="2000" dirty="0">
              <a:solidFill>
                <a:schemeClr val="bg1"/>
              </a:solidFill>
              <a:latin typeface="Microsoft Sans Serif" pitchFamily="34" charset="0"/>
            </a:endParaRPr>
          </a:p>
        </p:txBody>
      </p:sp>
    </p:spTree>
    <p:extLst>
      <p:ext uri="{BB962C8B-B14F-4D97-AF65-F5344CB8AC3E}">
        <p14:creationId xmlns:p14="http://schemas.microsoft.com/office/powerpoint/2010/main" val="2656798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3" name="Rectangle 3"/>
          <p:cNvSpPr>
            <a:spLocks noGrp="1" noChangeArrowheads="1"/>
          </p:cNvSpPr>
          <p:nvPr>
            <p:ph idx="1"/>
          </p:nvPr>
        </p:nvSpPr>
        <p:spPr>
          <a:xfrm>
            <a:off x="467544" y="1196752"/>
            <a:ext cx="8229600" cy="4896544"/>
          </a:xfrm>
        </p:spPr>
        <p:txBody>
          <a:bodyPr>
            <a:normAutofit/>
          </a:bodyPr>
          <a:lstStyle/>
          <a:p>
            <a:pPr marL="0" indent="0">
              <a:buNone/>
            </a:pPr>
            <a:r>
              <a:rPr lang="cs-CZ" sz="2000" dirty="0">
                <a:solidFill>
                  <a:srgbClr val="FFC000"/>
                </a:solidFill>
              </a:rPr>
              <a:t>Povinnost prověřovat trvání vazby:</a:t>
            </a:r>
          </a:p>
          <a:p>
            <a:pPr lvl="1">
              <a:buFont typeface="Wingdings" pitchFamily="2" charset="2"/>
              <a:buChar char="§"/>
            </a:pPr>
            <a:r>
              <a:rPr lang="cs-CZ" sz="2000" dirty="0"/>
              <a:t>všechny OČTŘ průběžně (každé </a:t>
            </a:r>
            <a:r>
              <a:rPr lang="cs-CZ" sz="2000" dirty="0">
                <a:solidFill>
                  <a:srgbClr val="92D050"/>
                </a:solidFill>
              </a:rPr>
              <a:t>3 měsíce </a:t>
            </a:r>
            <a:r>
              <a:rPr lang="cs-CZ" sz="2000" dirty="0"/>
              <a:t>povinnost kontrolovat trvání vazby a rozhodnout)</a:t>
            </a:r>
          </a:p>
          <a:p>
            <a:pPr lvl="1">
              <a:buFont typeface="Wingdings" pitchFamily="2" charset="2"/>
              <a:buChar char="§"/>
            </a:pPr>
            <a:r>
              <a:rPr lang="cs-CZ" sz="2000" dirty="0"/>
              <a:t>pomine-li důvod vazby (žádný ze 3 možných není) , musí být obviněný </a:t>
            </a:r>
            <a:r>
              <a:rPr lang="cs-CZ" sz="2000" dirty="0">
                <a:solidFill>
                  <a:srgbClr val="92D050"/>
                </a:solidFill>
              </a:rPr>
              <a:t>ihned propuštěn</a:t>
            </a:r>
          </a:p>
          <a:p>
            <a:pPr lvl="1">
              <a:buFont typeface="Wingdings" pitchFamily="2" charset="2"/>
              <a:buChar char="§"/>
            </a:pPr>
            <a:r>
              <a:rPr lang="cs-CZ" sz="2000" dirty="0"/>
              <a:t>nepovede-li trestní stíhání k uložení nepodmíněného trestu odnětí svobody, musí být obviněný ihned propuštěn</a:t>
            </a:r>
          </a:p>
          <a:p>
            <a:pPr lvl="1">
              <a:buFont typeface="Wingdings" pitchFamily="2" charset="2"/>
              <a:buChar char="§"/>
            </a:pPr>
            <a:r>
              <a:rPr lang="cs-CZ" sz="2000" dirty="0"/>
              <a:t>obviněný má právo</a:t>
            </a:r>
            <a:r>
              <a:rPr lang="cs-CZ" sz="2000" dirty="0">
                <a:solidFill>
                  <a:srgbClr val="92D050"/>
                </a:solidFill>
              </a:rPr>
              <a:t> kdykoli žádat</a:t>
            </a:r>
            <a:r>
              <a:rPr lang="cs-CZ" sz="2000" dirty="0"/>
              <a:t> o propuštění ( lhůta pro opakování žádosti)</a:t>
            </a:r>
          </a:p>
          <a:p>
            <a:pPr marL="0" indent="0">
              <a:buNone/>
            </a:pPr>
            <a:r>
              <a:rPr lang="cs-CZ" sz="2000" dirty="0">
                <a:solidFill>
                  <a:srgbClr val="FFC000"/>
                </a:solidFill>
              </a:rPr>
              <a:t>Nahrazení vazby</a:t>
            </a:r>
          </a:p>
          <a:p>
            <a:pPr lvl="1">
              <a:buFont typeface="Wingdings" pitchFamily="2" charset="2"/>
              <a:buChar char="§"/>
            </a:pPr>
            <a:r>
              <a:rPr lang="cs-CZ" sz="2000" dirty="0"/>
              <a:t>záruka, slib nebo dohled + povinnost zdržovat se ve stanoveném  čase v určeném obydlí+ </a:t>
            </a:r>
            <a:r>
              <a:rPr lang="cs-CZ" sz="2000" dirty="0">
                <a:solidFill>
                  <a:srgbClr val="FF0000"/>
                </a:solidFill>
              </a:rPr>
              <a:t>elektronická kontrola s detekcí pohybu</a:t>
            </a:r>
          </a:p>
          <a:p>
            <a:pPr lvl="1">
              <a:buFont typeface="Wingdings" pitchFamily="2" charset="2"/>
              <a:buChar char="§"/>
            </a:pPr>
            <a:r>
              <a:rPr lang="cs-CZ" sz="2000" dirty="0"/>
              <a:t>peněžitá záruka</a:t>
            </a:r>
          </a:p>
          <a:p>
            <a:pPr lvl="1">
              <a:buFont typeface="Wingdings" pitchFamily="2" charset="2"/>
              <a:buChar char="Ø"/>
            </a:pPr>
            <a:endParaRPr lang="cs-CZ" sz="2000" dirty="0">
              <a:solidFill>
                <a:schemeClr val="folHlink"/>
              </a:solidFill>
            </a:endParaRPr>
          </a:p>
          <a:p>
            <a:pPr lvl="1">
              <a:buFontTx/>
              <a:buNone/>
            </a:pPr>
            <a:endParaRPr lang="cs-CZ" sz="2000" dirty="0">
              <a:solidFill>
                <a:schemeClr val="bg1"/>
              </a:solidFill>
              <a:latin typeface="Microsoft Sans Serif" pitchFamily="34" charset="0"/>
            </a:endParaRPr>
          </a:p>
        </p:txBody>
      </p:sp>
    </p:spTree>
    <p:extLst>
      <p:ext uri="{BB962C8B-B14F-4D97-AF65-F5344CB8AC3E}">
        <p14:creationId xmlns:p14="http://schemas.microsoft.com/office/powerpoint/2010/main" val="33065713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3200" dirty="0"/>
              <a:t>Příkaz k zadržení ( § 76a)</a:t>
            </a:r>
            <a:br>
              <a:rPr lang="cs-CZ" sz="3200" dirty="0"/>
            </a:br>
            <a:endParaRPr lang="cs-CZ" sz="3200" dirty="0"/>
          </a:p>
        </p:txBody>
      </p:sp>
      <p:sp>
        <p:nvSpPr>
          <p:cNvPr id="3" name="Zástupný symbol pro obsah 2"/>
          <p:cNvSpPr>
            <a:spLocks noGrp="1"/>
          </p:cNvSpPr>
          <p:nvPr>
            <p:ph idx="1"/>
          </p:nvPr>
        </p:nvSpPr>
        <p:spPr/>
        <p:txBody>
          <a:bodyPr>
            <a:normAutofit/>
          </a:bodyPr>
          <a:lstStyle/>
          <a:p>
            <a:pPr marL="0" indent="0">
              <a:buNone/>
            </a:pPr>
            <a:endParaRPr lang="cs-CZ" sz="2000" dirty="0"/>
          </a:p>
          <a:p>
            <a:pPr marL="0" indent="0" algn="just">
              <a:buNone/>
            </a:pPr>
            <a:r>
              <a:rPr lang="cs-CZ" sz="2000" dirty="0"/>
              <a:t>    Je-li dán některý z důvodů vazby a </a:t>
            </a:r>
            <a:r>
              <a:rPr lang="cs-CZ" sz="2000" dirty="0">
                <a:solidFill>
                  <a:srgbClr val="92D050"/>
                </a:solidFill>
              </a:rPr>
              <a:t>podezřelá osoba </a:t>
            </a:r>
            <a:r>
              <a:rPr lang="cs-CZ" sz="2000" dirty="0"/>
              <a:t>je pro OČTŘ „nedosažitelná“:</a:t>
            </a:r>
          </a:p>
          <a:p>
            <a:pPr>
              <a:buFontTx/>
              <a:buChar char="-"/>
            </a:pPr>
            <a:r>
              <a:rPr lang="cs-CZ" sz="2000" dirty="0"/>
              <a:t>podezřelé osobě nelze doručit opis usnesení o ZTS</a:t>
            </a:r>
          </a:p>
          <a:p>
            <a:pPr>
              <a:buFontTx/>
              <a:buChar char="-"/>
            </a:pPr>
            <a:r>
              <a:rPr lang="cs-CZ" sz="2000" dirty="0"/>
              <a:t>tuto osobu nelze předvolat, předvést nebo bez odkladu zadržet</a:t>
            </a:r>
          </a:p>
          <a:p>
            <a:pPr>
              <a:buFontTx/>
              <a:buChar char="-"/>
            </a:pPr>
            <a:r>
              <a:rPr lang="cs-CZ" sz="2000" dirty="0"/>
              <a:t>rozhodne soudce na návrh státního zástupce</a:t>
            </a:r>
          </a:p>
          <a:p>
            <a:pPr>
              <a:buFontTx/>
              <a:buChar char="-"/>
            </a:pPr>
            <a:r>
              <a:rPr lang="cs-CZ" sz="2000" dirty="0"/>
              <a:t>po zatčení má policejní orgán </a:t>
            </a:r>
            <a:r>
              <a:rPr lang="cs-CZ" sz="2000" dirty="0">
                <a:solidFill>
                  <a:srgbClr val="FF0000"/>
                </a:solidFill>
              </a:rPr>
              <a:t>24 hodin </a:t>
            </a:r>
            <a:r>
              <a:rPr lang="cs-CZ" sz="2000" dirty="0"/>
              <a:t>na předání soudci a ten dalších </a:t>
            </a:r>
            <a:r>
              <a:rPr lang="cs-CZ" sz="2000" dirty="0">
                <a:solidFill>
                  <a:srgbClr val="FF0000"/>
                </a:solidFill>
              </a:rPr>
              <a:t>24 hodin </a:t>
            </a:r>
            <a:r>
              <a:rPr lang="cs-CZ" sz="2000" dirty="0"/>
              <a:t>na rozhodnutí, zda  (již v tomto okamžiku ) obviněného vezme do vazby nebo nikoli</a:t>
            </a:r>
          </a:p>
        </p:txBody>
      </p:sp>
    </p:spTree>
    <p:extLst>
      <p:ext uri="{BB962C8B-B14F-4D97-AF65-F5344CB8AC3E}">
        <p14:creationId xmlns:p14="http://schemas.microsoft.com/office/powerpoint/2010/main" val="11296825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404664"/>
            <a:ext cx="8229600" cy="864096"/>
          </a:xfrm>
        </p:spPr>
        <p:txBody>
          <a:bodyPr>
            <a:normAutofit/>
          </a:bodyPr>
          <a:lstStyle/>
          <a:p>
            <a:pPr algn="ctr" eaLnBrk="1" hangingPunct="1"/>
            <a:r>
              <a:rPr lang="cs-CZ" sz="2800" dirty="0"/>
              <a:t>Zákaz vycestování do zahraničí (§ 77a) </a:t>
            </a:r>
          </a:p>
        </p:txBody>
      </p:sp>
      <p:sp>
        <p:nvSpPr>
          <p:cNvPr id="12291" name="Rectangle 3"/>
          <p:cNvSpPr>
            <a:spLocks noGrp="1" noChangeArrowheads="1"/>
          </p:cNvSpPr>
          <p:nvPr>
            <p:ph idx="1"/>
          </p:nvPr>
        </p:nvSpPr>
        <p:spPr/>
        <p:txBody>
          <a:bodyPr/>
          <a:lstStyle/>
          <a:p>
            <a:pPr algn="just" eaLnBrk="1" hangingPunct="1">
              <a:buFont typeface="Wingdings" pitchFamily="2" charset="2"/>
              <a:buChar char="Ø"/>
            </a:pPr>
            <a:r>
              <a:rPr lang="cs-CZ" sz="2000" dirty="0"/>
              <a:t>trestní stíhání pro </a:t>
            </a:r>
            <a:r>
              <a:rPr lang="cs-CZ" sz="2000" dirty="0">
                <a:solidFill>
                  <a:srgbClr val="92D050"/>
                </a:solidFill>
              </a:rPr>
              <a:t>úmyslný</a:t>
            </a:r>
            <a:r>
              <a:rPr lang="cs-CZ" sz="2000" dirty="0"/>
              <a:t> trestný čin, se sazbou </a:t>
            </a:r>
            <a:r>
              <a:rPr lang="cs-CZ" sz="2000" dirty="0">
                <a:solidFill>
                  <a:srgbClr val="92D050"/>
                </a:solidFill>
              </a:rPr>
              <a:t>nad 2 roky TOS </a:t>
            </a:r>
            <a:r>
              <a:rPr lang="cs-CZ" sz="2000" dirty="0"/>
              <a:t>a </a:t>
            </a:r>
            <a:r>
              <a:rPr lang="cs-CZ" sz="2000" dirty="0">
                <a:solidFill>
                  <a:srgbClr val="92D050"/>
                </a:solidFill>
              </a:rPr>
              <a:t>nedbalostní</a:t>
            </a:r>
            <a:r>
              <a:rPr lang="cs-CZ" sz="2000" dirty="0"/>
              <a:t> trestný čin, se sazbou nad </a:t>
            </a:r>
            <a:r>
              <a:rPr lang="cs-CZ" sz="2000" dirty="0">
                <a:solidFill>
                  <a:srgbClr val="92D050"/>
                </a:solidFill>
              </a:rPr>
              <a:t>3 roky TOS</a:t>
            </a:r>
          </a:p>
          <a:p>
            <a:pPr algn="just">
              <a:buFont typeface="Wingdings" pitchFamily="2" charset="2"/>
              <a:buChar char="Ø"/>
            </a:pPr>
            <a:r>
              <a:rPr lang="cs-CZ" sz="2000" dirty="0"/>
              <a:t>omezení uloží </a:t>
            </a:r>
            <a:r>
              <a:rPr lang="cs-CZ" sz="2000" dirty="0">
                <a:solidFill>
                  <a:srgbClr val="FFC000"/>
                </a:solidFill>
              </a:rPr>
              <a:t>obviněnému ( i cizinci) </a:t>
            </a:r>
            <a:r>
              <a:rPr lang="cs-CZ" sz="2000" dirty="0">
                <a:solidFill>
                  <a:srgbClr val="FF0000"/>
                </a:solidFill>
              </a:rPr>
              <a:t>soud</a:t>
            </a:r>
            <a:r>
              <a:rPr lang="cs-CZ" sz="2000" dirty="0"/>
              <a:t> a v přípravném řízení na návrh státního zástupce </a:t>
            </a:r>
            <a:r>
              <a:rPr lang="cs-CZ" sz="2000" dirty="0">
                <a:solidFill>
                  <a:srgbClr val="FF0000"/>
                </a:solidFill>
              </a:rPr>
              <a:t>soudce</a:t>
            </a:r>
          </a:p>
          <a:p>
            <a:pPr algn="just" eaLnBrk="1" hangingPunct="1">
              <a:buFont typeface="Wingdings" pitchFamily="2" charset="2"/>
              <a:buChar char="Ø"/>
            </a:pPr>
            <a:r>
              <a:rPr lang="cs-CZ" sz="2000" dirty="0">
                <a:solidFill>
                  <a:srgbClr val="FF0000"/>
                </a:solidFill>
              </a:rPr>
              <a:t>výzva soudu k odevzdání</a:t>
            </a:r>
            <a:r>
              <a:rPr lang="cs-CZ" sz="2000" dirty="0"/>
              <a:t>, následně rozhodnutí ( usnesení) o odnětí cestovního dokladu</a:t>
            </a:r>
          </a:p>
          <a:p>
            <a:pPr algn="just" eaLnBrk="1" hangingPunct="1">
              <a:buFont typeface="Wingdings" pitchFamily="2" charset="2"/>
              <a:buChar char="Ø"/>
            </a:pPr>
            <a:r>
              <a:rPr lang="cs-CZ" sz="2000" dirty="0"/>
              <a:t>OČTŘ zruší i bez návrhu, pominuly-li důvody pro jeho uložení ( možné výjimky – např. pracovní cesty)</a:t>
            </a:r>
          </a:p>
          <a:p>
            <a:pPr algn="just" eaLnBrk="1" hangingPunct="1">
              <a:buFont typeface="Wingdings" pitchFamily="2" charset="2"/>
              <a:buChar char="Ø"/>
            </a:pPr>
            <a:r>
              <a:rPr lang="cs-CZ" sz="2000" dirty="0"/>
              <a:t>obviněný má právo kdykoliv žádat o jeho zrušení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ChangeArrowheads="1"/>
          </p:cNvSpPr>
          <p:nvPr>
            <p:ph type="title"/>
          </p:nvPr>
        </p:nvSpPr>
        <p:spPr>
          <a:xfrm>
            <a:off x="468313" y="836712"/>
            <a:ext cx="8229600" cy="720080"/>
          </a:xfrm>
        </p:spPr>
        <p:txBody>
          <a:bodyPr>
            <a:noAutofit/>
          </a:bodyPr>
          <a:lstStyle/>
          <a:p>
            <a:pPr algn="ctr"/>
            <a:r>
              <a:rPr lang="cs-CZ" sz="2800" dirty="0"/>
              <a:t>Zajištění věcí důležitých pro trestní řízení ( § 77b a násl. </a:t>
            </a:r>
            <a:r>
              <a:rPr lang="cs-CZ" sz="2800" dirty="0" err="1"/>
              <a:t>tr.ř</a:t>
            </a:r>
            <a:r>
              <a:rPr lang="cs-CZ" sz="2800" dirty="0"/>
              <a:t>.)</a:t>
            </a:r>
            <a:br>
              <a:rPr lang="cs-CZ" sz="2800" dirty="0"/>
            </a:br>
            <a:endParaRPr lang="cs-CZ" sz="2800" dirty="0"/>
          </a:p>
        </p:txBody>
      </p:sp>
      <p:sp>
        <p:nvSpPr>
          <p:cNvPr id="231427" name="Rectangle 3"/>
          <p:cNvSpPr>
            <a:spLocks noGrp="1" noChangeArrowheads="1"/>
          </p:cNvSpPr>
          <p:nvPr>
            <p:ph idx="1"/>
          </p:nvPr>
        </p:nvSpPr>
        <p:spPr>
          <a:xfrm>
            <a:off x="457200" y="1772816"/>
            <a:ext cx="8229600" cy="4751809"/>
          </a:xfrm>
        </p:spPr>
        <p:txBody>
          <a:bodyPr>
            <a:normAutofit/>
          </a:bodyPr>
          <a:lstStyle/>
          <a:p>
            <a:pPr>
              <a:lnSpc>
                <a:spcPct val="80000"/>
              </a:lnSpc>
              <a:buFont typeface="Wingdings" pitchFamily="2" charset="2"/>
              <a:buChar char="§"/>
            </a:pPr>
            <a:r>
              <a:rPr lang="cs-CZ" sz="2000" dirty="0"/>
              <a:t>Povinnost k </a:t>
            </a:r>
            <a:r>
              <a:rPr lang="cs-CZ" sz="2000" dirty="0">
                <a:solidFill>
                  <a:srgbClr val="FF0000"/>
                </a:solidFill>
              </a:rPr>
              <a:t>vydání</a:t>
            </a:r>
            <a:r>
              <a:rPr lang="cs-CZ" sz="2000" dirty="0"/>
              <a:t> věci  pro důkazní účely(§ 78)</a:t>
            </a:r>
          </a:p>
          <a:p>
            <a:pPr>
              <a:lnSpc>
                <a:spcPct val="80000"/>
              </a:lnSpc>
              <a:buFont typeface="Wingdings" pitchFamily="2" charset="2"/>
              <a:buChar char="§"/>
            </a:pPr>
            <a:r>
              <a:rPr lang="cs-CZ" sz="2000" dirty="0">
                <a:solidFill>
                  <a:srgbClr val="FF0000"/>
                </a:solidFill>
              </a:rPr>
              <a:t>Odnětí věci </a:t>
            </a:r>
            <a:r>
              <a:rPr lang="cs-CZ" sz="2000" dirty="0"/>
              <a:t>pro důkazní účely (§ 79)</a:t>
            </a:r>
          </a:p>
          <a:p>
            <a:pPr marL="0" indent="0">
              <a:buNone/>
            </a:pPr>
            <a:endParaRPr lang="cs-CZ" sz="2000" dirty="0"/>
          </a:p>
          <a:p>
            <a:pPr marL="0" indent="0">
              <a:buNone/>
            </a:pPr>
            <a:r>
              <a:rPr lang="cs-CZ" sz="2000" dirty="0"/>
              <a:t> Věcí důležitou pro trestní řízení je věc, která :</a:t>
            </a:r>
          </a:p>
          <a:p>
            <a:r>
              <a:rPr lang="cs-CZ" sz="2000" dirty="0"/>
              <a:t>a) může sloužit pro </a:t>
            </a:r>
            <a:r>
              <a:rPr lang="cs-CZ" sz="2000" dirty="0">
                <a:solidFill>
                  <a:srgbClr val="FF9933"/>
                </a:solidFill>
              </a:rPr>
              <a:t>důkazní účely</a:t>
            </a:r>
            <a:r>
              <a:rPr lang="cs-CZ" sz="2000" dirty="0"/>
              <a:t>,</a:t>
            </a:r>
          </a:p>
          <a:p>
            <a:r>
              <a:rPr lang="cs-CZ" sz="2000" dirty="0"/>
              <a:t>b) byla určena ke spáchání trestného činu nebo byla k jeho spáchání užita ("</a:t>
            </a:r>
            <a:r>
              <a:rPr lang="cs-CZ" sz="2000" dirty="0">
                <a:solidFill>
                  <a:srgbClr val="FF9933"/>
                </a:solidFill>
              </a:rPr>
              <a:t>nástroj trestné činnosti</a:t>
            </a:r>
            <a:r>
              <a:rPr lang="cs-CZ" sz="2000" dirty="0"/>
              <a:t>"),</a:t>
            </a:r>
          </a:p>
          <a:p>
            <a:r>
              <a:rPr lang="cs-CZ" sz="2000" dirty="0"/>
              <a:t>c) byla získána trestným činem nebo jako odměna za trestný čin nebo byla, byť jen zčásti, nabyta za věc získanou trestným činem nebo za věc tvořící odměnu za trestný čin, včetně plodů a užitků ( "</a:t>
            </a:r>
            <a:r>
              <a:rPr lang="cs-CZ" sz="2000" dirty="0">
                <a:solidFill>
                  <a:srgbClr val="FF9933"/>
                </a:solidFill>
              </a:rPr>
              <a:t>výnos z trestné činnosti</a:t>
            </a:r>
            <a:r>
              <a:rPr lang="cs-CZ" sz="2000" dirty="0"/>
              <a:t>"), nebo</a:t>
            </a:r>
          </a:p>
          <a:p>
            <a:r>
              <a:rPr lang="cs-CZ" sz="2000" dirty="0"/>
              <a:t>d) je </a:t>
            </a:r>
            <a:r>
              <a:rPr lang="cs-CZ" sz="2000" dirty="0">
                <a:solidFill>
                  <a:srgbClr val="FF9933"/>
                </a:solidFill>
              </a:rPr>
              <a:t>náhradní hodnotou za věc </a:t>
            </a:r>
            <a:r>
              <a:rPr lang="cs-CZ" sz="2000" dirty="0"/>
              <a:t>uvedenou v písmenech </a:t>
            </a:r>
            <a:r>
              <a:rPr lang="cs-CZ" sz="2000" dirty="0">
                <a:solidFill>
                  <a:srgbClr val="FF0000"/>
                </a:solidFill>
              </a:rPr>
              <a:t>b) a c).</a:t>
            </a:r>
          </a:p>
          <a:p>
            <a:r>
              <a:rPr lang="cs-CZ" sz="2000" dirty="0"/>
              <a:t>Vrácení a další nakládání s věcí důležitou pro trestní řízení (§ 80 - § 81b) – vrácení, úschova, zničení, předání státnímu orgánu ( ČIŽP…)</a:t>
            </a:r>
          </a:p>
          <a:p>
            <a:endParaRPr lang="cs-CZ" sz="2000" dirty="0">
              <a:solidFill>
                <a:srgbClr val="FF0000"/>
              </a:solidFill>
            </a:endParaRPr>
          </a:p>
        </p:txBody>
      </p:sp>
    </p:spTree>
    <p:extLst>
      <p:ext uri="{BB962C8B-B14F-4D97-AF65-F5344CB8AC3E}">
        <p14:creationId xmlns:p14="http://schemas.microsoft.com/office/powerpoint/2010/main" val="37910374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1095400"/>
          </a:xfrm>
        </p:spPr>
        <p:txBody>
          <a:bodyPr>
            <a:normAutofit/>
          </a:bodyPr>
          <a:lstStyle/>
          <a:p>
            <a:pPr algn="ctr"/>
            <a:r>
              <a:rPr lang="cs-CZ" sz="3200" dirty="0"/>
              <a:t>Prohlídky a vstupy</a:t>
            </a:r>
          </a:p>
        </p:txBody>
      </p:sp>
      <p:sp>
        <p:nvSpPr>
          <p:cNvPr id="3" name="Zástupný symbol pro obsah 2"/>
          <p:cNvSpPr>
            <a:spLocks noGrp="1"/>
          </p:cNvSpPr>
          <p:nvPr>
            <p:ph idx="1"/>
          </p:nvPr>
        </p:nvSpPr>
        <p:spPr>
          <a:xfrm>
            <a:off x="457200" y="2708919"/>
            <a:ext cx="8229600" cy="3585517"/>
          </a:xfrm>
        </p:spPr>
        <p:txBody>
          <a:bodyPr>
            <a:normAutofit/>
          </a:bodyPr>
          <a:lstStyle/>
          <a:p>
            <a:pPr>
              <a:lnSpc>
                <a:spcPct val="80000"/>
              </a:lnSpc>
              <a:buFont typeface="Wingdings" pitchFamily="2" charset="2"/>
              <a:buChar char="§"/>
            </a:pPr>
            <a:r>
              <a:rPr lang="cs-CZ" sz="2400" dirty="0">
                <a:solidFill>
                  <a:srgbClr val="FF0000"/>
                </a:solidFill>
              </a:rPr>
              <a:t>Domovní</a:t>
            </a:r>
            <a:r>
              <a:rPr lang="cs-CZ" sz="2400" dirty="0"/>
              <a:t> prohlídka (§ 82 - § 83)</a:t>
            </a:r>
          </a:p>
          <a:p>
            <a:pPr>
              <a:lnSpc>
                <a:spcPct val="80000"/>
              </a:lnSpc>
              <a:buFont typeface="Wingdings" pitchFamily="2" charset="2"/>
              <a:buChar char="§"/>
            </a:pPr>
            <a:r>
              <a:rPr lang="cs-CZ" sz="2400" dirty="0"/>
              <a:t>Prohlídka </a:t>
            </a:r>
            <a:r>
              <a:rPr lang="cs-CZ" sz="2400" dirty="0">
                <a:solidFill>
                  <a:srgbClr val="FF0000"/>
                </a:solidFill>
              </a:rPr>
              <a:t>jiných prostor a pozemků </a:t>
            </a:r>
            <a:r>
              <a:rPr lang="cs-CZ" sz="2400" dirty="0"/>
              <a:t>(§ 83a) </a:t>
            </a:r>
            <a:endParaRPr lang="cs-CZ" sz="2400" dirty="0">
              <a:solidFill>
                <a:srgbClr val="FF0000"/>
              </a:solidFill>
            </a:endParaRPr>
          </a:p>
          <a:p>
            <a:pPr>
              <a:lnSpc>
                <a:spcPct val="80000"/>
              </a:lnSpc>
              <a:buFont typeface="Wingdings" pitchFamily="2" charset="2"/>
              <a:buChar char="§"/>
            </a:pPr>
            <a:r>
              <a:rPr lang="cs-CZ" sz="2400" dirty="0">
                <a:solidFill>
                  <a:srgbClr val="FF0000"/>
                </a:solidFill>
              </a:rPr>
              <a:t>Osobní </a:t>
            </a:r>
            <a:r>
              <a:rPr lang="cs-CZ" sz="2400" dirty="0"/>
              <a:t>prohlídka (§ 83b)</a:t>
            </a:r>
          </a:p>
          <a:p>
            <a:pPr>
              <a:lnSpc>
                <a:spcPct val="80000"/>
              </a:lnSpc>
              <a:buFont typeface="Wingdings" pitchFamily="2" charset="2"/>
              <a:buChar char="§"/>
            </a:pPr>
            <a:r>
              <a:rPr lang="cs-CZ" sz="2400" dirty="0">
                <a:solidFill>
                  <a:srgbClr val="FF0000"/>
                </a:solidFill>
              </a:rPr>
              <a:t>Vstup do obydlí</a:t>
            </a:r>
            <a:r>
              <a:rPr lang="cs-CZ" sz="2400" dirty="0"/>
              <a:t>, jiných prostor a na pozemek (§ 83c) </a:t>
            </a:r>
          </a:p>
          <a:p>
            <a:pPr algn="just">
              <a:lnSpc>
                <a:spcPct val="80000"/>
              </a:lnSpc>
              <a:buFont typeface="Wingdings" pitchFamily="2" charset="2"/>
              <a:buChar char="§"/>
            </a:pPr>
            <a:r>
              <a:rPr lang="cs-CZ" sz="2400" dirty="0">
                <a:solidFill>
                  <a:srgbClr val="FF0000"/>
                </a:solidFill>
              </a:rPr>
              <a:t>Provádění důkazů </a:t>
            </a:r>
            <a:r>
              <a:rPr lang="cs-CZ" sz="2400" dirty="0"/>
              <a:t>v bytě, obydlí, jiných prostorách a na pozemku (§ 85c) – rekonstrukce, </a:t>
            </a:r>
            <a:r>
              <a:rPr lang="cs-CZ" sz="2400" dirty="0" err="1"/>
              <a:t>rekognice</a:t>
            </a:r>
            <a:r>
              <a:rPr lang="cs-CZ" sz="2400" dirty="0"/>
              <a:t>, prověrka na místě, vyšetřovací pokus</a:t>
            </a:r>
          </a:p>
          <a:p>
            <a:pPr algn="just">
              <a:lnSpc>
                <a:spcPct val="80000"/>
              </a:lnSpc>
              <a:buFont typeface="Wingdings" pitchFamily="2" charset="2"/>
              <a:buChar char="§"/>
            </a:pPr>
            <a:r>
              <a:rPr lang="cs-CZ" sz="2400" dirty="0"/>
              <a:t>Důležité je, kdo o ní rozhoduje a za jakých podmínek je možno tyto zásahy provést ( opět subsidiarita, zdrženlivost…)</a:t>
            </a:r>
          </a:p>
          <a:p>
            <a:endParaRPr lang="cs-CZ" dirty="0"/>
          </a:p>
        </p:txBody>
      </p:sp>
    </p:spTree>
    <p:extLst>
      <p:ext uri="{BB962C8B-B14F-4D97-AF65-F5344CB8AC3E}">
        <p14:creationId xmlns:p14="http://schemas.microsoft.com/office/powerpoint/2010/main" val="6977529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noChangeArrowheads="1"/>
          </p:cNvSpPr>
          <p:nvPr>
            <p:ph type="title"/>
          </p:nvPr>
        </p:nvSpPr>
        <p:spPr>
          <a:xfrm>
            <a:off x="457200" y="620688"/>
            <a:ext cx="8229600" cy="720080"/>
          </a:xfrm>
        </p:spPr>
        <p:txBody>
          <a:bodyPr>
            <a:normAutofit/>
          </a:bodyPr>
          <a:lstStyle/>
          <a:p>
            <a:r>
              <a:rPr lang="cs-CZ" sz="2800" dirty="0"/>
              <a:t>Jiné úkony – (zpravidla v rámci  přípravného řízení)</a:t>
            </a:r>
          </a:p>
        </p:txBody>
      </p:sp>
      <p:sp>
        <p:nvSpPr>
          <p:cNvPr id="232451" name="Rectangle 3"/>
          <p:cNvSpPr>
            <a:spLocks noGrp="1" noChangeArrowheads="1"/>
          </p:cNvSpPr>
          <p:nvPr>
            <p:ph idx="1"/>
          </p:nvPr>
        </p:nvSpPr>
        <p:spPr>
          <a:xfrm>
            <a:off x="323528" y="1844824"/>
            <a:ext cx="8229600" cy="4896544"/>
          </a:xfrm>
        </p:spPr>
        <p:txBody>
          <a:bodyPr>
            <a:normAutofit fontScale="85000" lnSpcReduction="20000"/>
          </a:bodyPr>
          <a:lstStyle/>
          <a:p>
            <a:pPr>
              <a:buFont typeface="Wingdings" pitchFamily="2" charset="2"/>
              <a:buChar char="§"/>
            </a:pPr>
            <a:r>
              <a:rPr lang="cs-CZ" sz="2000" dirty="0">
                <a:solidFill>
                  <a:srgbClr val="FF0000"/>
                </a:solidFill>
                <a:latin typeface="Microsoft Sans Serif" pitchFamily="34" charset="0"/>
              </a:rPr>
              <a:t>Zadržení</a:t>
            </a:r>
            <a:r>
              <a:rPr lang="cs-CZ" sz="2000" dirty="0">
                <a:latin typeface="Microsoft Sans Serif" pitchFamily="34" charset="0"/>
              </a:rPr>
              <a:t> zásilky (§ 86) SZ</a:t>
            </a:r>
          </a:p>
          <a:p>
            <a:pPr>
              <a:buFont typeface="Wingdings" pitchFamily="2" charset="2"/>
              <a:buChar char="§"/>
            </a:pPr>
            <a:r>
              <a:rPr lang="cs-CZ" sz="2000" dirty="0">
                <a:solidFill>
                  <a:srgbClr val="FF0000"/>
                </a:solidFill>
                <a:latin typeface="Microsoft Sans Serif" pitchFamily="34" charset="0"/>
              </a:rPr>
              <a:t>Otevření</a:t>
            </a:r>
            <a:r>
              <a:rPr lang="cs-CZ" sz="2000" dirty="0">
                <a:latin typeface="Microsoft Sans Serif" pitchFamily="34" charset="0"/>
              </a:rPr>
              <a:t> zásilky (§ 87) SZ se souhlasem soudce</a:t>
            </a:r>
          </a:p>
          <a:p>
            <a:pPr>
              <a:buFont typeface="Wingdings" pitchFamily="2" charset="2"/>
              <a:buChar char="§"/>
            </a:pPr>
            <a:r>
              <a:rPr lang="cs-CZ" sz="2000" dirty="0">
                <a:solidFill>
                  <a:srgbClr val="FF0000"/>
                </a:solidFill>
                <a:latin typeface="Microsoft Sans Serif" pitchFamily="34" charset="0"/>
              </a:rPr>
              <a:t>Záměna</a:t>
            </a:r>
            <a:r>
              <a:rPr lang="cs-CZ" sz="2000" dirty="0">
                <a:latin typeface="Microsoft Sans Serif" pitchFamily="34" charset="0"/>
              </a:rPr>
              <a:t> zásilky (§ 87a) OPL, </a:t>
            </a:r>
            <a:r>
              <a:rPr lang="cs-CZ" sz="2000" dirty="0" err="1">
                <a:latin typeface="Microsoft Sans Serif" pitchFamily="34" charset="0"/>
              </a:rPr>
              <a:t>radioakt.m</a:t>
            </a:r>
            <a:r>
              <a:rPr lang="cs-CZ" sz="2000" dirty="0">
                <a:latin typeface="Microsoft Sans Serif" pitchFamily="34" charset="0"/>
              </a:rPr>
              <a:t>., padělky, střelné </a:t>
            </a:r>
            <a:r>
              <a:rPr lang="cs-CZ" sz="2000" dirty="0" err="1">
                <a:latin typeface="Microsoft Sans Serif" pitchFamily="34" charset="0"/>
              </a:rPr>
              <a:t>zbr</a:t>
            </a:r>
            <a:r>
              <a:rPr lang="cs-CZ" sz="2000" dirty="0">
                <a:latin typeface="Microsoft Sans Serif" pitchFamily="34" charset="0"/>
              </a:rPr>
              <a:t>. SZ se souhlasem soudce</a:t>
            </a:r>
          </a:p>
          <a:p>
            <a:pPr>
              <a:buFont typeface="Wingdings" pitchFamily="2" charset="2"/>
              <a:buChar char="§"/>
            </a:pPr>
            <a:r>
              <a:rPr lang="cs-CZ" sz="2000" dirty="0">
                <a:solidFill>
                  <a:srgbClr val="FF0000"/>
                </a:solidFill>
                <a:latin typeface="Microsoft Sans Serif" pitchFamily="34" charset="0"/>
              </a:rPr>
              <a:t>Sledovaná</a:t>
            </a:r>
            <a:r>
              <a:rPr lang="cs-CZ" sz="2000" dirty="0">
                <a:latin typeface="Microsoft Sans Serif" pitchFamily="34" charset="0"/>
              </a:rPr>
              <a:t> zásilka (§ 87b) SZ</a:t>
            </a:r>
          </a:p>
          <a:p>
            <a:pPr>
              <a:buFont typeface="Wingdings" pitchFamily="2" charset="2"/>
              <a:buChar char="§"/>
            </a:pPr>
            <a:endParaRPr lang="cs-CZ" sz="2000" dirty="0">
              <a:latin typeface="Microsoft Sans Serif" pitchFamily="34" charset="0"/>
            </a:endParaRPr>
          </a:p>
          <a:p>
            <a:pPr>
              <a:buFont typeface="Wingdings" pitchFamily="2" charset="2"/>
              <a:buChar char="§"/>
            </a:pPr>
            <a:r>
              <a:rPr lang="cs-CZ" sz="2000" dirty="0">
                <a:solidFill>
                  <a:srgbClr val="FF0000"/>
                </a:solidFill>
                <a:latin typeface="Microsoft Sans Serif" pitchFamily="34" charset="0"/>
              </a:rPr>
              <a:t>Odposlech a záznam </a:t>
            </a:r>
            <a:r>
              <a:rPr lang="cs-CZ" sz="2000" dirty="0">
                <a:latin typeface="Microsoft Sans Serif" pitchFamily="34" charset="0"/>
              </a:rPr>
              <a:t>telekomunikačního provozu (§ 88 –</a:t>
            </a:r>
            <a:r>
              <a:rPr lang="cs-CZ" sz="2000" dirty="0">
                <a:solidFill>
                  <a:srgbClr val="92D050"/>
                </a:solidFill>
                <a:latin typeface="Microsoft Sans Serif" pitchFamily="34" charset="0"/>
              </a:rPr>
              <a:t> obsah </a:t>
            </a:r>
            <a:r>
              <a:rPr lang="cs-CZ" sz="2000" dirty="0" err="1">
                <a:latin typeface="Microsoft Sans Serif" pitchFamily="34" charset="0"/>
              </a:rPr>
              <a:t>kominukace</a:t>
            </a:r>
            <a:r>
              <a:rPr lang="cs-CZ" sz="2000" dirty="0">
                <a:latin typeface="Microsoft Sans Serif" pitchFamily="34" charset="0"/>
              </a:rPr>
              <a:t>) pro zločin s hor.hr. TOS min. 8 let a dále tax. výčet  nebo pro jiný MS. Soudce na návrh SZ. </a:t>
            </a:r>
            <a:r>
              <a:rPr lang="cs-CZ" sz="2000" dirty="0" err="1">
                <a:latin typeface="Microsoft Sans Serif" pitchFamily="34" charset="0"/>
              </a:rPr>
              <a:t>max</a:t>
            </a:r>
            <a:r>
              <a:rPr lang="cs-CZ" sz="2000" dirty="0">
                <a:latin typeface="Microsoft Sans Serif" pitchFamily="34" charset="0"/>
              </a:rPr>
              <a:t> 4 </a:t>
            </a:r>
            <a:r>
              <a:rPr lang="cs-CZ" sz="2000" dirty="0" err="1">
                <a:latin typeface="Microsoft Sans Serif" pitchFamily="34" charset="0"/>
              </a:rPr>
              <a:t>měs</a:t>
            </a:r>
            <a:r>
              <a:rPr lang="cs-CZ" sz="2000" dirty="0">
                <a:latin typeface="Microsoft Sans Serif" pitchFamily="34" charset="0"/>
              </a:rPr>
              <a:t>, lze prodloužit  soudcem KS</a:t>
            </a:r>
          </a:p>
          <a:p>
            <a:pPr>
              <a:buFont typeface="Wingdings" pitchFamily="2" charset="2"/>
              <a:buChar char="§"/>
            </a:pPr>
            <a:endParaRPr lang="cs-CZ" sz="2000" dirty="0">
              <a:latin typeface="Microsoft Sans Serif" pitchFamily="34" charset="0"/>
            </a:endParaRPr>
          </a:p>
          <a:p>
            <a:pPr>
              <a:buFont typeface="Wingdings" pitchFamily="2" charset="2"/>
              <a:buChar char="§"/>
            </a:pPr>
            <a:r>
              <a:rPr lang="cs-CZ" sz="2000" dirty="0">
                <a:latin typeface="Microsoft Sans Serif" pitchFamily="34" charset="0"/>
              </a:rPr>
              <a:t>Tzv. </a:t>
            </a:r>
            <a:r>
              <a:rPr lang="cs-CZ" sz="2000" dirty="0">
                <a:solidFill>
                  <a:srgbClr val="FF0000"/>
                </a:solidFill>
                <a:latin typeface="Microsoft Sans Serif" pitchFamily="34" charset="0"/>
              </a:rPr>
              <a:t>data </a:t>
            </a:r>
            <a:r>
              <a:rPr lang="cs-CZ" sz="2000" dirty="0" err="1">
                <a:solidFill>
                  <a:srgbClr val="FF0000"/>
                </a:solidFill>
                <a:latin typeface="Microsoft Sans Serif" pitchFamily="34" charset="0"/>
              </a:rPr>
              <a:t>retention</a:t>
            </a:r>
            <a:r>
              <a:rPr lang="cs-CZ" sz="2000" dirty="0">
                <a:solidFill>
                  <a:srgbClr val="FF0000"/>
                </a:solidFill>
                <a:latin typeface="Microsoft Sans Serif" pitchFamily="34" charset="0"/>
              </a:rPr>
              <a:t> </a:t>
            </a:r>
            <a:r>
              <a:rPr lang="cs-CZ" sz="2000" dirty="0">
                <a:latin typeface="Microsoft Sans Serif" pitchFamily="34" charset="0"/>
              </a:rPr>
              <a:t>  ( § 88a , jde </a:t>
            </a:r>
            <a:r>
              <a:rPr lang="cs-CZ" sz="2000" dirty="0">
                <a:solidFill>
                  <a:srgbClr val="92D050"/>
                </a:solidFill>
                <a:latin typeface="Microsoft Sans Serif" pitchFamily="34" charset="0"/>
              </a:rPr>
              <a:t>o údaje </a:t>
            </a:r>
            <a:r>
              <a:rPr lang="cs-CZ" sz="2000" dirty="0">
                <a:latin typeface="Microsoft Sans Serif" pitchFamily="34" charset="0"/>
              </a:rPr>
              <a:t>o telekomunikačním provozu, ne obsah, ale kde, kdy a jak dlouho…) TOS horní hranice min. 3 roky, dále tax.  výčet TČ a MS soudce na návrh SZ ( viz nález Ústavního soudu </a:t>
            </a:r>
            <a:r>
              <a:rPr lang="cs-CZ" sz="2000" dirty="0" err="1">
                <a:latin typeface="Microsoft Sans Serif" pitchFamily="34" charset="0"/>
              </a:rPr>
              <a:t>Pl</a:t>
            </a:r>
            <a:r>
              <a:rPr lang="cs-CZ" sz="2000" dirty="0">
                <a:latin typeface="Microsoft Sans Serif" pitchFamily="34" charset="0"/>
              </a:rPr>
              <a:t>. ÚS 45/17 (</a:t>
            </a:r>
            <a:r>
              <a:rPr lang="cs-CZ" sz="2000" dirty="0">
                <a:latin typeface="Microsoft Sans Serif" pitchFamily="34" charset="0"/>
                <a:hlinkClick r:id="rId2"/>
              </a:rPr>
              <a:t>www.nalus.cz</a:t>
            </a:r>
            <a:r>
              <a:rPr lang="cs-CZ" sz="2000" dirty="0">
                <a:latin typeface="Microsoft Sans Serif" pitchFamily="34" charset="0"/>
              </a:rPr>
              <a:t>) , kde je podrobný rozbor)</a:t>
            </a:r>
          </a:p>
          <a:p>
            <a:pPr>
              <a:buFont typeface="Wingdings" pitchFamily="2" charset="2"/>
              <a:buChar char="§"/>
            </a:pPr>
            <a:endParaRPr lang="cs-CZ" sz="2000" dirty="0">
              <a:solidFill>
                <a:srgbClr val="FF0000"/>
              </a:solidFill>
              <a:latin typeface="Microsoft Sans Serif" pitchFamily="34" charset="0"/>
            </a:endParaRPr>
          </a:p>
          <a:p>
            <a:pPr>
              <a:buFont typeface="Wingdings" pitchFamily="2" charset="2"/>
              <a:buChar char="§"/>
            </a:pPr>
            <a:r>
              <a:rPr lang="cs-CZ" sz="2000" dirty="0">
                <a:solidFill>
                  <a:srgbClr val="FF0000"/>
                </a:solidFill>
                <a:latin typeface="Microsoft Sans Serif" pitchFamily="34" charset="0"/>
              </a:rPr>
              <a:t>V obou případech </a:t>
            </a:r>
            <a:r>
              <a:rPr lang="cs-CZ" sz="2000" dirty="0">
                <a:latin typeface="Microsoft Sans Serif" pitchFamily="34" charset="0"/>
              </a:rPr>
              <a:t>po skončení věci povinnost informovat osobu možnost do 6 měsíců návrh NS na přezkum</a:t>
            </a:r>
          </a:p>
          <a:p>
            <a:pPr>
              <a:buFont typeface="Wingdings" pitchFamily="2" charset="2"/>
              <a:buChar char="§"/>
            </a:pPr>
            <a:endParaRPr lang="cs-CZ" sz="2000" dirty="0">
              <a:latin typeface="Microsoft Sans Serif" pitchFamily="34" charset="0"/>
            </a:endParaRPr>
          </a:p>
          <a:p>
            <a:pPr>
              <a:buFont typeface="Wingdings" pitchFamily="2" charset="2"/>
              <a:buChar char="§"/>
            </a:pPr>
            <a:r>
              <a:rPr lang="cs-CZ" sz="2000" dirty="0">
                <a:latin typeface="Microsoft Sans Serif" pitchFamily="34" charset="0"/>
              </a:rPr>
              <a:t>Bez příkazu soudu  tehdy, jestliže s tím uživatel souhlasí ( u odposlechu je ještě navíc  výčet TČ)</a:t>
            </a:r>
          </a:p>
          <a:p>
            <a:pPr marL="0" indent="0">
              <a:buNone/>
            </a:pPr>
            <a:endParaRPr lang="cs-CZ" sz="2000" dirty="0">
              <a:latin typeface="Microsoft Sans Serif" pitchFamily="34" charset="0"/>
            </a:endParaRPr>
          </a:p>
        </p:txBody>
      </p:sp>
    </p:spTree>
    <p:extLst>
      <p:ext uri="{BB962C8B-B14F-4D97-AF65-F5344CB8AC3E}">
        <p14:creationId xmlns:p14="http://schemas.microsoft.com/office/powerpoint/2010/main" val="17490919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1023392"/>
          </a:xfrm>
        </p:spPr>
        <p:txBody>
          <a:bodyPr/>
          <a:lstStyle/>
          <a:p>
            <a:pPr algn="ctr"/>
            <a:r>
              <a:rPr lang="cs-CZ" dirty="0"/>
              <a:t>Předběžná opatření</a:t>
            </a:r>
          </a:p>
        </p:txBody>
      </p:sp>
      <p:sp>
        <p:nvSpPr>
          <p:cNvPr id="3" name="Zástupný symbol pro obsah 2"/>
          <p:cNvSpPr>
            <a:spLocks noGrp="1"/>
          </p:cNvSpPr>
          <p:nvPr>
            <p:ph idx="1"/>
          </p:nvPr>
        </p:nvSpPr>
        <p:spPr>
          <a:xfrm>
            <a:off x="539552" y="1844824"/>
            <a:ext cx="8147248" cy="4762872"/>
          </a:xfrm>
        </p:spPr>
        <p:txBody>
          <a:bodyPr>
            <a:noAutofit/>
          </a:bodyPr>
          <a:lstStyle/>
          <a:p>
            <a:pPr algn="just"/>
            <a:r>
              <a:rPr lang="cs-CZ" sz="1600" b="1" dirty="0"/>
              <a:t>inspirace civilním procesem, ale faktické promítnutí zákona 45/2013 Sb. o obětech trestných činů, slouží k </a:t>
            </a:r>
            <a:r>
              <a:rPr lang="cs-CZ" sz="1600" b="1" dirty="0">
                <a:solidFill>
                  <a:srgbClr val="FF9933"/>
                </a:solidFill>
              </a:rPr>
              <a:t>prozatímní, dočasné úpravě poměrů mezi obviněným a poškozeným </a:t>
            </a:r>
            <a:r>
              <a:rPr lang="cs-CZ" sz="1600" b="1" dirty="0"/>
              <a:t>- obětí trestného činu.</a:t>
            </a:r>
          </a:p>
          <a:p>
            <a:pPr algn="just"/>
            <a:r>
              <a:rPr lang="cs-CZ" sz="1600" b="1" dirty="0"/>
              <a:t>obecným účelem je </a:t>
            </a:r>
            <a:r>
              <a:rPr lang="cs-CZ" sz="1600" b="1" dirty="0">
                <a:solidFill>
                  <a:srgbClr val="FF9933"/>
                </a:solidFill>
              </a:rPr>
              <a:t>ochrana života, svobody, lidské důstojnosti obětí </a:t>
            </a:r>
            <a:r>
              <a:rPr lang="cs-CZ" sz="1600" b="1" dirty="0"/>
              <a:t>trestných činů( zejm. před prohlubováním primární viktimizace a prevenci před sekundární či opakovanou viktimizací), </a:t>
            </a:r>
            <a:r>
              <a:rPr lang="cs-CZ" sz="1600" b="1" dirty="0">
                <a:solidFill>
                  <a:srgbClr val="FF9933"/>
                </a:solidFill>
              </a:rPr>
              <a:t>ochrana osob jim blízkých a společnosti jako celku</a:t>
            </a:r>
            <a:r>
              <a:rPr lang="cs-CZ" sz="1600" b="1" dirty="0"/>
              <a:t>,</a:t>
            </a:r>
          </a:p>
          <a:p>
            <a:pPr algn="just"/>
            <a:r>
              <a:rPr lang="cs-CZ" sz="1600" b="1" dirty="0"/>
              <a:t>lze je uložit </a:t>
            </a:r>
            <a:r>
              <a:rPr lang="cs-CZ" sz="1600" b="1" dirty="0">
                <a:solidFill>
                  <a:srgbClr val="FF9933"/>
                </a:solidFill>
              </a:rPr>
              <a:t>jen obviněnému</a:t>
            </a:r>
            <a:r>
              <a:rPr lang="cs-CZ" sz="1600" b="1" dirty="0"/>
              <a:t>, </a:t>
            </a:r>
          </a:p>
          <a:p>
            <a:pPr algn="just"/>
            <a:r>
              <a:rPr lang="cs-CZ" sz="1600" b="1" dirty="0">
                <a:solidFill>
                  <a:srgbClr val="FF9933"/>
                </a:solidFill>
              </a:rPr>
              <a:t>důvodnost trestního stíhání </a:t>
            </a:r>
            <a:r>
              <a:rPr lang="cs-CZ" sz="1600" b="1" dirty="0"/>
              <a:t>- zjištěné skutečnosti nasvědčují tomu, že skutek, pro který bylo zahájeno trestní stíhání,    byl spáchán, má všechny znaky trestného činu a že jej spáchal obviněný,</a:t>
            </a:r>
          </a:p>
          <a:p>
            <a:pPr algn="just"/>
            <a:r>
              <a:rPr lang="cs-CZ" sz="1600" b="1" dirty="0"/>
              <a:t>existuje důvodná obava, že obviněný bude opakovat trestnou činnost, pro kterou je stíhán, anebo dokoná trestný čin, o který se pokusil nebo který připravoval nebo kterým hrozil </a:t>
            </a:r>
            <a:r>
              <a:rPr lang="cs-CZ" sz="1600" b="1" dirty="0">
                <a:solidFill>
                  <a:srgbClr val="FF0000"/>
                </a:solidFill>
              </a:rPr>
              <a:t>( viz však § 67 c) </a:t>
            </a:r>
            <a:r>
              <a:rPr lang="cs-CZ" sz="1600" b="1" dirty="0" err="1">
                <a:solidFill>
                  <a:srgbClr val="FF0000"/>
                </a:solidFill>
              </a:rPr>
              <a:t>tr.ř</a:t>
            </a:r>
            <a:r>
              <a:rPr lang="cs-CZ" sz="1600" b="1" dirty="0">
                <a:solidFill>
                  <a:srgbClr val="FF0000"/>
                </a:solidFill>
              </a:rPr>
              <a:t>.),</a:t>
            </a:r>
          </a:p>
          <a:p>
            <a:pPr algn="just"/>
            <a:r>
              <a:rPr lang="cs-CZ" sz="1600" b="1" dirty="0"/>
              <a:t>uložení opatření vyžaduje potřeba ochrany zájmů (zejména života, zdraví, svobody a lidské důstojnosti) poškozeného, který je fyzickou osobou, osob mu blízkých nebo ochrany zájmů společnosti, </a:t>
            </a:r>
          </a:p>
          <a:p>
            <a:r>
              <a:rPr lang="cs-CZ" sz="1600" b="1" dirty="0"/>
              <a:t> </a:t>
            </a:r>
            <a:r>
              <a:rPr lang="cs-CZ" sz="1600" b="1" dirty="0">
                <a:solidFill>
                  <a:srgbClr val="FF9933"/>
                </a:solidFill>
              </a:rPr>
              <a:t>subsidiarita PO </a:t>
            </a:r>
            <a:r>
              <a:rPr lang="cs-CZ" sz="1600" b="1" dirty="0"/>
              <a:t>- účelu předběžného opatření nelze dosáhnout jinak  </a:t>
            </a:r>
          </a:p>
        </p:txBody>
      </p:sp>
    </p:spTree>
    <p:extLst>
      <p:ext uri="{BB962C8B-B14F-4D97-AF65-F5344CB8AC3E}">
        <p14:creationId xmlns:p14="http://schemas.microsoft.com/office/powerpoint/2010/main" val="40834880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735360"/>
          </a:xfrm>
        </p:spPr>
        <p:txBody>
          <a:bodyPr>
            <a:normAutofit fontScale="90000"/>
          </a:bodyPr>
          <a:lstStyle/>
          <a:p>
            <a:pPr algn="ctr"/>
            <a:r>
              <a:rPr lang="cs-CZ" dirty="0"/>
              <a:t>Druhy PO</a:t>
            </a:r>
          </a:p>
        </p:txBody>
      </p:sp>
      <p:sp>
        <p:nvSpPr>
          <p:cNvPr id="3" name="Zástupný symbol pro obsah 2"/>
          <p:cNvSpPr>
            <a:spLocks noGrp="1"/>
          </p:cNvSpPr>
          <p:nvPr>
            <p:ph idx="1"/>
          </p:nvPr>
        </p:nvSpPr>
        <p:spPr>
          <a:xfrm>
            <a:off x="457200" y="1412776"/>
            <a:ext cx="8229600" cy="4881661"/>
          </a:xfrm>
        </p:spPr>
        <p:txBody>
          <a:bodyPr>
            <a:noAutofit/>
          </a:bodyPr>
          <a:lstStyle/>
          <a:p>
            <a:pPr marL="0" indent="0">
              <a:buNone/>
            </a:pPr>
            <a:r>
              <a:rPr lang="cs-CZ" sz="1600" b="1" dirty="0"/>
              <a:t>                </a:t>
            </a:r>
            <a:r>
              <a:rPr lang="cs-CZ" sz="2000" b="1" dirty="0"/>
              <a:t>Předběžným opatřením může být obviněnému uložen jen </a:t>
            </a:r>
            <a:r>
              <a:rPr lang="cs-CZ" sz="2000" b="1" dirty="0">
                <a:solidFill>
                  <a:srgbClr val="FF9933"/>
                </a:solidFill>
              </a:rPr>
              <a:t>konkrétní zákaz </a:t>
            </a:r>
            <a:r>
              <a:rPr lang="cs-CZ" sz="2000" b="1" dirty="0"/>
              <a:t>:</a:t>
            </a:r>
          </a:p>
          <a:p>
            <a:pPr marL="0" indent="0">
              <a:buNone/>
            </a:pPr>
            <a:endParaRPr lang="cs-CZ" sz="1800" b="1" dirty="0"/>
          </a:p>
          <a:p>
            <a:r>
              <a:rPr lang="cs-CZ" sz="1800" b="1" dirty="0">
                <a:solidFill>
                  <a:srgbClr val="FF9933"/>
                </a:solidFill>
              </a:rPr>
              <a:t>styku</a:t>
            </a:r>
            <a:r>
              <a:rPr lang="cs-CZ" sz="1800" b="1" dirty="0"/>
              <a:t> s poškozeným, osobami jemu blízkými nebo s jinými osobami, zejména svědky,</a:t>
            </a:r>
          </a:p>
          <a:p>
            <a:r>
              <a:rPr lang="cs-CZ" sz="1800" b="1" dirty="0">
                <a:solidFill>
                  <a:srgbClr val="FF9933"/>
                </a:solidFill>
              </a:rPr>
              <a:t>vstupu</a:t>
            </a:r>
            <a:r>
              <a:rPr lang="cs-CZ" sz="1800" b="1" dirty="0"/>
              <a:t> do společného obydlí obývaného s poškozeným a jeho bezprostředního okolí a zdržování se v takovém obydlí ,</a:t>
            </a:r>
          </a:p>
          <a:p>
            <a:r>
              <a:rPr lang="cs-CZ" sz="1800" b="1" dirty="0">
                <a:solidFill>
                  <a:srgbClr val="FF9933"/>
                </a:solidFill>
              </a:rPr>
              <a:t>návštěv</a:t>
            </a:r>
            <a:r>
              <a:rPr lang="cs-CZ" sz="1800" b="1" dirty="0"/>
              <a:t> nevhodného prostředí, sportovních, kulturních a jiných společenských akcí a styku s určitými osobami,</a:t>
            </a:r>
          </a:p>
          <a:p>
            <a:r>
              <a:rPr lang="cs-CZ" sz="1800" dirty="0"/>
              <a:t>zdržovat se </a:t>
            </a:r>
            <a:r>
              <a:rPr lang="cs-CZ" sz="1800" b="1" dirty="0"/>
              <a:t>na konkrétně vymezeném místě,</a:t>
            </a:r>
          </a:p>
          <a:p>
            <a:r>
              <a:rPr lang="cs-CZ" sz="1800" b="1" dirty="0"/>
              <a:t> </a:t>
            </a:r>
            <a:r>
              <a:rPr lang="cs-CZ" sz="1800" b="1" dirty="0">
                <a:solidFill>
                  <a:srgbClr val="FF9933"/>
                </a:solidFill>
              </a:rPr>
              <a:t>vycestování</a:t>
            </a:r>
            <a:r>
              <a:rPr lang="cs-CZ" sz="1800" b="1" dirty="0"/>
              <a:t> do zahraničí,</a:t>
            </a:r>
          </a:p>
          <a:p>
            <a:r>
              <a:rPr lang="cs-CZ" sz="1800" b="1" dirty="0"/>
              <a:t> </a:t>
            </a:r>
            <a:r>
              <a:rPr lang="cs-CZ" sz="1800" b="1" dirty="0">
                <a:solidFill>
                  <a:srgbClr val="FF9933"/>
                </a:solidFill>
              </a:rPr>
              <a:t>držet a přechovávat věci</a:t>
            </a:r>
            <a:r>
              <a:rPr lang="cs-CZ" sz="1800" b="1" dirty="0"/>
              <a:t>, které mohou sloužit k páchání trestné činnosti,</a:t>
            </a:r>
          </a:p>
          <a:p>
            <a:r>
              <a:rPr lang="cs-CZ" sz="1800" b="1" dirty="0"/>
              <a:t> </a:t>
            </a:r>
            <a:r>
              <a:rPr lang="cs-CZ" sz="1800" b="1" dirty="0">
                <a:solidFill>
                  <a:srgbClr val="FF9933"/>
                </a:solidFill>
              </a:rPr>
              <a:t>užívat, držet nebo přechovávat</a:t>
            </a:r>
            <a:r>
              <a:rPr lang="cs-CZ" sz="1800" b="1" dirty="0"/>
              <a:t> alkoholické nápoje nebo jiné návykové látky,</a:t>
            </a:r>
          </a:p>
          <a:p>
            <a:r>
              <a:rPr lang="cs-CZ" sz="1800" b="1" dirty="0"/>
              <a:t> </a:t>
            </a:r>
            <a:r>
              <a:rPr lang="cs-CZ" sz="1800" b="1" dirty="0">
                <a:solidFill>
                  <a:srgbClr val="FF9933"/>
                </a:solidFill>
              </a:rPr>
              <a:t>hazardních her</a:t>
            </a:r>
            <a:r>
              <a:rPr lang="cs-CZ" sz="1800" b="1" dirty="0"/>
              <a:t>, hraní na hracích přístrojích a sázek,</a:t>
            </a:r>
          </a:p>
          <a:p>
            <a:r>
              <a:rPr lang="cs-CZ" sz="1800" b="1" dirty="0"/>
              <a:t> </a:t>
            </a:r>
            <a:r>
              <a:rPr lang="cs-CZ" sz="1800" b="1" dirty="0">
                <a:solidFill>
                  <a:srgbClr val="FF9933"/>
                </a:solidFill>
              </a:rPr>
              <a:t>výkonu</a:t>
            </a:r>
            <a:r>
              <a:rPr lang="cs-CZ" sz="1800" b="1" dirty="0"/>
              <a:t> konkrétně vymezené činnosti, jejíž povaha umožňuje opakování nebo pokračování v trestné činnosti. </a:t>
            </a:r>
          </a:p>
        </p:txBody>
      </p:sp>
    </p:spTree>
    <p:extLst>
      <p:ext uri="{BB962C8B-B14F-4D97-AF65-F5344CB8AC3E}">
        <p14:creationId xmlns:p14="http://schemas.microsoft.com/office/powerpoint/2010/main" val="647860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Grp="1" noChangeArrowheads="1"/>
          </p:cNvSpPr>
          <p:nvPr>
            <p:ph type="title"/>
          </p:nvPr>
        </p:nvSpPr>
        <p:spPr>
          <a:xfrm>
            <a:off x="395536" y="620688"/>
            <a:ext cx="8229600" cy="648072"/>
          </a:xfrm>
        </p:spPr>
        <p:txBody>
          <a:bodyPr>
            <a:normAutofit/>
          </a:bodyPr>
          <a:lstStyle/>
          <a:p>
            <a:r>
              <a:rPr lang="cs-CZ" sz="3200" dirty="0"/>
              <a:t>Obecné výklady o zajišťovacích úkonech </a:t>
            </a:r>
          </a:p>
        </p:txBody>
      </p:sp>
      <p:sp>
        <p:nvSpPr>
          <p:cNvPr id="214019" name="Rectangle 3"/>
          <p:cNvSpPr>
            <a:spLocks noGrp="1" noChangeArrowheads="1"/>
          </p:cNvSpPr>
          <p:nvPr>
            <p:ph idx="1"/>
          </p:nvPr>
        </p:nvSpPr>
        <p:spPr>
          <a:xfrm>
            <a:off x="611560" y="2132856"/>
            <a:ext cx="8006978" cy="3600400"/>
          </a:xfrm>
        </p:spPr>
        <p:txBody>
          <a:bodyPr/>
          <a:lstStyle/>
          <a:p>
            <a:pPr marL="0" indent="0">
              <a:lnSpc>
                <a:spcPct val="80000"/>
              </a:lnSpc>
              <a:buNone/>
            </a:pPr>
            <a:r>
              <a:rPr lang="cs-CZ" sz="2400" b="1" dirty="0">
                <a:solidFill>
                  <a:srgbClr val="FF9933"/>
                </a:solidFill>
              </a:rPr>
              <a:t>Podstata zajišťovacích úkonů a předběžných opatření</a:t>
            </a:r>
          </a:p>
          <a:p>
            <a:pPr lvl="1">
              <a:lnSpc>
                <a:spcPct val="80000"/>
              </a:lnSpc>
              <a:buFontTx/>
              <a:buChar char="•"/>
            </a:pPr>
            <a:r>
              <a:rPr lang="cs-CZ" sz="2400" dirty="0"/>
              <a:t>Omezení základních práv </a:t>
            </a:r>
            <a:r>
              <a:rPr lang="cs-CZ" sz="2400" dirty="0">
                <a:solidFill>
                  <a:srgbClr val="FF0000"/>
                </a:solidFill>
              </a:rPr>
              <a:t>x</a:t>
            </a:r>
            <a:r>
              <a:rPr lang="cs-CZ" sz="2400" dirty="0"/>
              <a:t> účel trestního řízení</a:t>
            </a:r>
          </a:p>
          <a:p>
            <a:pPr lvl="1">
              <a:lnSpc>
                <a:spcPct val="80000"/>
              </a:lnSpc>
              <a:buFontTx/>
              <a:buChar char="•"/>
            </a:pPr>
            <a:r>
              <a:rPr lang="cs-CZ" sz="2400" dirty="0"/>
              <a:t>Absolutní práva </a:t>
            </a:r>
          </a:p>
          <a:p>
            <a:pPr lvl="1">
              <a:lnSpc>
                <a:spcPct val="80000"/>
              </a:lnSpc>
              <a:buFontTx/>
              <a:buChar char="•"/>
            </a:pPr>
            <a:r>
              <a:rPr lang="cs-CZ" sz="2400" dirty="0"/>
              <a:t>Minimální práva v trestním řízení </a:t>
            </a:r>
          </a:p>
          <a:p>
            <a:pPr lvl="1">
              <a:lnSpc>
                <a:spcPct val="80000"/>
              </a:lnSpc>
              <a:buFontTx/>
              <a:buChar char="•"/>
            </a:pPr>
            <a:r>
              <a:rPr lang="cs-CZ" sz="2400" dirty="0"/>
              <a:t>Zásada zdrženlivosti</a:t>
            </a:r>
          </a:p>
          <a:p>
            <a:pPr lvl="1">
              <a:lnSpc>
                <a:spcPct val="80000"/>
              </a:lnSpc>
              <a:buFontTx/>
              <a:buChar char="•"/>
            </a:pPr>
            <a:r>
              <a:rPr lang="cs-CZ" sz="2400" dirty="0"/>
              <a:t>Zásada subsidiarity</a:t>
            </a:r>
          </a:p>
          <a:p>
            <a:pPr lvl="1">
              <a:lnSpc>
                <a:spcPct val="80000"/>
              </a:lnSpc>
              <a:buFontTx/>
              <a:buChar char="•"/>
            </a:pPr>
            <a:r>
              <a:rPr lang="cs-CZ" sz="2400" dirty="0"/>
              <a:t>Zásada přiměřenosti</a:t>
            </a:r>
          </a:p>
          <a:p>
            <a:pPr lvl="1">
              <a:lnSpc>
                <a:spcPct val="80000"/>
              </a:lnSpc>
              <a:buFontTx/>
              <a:buChar char="•"/>
            </a:pPr>
            <a:r>
              <a:rPr lang="cs-CZ" sz="2400" dirty="0"/>
              <a:t>Zásada vícenásobné kontroly </a:t>
            </a:r>
          </a:p>
          <a:p>
            <a:pPr>
              <a:lnSpc>
                <a:spcPct val="80000"/>
              </a:lnSpc>
            </a:pPr>
            <a:endParaRPr lang="cs-CZ" sz="1800" dirty="0">
              <a:solidFill>
                <a:schemeClr val="bg1"/>
              </a:solidFill>
            </a:endParaRPr>
          </a:p>
          <a:p>
            <a:pPr lvl="1">
              <a:lnSpc>
                <a:spcPct val="80000"/>
              </a:lnSpc>
            </a:pPr>
            <a:endParaRPr lang="cs-CZ" sz="1800" dirty="0">
              <a:solidFill>
                <a:schemeClr val="bg1"/>
              </a:solidFill>
            </a:endParaRPr>
          </a:p>
        </p:txBody>
      </p:sp>
    </p:spTree>
    <p:extLst>
      <p:ext uri="{BB962C8B-B14F-4D97-AF65-F5344CB8AC3E}">
        <p14:creationId xmlns:p14="http://schemas.microsoft.com/office/powerpoint/2010/main" val="1572238889"/>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1239416"/>
          </a:xfrm>
        </p:spPr>
        <p:txBody>
          <a:bodyPr/>
          <a:lstStyle/>
          <a:p>
            <a:pPr algn="ctr"/>
            <a:r>
              <a:rPr lang="cs-CZ" dirty="0"/>
              <a:t> Rozhodnutí o OP a jeho trvání</a:t>
            </a:r>
          </a:p>
        </p:txBody>
      </p:sp>
      <p:sp>
        <p:nvSpPr>
          <p:cNvPr id="3" name="Zástupný symbol pro obsah 2"/>
          <p:cNvSpPr>
            <a:spLocks noGrp="1"/>
          </p:cNvSpPr>
          <p:nvPr>
            <p:ph idx="1"/>
          </p:nvPr>
        </p:nvSpPr>
        <p:spPr/>
        <p:txBody>
          <a:bodyPr>
            <a:normAutofit/>
          </a:bodyPr>
          <a:lstStyle/>
          <a:p>
            <a:pPr algn="just"/>
            <a:r>
              <a:rPr lang="cs-CZ" sz="2400" dirty="0"/>
              <a:t>o uložení </a:t>
            </a:r>
            <a:r>
              <a:rPr lang="cs-CZ" sz="2400" dirty="0">
                <a:solidFill>
                  <a:srgbClr val="FFC000"/>
                </a:solidFill>
              </a:rPr>
              <a:t>předběžných opatření zákazu styku s určitými osobami, zákazu držet a přechovávat věci, které mohou sloužit k páchání trestné činnosti, zákazu užívat, držet nebo přechovávat alkoholické nápoje nebo jiné návykové látky a zákazu her a sázek </a:t>
            </a:r>
            <a:r>
              <a:rPr lang="cs-CZ" sz="2400" dirty="0"/>
              <a:t>rozhoduje předseda senátu a v přípravném řízení státní zástupce, o jiných PO v přípravném řízení soudce na návrh státního zástupce (usnesení)</a:t>
            </a:r>
          </a:p>
          <a:p>
            <a:pPr marL="0" indent="0">
              <a:buNone/>
            </a:pPr>
            <a:endParaRPr lang="cs-CZ" sz="2400" dirty="0"/>
          </a:p>
          <a:p>
            <a:pPr algn="just"/>
            <a:r>
              <a:rPr lang="cs-CZ" sz="2400" dirty="0">
                <a:solidFill>
                  <a:srgbClr val="FFC000"/>
                </a:solidFill>
              </a:rPr>
              <a:t>trvá</a:t>
            </a:r>
            <a:r>
              <a:rPr lang="cs-CZ" sz="2400" dirty="0"/>
              <a:t>, dokud to vyžaduje jeho účel, nejdéle však do právní moci rozsudku nebo jiného rozhodnutí, jímž řízení končí.</a:t>
            </a:r>
          </a:p>
        </p:txBody>
      </p:sp>
    </p:spTree>
    <p:extLst>
      <p:ext uri="{BB962C8B-B14F-4D97-AF65-F5344CB8AC3E}">
        <p14:creationId xmlns:p14="http://schemas.microsoft.com/office/powerpoint/2010/main" val="29247020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1239416"/>
          </a:xfrm>
        </p:spPr>
        <p:txBody>
          <a:bodyPr/>
          <a:lstStyle/>
          <a:p>
            <a:pPr algn="ctr"/>
            <a:r>
              <a:rPr lang="cs-CZ" dirty="0"/>
              <a:t>Porušení podmínek PO</a:t>
            </a:r>
          </a:p>
        </p:txBody>
      </p:sp>
      <p:sp>
        <p:nvSpPr>
          <p:cNvPr id="3" name="Zástupný symbol pro obsah 2"/>
          <p:cNvSpPr>
            <a:spLocks noGrp="1"/>
          </p:cNvSpPr>
          <p:nvPr>
            <p:ph idx="1"/>
          </p:nvPr>
        </p:nvSpPr>
        <p:spPr/>
        <p:txBody>
          <a:bodyPr>
            <a:normAutofit/>
          </a:bodyPr>
          <a:lstStyle/>
          <a:p>
            <a:pPr algn="just"/>
            <a:r>
              <a:rPr lang="cs-CZ" sz="2400" dirty="0">
                <a:solidFill>
                  <a:srgbClr val="FFC000"/>
                </a:solidFill>
              </a:rPr>
              <a:t>neplní-li obviněný</a:t>
            </a:r>
            <a:r>
              <a:rPr lang="cs-CZ" sz="2400" dirty="0"/>
              <a:t> podmínky uloženého předběžného opatření, může příslušný orgán činný v trestním řízení rozhodnout o :</a:t>
            </a:r>
          </a:p>
          <a:p>
            <a:pPr marL="0" indent="0" algn="just">
              <a:buNone/>
            </a:pPr>
            <a:r>
              <a:rPr lang="cs-CZ" sz="2400" dirty="0"/>
              <a:t>    a) uložení pořádkové pokuty podle § 66,</a:t>
            </a:r>
          </a:p>
          <a:p>
            <a:pPr marL="0" indent="0" algn="just">
              <a:buNone/>
            </a:pPr>
            <a:r>
              <a:rPr lang="cs-CZ" sz="2400" dirty="0"/>
              <a:t>    b) uložení jiného druhu předběžného opatření,</a:t>
            </a:r>
          </a:p>
          <a:p>
            <a:pPr marL="0" indent="0" algn="just">
              <a:buNone/>
            </a:pPr>
            <a:r>
              <a:rPr lang="cs-CZ" sz="2400" dirty="0"/>
              <a:t>    c) vzetí obviněného do vazby.</a:t>
            </a:r>
          </a:p>
          <a:p>
            <a:pPr marL="0" indent="0" algn="just">
              <a:buNone/>
            </a:pPr>
            <a:endParaRPr lang="cs-CZ" sz="2400" dirty="0"/>
          </a:p>
          <a:p>
            <a:pPr marL="0" indent="0" algn="just">
              <a:buNone/>
            </a:pPr>
            <a:r>
              <a:rPr lang="cs-CZ" sz="2400" dirty="0">
                <a:solidFill>
                  <a:srgbClr val="FFC000"/>
                </a:solidFill>
              </a:rPr>
              <a:t>Nerespektování předběžných opatření a kriminalizace téhož jednání podle  § 337 odst. 1 </a:t>
            </a:r>
            <a:r>
              <a:rPr lang="cs-CZ" sz="2400" dirty="0" err="1">
                <a:solidFill>
                  <a:srgbClr val="FFC000"/>
                </a:solidFill>
              </a:rPr>
              <a:t>písm.a</a:t>
            </a:r>
            <a:r>
              <a:rPr lang="cs-CZ" sz="2400" dirty="0">
                <a:solidFill>
                  <a:srgbClr val="FFC000"/>
                </a:solidFill>
              </a:rPr>
              <a:t>)d), § 337 odst. 2 TZ ???</a:t>
            </a:r>
          </a:p>
          <a:p>
            <a:pPr marL="0" indent="0" algn="just">
              <a:buNone/>
            </a:pPr>
            <a:endParaRPr lang="cs-CZ" dirty="0"/>
          </a:p>
          <a:p>
            <a:pPr marL="0" indent="0" algn="just">
              <a:buNone/>
            </a:pPr>
            <a:endParaRPr lang="cs-CZ" dirty="0"/>
          </a:p>
        </p:txBody>
      </p:sp>
    </p:spTree>
    <p:extLst>
      <p:ext uri="{BB962C8B-B14F-4D97-AF65-F5344CB8AC3E}">
        <p14:creationId xmlns:p14="http://schemas.microsoft.com/office/powerpoint/2010/main" val="30772708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ChangeArrowheads="1"/>
          </p:cNvSpPr>
          <p:nvPr>
            <p:ph idx="1"/>
          </p:nvPr>
        </p:nvSpPr>
        <p:spPr>
          <a:xfrm>
            <a:off x="539750" y="2276475"/>
            <a:ext cx="8229600" cy="648469"/>
          </a:xfrm>
        </p:spPr>
        <p:txBody>
          <a:bodyPr>
            <a:normAutofit/>
          </a:bodyPr>
          <a:lstStyle/>
          <a:p>
            <a:pPr algn="ctr">
              <a:buFontTx/>
              <a:buNone/>
            </a:pPr>
            <a:r>
              <a:rPr lang="cs-CZ" sz="3600" dirty="0"/>
              <a:t>Děkuji za pozornost </a:t>
            </a:r>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79913" y="3573016"/>
            <a:ext cx="1440160" cy="1944216"/>
          </a:xfrm>
          <a:prstGeom prst="rect">
            <a:avLst/>
          </a:prstGeom>
        </p:spPr>
      </p:pic>
    </p:spTree>
    <p:extLst>
      <p:ext uri="{BB962C8B-B14F-4D97-AF65-F5344CB8AC3E}">
        <p14:creationId xmlns:p14="http://schemas.microsoft.com/office/powerpoint/2010/main" val="36905096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836712"/>
            <a:ext cx="8229600" cy="5410944"/>
          </a:xfrm>
        </p:spPr>
        <p:txBody>
          <a:bodyPr>
            <a:normAutofit/>
          </a:bodyPr>
          <a:lstStyle/>
          <a:p>
            <a:pPr marL="0" indent="0">
              <a:lnSpc>
                <a:spcPct val="80000"/>
              </a:lnSpc>
              <a:buNone/>
            </a:pPr>
            <a:r>
              <a:rPr lang="cs-CZ" sz="2400" b="1" dirty="0">
                <a:solidFill>
                  <a:srgbClr val="FF9933"/>
                </a:solidFill>
              </a:rPr>
              <a:t>Základní právní úprava</a:t>
            </a:r>
          </a:p>
          <a:p>
            <a:pPr marL="0" indent="0">
              <a:lnSpc>
                <a:spcPct val="80000"/>
              </a:lnSpc>
              <a:buNone/>
            </a:pPr>
            <a:endParaRPr lang="cs-CZ" sz="2000" b="1" dirty="0">
              <a:solidFill>
                <a:srgbClr val="FF9933"/>
              </a:solidFill>
            </a:endParaRPr>
          </a:p>
          <a:p>
            <a:pPr marL="0" indent="0">
              <a:lnSpc>
                <a:spcPct val="80000"/>
              </a:lnSpc>
              <a:buNone/>
            </a:pPr>
            <a:endParaRPr lang="cs-CZ" sz="2000" b="1" dirty="0">
              <a:solidFill>
                <a:srgbClr val="FF9933"/>
              </a:solidFill>
            </a:endParaRPr>
          </a:p>
          <a:p>
            <a:pPr marL="0" indent="0">
              <a:lnSpc>
                <a:spcPct val="80000"/>
              </a:lnSpc>
              <a:buNone/>
            </a:pPr>
            <a:endParaRPr lang="cs-CZ" sz="2000" b="1" dirty="0">
              <a:solidFill>
                <a:srgbClr val="FF9933"/>
              </a:solidFill>
            </a:endParaRPr>
          </a:p>
          <a:p>
            <a:pPr lvl="1">
              <a:lnSpc>
                <a:spcPct val="80000"/>
              </a:lnSpc>
              <a:buFontTx/>
              <a:buChar char="•"/>
            </a:pPr>
            <a:r>
              <a:rPr lang="cs-CZ" sz="2000" dirty="0">
                <a:solidFill>
                  <a:srgbClr val="FFC000"/>
                </a:solidFill>
              </a:rPr>
              <a:t>Mezinárodní pakt o občanských a politických právech </a:t>
            </a:r>
            <a:r>
              <a:rPr lang="cs-CZ" sz="2000" dirty="0"/>
              <a:t>( OSN) čl. 9 </a:t>
            </a:r>
            <a:r>
              <a:rPr lang="cs-CZ" sz="2000" dirty="0">
                <a:solidFill>
                  <a:srgbClr val="FF0000"/>
                </a:solidFill>
              </a:rPr>
              <a:t>zatčení, zadržení, vazba</a:t>
            </a:r>
            <a:r>
              <a:rPr lang="cs-CZ" sz="2000" dirty="0"/>
              <a:t>, čl. 10 atd.</a:t>
            </a:r>
          </a:p>
          <a:p>
            <a:pPr lvl="1" algn="just">
              <a:lnSpc>
                <a:spcPct val="80000"/>
              </a:lnSpc>
              <a:buFontTx/>
              <a:buChar char="•"/>
            </a:pPr>
            <a:r>
              <a:rPr lang="cs-CZ" sz="2000" dirty="0">
                <a:solidFill>
                  <a:srgbClr val="FF9933"/>
                </a:solidFill>
              </a:rPr>
              <a:t>Evropská úmluva </a:t>
            </a:r>
            <a:r>
              <a:rPr lang="cs-CZ" sz="2000" dirty="0"/>
              <a:t>o ochraně lidských práv a základních svobod ( RE) - zejména čl. </a:t>
            </a:r>
            <a:r>
              <a:rPr lang="cs-CZ" sz="2000" dirty="0">
                <a:solidFill>
                  <a:srgbClr val="FF0000"/>
                </a:solidFill>
              </a:rPr>
              <a:t>5 o vazbě</a:t>
            </a:r>
            <a:r>
              <a:rPr lang="cs-CZ" sz="2000" dirty="0"/>
              <a:t>, čl. 6 o právu na spravedlivý proces ( minimální práva), čl. 7 o </a:t>
            </a:r>
            <a:r>
              <a:rPr lang="cs-CZ" sz="2000" dirty="0">
                <a:solidFill>
                  <a:srgbClr val="FF0000"/>
                </a:solidFill>
              </a:rPr>
              <a:t>nedotknutelnosti osoby a soukromí </a:t>
            </a:r>
            <a:r>
              <a:rPr lang="cs-CZ" sz="2000" dirty="0"/>
              <a:t>nebo čl. </a:t>
            </a:r>
            <a:r>
              <a:rPr lang="cs-CZ" sz="2000" dirty="0">
                <a:solidFill>
                  <a:srgbClr val="FF0000"/>
                </a:solidFill>
              </a:rPr>
              <a:t>8 o ochraně listovního tajemství</a:t>
            </a:r>
            <a:r>
              <a:rPr lang="cs-CZ" sz="2000" dirty="0"/>
              <a:t>, </a:t>
            </a:r>
            <a:r>
              <a:rPr lang="cs-CZ" sz="2000" dirty="0">
                <a:solidFill>
                  <a:srgbClr val="FF0000"/>
                </a:solidFill>
              </a:rPr>
              <a:t>tajemství dopravovaných zpráv, ochrana obydlí</a:t>
            </a:r>
            <a:r>
              <a:rPr lang="cs-CZ" sz="2000" dirty="0"/>
              <a:t>, atd.),</a:t>
            </a:r>
            <a:r>
              <a:rPr lang="cs-CZ" sz="2000" dirty="0">
                <a:solidFill>
                  <a:srgbClr val="FF9933"/>
                </a:solidFill>
              </a:rPr>
              <a:t> </a:t>
            </a:r>
          </a:p>
          <a:p>
            <a:pPr lvl="1" algn="just">
              <a:lnSpc>
                <a:spcPct val="80000"/>
              </a:lnSpc>
              <a:buFontTx/>
              <a:buChar char="•"/>
            </a:pPr>
            <a:r>
              <a:rPr lang="cs-CZ" sz="2000" dirty="0">
                <a:solidFill>
                  <a:srgbClr val="FF9933"/>
                </a:solidFill>
              </a:rPr>
              <a:t>Listina základních práv Evropské unie ( jen když OČTŘ aplikují právo EU)</a:t>
            </a:r>
          </a:p>
          <a:p>
            <a:pPr lvl="1" algn="just">
              <a:lnSpc>
                <a:spcPct val="80000"/>
              </a:lnSpc>
              <a:buFontTx/>
              <a:buChar char="•"/>
            </a:pPr>
            <a:r>
              <a:rPr lang="cs-CZ" sz="2000" dirty="0">
                <a:solidFill>
                  <a:srgbClr val="FF9933"/>
                </a:solidFill>
              </a:rPr>
              <a:t>Listina základních práva a svobod </a:t>
            </a:r>
            <a:r>
              <a:rPr lang="cs-CZ" sz="2000" dirty="0"/>
              <a:t>(např. čl. 7 o nedotknutelnosti osoby a soukromí, čl. 8 o vzetí do vazby, čl. 12 o nedotknutelnosti obydlí, čl. 13 o ochraně listovního tajemství a tajemství jiných písemností a záznamů, čl. 14 o ochraně pohybu a pobytu, atd.)</a:t>
            </a:r>
            <a:endParaRPr lang="cs-CZ" sz="2000" dirty="0">
              <a:solidFill>
                <a:srgbClr val="FF9933"/>
              </a:solidFill>
            </a:endParaRPr>
          </a:p>
          <a:p>
            <a:pPr lvl="1" algn="just">
              <a:lnSpc>
                <a:spcPct val="80000"/>
              </a:lnSpc>
              <a:buFontTx/>
              <a:buChar char="•"/>
            </a:pPr>
            <a:r>
              <a:rPr lang="cs-CZ" sz="2000" dirty="0">
                <a:solidFill>
                  <a:srgbClr val="FF9933"/>
                </a:solidFill>
              </a:rPr>
              <a:t>Trestní řád </a:t>
            </a:r>
            <a:r>
              <a:rPr lang="cs-CZ" sz="2000" dirty="0"/>
              <a:t>( § 2 a hlava čtvrtá – předběžná opatření, zajištění osob, věcí a jiných majetkových hodnot - § 67 - § 88o)</a:t>
            </a:r>
          </a:p>
          <a:p>
            <a:endParaRPr lang="cs-CZ" dirty="0"/>
          </a:p>
        </p:txBody>
      </p:sp>
    </p:spTree>
    <p:extLst>
      <p:ext uri="{BB962C8B-B14F-4D97-AF65-F5344CB8AC3E}">
        <p14:creationId xmlns:p14="http://schemas.microsoft.com/office/powerpoint/2010/main" val="3213968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ChangeArrowheads="1"/>
          </p:cNvSpPr>
          <p:nvPr>
            <p:ph type="title"/>
          </p:nvPr>
        </p:nvSpPr>
        <p:spPr>
          <a:xfrm>
            <a:off x="468313" y="333375"/>
            <a:ext cx="8229600" cy="725488"/>
          </a:xfrm>
        </p:spPr>
        <p:txBody>
          <a:bodyPr>
            <a:noAutofit/>
          </a:bodyPr>
          <a:lstStyle/>
          <a:p>
            <a:r>
              <a:rPr lang="cs-CZ" sz="2800" dirty="0"/>
              <a:t>Prostředky zajištění osob a věcí v trestním řízení</a:t>
            </a:r>
          </a:p>
        </p:txBody>
      </p:sp>
      <p:sp>
        <p:nvSpPr>
          <p:cNvPr id="215043" name="Rectangle 3"/>
          <p:cNvSpPr>
            <a:spLocks noGrp="1" noChangeArrowheads="1"/>
          </p:cNvSpPr>
          <p:nvPr>
            <p:ph idx="1"/>
          </p:nvPr>
        </p:nvSpPr>
        <p:spPr>
          <a:xfrm>
            <a:off x="323850" y="1268413"/>
            <a:ext cx="8004175" cy="5184775"/>
          </a:xfrm>
        </p:spPr>
        <p:txBody>
          <a:bodyPr>
            <a:normAutofit/>
          </a:bodyPr>
          <a:lstStyle/>
          <a:p>
            <a:pPr marL="0" indent="0">
              <a:lnSpc>
                <a:spcPct val="80000"/>
              </a:lnSpc>
              <a:buNone/>
            </a:pPr>
            <a:r>
              <a:rPr lang="cs-CZ" sz="2000" b="1" dirty="0">
                <a:solidFill>
                  <a:srgbClr val="FF9933"/>
                </a:solidFill>
              </a:rPr>
              <a:t>Zajištění osob</a:t>
            </a:r>
          </a:p>
          <a:p>
            <a:pPr lvl="1">
              <a:lnSpc>
                <a:spcPct val="80000"/>
              </a:lnSpc>
              <a:buFont typeface="Wingdings" pitchFamily="2" charset="2"/>
              <a:buChar char="§"/>
            </a:pPr>
            <a:r>
              <a:rPr lang="cs-CZ" sz="1700" dirty="0"/>
              <a:t>Předvolání, předvedení, pořádková pokuta</a:t>
            </a:r>
          </a:p>
          <a:p>
            <a:pPr lvl="1">
              <a:lnSpc>
                <a:spcPct val="80000"/>
              </a:lnSpc>
              <a:buFont typeface="Wingdings" pitchFamily="2" charset="2"/>
              <a:buChar char="§"/>
            </a:pPr>
            <a:r>
              <a:rPr lang="cs-CZ" sz="1700" dirty="0"/>
              <a:t>Příkaz k zatčení, mezinárodní zatykač, evropský zatýkací rozkaz</a:t>
            </a:r>
          </a:p>
          <a:p>
            <a:pPr lvl="1">
              <a:lnSpc>
                <a:spcPct val="80000"/>
              </a:lnSpc>
              <a:buFont typeface="Wingdings" pitchFamily="2" charset="2"/>
              <a:buChar char="§"/>
            </a:pPr>
            <a:r>
              <a:rPr lang="cs-CZ" sz="1700" dirty="0"/>
              <a:t>Zadržení osoby podezřelé, zadržení obviněného policejním orgánem</a:t>
            </a:r>
          </a:p>
          <a:p>
            <a:pPr lvl="1">
              <a:lnSpc>
                <a:spcPct val="80000"/>
              </a:lnSpc>
              <a:buFont typeface="Wingdings" pitchFamily="2" charset="2"/>
              <a:buChar char="§"/>
            </a:pPr>
            <a:r>
              <a:rPr lang="cs-CZ" sz="1700" dirty="0"/>
              <a:t>Vazba</a:t>
            </a:r>
          </a:p>
          <a:p>
            <a:pPr lvl="1">
              <a:lnSpc>
                <a:spcPct val="80000"/>
              </a:lnSpc>
              <a:buFont typeface="Wingdings" pitchFamily="2" charset="2"/>
              <a:buChar char="§"/>
            </a:pPr>
            <a:r>
              <a:rPr lang="cs-CZ" sz="1700" dirty="0"/>
              <a:t>Zákaz vycestování do zahraničí </a:t>
            </a:r>
          </a:p>
          <a:p>
            <a:pPr marL="0" indent="0">
              <a:lnSpc>
                <a:spcPct val="80000"/>
              </a:lnSpc>
              <a:buNone/>
            </a:pPr>
            <a:r>
              <a:rPr lang="cs-CZ" sz="2000" b="1" dirty="0">
                <a:solidFill>
                  <a:srgbClr val="FF9933"/>
                </a:solidFill>
              </a:rPr>
              <a:t>Zajištění věcí</a:t>
            </a:r>
          </a:p>
          <a:p>
            <a:pPr lvl="1">
              <a:lnSpc>
                <a:spcPct val="80000"/>
              </a:lnSpc>
              <a:buFont typeface="Wingdings" pitchFamily="2" charset="2"/>
              <a:buChar char="§"/>
            </a:pPr>
            <a:r>
              <a:rPr lang="cs-CZ" sz="1800" dirty="0"/>
              <a:t>Vydání a odnětí věci ( </a:t>
            </a:r>
            <a:r>
              <a:rPr lang="cs-CZ" sz="1800" dirty="0">
                <a:solidFill>
                  <a:srgbClr val="FFC000"/>
                </a:solidFill>
              </a:rPr>
              <a:t>věci důležité pro trestní řízení, výnosy a nástroje TČ</a:t>
            </a:r>
            <a:r>
              <a:rPr lang="cs-CZ" sz="1800" dirty="0"/>
              <a:t>)</a:t>
            </a:r>
          </a:p>
          <a:p>
            <a:pPr lvl="1">
              <a:lnSpc>
                <a:spcPct val="80000"/>
              </a:lnSpc>
              <a:buFont typeface="Wingdings" pitchFamily="2" charset="2"/>
              <a:buChar char="§"/>
            </a:pPr>
            <a:r>
              <a:rPr lang="cs-CZ" sz="1800" dirty="0"/>
              <a:t>Vrácení a další nakládání s věcí a jinou majetkovou hodnotou</a:t>
            </a:r>
          </a:p>
          <a:p>
            <a:pPr lvl="1">
              <a:lnSpc>
                <a:spcPct val="80000"/>
              </a:lnSpc>
              <a:buFont typeface="Wingdings" pitchFamily="2" charset="2"/>
              <a:buChar char="§"/>
            </a:pPr>
            <a:r>
              <a:rPr lang="cs-CZ" sz="1800" dirty="0"/>
              <a:t>Prohlídky (domovní, osobní, jiných prostor, vstup do obydlí…)</a:t>
            </a:r>
          </a:p>
          <a:p>
            <a:pPr lvl="1">
              <a:lnSpc>
                <a:spcPct val="80000"/>
              </a:lnSpc>
              <a:buFont typeface="Wingdings" pitchFamily="2" charset="2"/>
              <a:buChar char="§"/>
            </a:pPr>
            <a:r>
              <a:rPr lang="cs-CZ" sz="1800" dirty="0"/>
              <a:t>Provádění důkazů v bytě, obydlí, jiných prostorách a na pozemku</a:t>
            </a:r>
          </a:p>
          <a:p>
            <a:pPr lvl="1">
              <a:lnSpc>
                <a:spcPct val="80000"/>
              </a:lnSpc>
              <a:buFont typeface="Wingdings" pitchFamily="2" charset="2"/>
              <a:buChar char="§"/>
            </a:pPr>
            <a:endParaRPr lang="cs-CZ" sz="1800" b="1" dirty="0"/>
          </a:p>
          <a:p>
            <a:pPr lvl="1">
              <a:lnSpc>
                <a:spcPct val="80000"/>
              </a:lnSpc>
              <a:buFont typeface="Wingdings" pitchFamily="2" charset="2"/>
              <a:buChar char="§"/>
            </a:pPr>
            <a:r>
              <a:rPr lang="cs-CZ" sz="1700" dirty="0"/>
              <a:t>Zákaz nebo omezení nakládání s věcí u PO</a:t>
            </a:r>
            <a:endParaRPr lang="cs-CZ" sz="2000" b="1" dirty="0">
              <a:solidFill>
                <a:srgbClr val="FF9933"/>
              </a:solidFill>
            </a:endParaRPr>
          </a:p>
          <a:p>
            <a:pPr marL="0" indent="0">
              <a:lnSpc>
                <a:spcPct val="80000"/>
              </a:lnSpc>
              <a:buNone/>
            </a:pPr>
            <a:r>
              <a:rPr lang="cs-CZ" sz="2000" b="1" dirty="0">
                <a:solidFill>
                  <a:srgbClr val="FF9933"/>
                </a:solidFill>
              </a:rPr>
              <a:t>Jiné úkony</a:t>
            </a:r>
          </a:p>
          <a:p>
            <a:pPr lvl="1">
              <a:lnSpc>
                <a:spcPct val="80000"/>
              </a:lnSpc>
              <a:buFont typeface="Wingdings" pitchFamily="2" charset="2"/>
              <a:buChar char="§"/>
            </a:pPr>
            <a:r>
              <a:rPr lang="cs-CZ" sz="1800" dirty="0"/>
              <a:t>Zadržení a otevření zásilky, záměna a sledování zásilky</a:t>
            </a:r>
          </a:p>
          <a:p>
            <a:pPr lvl="1">
              <a:lnSpc>
                <a:spcPct val="80000"/>
              </a:lnSpc>
              <a:buFont typeface="Wingdings" pitchFamily="2" charset="2"/>
              <a:buChar char="§"/>
            </a:pPr>
            <a:r>
              <a:rPr lang="cs-CZ" sz="1800" dirty="0"/>
              <a:t>Odposlech a záznam telekomunikačního provozu a uchování dat o něm</a:t>
            </a:r>
          </a:p>
          <a:p>
            <a:pPr marL="356616" lvl="1" indent="0">
              <a:lnSpc>
                <a:spcPct val="80000"/>
              </a:lnSpc>
              <a:buNone/>
            </a:pPr>
            <a:endParaRPr lang="cs-CZ" sz="2000" b="1" dirty="0">
              <a:solidFill>
                <a:srgbClr val="FF9933"/>
              </a:solidFill>
            </a:endParaRPr>
          </a:p>
          <a:p>
            <a:pPr lvl="1">
              <a:lnSpc>
                <a:spcPct val="80000"/>
              </a:lnSpc>
              <a:buFont typeface="Wingdings" pitchFamily="2" charset="2"/>
              <a:buChar char="§"/>
            </a:pPr>
            <a:endParaRPr lang="cs-CZ" sz="1800" dirty="0"/>
          </a:p>
          <a:p>
            <a:pPr>
              <a:lnSpc>
                <a:spcPct val="80000"/>
              </a:lnSpc>
              <a:buFont typeface="Wingdings" pitchFamily="2" charset="2"/>
              <a:buChar char="§"/>
            </a:pPr>
            <a:endParaRPr lang="cs-CZ" sz="2000" dirty="0">
              <a:latin typeface="Microsoft Sans Serif" pitchFamily="34" charset="0"/>
            </a:endParaRPr>
          </a:p>
          <a:p>
            <a:pPr>
              <a:lnSpc>
                <a:spcPct val="80000"/>
              </a:lnSpc>
              <a:buFont typeface="Wingdings" pitchFamily="2" charset="2"/>
              <a:buChar char="Ø"/>
            </a:pPr>
            <a:endParaRPr lang="cs-CZ" sz="2000" b="1" dirty="0">
              <a:solidFill>
                <a:srgbClr val="FF9933"/>
              </a:solidFill>
              <a:latin typeface="Microsoft Sans Serif" pitchFamily="34" charset="0"/>
            </a:endParaRPr>
          </a:p>
        </p:txBody>
      </p:sp>
    </p:spTree>
    <p:extLst>
      <p:ext uri="{BB962C8B-B14F-4D97-AF65-F5344CB8AC3E}">
        <p14:creationId xmlns:p14="http://schemas.microsoft.com/office/powerpoint/2010/main" val="2136171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Grp="1" noChangeArrowheads="1"/>
          </p:cNvSpPr>
          <p:nvPr>
            <p:ph type="title"/>
          </p:nvPr>
        </p:nvSpPr>
        <p:spPr>
          <a:xfrm>
            <a:off x="539552" y="549275"/>
            <a:ext cx="7991673" cy="647700"/>
          </a:xfrm>
        </p:spPr>
        <p:txBody>
          <a:bodyPr>
            <a:normAutofit/>
          </a:bodyPr>
          <a:lstStyle/>
          <a:p>
            <a:r>
              <a:rPr lang="cs-CZ" sz="2800" dirty="0"/>
              <a:t>Zajištění osoby obviněného a podezřelého</a:t>
            </a:r>
          </a:p>
        </p:txBody>
      </p:sp>
      <p:sp>
        <p:nvSpPr>
          <p:cNvPr id="216067" name="Rectangle 3"/>
          <p:cNvSpPr>
            <a:spLocks noGrp="1" noChangeArrowheads="1"/>
          </p:cNvSpPr>
          <p:nvPr>
            <p:ph idx="1"/>
          </p:nvPr>
        </p:nvSpPr>
        <p:spPr>
          <a:xfrm>
            <a:off x="611188" y="2132856"/>
            <a:ext cx="8007350" cy="3960440"/>
          </a:xfrm>
        </p:spPr>
        <p:txBody>
          <a:bodyPr>
            <a:normAutofit fontScale="92500" lnSpcReduction="20000"/>
          </a:bodyPr>
          <a:lstStyle/>
          <a:p>
            <a:pPr>
              <a:lnSpc>
                <a:spcPct val="90000"/>
              </a:lnSpc>
              <a:buFont typeface="Wingdings" pitchFamily="2" charset="2"/>
              <a:buChar char="Ø"/>
            </a:pPr>
            <a:r>
              <a:rPr lang="cs-CZ" sz="2000" dirty="0"/>
              <a:t>Potřeba zajistit přítomnost osob důležitých pro trestní řízení</a:t>
            </a:r>
          </a:p>
          <a:p>
            <a:pPr marL="0" indent="0">
              <a:lnSpc>
                <a:spcPct val="90000"/>
              </a:lnSpc>
              <a:spcAft>
                <a:spcPct val="50000"/>
              </a:spcAft>
              <a:buNone/>
            </a:pPr>
            <a:endParaRPr lang="cs-CZ" sz="2000" dirty="0">
              <a:solidFill>
                <a:srgbClr val="FF9933"/>
              </a:solidFill>
            </a:endParaRPr>
          </a:p>
          <a:p>
            <a:pPr marL="0" indent="0">
              <a:lnSpc>
                <a:spcPct val="90000"/>
              </a:lnSpc>
              <a:spcAft>
                <a:spcPct val="50000"/>
              </a:spcAft>
              <a:buNone/>
            </a:pPr>
            <a:r>
              <a:rPr lang="cs-CZ" sz="2000" dirty="0">
                <a:solidFill>
                  <a:srgbClr val="FF9933"/>
                </a:solidFill>
              </a:rPr>
              <a:t>Zajištění osob:</a:t>
            </a:r>
          </a:p>
          <a:p>
            <a:pPr lvl="1">
              <a:lnSpc>
                <a:spcPct val="90000"/>
              </a:lnSpc>
              <a:buFontTx/>
              <a:buChar char="•"/>
            </a:pPr>
            <a:r>
              <a:rPr lang="cs-CZ" sz="2000" dirty="0"/>
              <a:t>Předvolání a předvedení obviněného (§ 90)</a:t>
            </a:r>
          </a:p>
          <a:p>
            <a:pPr lvl="1" algn="just">
              <a:lnSpc>
                <a:spcPct val="90000"/>
              </a:lnSpc>
              <a:buFontTx/>
              <a:buChar char="•"/>
            </a:pPr>
            <a:r>
              <a:rPr lang="cs-CZ" sz="2000" dirty="0"/>
              <a:t>Zadržení obviněného a podezřelého (§ 75 - § 77)</a:t>
            </a:r>
          </a:p>
          <a:p>
            <a:pPr lvl="1" algn="just">
              <a:lnSpc>
                <a:spcPct val="90000"/>
              </a:lnSpc>
              <a:buFontTx/>
              <a:buChar char="•"/>
            </a:pPr>
            <a:r>
              <a:rPr lang="cs-CZ" sz="2000" dirty="0">
                <a:solidFill>
                  <a:schemeClr val="tx1">
                    <a:lumMod val="95000"/>
                  </a:schemeClr>
                </a:solidFill>
              </a:rPr>
              <a:t>Vazba (§ 67 - § 74a)</a:t>
            </a:r>
          </a:p>
          <a:p>
            <a:pPr lvl="1" algn="just">
              <a:lnSpc>
                <a:spcPct val="90000"/>
              </a:lnSpc>
              <a:buFontTx/>
              <a:buChar char="•"/>
            </a:pPr>
            <a:r>
              <a:rPr lang="cs-CZ" sz="2000" dirty="0">
                <a:solidFill>
                  <a:schemeClr val="tx1">
                    <a:lumMod val="95000"/>
                  </a:schemeClr>
                </a:solidFill>
              </a:rPr>
              <a:t>Příkaz k zatčení (§ 69)</a:t>
            </a:r>
          </a:p>
          <a:p>
            <a:pPr lvl="1" algn="just">
              <a:lnSpc>
                <a:spcPct val="90000"/>
              </a:lnSpc>
              <a:buFontTx/>
              <a:buChar char="•"/>
            </a:pPr>
            <a:r>
              <a:rPr lang="cs-CZ" sz="2000" dirty="0">
                <a:solidFill>
                  <a:schemeClr val="tx1">
                    <a:lumMod val="95000"/>
                  </a:schemeClr>
                </a:solidFill>
              </a:rPr>
              <a:t>Příkaz </a:t>
            </a:r>
            <a:r>
              <a:rPr lang="cs-CZ" sz="2000" dirty="0"/>
              <a:t>k zadržení ( §76a)</a:t>
            </a:r>
          </a:p>
          <a:p>
            <a:pPr lvl="1" algn="just">
              <a:lnSpc>
                <a:spcPct val="90000"/>
              </a:lnSpc>
              <a:buFontTx/>
              <a:buChar char="•"/>
            </a:pPr>
            <a:r>
              <a:rPr lang="cs-CZ" sz="2100" dirty="0">
                <a:solidFill>
                  <a:schemeClr val="tx1">
                    <a:lumMod val="95000"/>
                  </a:schemeClr>
                </a:solidFill>
              </a:rPr>
              <a:t>Zákaz</a:t>
            </a:r>
            <a:r>
              <a:rPr lang="cs-CZ" sz="2100" dirty="0"/>
              <a:t> vycestování do zahraničí (§ 77a)</a:t>
            </a:r>
            <a:endParaRPr lang="cs-CZ" sz="2000" dirty="0"/>
          </a:p>
          <a:p>
            <a:pPr lvl="1" algn="just">
              <a:lnSpc>
                <a:spcPct val="90000"/>
              </a:lnSpc>
              <a:buFontTx/>
              <a:buChar char="•"/>
            </a:pPr>
            <a:r>
              <a:rPr lang="cs-CZ" sz="2000" dirty="0"/>
              <a:t>Zadržení, předběžná vazba, </a:t>
            </a:r>
            <a:r>
              <a:rPr lang="cs-CZ" sz="2000" dirty="0">
                <a:solidFill>
                  <a:srgbClr val="FFC000"/>
                </a:solidFill>
              </a:rPr>
              <a:t>vydávací</a:t>
            </a:r>
            <a:r>
              <a:rPr lang="cs-CZ" sz="2000" dirty="0"/>
              <a:t> vazba (§ 93 - § 94 a § 101 , § 166 zákona č. 104/2013 Sb.) </a:t>
            </a:r>
          </a:p>
          <a:p>
            <a:pPr lvl="1" algn="just">
              <a:lnSpc>
                <a:spcPct val="90000"/>
              </a:lnSpc>
              <a:buFontTx/>
              <a:buChar char="•"/>
            </a:pPr>
            <a:r>
              <a:rPr lang="cs-CZ" sz="2000" dirty="0"/>
              <a:t>Zadržení, předběžná vazba a </a:t>
            </a:r>
            <a:r>
              <a:rPr lang="cs-CZ" sz="2000" dirty="0">
                <a:solidFill>
                  <a:srgbClr val="FFC000"/>
                </a:solidFill>
              </a:rPr>
              <a:t>předávací</a:t>
            </a:r>
            <a:r>
              <a:rPr lang="cs-CZ" sz="2000" dirty="0"/>
              <a:t> vazba (§ 204 a § 206 zákona č. 104/2013 Sb.)</a:t>
            </a:r>
          </a:p>
          <a:p>
            <a:pPr marL="356616" lvl="1" indent="0" algn="just">
              <a:lnSpc>
                <a:spcPct val="90000"/>
              </a:lnSpc>
              <a:buNone/>
            </a:pPr>
            <a:endParaRPr lang="cs-CZ" sz="2000" dirty="0"/>
          </a:p>
          <a:p>
            <a:pPr lvl="2" algn="just">
              <a:lnSpc>
                <a:spcPct val="90000"/>
              </a:lnSpc>
              <a:buFont typeface="Wingdings" pitchFamily="2" charset="2"/>
              <a:buNone/>
            </a:pPr>
            <a:endParaRPr lang="cs-CZ" sz="2000" dirty="0">
              <a:solidFill>
                <a:schemeClr val="bg1"/>
              </a:solidFill>
              <a:latin typeface="Microsoft Sans Serif" pitchFamily="34" charset="0"/>
            </a:endParaRPr>
          </a:p>
          <a:p>
            <a:pPr>
              <a:lnSpc>
                <a:spcPct val="90000"/>
              </a:lnSpc>
              <a:buFontTx/>
              <a:buNone/>
            </a:pPr>
            <a:endParaRPr lang="cs-CZ" sz="2000" dirty="0">
              <a:solidFill>
                <a:schemeClr val="bg1"/>
              </a:solidFill>
              <a:latin typeface="Microsoft Sans Serif" pitchFamily="34" charset="0"/>
            </a:endParaRPr>
          </a:p>
          <a:p>
            <a:pPr>
              <a:lnSpc>
                <a:spcPct val="90000"/>
              </a:lnSpc>
              <a:buFontTx/>
              <a:buNone/>
            </a:pPr>
            <a:endParaRPr lang="cs-CZ" dirty="0">
              <a:solidFill>
                <a:schemeClr val="bg1"/>
              </a:solidFill>
              <a:latin typeface="Microsoft Sans Serif" pitchFamily="34" charset="0"/>
            </a:endParaRPr>
          </a:p>
        </p:txBody>
      </p:sp>
    </p:spTree>
    <p:extLst>
      <p:ext uri="{BB962C8B-B14F-4D97-AF65-F5344CB8AC3E}">
        <p14:creationId xmlns:p14="http://schemas.microsoft.com/office/powerpoint/2010/main" val="1925759071"/>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idx="1"/>
          </p:nvPr>
        </p:nvSpPr>
        <p:spPr>
          <a:xfrm>
            <a:off x="611188" y="809625"/>
            <a:ext cx="8007350" cy="5067300"/>
          </a:xfrm>
        </p:spPr>
        <p:txBody>
          <a:bodyPr/>
          <a:lstStyle/>
          <a:p>
            <a:pPr>
              <a:lnSpc>
                <a:spcPct val="80000"/>
              </a:lnSpc>
            </a:pPr>
            <a:endParaRPr lang="cs-CZ" sz="2000" dirty="0">
              <a:solidFill>
                <a:schemeClr val="bg1"/>
              </a:solidFill>
            </a:endParaRPr>
          </a:p>
          <a:p>
            <a:pPr marL="0" indent="0">
              <a:lnSpc>
                <a:spcPct val="90000"/>
              </a:lnSpc>
              <a:buNone/>
            </a:pPr>
            <a:r>
              <a:rPr lang="cs-CZ" sz="2000" dirty="0">
                <a:solidFill>
                  <a:srgbClr val="FF9933"/>
                </a:solidFill>
              </a:rPr>
              <a:t>Předvolání</a:t>
            </a:r>
          </a:p>
          <a:p>
            <a:pPr lvl="1" algn="just">
              <a:lnSpc>
                <a:spcPct val="90000"/>
              </a:lnSpc>
              <a:buFont typeface="Wingdings" pitchFamily="2" charset="2"/>
              <a:buChar char="§"/>
            </a:pPr>
            <a:r>
              <a:rPr lang="cs-CZ" sz="2000" dirty="0"/>
              <a:t>Nejběžnější způsob zajištění účasti obviněného, svědka, zástupce obviněné PO, apod.  na procesních úkonech, provádí se zpravidla písemně do vlastních rukou obviněného</a:t>
            </a:r>
          </a:p>
          <a:p>
            <a:pPr lvl="1" algn="just">
              <a:lnSpc>
                <a:spcPct val="90000"/>
              </a:lnSpc>
              <a:buFont typeface="Wingdings" pitchFamily="2" charset="2"/>
              <a:buChar char="§"/>
            </a:pPr>
            <a:r>
              <a:rPr lang="cs-CZ" sz="2000" dirty="0"/>
              <a:t>Pořádková pokuta (do 50 000,-Kč, PO do 500.000,- Kč)</a:t>
            </a:r>
          </a:p>
          <a:p>
            <a:pPr>
              <a:lnSpc>
                <a:spcPct val="90000"/>
              </a:lnSpc>
              <a:buFontTx/>
              <a:buNone/>
            </a:pPr>
            <a:endParaRPr lang="cs-CZ" sz="2000" dirty="0">
              <a:solidFill>
                <a:schemeClr val="bg1"/>
              </a:solidFill>
            </a:endParaRPr>
          </a:p>
          <a:p>
            <a:pPr marL="0" indent="0">
              <a:lnSpc>
                <a:spcPct val="90000"/>
              </a:lnSpc>
              <a:spcAft>
                <a:spcPct val="50000"/>
              </a:spcAft>
              <a:buNone/>
            </a:pPr>
            <a:r>
              <a:rPr lang="cs-CZ" sz="2000" dirty="0">
                <a:solidFill>
                  <a:srgbClr val="FF9933"/>
                </a:solidFill>
              </a:rPr>
              <a:t>Předvedení</a:t>
            </a:r>
          </a:p>
          <a:p>
            <a:pPr lvl="1">
              <a:lnSpc>
                <a:spcPct val="90000"/>
              </a:lnSpc>
              <a:spcBef>
                <a:spcPct val="0"/>
              </a:spcBef>
              <a:buFont typeface="Wingdings" pitchFamily="2" charset="2"/>
              <a:buChar char="§"/>
            </a:pPr>
            <a:r>
              <a:rPr lang="cs-CZ" sz="2000" dirty="0"/>
              <a:t>Zpravidla po předchozím předvolání, upozornění</a:t>
            </a:r>
          </a:p>
          <a:p>
            <a:pPr lvl="1">
              <a:lnSpc>
                <a:spcPct val="90000"/>
              </a:lnSpc>
              <a:buFont typeface="Wingdings" pitchFamily="2" charset="2"/>
              <a:buChar char="§"/>
            </a:pPr>
            <a:r>
              <a:rPr lang="cs-CZ" sz="2000" dirty="0"/>
              <a:t>Nedostavení se bez dostatečné omluvy</a:t>
            </a:r>
          </a:p>
          <a:p>
            <a:pPr lvl="1">
              <a:lnSpc>
                <a:spcPct val="90000"/>
              </a:lnSpc>
              <a:buFont typeface="Wingdings" pitchFamily="2" charset="2"/>
              <a:buChar char="§"/>
            </a:pPr>
            <a:r>
              <a:rPr lang="cs-CZ" sz="2000" dirty="0"/>
              <a:t>Má formu opatření</a:t>
            </a:r>
          </a:p>
          <a:p>
            <a:pPr lvl="1">
              <a:lnSpc>
                <a:spcPct val="90000"/>
              </a:lnSpc>
              <a:buFont typeface="Wingdings" pitchFamily="2" charset="2"/>
              <a:buChar char="§"/>
            </a:pPr>
            <a:r>
              <a:rPr lang="cs-CZ" sz="2000" dirty="0"/>
              <a:t>Nelze předvést obhájce, znalce a tlumočníka </a:t>
            </a:r>
          </a:p>
          <a:p>
            <a:pPr lvl="1">
              <a:lnSpc>
                <a:spcPct val="90000"/>
              </a:lnSpc>
              <a:buFont typeface="Wingdings" pitchFamily="2" charset="2"/>
              <a:buChar char="§"/>
            </a:pPr>
            <a:r>
              <a:rPr lang="cs-CZ" sz="2000" dirty="0">
                <a:solidFill>
                  <a:srgbClr val="FF0000"/>
                </a:solidFill>
              </a:rPr>
              <a:t>Odlišné</a:t>
            </a:r>
            <a:r>
              <a:rPr lang="cs-CZ" sz="2000" dirty="0"/>
              <a:t> od předvedení ke zjištění totožnosti podle § 63 odst. 3, 4, § 64 odst. 1, 2 zákona č. 273/2008 Sb., o Policii ČR, ve znění pozdějších předpisů (max. 24 hodin!)</a:t>
            </a:r>
          </a:p>
          <a:p>
            <a:pPr lvl="1">
              <a:lnSpc>
                <a:spcPct val="90000"/>
              </a:lnSpc>
              <a:buFont typeface="Wingdings" pitchFamily="2" charset="2"/>
              <a:buNone/>
            </a:pPr>
            <a:endParaRPr lang="cs-CZ" sz="2000" dirty="0">
              <a:solidFill>
                <a:schemeClr val="bg1"/>
              </a:solidFill>
              <a:latin typeface="Microsoft Sans Serif" pitchFamily="34" charset="0"/>
            </a:endParaRPr>
          </a:p>
          <a:p>
            <a:pPr>
              <a:lnSpc>
                <a:spcPct val="90000"/>
              </a:lnSpc>
              <a:buClr>
                <a:srgbClr val="FF9933"/>
              </a:buClr>
              <a:buFont typeface="Wingdings" pitchFamily="2" charset="2"/>
              <a:buChar char="Ø"/>
            </a:pPr>
            <a:endParaRPr lang="cs-CZ" sz="2000" dirty="0">
              <a:solidFill>
                <a:srgbClr val="FF9933"/>
              </a:solidFill>
              <a:latin typeface="Microsoft Sans Serif" pitchFamily="34" charset="0"/>
            </a:endParaRPr>
          </a:p>
        </p:txBody>
      </p:sp>
    </p:spTree>
    <p:extLst>
      <p:ext uri="{BB962C8B-B14F-4D97-AF65-F5344CB8AC3E}">
        <p14:creationId xmlns:p14="http://schemas.microsoft.com/office/powerpoint/2010/main" val="145629763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p:cNvSpPr>
            <a:spLocks noGrp="1" noChangeArrowheads="1"/>
          </p:cNvSpPr>
          <p:nvPr>
            <p:ph idx="1"/>
          </p:nvPr>
        </p:nvSpPr>
        <p:spPr>
          <a:xfrm>
            <a:off x="395288" y="836712"/>
            <a:ext cx="8223250" cy="5112568"/>
          </a:xfrm>
        </p:spPr>
        <p:txBody>
          <a:bodyPr>
            <a:normAutofit lnSpcReduction="10000"/>
          </a:bodyPr>
          <a:lstStyle/>
          <a:p>
            <a:endParaRPr lang="cs-CZ" sz="2000" dirty="0">
              <a:solidFill>
                <a:schemeClr val="bg1"/>
              </a:solidFill>
              <a:latin typeface="Microsoft Sans Serif" pitchFamily="34" charset="0"/>
            </a:endParaRPr>
          </a:p>
          <a:p>
            <a:pPr marL="0" indent="0">
              <a:lnSpc>
                <a:spcPct val="90000"/>
              </a:lnSpc>
              <a:buClr>
                <a:srgbClr val="FF9933"/>
              </a:buClr>
              <a:buNone/>
            </a:pPr>
            <a:r>
              <a:rPr lang="cs-CZ" sz="2000" dirty="0">
                <a:solidFill>
                  <a:srgbClr val="FF9933"/>
                </a:solidFill>
              </a:rPr>
              <a:t>Zadržení</a:t>
            </a:r>
          </a:p>
          <a:p>
            <a:pPr lvl="1">
              <a:lnSpc>
                <a:spcPct val="90000"/>
              </a:lnSpc>
              <a:buFont typeface="Wingdings" pitchFamily="2" charset="2"/>
              <a:buChar char="§"/>
            </a:pPr>
            <a:r>
              <a:rPr lang="cs-CZ" sz="2000" dirty="0"/>
              <a:t>Zadržení </a:t>
            </a:r>
            <a:r>
              <a:rPr lang="cs-CZ" sz="2000" dirty="0">
                <a:solidFill>
                  <a:srgbClr val="FFC000"/>
                </a:solidFill>
              </a:rPr>
              <a:t>obviněného</a:t>
            </a:r>
            <a:r>
              <a:rPr lang="cs-CZ" sz="2000" dirty="0"/>
              <a:t> (</a:t>
            </a:r>
            <a:r>
              <a:rPr lang="cs-CZ" sz="2000" dirty="0">
                <a:solidFill>
                  <a:srgbClr val="FF0000"/>
                </a:solidFill>
              </a:rPr>
              <a:t>lhůta 48 hodin </a:t>
            </a:r>
            <a:r>
              <a:rPr lang="cs-CZ" sz="2000" dirty="0"/>
              <a:t>pro odevzdání soudu nebo pro propuštění!)</a:t>
            </a:r>
          </a:p>
          <a:p>
            <a:pPr lvl="1">
              <a:lnSpc>
                <a:spcPct val="90000"/>
              </a:lnSpc>
              <a:buFont typeface="Wingdings" pitchFamily="2" charset="2"/>
              <a:buChar char="§"/>
            </a:pPr>
            <a:r>
              <a:rPr lang="cs-CZ" sz="2000" dirty="0"/>
              <a:t>Zadržení </a:t>
            </a:r>
            <a:r>
              <a:rPr lang="cs-CZ" sz="2000" dirty="0">
                <a:solidFill>
                  <a:srgbClr val="FFC000"/>
                </a:solidFill>
              </a:rPr>
              <a:t>podezřelé osoby </a:t>
            </a:r>
            <a:r>
              <a:rPr lang="cs-CZ" sz="2000" dirty="0"/>
              <a:t>(kýmkoli, policejním orgánem)</a:t>
            </a:r>
          </a:p>
          <a:p>
            <a:pPr lvl="1">
              <a:lnSpc>
                <a:spcPct val="90000"/>
              </a:lnSpc>
              <a:buFont typeface="Wingdings" pitchFamily="2" charset="2"/>
              <a:buChar char="§"/>
            </a:pPr>
            <a:r>
              <a:rPr lang="cs-CZ" sz="2000" dirty="0"/>
              <a:t>Forma </a:t>
            </a:r>
            <a:r>
              <a:rPr lang="cs-CZ" sz="2000" dirty="0">
                <a:solidFill>
                  <a:srgbClr val="FFC000"/>
                </a:solidFill>
              </a:rPr>
              <a:t>opatření</a:t>
            </a:r>
            <a:r>
              <a:rPr lang="cs-CZ" sz="2000" dirty="0"/>
              <a:t>, při propuštění soudem ( soud ve </a:t>
            </a:r>
            <a:r>
              <a:rPr lang="cs-CZ" sz="2000" dirty="0">
                <a:solidFill>
                  <a:srgbClr val="FF0000"/>
                </a:solidFill>
              </a:rPr>
              <a:t>lhůtě 24 hodin </a:t>
            </a:r>
            <a:r>
              <a:rPr lang="cs-CZ" sz="2000" dirty="0"/>
              <a:t>neakceptuje návrh na vzetí do vazby) usnesení</a:t>
            </a:r>
          </a:p>
          <a:p>
            <a:pPr marL="0" indent="0" algn="just">
              <a:lnSpc>
                <a:spcPct val="90000"/>
              </a:lnSpc>
              <a:buNone/>
            </a:pPr>
            <a:endParaRPr lang="cs-CZ" sz="2000" dirty="0">
              <a:solidFill>
                <a:srgbClr val="FF9933"/>
              </a:solidFill>
            </a:endParaRPr>
          </a:p>
          <a:p>
            <a:pPr marL="0" indent="0" algn="just">
              <a:lnSpc>
                <a:spcPct val="90000"/>
              </a:lnSpc>
              <a:buNone/>
            </a:pPr>
            <a:r>
              <a:rPr lang="cs-CZ" sz="2000" dirty="0">
                <a:solidFill>
                  <a:srgbClr val="FF9933"/>
                </a:solidFill>
              </a:rPr>
              <a:t>Vazba</a:t>
            </a:r>
          </a:p>
          <a:p>
            <a:pPr lvl="1" algn="just">
              <a:lnSpc>
                <a:spcPct val="90000"/>
              </a:lnSpc>
              <a:buFont typeface="Wingdings" pitchFamily="2" charset="2"/>
              <a:buChar char="§"/>
            </a:pPr>
            <a:r>
              <a:rPr lang="cs-CZ" sz="2000" dirty="0"/>
              <a:t>Institut trestního řízení, kterým </a:t>
            </a:r>
            <a:r>
              <a:rPr lang="cs-CZ" sz="2000" b="1" u="sng" dirty="0">
                <a:solidFill>
                  <a:srgbClr val="C00000"/>
                </a:solidFill>
              </a:rPr>
              <a:t>je obviněný </a:t>
            </a:r>
            <a:r>
              <a:rPr lang="cs-CZ" sz="2000" dirty="0"/>
              <a:t>na základě rozhodnutí soudu dočasně zbaven osobní svobody, aby mu bylo zejména  zabráněno vyhýbat se trestnímu stíhání nebo trestu, mařit objasňování skutečností závažných pro trestní stíhání nebo pokračovat v trestné činnosti. ( soud musí rozhodnout ve </a:t>
            </a:r>
            <a:r>
              <a:rPr lang="cs-CZ" sz="2000" dirty="0">
                <a:solidFill>
                  <a:srgbClr val="FF0000"/>
                </a:solidFill>
              </a:rPr>
              <a:t>lhůtě 24 hodin </a:t>
            </a:r>
            <a:r>
              <a:rPr lang="cs-CZ" sz="2000" dirty="0"/>
              <a:t>od odevzdání obviněného státním zástupcem)</a:t>
            </a:r>
          </a:p>
          <a:p>
            <a:pPr lvl="1" algn="just">
              <a:lnSpc>
                <a:spcPct val="90000"/>
              </a:lnSpc>
              <a:buFont typeface="Wingdings" pitchFamily="2" charset="2"/>
              <a:buChar char="§"/>
            </a:pPr>
            <a:endParaRPr lang="cs-CZ" sz="2000" dirty="0"/>
          </a:p>
          <a:p>
            <a:pPr lvl="1" algn="just">
              <a:lnSpc>
                <a:spcPct val="90000"/>
              </a:lnSpc>
              <a:buFont typeface="Wingdings" pitchFamily="2" charset="2"/>
              <a:buChar char="§"/>
            </a:pPr>
            <a:r>
              <a:rPr lang="cs-CZ" sz="2000" dirty="0"/>
              <a:t> </a:t>
            </a:r>
            <a:r>
              <a:rPr lang="cs-CZ" sz="2000" dirty="0">
                <a:solidFill>
                  <a:srgbClr val="FF0000"/>
                </a:solidFill>
              </a:rPr>
              <a:t>překročení lhůty</a:t>
            </a:r>
            <a:r>
              <a:rPr lang="cs-CZ" sz="2000" dirty="0"/>
              <a:t> PO, SZ nebo soudem vždy znamená povinnost propustit!)</a:t>
            </a:r>
          </a:p>
          <a:p>
            <a:pPr lvl="1" algn="just">
              <a:lnSpc>
                <a:spcPct val="90000"/>
              </a:lnSpc>
              <a:buFont typeface="Wingdings" pitchFamily="2" charset="2"/>
              <a:buChar char="Ø"/>
            </a:pPr>
            <a:endParaRPr lang="cs-CZ" sz="2000" dirty="0">
              <a:solidFill>
                <a:schemeClr val="bg1"/>
              </a:solidFill>
              <a:latin typeface="Microsoft Sans Serif" pitchFamily="34" charset="0"/>
            </a:endParaRPr>
          </a:p>
          <a:p>
            <a:pPr lvl="1" algn="just">
              <a:lnSpc>
                <a:spcPct val="90000"/>
              </a:lnSpc>
              <a:buFont typeface="Wingdings" pitchFamily="2" charset="2"/>
              <a:buChar char="Ø"/>
            </a:pPr>
            <a:endParaRPr lang="cs-CZ" sz="2000" dirty="0">
              <a:solidFill>
                <a:schemeClr val="bg1"/>
              </a:solidFill>
              <a:latin typeface="Microsoft Sans Serif" pitchFamily="34" charset="0"/>
            </a:endParaRPr>
          </a:p>
        </p:txBody>
      </p:sp>
    </p:spTree>
    <p:extLst>
      <p:ext uri="{BB962C8B-B14F-4D97-AF65-F5344CB8AC3E}">
        <p14:creationId xmlns:p14="http://schemas.microsoft.com/office/powerpoint/2010/main" val="1726708905"/>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a:xfrm>
            <a:off x="457200" y="765175"/>
            <a:ext cx="8229600" cy="652463"/>
          </a:xfrm>
        </p:spPr>
        <p:txBody>
          <a:bodyPr>
            <a:normAutofit/>
          </a:bodyPr>
          <a:lstStyle/>
          <a:p>
            <a:r>
              <a:rPr lang="cs-CZ" sz="2800" dirty="0"/>
              <a:t>Důvody vazby</a:t>
            </a:r>
          </a:p>
        </p:txBody>
      </p:sp>
      <p:sp>
        <p:nvSpPr>
          <p:cNvPr id="222213" name="Rectangle 5"/>
          <p:cNvSpPr>
            <a:spLocks noGrp="1" noChangeArrowheads="1"/>
          </p:cNvSpPr>
          <p:nvPr>
            <p:ph sz="half" idx="1"/>
          </p:nvPr>
        </p:nvSpPr>
        <p:spPr>
          <a:xfrm>
            <a:off x="179512" y="2060848"/>
            <a:ext cx="4392612" cy="2016125"/>
          </a:xfrm>
        </p:spPr>
        <p:txBody>
          <a:bodyPr>
            <a:normAutofit fontScale="92500" lnSpcReduction="20000"/>
          </a:bodyPr>
          <a:lstStyle/>
          <a:p>
            <a:pPr marL="0" indent="0">
              <a:buClr>
                <a:srgbClr val="FF9933"/>
              </a:buClr>
              <a:buNone/>
            </a:pPr>
            <a:endParaRPr lang="cs-CZ" sz="2000" b="1" dirty="0">
              <a:solidFill>
                <a:srgbClr val="FF9933"/>
              </a:solidFill>
            </a:endParaRPr>
          </a:p>
          <a:p>
            <a:pPr marL="0" indent="0">
              <a:buClr>
                <a:srgbClr val="FF9933"/>
              </a:buClr>
              <a:buNone/>
            </a:pPr>
            <a:r>
              <a:rPr lang="cs-CZ" sz="2000" b="1" dirty="0">
                <a:solidFill>
                  <a:srgbClr val="FF9933"/>
                </a:solidFill>
              </a:rPr>
              <a:t>Obecné </a:t>
            </a:r>
            <a:r>
              <a:rPr lang="cs-CZ" sz="2000" b="1" dirty="0">
                <a:solidFill>
                  <a:srgbClr val="92D050"/>
                </a:solidFill>
              </a:rPr>
              <a:t>- důvodnost obvinění, důvodná a konkrétní obava, nelze využít mírnější prostředky </a:t>
            </a:r>
            <a:r>
              <a:rPr lang="cs-CZ" sz="2000" dirty="0"/>
              <a:t>( § 67 ):</a:t>
            </a:r>
            <a:r>
              <a:rPr lang="cs-CZ" sz="2000" dirty="0">
                <a:solidFill>
                  <a:srgbClr val="FF0000"/>
                </a:solidFill>
              </a:rPr>
              <a:t>	</a:t>
            </a:r>
          </a:p>
          <a:p>
            <a:pPr lvl="1">
              <a:buFont typeface="Arial" pitchFamily="34" charset="0"/>
              <a:buChar char="•"/>
            </a:pPr>
            <a:r>
              <a:rPr lang="cs-CZ" sz="2000" dirty="0">
                <a:solidFill>
                  <a:srgbClr val="FFFF00"/>
                </a:solidFill>
              </a:rPr>
              <a:t>vazba útěková</a:t>
            </a:r>
            <a:r>
              <a:rPr lang="cs-CZ" sz="2000" dirty="0">
                <a:solidFill>
                  <a:schemeClr val="bg1"/>
                </a:solidFill>
              </a:rPr>
              <a:t> </a:t>
            </a:r>
            <a:r>
              <a:rPr lang="cs-CZ" sz="2000" dirty="0"/>
              <a:t>- </a:t>
            </a:r>
            <a:r>
              <a:rPr lang="cs-CZ" sz="1800" dirty="0"/>
              <a:t>§ 67 písm. a) </a:t>
            </a:r>
          </a:p>
          <a:p>
            <a:pPr lvl="1">
              <a:buFont typeface="Arial" pitchFamily="34" charset="0"/>
              <a:buChar char="•"/>
            </a:pPr>
            <a:r>
              <a:rPr lang="cs-CZ" sz="2000" dirty="0">
                <a:solidFill>
                  <a:srgbClr val="FFFF00"/>
                </a:solidFill>
              </a:rPr>
              <a:t>vazba koluzní</a:t>
            </a:r>
            <a:r>
              <a:rPr lang="cs-CZ" sz="2000" dirty="0">
                <a:solidFill>
                  <a:schemeClr val="bg1"/>
                </a:solidFill>
              </a:rPr>
              <a:t> </a:t>
            </a:r>
            <a:r>
              <a:rPr lang="cs-CZ" sz="2000" dirty="0"/>
              <a:t>- </a:t>
            </a:r>
            <a:r>
              <a:rPr lang="cs-CZ" sz="1800" dirty="0"/>
              <a:t>§ 67 písm. b)</a:t>
            </a:r>
          </a:p>
          <a:p>
            <a:pPr lvl="1">
              <a:buFont typeface="Arial" pitchFamily="34" charset="0"/>
              <a:buChar char="•"/>
            </a:pPr>
            <a:r>
              <a:rPr lang="cs-CZ" sz="2000" dirty="0">
                <a:solidFill>
                  <a:srgbClr val="FFFF00"/>
                </a:solidFill>
              </a:rPr>
              <a:t>vazba předstižná</a:t>
            </a:r>
            <a:r>
              <a:rPr lang="cs-CZ" sz="2000" dirty="0">
                <a:solidFill>
                  <a:schemeClr val="bg1"/>
                </a:solidFill>
              </a:rPr>
              <a:t> </a:t>
            </a:r>
            <a:r>
              <a:rPr lang="cs-CZ" sz="2000" dirty="0"/>
              <a:t>- </a:t>
            </a:r>
            <a:r>
              <a:rPr lang="cs-CZ" sz="1800" dirty="0"/>
              <a:t>§ 67 písm. c)</a:t>
            </a:r>
          </a:p>
          <a:p>
            <a:endParaRPr lang="cs-CZ" sz="1800" dirty="0">
              <a:solidFill>
                <a:schemeClr val="bg1"/>
              </a:solidFill>
              <a:latin typeface="Microsoft Sans Serif" pitchFamily="34" charset="0"/>
            </a:endParaRPr>
          </a:p>
        </p:txBody>
      </p:sp>
      <p:sp>
        <p:nvSpPr>
          <p:cNvPr id="222214" name="Rectangle 6"/>
          <p:cNvSpPr>
            <a:spLocks noGrp="1" noChangeArrowheads="1"/>
          </p:cNvSpPr>
          <p:nvPr>
            <p:ph sz="half" idx="2"/>
          </p:nvPr>
        </p:nvSpPr>
        <p:spPr>
          <a:xfrm>
            <a:off x="4500563" y="1600200"/>
            <a:ext cx="4186237" cy="4525963"/>
          </a:xfrm>
        </p:spPr>
        <p:txBody>
          <a:bodyPr>
            <a:normAutofit fontScale="92500" lnSpcReduction="20000"/>
          </a:bodyPr>
          <a:lstStyle/>
          <a:p>
            <a:pPr marL="0" indent="0">
              <a:buNone/>
            </a:pPr>
            <a:r>
              <a:rPr lang="cs-CZ" sz="2000" b="1" dirty="0">
                <a:solidFill>
                  <a:srgbClr val="FF9933"/>
                </a:solidFill>
              </a:rPr>
              <a:t>Zvláštní</a:t>
            </a:r>
            <a:r>
              <a:rPr lang="cs-CZ" sz="2000" dirty="0">
                <a:solidFill>
                  <a:schemeClr val="bg1"/>
                </a:solidFill>
              </a:rPr>
              <a:t> </a:t>
            </a:r>
            <a:r>
              <a:rPr lang="cs-CZ" sz="1800" dirty="0"/>
              <a:t>- </a:t>
            </a:r>
            <a:r>
              <a:rPr lang="cs-CZ" sz="1800" dirty="0">
                <a:solidFill>
                  <a:srgbClr val="92D050"/>
                </a:solidFill>
              </a:rPr>
              <a:t>omezující</a:t>
            </a:r>
            <a:r>
              <a:rPr lang="cs-CZ" sz="1800" dirty="0"/>
              <a:t>(§ 68 odst. 1, 2) :</a:t>
            </a:r>
            <a:endParaRPr lang="cs-CZ" sz="1800" dirty="0">
              <a:solidFill>
                <a:srgbClr val="92D050"/>
              </a:solidFill>
            </a:endParaRPr>
          </a:p>
          <a:p>
            <a:pPr lvl="1" algn="just">
              <a:buFont typeface="Arial" pitchFamily="34" charset="0"/>
              <a:buChar char="•"/>
            </a:pPr>
            <a:r>
              <a:rPr lang="cs-CZ" sz="2000" dirty="0">
                <a:solidFill>
                  <a:srgbClr val="FF0000"/>
                </a:solidFill>
              </a:rPr>
              <a:t>Úmyslný</a:t>
            </a:r>
            <a:r>
              <a:rPr lang="cs-CZ" sz="2000" dirty="0"/>
              <a:t> trestný čin, se sazbou nad 2 roky TOS</a:t>
            </a:r>
          </a:p>
          <a:p>
            <a:pPr lvl="1" algn="just">
              <a:buFont typeface="Arial" pitchFamily="34" charset="0"/>
              <a:buChar char="•"/>
            </a:pPr>
            <a:r>
              <a:rPr lang="cs-CZ" sz="2000" dirty="0">
                <a:solidFill>
                  <a:srgbClr val="FF0000"/>
                </a:solidFill>
              </a:rPr>
              <a:t>Nedbalostní</a:t>
            </a:r>
            <a:r>
              <a:rPr lang="cs-CZ" sz="2000" dirty="0"/>
              <a:t> trestný čin, se sazbou nad 3 roky TOS</a:t>
            </a:r>
          </a:p>
          <a:p>
            <a:pPr marL="0" indent="0">
              <a:buNone/>
            </a:pPr>
            <a:r>
              <a:rPr lang="cs-CZ" sz="2000" b="1" dirty="0">
                <a:solidFill>
                  <a:srgbClr val="FF9933"/>
                </a:solidFill>
              </a:rPr>
              <a:t>Výjimka</a:t>
            </a:r>
            <a:r>
              <a:rPr lang="cs-CZ" sz="2000" dirty="0">
                <a:solidFill>
                  <a:schemeClr val="bg1"/>
                </a:solidFill>
              </a:rPr>
              <a:t> </a:t>
            </a:r>
            <a:r>
              <a:rPr lang="cs-CZ" sz="2000" dirty="0"/>
              <a:t>z omezení</a:t>
            </a:r>
            <a:r>
              <a:rPr lang="cs-CZ" sz="2000" dirty="0">
                <a:solidFill>
                  <a:srgbClr val="92D050"/>
                </a:solidFill>
              </a:rPr>
              <a:t> -naplnění důvodné obavy </a:t>
            </a:r>
            <a:r>
              <a:rPr lang="cs-CZ" sz="1800" dirty="0"/>
              <a:t>(§ 68 odst. 3):</a:t>
            </a:r>
          </a:p>
          <a:p>
            <a:pPr lvl="1" algn="just">
              <a:buFont typeface="Arial" pitchFamily="34" charset="0"/>
              <a:buChar char="•"/>
            </a:pPr>
            <a:r>
              <a:rPr lang="cs-CZ" sz="2000" dirty="0"/>
              <a:t>Obviněný (již) uprchl nebo se skrýval, opakovaně se  nedostavuje na předvolání, neznámá totožnost, působil na svědky, atd. nebo opakoval trestnou činnost, pro niž je stíhán, nebo v ní pokračoval nebo za ní byl v posledních 3 letech odsouzen nebo potrestán</a:t>
            </a:r>
          </a:p>
          <a:p>
            <a:pPr lvl="1">
              <a:buFontTx/>
              <a:buNone/>
            </a:pPr>
            <a:endParaRPr lang="cs-CZ" sz="2000" dirty="0">
              <a:solidFill>
                <a:schemeClr val="bg1"/>
              </a:solidFill>
              <a:latin typeface="Microsoft Sans Serif" pitchFamily="34" charset="0"/>
            </a:endParaRPr>
          </a:p>
        </p:txBody>
      </p:sp>
    </p:spTree>
    <p:extLst>
      <p:ext uri="{BB962C8B-B14F-4D97-AF65-F5344CB8AC3E}">
        <p14:creationId xmlns:p14="http://schemas.microsoft.com/office/powerpoint/2010/main" val="6519333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pPr marL="0" indent="0">
              <a:buNone/>
            </a:pPr>
            <a:r>
              <a:rPr lang="cs-CZ" sz="2000" dirty="0"/>
              <a:t>Zvýrazněna  také </a:t>
            </a:r>
            <a:r>
              <a:rPr lang="cs-CZ" sz="2000" b="1" dirty="0">
                <a:solidFill>
                  <a:schemeClr val="accent4">
                    <a:lumMod val="75000"/>
                  </a:schemeClr>
                </a:solidFill>
              </a:rPr>
              <a:t>ochrana poškozeného</a:t>
            </a:r>
            <a:r>
              <a:rPr lang="cs-CZ" sz="2000" dirty="0"/>
              <a:t>:</a:t>
            </a:r>
          </a:p>
          <a:p>
            <a:pPr marL="0" indent="0">
              <a:buNone/>
            </a:pPr>
            <a:endParaRPr lang="cs-CZ" sz="2000" dirty="0"/>
          </a:p>
          <a:p>
            <a:pPr algn="just"/>
            <a:r>
              <a:rPr lang="cs-CZ" sz="2000" dirty="0"/>
              <a:t>omezení § 68 odst. 2 se neužijí pro úmyslný trestný čin, jestliže je dán důvod vazby podle § 67 písm. c) – předstižná vazba – a s přihlédnutím k povaze trestného činu vyžaduje vzetí do vazby účinná</a:t>
            </a:r>
            <a:r>
              <a:rPr lang="cs-CZ" sz="2000" dirty="0">
                <a:solidFill>
                  <a:srgbClr val="C00000"/>
                </a:solidFill>
              </a:rPr>
              <a:t> ochrana poškozeného </a:t>
            </a:r>
            <a:r>
              <a:rPr lang="cs-CZ" sz="2000" dirty="0"/>
              <a:t>(zejm. jeho života, zdraví nebo jiného obdobného zájmu)</a:t>
            </a:r>
          </a:p>
          <a:p>
            <a:endParaRPr lang="cs-CZ" sz="2000" dirty="0"/>
          </a:p>
        </p:txBody>
      </p:sp>
    </p:spTree>
    <p:extLst>
      <p:ext uri="{BB962C8B-B14F-4D97-AF65-F5344CB8AC3E}">
        <p14:creationId xmlns:p14="http://schemas.microsoft.com/office/powerpoint/2010/main" val="1310857675"/>
      </p:ext>
    </p:extLst>
  </p:cSld>
  <p:clrMapOvr>
    <a:masterClrMapping/>
  </p:clrMapOvr>
</p:sld>
</file>

<file path=ppt/theme/theme1.xml><?xml version="1.0" encoding="utf-8"?>
<a:theme xmlns:a="http://schemas.openxmlformats.org/drawingml/2006/main" name="Deluxe">
  <a:themeElements>
    <a:clrScheme name="Deluxe">
      <a:dk1>
        <a:sysClr val="windowText" lastClr="000000"/>
      </a:dk1>
      <a:lt1>
        <a:sysClr val="window" lastClr="FFFFFF"/>
      </a:lt1>
      <a:dk2>
        <a:srgbClr val="30356E"/>
      </a:dk2>
      <a:lt2>
        <a:srgbClr val="FFF9E5"/>
      </a:lt2>
      <a:accent1>
        <a:srgbClr val="CC4757"/>
      </a:accent1>
      <a:accent2>
        <a:srgbClr val="FF6F61"/>
      </a:accent2>
      <a:accent3>
        <a:srgbClr val="FF953E"/>
      </a:accent3>
      <a:accent4>
        <a:srgbClr val="F8BD52"/>
      </a:accent4>
      <a:accent5>
        <a:srgbClr val="46A6BD"/>
      </a:accent5>
      <a:accent6>
        <a:srgbClr val="5488BC"/>
      </a:accent6>
      <a:hlink>
        <a:srgbClr val="FA7D7A"/>
      </a:hlink>
      <a:folHlink>
        <a:srgbClr val="FFCF3E"/>
      </a:folHlink>
    </a:clrScheme>
    <a:fontScheme name="Deluxe">
      <a:maj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Deluxe">
      <a:fillStyleLst>
        <a:solidFill>
          <a:schemeClr val="phClr"/>
        </a:solidFill>
        <a:gradFill rotWithShape="1">
          <a:gsLst>
            <a:gs pos="0">
              <a:schemeClr val="phClr">
                <a:tint val="20000"/>
                <a:satMod val="280000"/>
              </a:schemeClr>
            </a:gs>
            <a:gs pos="14000">
              <a:schemeClr val="phClr">
                <a:tint val="37000"/>
                <a:satMod val="250000"/>
              </a:schemeClr>
            </a:gs>
            <a:gs pos="45000">
              <a:schemeClr val="phClr">
                <a:tint val="53000"/>
                <a:satMod val="220000"/>
              </a:schemeClr>
            </a:gs>
            <a:gs pos="65000">
              <a:schemeClr val="phClr">
                <a:tint val="53000"/>
                <a:satMod val="220000"/>
              </a:schemeClr>
            </a:gs>
            <a:gs pos="86000">
              <a:schemeClr val="phClr">
                <a:tint val="42000"/>
                <a:satMod val="240000"/>
              </a:schemeClr>
            </a:gs>
            <a:gs pos="100000">
              <a:schemeClr val="phClr">
                <a:tint val="20000"/>
                <a:satMod val="230000"/>
              </a:schemeClr>
            </a:gs>
          </a:gsLst>
          <a:lin ang="16200000" scaled="1"/>
        </a:gradFill>
        <a:gradFill rotWithShape="1">
          <a:gsLst>
            <a:gs pos="0">
              <a:schemeClr val="phClr">
                <a:shade val="75000"/>
                <a:satMod val="160000"/>
              </a:schemeClr>
            </a:gs>
            <a:gs pos="60000">
              <a:schemeClr val="phClr">
                <a:satMod val="150000"/>
              </a:schemeClr>
            </a:gs>
            <a:gs pos="100000">
              <a:schemeClr val="phClr">
                <a:tint val="75000"/>
                <a:satMod val="200000"/>
              </a:schemeClr>
            </a:gs>
          </a:gsLst>
          <a:lin ang="16200000" scaled="1"/>
        </a:gradFill>
      </a:fillStyleLst>
      <a:lnStyleLst>
        <a:ln w="9525" cap="flat" cmpd="sng" algn="ctr">
          <a:solidFill>
            <a:schemeClr val="phClr">
              <a:satMod val="140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outerShdw blurRad="50800" dist="25400" dir="5400000" rotWithShape="0">
              <a:srgbClr val="000000">
                <a:alpha val="43137"/>
              </a:srgbClr>
            </a:outerShdw>
          </a:effectLst>
        </a:effectStyle>
        <a:effectStyle>
          <a:effectLst>
            <a:outerShdw blurRad="50800" dist="25400" dir="5400000" rotWithShape="0">
              <a:srgbClr val="000000">
                <a:alpha val="43137"/>
              </a:srgbClr>
            </a:outerShdw>
          </a:effectLst>
          <a:scene3d>
            <a:camera prst="orthographicFront" fov="0">
              <a:rot lat="0" lon="0" rev="0"/>
            </a:camera>
            <a:lightRig rig="contrasting" dir="t">
              <a:rot lat="0" lon="0" rev="16500000"/>
            </a:lightRig>
          </a:scene3d>
          <a:sp3d prstMaterial="powder">
            <a:bevelT w="152400"/>
            <a:contourClr>
              <a:schemeClr val="phClr"/>
            </a:contourClr>
          </a:sp3d>
        </a:effectStyle>
        <a:effectStyle>
          <a:effectLst>
            <a:reflection blurRad="12700" stA="26000" endPos="28000" dist="38100" dir="5400000" sy="-100000"/>
          </a:effectLst>
          <a:scene3d>
            <a:camera prst="orthographicFront" fov="0">
              <a:rot lat="0" lon="0" rev="0"/>
            </a:camera>
            <a:lightRig rig="contrasting" dir="t">
              <a:rot lat="0" lon="0" rev="16500000"/>
            </a:lightRig>
          </a:scene3d>
          <a:sp3d prstMaterial="powder">
            <a:bevelT w="190500" h="101600"/>
            <a:contourClr>
              <a:schemeClr val="phClr"/>
            </a:contourClr>
          </a:sp3d>
        </a:effectStyle>
      </a:effectStyleLst>
      <a:bgFillStyleLst>
        <a:solidFill>
          <a:schemeClr val="phClr"/>
        </a:solidFill>
        <a:gradFill rotWithShape="1">
          <a:gsLst>
            <a:gs pos="0">
              <a:schemeClr val="phClr">
                <a:tint val="43000"/>
                <a:satMod val="1550000"/>
              </a:schemeClr>
            </a:gs>
            <a:gs pos="1000">
              <a:schemeClr val="phClr">
                <a:tint val="48000"/>
                <a:satMod val="1550000"/>
              </a:schemeClr>
            </a:gs>
            <a:gs pos="90000">
              <a:schemeClr val="phClr">
                <a:shade val="18000"/>
                <a:satMod val="275000"/>
              </a:schemeClr>
            </a:gs>
          </a:gsLst>
          <a:path path="circle">
            <a:fillToRect r="210000" b="300000"/>
          </a:path>
        </a:gradFill>
        <a:gradFill rotWithShape="1">
          <a:gsLst>
            <a:gs pos="5000">
              <a:schemeClr val="phClr">
                <a:tint val="38000"/>
                <a:satMod val="1800000"/>
              </a:schemeClr>
            </a:gs>
            <a:gs pos="5000">
              <a:schemeClr val="phClr">
                <a:tint val="40000"/>
                <a:satMod val="1800000"/>
              </a:schemeClr>
            </a:gs>
            <a:gs pos="90000">
              <a:schemeClr val="phClr">
                <a:shade val="18000"/>
                <a:satMod val="275000"/>
              </a:schemeClr>
            </a:gs>
          </a:gsLst>
          <a:path path="circle">
            <a:fillToRect l="20000" t="30000" r="135000" b="100000"/>
          </a:path>
        </a:gradFill>
      </a:bgFillStyleLst>
    </a:fmtScheme>
  </a:themeElements>
  <a:objectDefaults/>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Luxusní motiv</Template>
  <TotalTime>2556</TotalTime>
  <Words>2314</Words>
  <Application>Microsoft Office PowerPoint</Application>
  <PresentationFormat>Předvádění na obrazovce (4:3)</PresentationFormat>
  <Paragraphs>192</Paragraphs>
  <Slides>22</Slides>
  <Notes>1</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22</vt:i4>
      </vt:variant>
    </vt:vector>
  </HeadingPairs>
  <TitlesOfParts>
    <vt:vector size="28" baseType="lpstr">
      <vt:lpstr>Arial</vt:lpstr>
      <vt:lpstr>Corbel</vt:lpstr>
      <vt:lpstr>Microsoft Sans Serif</vt:lpstr>
      <vt:lpstr>Wingdings</vt:lpstr>
      <vt:lpstr>Wingdings 2</vt:lpstr>
      <vt:lpstr>Deluxe</vt:lpstr>
      <vt:lpstr>Prezentace aplikace PowerPoint</vt:lpstr>
      <vt:lpstr>Obecné výklady o zajišťovacích úkonech </vt:lpstr>
      <vt:lpstr>Prezentace aplikace PowerPoint</vt:lpstr>
      <vt:lpstr>Prostředky zajištění osob a věcí v trestním řízení</vt:lpstr>
      <vt:lpstr>Zajištění osoby obviněného a podezřelého</vt:lpstr>
      <vt:lpstr>Prezentace aplikace PowerPoint</vt:lpstr>
      <vt:lpstr>Prezentace aplikace PowerPoint</vt:lpstr>
      <vt:lpstr>Důvody vazby</vt:lpstr>
      <vt:lpstr>Prezentace aplikace PowerPoint</vt:lpstr>
      <vt:lpstr>Prezentace aplikace PowerPoint</vt:lpstr>
      <vt:lpstr>Prezentace aplikace PowerPoint</vt:lpstr>
      <vt:lpstr>Prezentace aplikace PowerPoint</vt:lpstr>
      <vt:lpstr>Příkaz k zadržení ( § 76a) </vt:lpstr>
      <vt:lpstr>Zákaz vycestování do zahraničí (§ 77a) </vt:lpstr>
      <vt:lpstr>Zajištění věcí důležitých pro trestní řízení ( § 77b a násl. tr.ř.) </vt:lpstr>
      <vt:lpstr>Prohlídky a vstupy</vt:lpstr>
      <vt:lpstr>Jiné úkony – (zpravidla v rámci  přípravného řízení)</vt:lpstr>
      <vt:lpstr>Předběžná opatření</vt:lpstr>
      <vt:lpstr>Druhy PO</vt:lpstr>
      <vt:lpstr> Rozhodnutí o OP a jeho trvání</vt:lpstr>
      <vt:lpstr>Porušení podmínek PO</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Přednáška pro IV. jarní semestr bakalářského studia</dc:title>
  <dc:creator>Kursova Jana</dc:creator>
  <cp:lastModifiedBy>Martin Fenyk</cp:lastModifiedBy>
  <cp:revision>128</cp:revision>
  <dcterms:created xsi:type="dcterms:W3CDTF">2005-04-06T16:52:48Z</dcterms:created>
  <dcterms:modified xsi:type="dcterms:W3CDTF">2023-11-22T13:59:10Z</dcterms:modified>
</cp:coreProperties>
</file>