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53"/>
  </p:notesMasterIdLst>
  <p:handoutMasterIdLst>
    <p:handoutMasterId r:id="rId54"/>
  </p:handoutMasterIdLst>
  <p:sldIdLst>
    <p:sldId id="256" r:id="rId2"/>
    <p:sldId id="554" r:id="rId3"/>
    <p:sldId id="555" r:id="rId4"/>
    <p:sldId id="556" r:id="rId5"/>
    <p:sldId id="557" r:id="rId6"/>
    <p:sldId id="498" r:id="rId7"/>
    <p:sldId id="499" r:id="rId8"/>
    <p:sldId id="518" r:id="rId9"/>
    <p:sldId id="558" r:id="rId10"/>
    <p:sldId id="559" r:id="rId11"/>
    <p:sldId id="560" r:id="rId12"/>
    <p:sldId id="561" r:id="rId13"/>
    <p:sldId id="562" r:id="rId14"/>
    <p:sldId id="563" r:id="rId15"/>
    <p:sldId id="564" r:id="rId16"/>
    <p:sldId id="565" r:id="rId17"/>
    <p:sldId id="566" r:id="rId18"/>
    <p:sldId id="567" r:id="rId19"/>
    <p:sldId id="568" r:id="rId20"/>
    <p:sldId id="569" r:id="rId21"/>
    <p:sldId id="570" r:id="rId22"/>
    <p:sldId id="571" r:id="rId23"/>
    <p:sldId id="572" r:id="rId24"/>
    <p:sldId id="573" r:id="rId25"/>
    <p:sldId id="574" r:id="rId26"/>
    <p:sldId id="575" r:id="rId27"/>
    <p:sldId id="576" r:id="rId28"/>
    <p:sldId id="577" r:id="rId29"/>
    <p:sldId id="578" r:id="rId30"/>
    <p:sldId id="579" r:id="rId31"/>
    <p:sldId id="580" r:id="rId32"/>
    <p:sldId id="581" r:id="rId33"/>
    <p:sldId id="582" r:id="rId34"/>
    <p:sldId id="583" r:id="rId35"/>
    <p:sldId id="584" r:id="rId36"/>
    <p:sldId id="585" r:id="rId37"/>
    <p:sldId id="586" r:id="rId38"/>
    <p:sldId id="587" r:id="rId39"/>
    <p:sldId id="588" r:id="rId40"/>
    <p:sldId id="589" r:id="rId41"/>
    <p:sldId id="590" r:id="rId42"/>
    <p:sldId id="591" r:id="rId43"/>
    <p:sldId id="592" r:id="rId44"/>
    <p:sldId id="593" r:id="rId45"/>
    <p:sldId id="594" r:id="rId46"/>
    <p:sldId id="595" r:id="rId47"/>
    <p:sldId id="596" r:id="rId48"/>
    <p:sldId id="597" r:id="rId49"/>
    <p:sldId id="598" r:id="rId50"/>
    <p:sldId id="347" r:id="rId51"/>
    <p:sldId id="348" r:id="rId52"/>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6754" autoAdjust="0"/>
  </p:normalViewPr>
  <p:slideViewPr>
    <p:cSldViewPr snapToGrid="0">
      <p:cViewPr varScale="1">
        <p:scale>
          <a:sx n="108" d="100"/>
          <a:sy n="108" d="100"/>
        </p:scale>
        <p:origin x="525" y="51"/>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20. února 2017</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20. února 2017</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Upravte styly předlohy textu.</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20. února 2017</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20. února 2017</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a:t>20. února 2017</a:t>
            </a:r>
            <a:endParaRPr lang="cs-CZ" dirty="0"/>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a:t>20. února 2017</a:t>
            </a:r>
            <a:endParaRPr lang="cs-CZ" dirty="0"/>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20. února 2017</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20. února 2017</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20. února 2017</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20. února 2017</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20. února 2017</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20. února 2017</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20. února 2017</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20. února 2017</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20. února 2017</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pravniprostor.cz/clanky/procesni-pravo/pravo-na-spravedlivy-proces-pravo-na-spravedlivy-rozsudek"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cak.cz/scripts/detail.php?id=5929"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mvcr.cz/clanek/rychlost-trestniho-rizeni.asp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mailto:Marek.Frystak@law.muni.cz"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pPr algn="ctr"/>
            <a:r>
              <a:rPr lang="cs-CZ" sz="4000" dirty="0"/>
              <a:t>Základní zásady trestního řízení </a:t>
            </a:r>
            <a:br>
              <a:rPr lang="cs-CZ" sz="4000" dirty="0"/>
            </a:br>
            <a:r>
              <a:rPr lang="cs-CZ" sz="4000" dirty="0"/>
              <a:t>21.9.2023</a:t>
            </a:r>
          </a:p>
        </p:txBody>
      </p:sp>
      <p:sp>
        <p:nvSpPr>
          <p:cNvPr id="5" name="Podnadpis 4"/>
          <p:cNvSpPr>
            <a:spLocks noGrp="1"/>
          </p:cNvSpPr>
          <p:nvPr>
            <p:ph type="subTitle" idx="1"/>
          </p:nvPr>
        </p:nvSpPr>
        <p:spPr/>
        <p:txBody>
          <a:bodyPr/>
          <a:lstStyle/>
          <a:p>
            <a:pPr algn="ctr"/>
            <a:endParaRPr lang="cs-CZ" b="1" dirty="0">
              <a:solidFill>
                <a:schemeClr val="tx2"/>
              </a:solidFill>
            </a:endParaRPr>
          </a:p>
          <a:p>
            <a:pPr algn="ctr"/>
            <a:r>
              <a:rPr lang="cs-CZ" b="1" dirty="0">
                <a:solidFill>
                  <a:schemeClr val="tx2"/>
                </a:solidFill>
              </a:rPr>
              <a:t>Marek Fryšták</a:t>
            </a:r>
          </a:p>
          <a:p>
            <a:pPr algn="ctr"/>
            <a:r>
              <a:rPr lang="cs-CZ" b="1">
                <a:solidFill>
                  <a:schemeClr val="tx2"/>
                </a:solidFill>
              </a:rPr>
              <a:t>katedra </a:t>
            </a:r>
            <a:r>
              <a:rPr lang="cs-CZ" b="1" dirty="0">
                <a:solidFill>
                  <a:schemeClr val="tx2"/>
                </a:solidFill>
              </a:rPr>
              <a:t>trestního práva </a:t>
            </a:r>
          </a:p>
        </p:txBody>
      </p:sp>
    </p:spTree>
    <p:extLst>
      <p:ext uri="{BB962C8B-B14F-4D97-AF65-F5344CB8AC3E}">
        <p14:creationId xmlns:p14="http://schemas.microsoft.com/office/powerpoint/2010/main" val="4167955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C16635BD-3E68-4ECE-8349-AC8B558E43FF}"/>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a:extLst>
              <a:ext uri="{FF2B5EF4-FFF2-40B4-BE49-F238E27FC236}">
                <a16:creationId xmlns:a16="http://schemas.microsoft.com/office/drawing/2014/main" id="{AA0DEAEC-1C65-46C7-A09F-5012291CC5BB}"/>
              </a:ext>
            </a:extLst>
          </p:cNvPr>
          <p:cNvSpPr>
            <a:spLocks noGrp="1"/>
          </p:cNvSpPr>
          <p:nvPr>
            <p:ph type="title"/>
          </p:nvPr>
        </p:nvSpPr>
        <p:spPr/>
        <p:txBody>
          <a:bodyPr/>
          <a:lstStyle/>
          <a:p>
            <a:endParaRPr lang="cs-CZ"/>
          </a:p>
        </p:txBody>
      </p:sp>
      <p:sp>
        <p:nvSpPr>
          <p:cNvPr id="5" name="Zástupný obsah 4">
            <a:extLst>
              <a:ext uri="{FF2B5EF4-FFF2-40B4-BE49-F238E27FC236}">
                <a16:creationId xmlns:a16="http://schemas.microsoft.com/office/drawing/2014/main" id="{05B6A52D-5170-460C-BEB7-2AFFC432347B}"/>
              </a:ext>
            </a:extLst>
          </p:cNvPr>
          <p:cNvSpPr>
            <a:spLocks noGrp="1"/>
          </p:cNvSpPr>
          <p:nvPr>
            <p:ph idx="1"/>
          </p:nvPr>
        </p:nvSpPr>
        <p:spPr/>
        <p:txBody>
          <a:bodyPr/>
          <a:lstStyle/>
          <a:p>
            <a:pPr algn="just">
              <a:lnSpc>
                <a:spcPct val="100000"/>
              </a:lnSpc>
            </a:pPr>
            <a:endParaRPr lang="cs-CZ" sz="1600" dirty="0"/>
          </a:p>
          <a:p>
            <a:pPr algn="just">
              <a:lnSpc>
                <a:spcPct val="100000"/>
              </a:lnSpc>
            </a:pPr>
            <a:r>
              <a:rPr lang="cs-CZ" sz="1600" dirty="0"/>
              <a:t>Přemýšlel jsem nad tím, proč výsledkem řádného procesu není vždy spravedlivý výsledek. První problém je podle mého tím, že neumíme přesně definovat, co je spravedlivý výsledek. Teorii spravedlivého procesu jsou věnovány stovky knih, avšak o tom, jak se pozná spravedlivý výsledek, jsem příliš mnoho nenašel.</a:t>
            </a:r>
          </a:p>
          <a:p>
            <a:pPr algn="just">
              <a:lnSpc>
                <a:spcPct val="100000"/>
              </a:lnSpc>
            </a:pPr>
            <a:endParaRPr lang="cs-CZ" sz="1600" dirty="0"/>
          </a:p>
          <a:p>
            <a:pPr algn="just">
              <a:lnSpc>
                <a:spcPct val="100000"/>
              </a:lnSpc>
            </a:pPr>
            <a:r>
              <a:rPr lang="cs-CZ" sz="1600" dirty="0"/>
              <a:t>Setkal jsem se s myšlenkou, že spravedlivý rozsudek je takový, kdy člověk, který stojí vně soudního řízení a představil by si, že stojí na místě žalobce a žalovaného, musí zvenku objektivně uznat, že by se musel smířit s výsledkem řízení na jedné či druhé straně. </a:t>
            </a:r>
          </a:p>
          <a:p>
            <a:pPr algn="just">
              <a:lnSpc>
                <a:spcPct val="100000"/>
              </a:lnSpc>
            </a:pPr>
            <a:endParaRPr lang="cs-CZ" sz="1600" dirty="0"/>
          </a:p>
          <a:p>
            <a:pPr algn="just">
              <a:lnSpc>
                <a:spcPct val="100000"/>
              </a:lnSpc>
            </a:pPr>
            <a:r>
              <a:rPr lang="cs-CZ" sz="1600" dirty="0"/>
              <a:t>To je jakási až </a:t>
            </a:r>
            <a:r>
              <a:rPr lang="cs-CZ" sz="1600" dirty="0" err="1"/>
              <a:t>Cantovská</a:t>
            </a:r>
            <a:r>
              <a:rPr lang="cs-CZ" sz="1600" dirty="0"/>
              <a:t> úvaha. Musíme si ale připustit, že existují řízení a vztahy, kdy takovéto objektivity nelze dosáhnout, například typicky ve sporech rodičů o nezletilé děti, kdy vzhledem k osobnímu předsudečnému založení otců a matek si lze těžko představit, že by si otec dokázal představit roli matky v řízení a naopak.</a:t>
            </a:r>
          </a:p>
          <a:p>
            <a:pPr algn="just">
              <a:lnSpc>
                <a:spcPct val="100000"/>
              </a:lnSpc>
            </a:pPr>
            <a:endParaRPr lang="cs-CZ" sz="1600" dirty="0"/>
          </a:p>
          <a:p>
            <a:endParaRPr lang="cs-CZ" sz="1600" dirty="0"/>
          </a:p>
        </p:txBody>
      </p:sp>
    </p:spTree>
    <p:extLst>
      <p:ext uri="{BB962C8B-B14F-4D97-AF65-F5344CB8AC3E}">
        <p14:creationId xmlns:p14="http://schemas.microsoft.com/office/powerpoint/2010/main" val="1203283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6ABA7068-5157-404B-9B8A-169A67F07B95}"/>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a:extLst>
              <a:ext uri="{FF2B5EF4-FFF2-40B4-BE49-F238E27FC236}">
                <a16:creationId xmlns:a16="http://schemas.microsoft.com/office/drawing/2014/main" id="{173DD514-017D-4B1B-BF6A-88E81584D022}"/>
              </a:ext>
            </a:extLst>
          </p:cNvPr>
          <p:cNvSpPr>
            <a:spLocks noGrp="1"/>
          </p:cNvSpPr>
          <p:nvPr>
            <p:ph type="title"/>
          </p:nvPr>
        </p:nvSpPr>
        <p:spPr/>
        <p:txBody>
          <a:bodyPr/>
          <a:lstStyle/>
          <a:p>
            <a:pPr algn="ctr">
              <a:lnSpc>
                <a:spcPct val="100000"/>
              </a:lnSpc>
            </a:pPr>
            <a:r>
              <a:rPr lang="cs-CZ" sz="2800" dirty="0"/>
              <a:t>Proč tedy výsledkem řádného procesu není vždy spravedlivý rozsudek?</a:t>
            </a:r>
            <a:br>
              <a:rPr lang="cs-CZ" sz="2800" dirty="0"/>
            </a:br>
            <a:endParaRPr lang="cs-CZ" sz="2800" dirty="0"/>
          </a:p>
        </p:txBody>
      </p:sp>
      <p:sp>
        <p:nvSpPr>
          <p:cNvPr id="5" name="Zástupný obsah 4">
            <a:extLst>
              <a:ext uri="{FF2B5EF4-FFF2-40B4-BE49-F238E27FC236}">
                <a16:creationId xmlns:a16="http://schemas.microsoft.com/office/drawing/2014/main" id="{9CD6E959-2004-4190-B7E9-5F27F676691E}"/>
              </a:ext>
            </a:extLst>
          </p:cNvPr>
          <p:cNvSpPr>
            <a:spLocks noGrp="1"/>
          </p:cNvSpPr>
          <p:nvPr>
            <p:ph idx="1"/>
          </p:nvPr>
        </p:nvSpPr>
        <p:spPr/>
        <p:txBody>
          <a:bodyPr/>
          <a:lstStyle/>
          <a:p>
            <a:pPr algn="just">
              <a:lnSpc>
                <a:spcPct val="100000"/>
              </a:lnSpc>
            </a:pPr>
            <a:r>
              <a:rPr lang="cs-CZ" sz="1400" dirty="0"/>
              <a:t>nespravedlivý zákon - kdyby tomu tak nebylo, byly by všechny plenární nálezy Ústavního soudu nadbytečné.</a:t>
            </a:r>
          </a:p>
          <a:p>
            <a:pPr algn="just">
              <a:lnSpc>
                <a:spcPct val="100000"/>
              </a:lnSpc>
            </a:pPr>
            <a:endParaRPr lang="cs-CZ" sz="1400" dirty="0"/>
          </a:p>
          <a:p>
            <a:pPr algn="just">
              <a:lnSpc>
                <a:spcPct val="100000"/>
              </a:lnSpc>
            </a:pPr>
            <a:r>
              <a:rPr lang="cs-CZ" sz="1400" dirty="0"/>
              <a:t>vztah, který nemá spravedlivé řešení - Jde o spory, které jsou pokračováním manželských půtek, kdy soud není tím, kdo nalézá právo, ale jakýmsi klackem, kterým jeden z rodičů mlátí toho druhého nad tělem malého dítěte</a:t>
            </a:r>
          </a:p>
          <a:p>
            <a:pPr algn="just">
              <a:lnSpc>
                <a:spcPct val="100000"/>
              </a:lnSpc>
            </a:pPr>
            <a:endParaRPr lang="cs-CZ" sz="1400" dirty="0"/>
          </a:p>
          <a:p>
            <a:pPr algn="just">
              <a:lnSpc>
                <a:spcPct val="100000"/>
              </a:lnSpc>
            </a:pPr>
            <a:r>
              <a:rPr lang="cs-CZ" sz="1400" dirty="0"/>
              <a:t>důkazní nouze</a:t>
            </a:r>
          </a:p>
          <a:p>
            <a:pPr algn="just">
              <a:lnSpc>
                <a:spcPct val="100000"/>
              </a:lnSpc>
            </a:pPr>
            <a:endParaRPr lang="cs-CZ" sz="1400" dirty="0"/>
          </a:p>
          <a:p>
            <a:pPr algn="just">
              <a:lnSpc>
                <a:spcPct val="100000"/>
              </a:lnSpc>
            </a:pPr>
            <a:r>
              <a:rPr lang="cs-CZ" sz="1400" dirty="0"/>
              <a:t>procesní pochybení účastníků</a:t>
            </a:r>
          </a:p>
          <a:p>
            <a:pPr algn="just">
              <a:lnSpc>
                <a:spcPct val="100000"/>
              </a:lnSpc>
            </a:pPr>
            <a:endParaRPr lang="cs-CZ" sz="1400" dirty="0"/>
          </a:p>
          <a:p>
            <a:pPr algn="just">
              <a:lnSpc>
                <a:spcPct val="100000"/>
              </a:lnSpc>
            </a:pPr>
            <a:r>
              <a:rPr lang="cs-CZ" sz="1400" dirty="0"/>
              <a:t>komplikovaný procesní předpis</a:t>
            </a:r>
          </a:p>
          <a:p>
            <a:pPr algn="just">
              <a:lnSpc>
                <a:spcPct val="100000"/>
              </a:lnSpc>
            </a:pPr>
            <a:endParaRPr lang="cs-CZ" sz="1400" dirty="0"/>
          </a:p>
          <a:p>
            <a:pPr algn="just">
              <a:lnSpc>
                <a:spcPct val="100000"/>
              </a:lnSpc>
            </a:pPr>
            <a:r>
              <a:rPr lang="cs-CZ" sz="1400" dirty="0"/>
              <a:t>nedostatek zájmu (právní) veřejnosti o stav justice</a:t>
            </a:r>
          </a:p>
          <a:p>
            <a:pPr algn="just">
              <a:lnSpc>
                <a:spcPct val="100000"/>
              </a:lnSpc>
            </a:pPr>
            <a:endParaRPr lang="cs-CZ" sz="1400" dirty="0"/>
          </a:p>
          <a:p>
            <a:pPr algn="just">
              <a:lnSpc>
                <a:spcPct val="100000"/>
              </a:lnSpc>
            </a:pPr>
            <a:r>
              <a:rPr lang="cs-CZ" sz="1400" dirty="0"/>
              <a:t>selhání zástupce účastníka, selhání soudce  - profesní vyhoření </a:t>
            </a:r>
            <a:r>
              <a:rPr kumimoji="0" lang="cs-CZ" altLang="cs-CZ" sz="1400" b="0" i="0" u="none" strike="noStrike" cap="none" normalizeH="0" baseline="0" dirty="0">
                <a:ln>
                  <a:noFill/>
                </a:ln>
                <a:solidFill>
                  <a:schemeClr val="tx1"/>
                </a:solidFill>
                <a:effectLst/>
                <a:latin typeface="+mj-lt"/>
                <a:cs typeface="Times New Roman" panose="02020603050405020304" pitchFamily="18" charset="0"/>
              </a:rPr>
              <a:t>(nedostatečná kvalifikace, intelektuální nedostatečnost, nedostatek pracovitosti,  chyba,  přecenění procesní stránky na úkor správného rozhodnutí, lhostejnost k výsledku) </a:t>
            </a:r>
          </a:p>
          <a:p>
            <a:pPr marL="72000" indent="0" algn="just">
              <a:lnSpc>
                <a:spcPct val="100000"/>
              </a:lnSpc>
              <a:buNone/>
            </a:pPr>
            <a:endParaRPr lang="cs-CZ" sz="1400" dirty="0"/>
          </a:p>
          <a:p>
            <a:r>
              <a:rPr lang="cs-CZ" sz="1600" dirty="0">
                <a:hlinkClick r:id="rId2"/>
              </a:rPr>
              <a:t>https://www.pravniprostor.cz/clanky/procesni-pravo/pravo-na-spravedlivy-proces-pravo-na-spravedlivy-rozsudek</a:t>
            </a:r>
            <a:r>
              <a:rPr lang="cs-CZ" sz="1600" dirty="0"/>
              <a:t> </a:t>
            </a:r>
            <a:br>
              <a:rPr lang="cs-CZ" sz="4400" dirty="0"/>
            </a:br>
            <a:endParaRPr lang="cs-CZ" sz="1600" dirty="0"/>
          </a:p>
        </p:txBody>
      </p:sp>
    </p:spTree>
    <p:extLst>
      <p:ext uri="{BB962C8B-B14F-4D97-AF65-F5344CB8AC3E}">
        <p14:creationId xmlns:p14="http://schemas.microsoft.com/office/powerpoint/2010/main" val="37051521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dpis 1">
            <a:extLst>
              <a:ext uri="{FF2B5EF4-FFF2-40B4-BE49-F238E27FC236}">
                <a16:creationId xmlns:a16="http://schemas.microsoft.com/office/drawing/2014/main" id="{F824D237-80FA-4B1A-97EA-3641B5C16DCB}"/>
              </a:ext>
            </a:extLst>
          </p:cNvPr>
          <p:cNvSpPr>
            <a:spLocks noGrp="1" noChangeArrowheads="1"/>
          </p:cNvSpPr>
          <p:nvPr>
            <p:ph type="title"/>
          </p:nvPr>
        </p:nvSpPr>
        <p:spPr/>
        <p:txBody>
          <a:bodyPr/>
          <a:lstStyle/>
          <a:p>
            <a:pPr algn="ctr"/>
            <a:r>
              <a:rPr lang="cs-CZ" altLang="cs-CZ" b="1"/>
              <a:t>Veřejnost procesu </a:t>
            </a:r>
            <a:endParaRPr lang="cs-CZ" altLang="cs-CZ"/>
          </a:p>
        </p:txBody>
      </p:sp>
      <p:sp>
        <p:nvSpPr>
          <p:cNvPr id="15363" name="Zástupný symbol pro obsah 2">
            <a:extLst>
              <a:ext uri="{FF2B5EF4-FFF2-40B4-BE49-F238E27FC236}">
                <a16:creationId xmlns:a16="http://schemas.microsoft.com/office/drawing/2014/main" id="{63075A9C-F22B-4E58-830D-384495F0AAAF}"/>
              </a:ext>
            </a:extLst>
          </p:cNvPr>
          <p:cNvSpPr>
            <a:spLocks noGrp="1" noChangeArrowheads="1"/>
          </p:cNvSpPr>
          <p:nvPr>
            <p:ph idx="1"/>
          </p:nvPr>
        </p:nvSpPr>
        <p:spPr/>
        <p:txBody>
          <a:bodyPr/>
          <a:lstStyle/>
          <a:p>
            <a:pPr algn="just">
              <a:lnSpc>
                <a:spcPct val="100000"/>
              </a:lnSpc>
            </a:pPr>
            <a:endParaRPr lang="cs-CZ" altLang="cs-CZ" sz="1800" dirty="0"/>
          </a:p>
          <a:p>
            <a:pPr algn="just">
              <a:lnSpc>
                <a:spcPct val="100000"/>
              </a:lnSpc>
            </a:pPr>
            <a:r>
              <a:rPr lang="cs-CZ" altLang="cs-CZ" sz="1600" dirty="0"/>
              <a:t>čl. 38 LZPS - každý má právo, aby jeho věc byla projednána veřejně; veřejnost může být vyloučena jen v případech stanovených zákonem</a:t>
            </a:r>
          </a:p>
          <a:p>
            <a:pPr algn="just">
              <a:lnSpc>
                <a:spcPct val="100000"/>
              </a:lnSpc>
            </a:pPr>
            <a:endParaRPr lang="cs-CZ" altLang="cs-CZ" sz="1600" dirty="0"/>
          </a:p>
          <a:p>
            <a:pPr algn="just">
              <a:lnSpc>
                <a:spcPct val="100000"/>
              </a:lnSpc>
            </a:pPr>
            <a:r>
              <a:rPr lang="cs-CZ" altLang="cs-CZ" sz="1600" dirty="0"/>
              <a:t>§ 2/10 </a:t>
            </a:r>
            <a:r>
              <a:rPr lang="cs-CZ" altLang="cs-CZ" sz="1600" dirty="0" err="1"/>
              <a:t>TrŘ</a:t>
            </a:r>
            <a:r>
              <a:rPr lang="cs-CZ" altLang="cs-CZ" sz="1600" dirty="0"/>
              <a:t> - trestní věci se před soudem projednávají veřejně tak, aby se občané mohli projednávání zúčastnit a jednání sledovat; při hlavním líčení a veřejném zasedání smí být veřejnost vyloučena jen v případech výslovně stanovených v tomto nebo zvláštním zákoně</a:t>
            </a:r>
          </a:p>
          <a:p>
            <a:pPr algn="just">
              <a:lnSpc>
                <a:spcPct val="100000"/>
              </a:lnSpc>
            </a:pPr>
            <a:endParaRPr lang="cs-CZ" altLang="cs-CZ" sz="1600" dirty="0"/>
          </a:p>
          <a:p>
            <a:pPr lvl="1" algn="just"/>
            <a:r>
              <a:rPr lang="cs-CZ" altLang="cs-CZ" sz="1400" dirty="0"/>
              <a:t>„…smyslem práva na veřejné projednání věci, ve spojení s právem vyjádřit se ke všem prováděným důkazům, je poskytnout obžalovanému v trestním procesu možnost verifikace důkazů, směřujících vůči němu, a to před tváří veřejnosti </a:t>
            </a:r>
          </a:p>
          <a:p>
            <a:pPr lvl="1" algn="just"/>
            <a:endParaRPr lang="cs-CZ" altLang="cs-CZ" sz="1400" dirty="0"/>
          </a:p>
          <a:p>
            <a:pPr lvl="1" algn="just"/>
            <a:r>
              <a:rPr lang="cs-CZ" altLang="cs-CZ" sz="1400" dirty="0"/>
              <a:t>tato verifikace v případě svědecké výpovědi obsahuje dva komponenty: prvním je prověření pravdivosti skutkových tvrzení, druhým je potom možnost prověření věrohodnosti svědka….“ (</a:t>
            </a:r>
            <a:r>
              <a:rPr lang="cs-CZ" altLang="cs-CZ" sz="1400" dirty="0" err="1"/>
              <a:t>Pl</a:t>
            </a:r>
            <a:r>
              <a:rPr lang="cs-CZ" altLang="cs-CZ" sz="1400" dirty="0"/>
              <a:t>. ÚS 4/94)</a:t>
            </a:r>
          </a:p>
          <a:p>
            <a:pPr marL="800100" lvl="3" indent="-342900" algn="just"/>
            <a:endParaRPr lang="cs-CZ" altLang="cs-CZ" sz="1600" dirty="0"/>
          </a:p>
          <a:p>
            <a:pPr marL="800100" lvl="3" indent="-342900" algn="just"/>
            <a:endParaRPr lang="cs-CZ" altLang="cs-CZ" sz="1600" dirty="0"/>
          </a:p>
          <a:p>
            <a:pPr marL="800100" lvl="3" indent="-342900" algn="just"/>
            <a:endParaRPr lang="cs-CZ" altLang="cs-CZ" sz="1800" dirty="0"/>
          </a:p>
          <a:p>
            <a:pPr marL="342900" lvl="2" indent="-342900" algn="just"/>
            <a:endParaRPr lang="cs-CZ" altLang="cs-CZ" dirty="0"/>
          </a:p>
          <a:p>
            <a:pPr marL="342900" lvl="2" indent="-342900" algn="just"/>
            <a:endParaRPr lang="cs-CZ" altLang="cs-CZ" dirty="0"/>
          </a:p>
          <a:p>
            <a:endParaRPr lang="cs-CZ" altLang="cs-CZ" dirty="0"/>
          </a:p>
        </p:txBody>
      </p:sp>
      <p:sp>
        <p:nvSpPr>
          <p:cNvPr id="15364" name="Zástupný symbol pro číslo snímku 5">
            <a:extLst>
              <a:ext uri="{FF2B5EF4-FFF2-40B4-BE49-F238E27FC236}">
                <a16:creationId xmlns:a16="http://schemas.microsoft.com/office/drawing/2014/main" id="{62DC94BE-5B82-4539-AC87-F6818FE67598}"/>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C5F4F71F-0DAA-41B4-AF38-E29099193C88}" type="slidenum">
              <a:rPr lang="cs-CZ" altLang="cs-CZ" sz="1200"/>
              <a:pPr>
                <a:spcBef>
                  <a:spcPct val="0"/>
                </a:spcBef>
                <a:buClrTx/>
                <a:buFontTx/>
                <a:buNone/>
              </a:pPr>
              <a:t>12</a:t>
            </a:fld>
            <a:endParaRPr lang="cs-CZ" altLang="cs-CZ" sz="12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87076367-F998-460F-BC7A-0EE303B6B10A}"/>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D5754F82-7904-4785-A26C-B7F9F8644B38}"/>
              </a:ext>
            </a:extLst>
          </p:cNvPr>
          <p:cNvSpPr>
            <a:spLocks noGrp="1"/>
          </p:cNvSpPr>
          <p:nvPr>
            <p:ph type="title"/>
          </p:nvPr>
        </p:nvSpPr>
        <p:spPr/>
        <p:txBody>
          <a:bodyPr/>
          <a:lstStyle/>
          <a:p>
            <a:endParaRPr lang="cs-CZ"/>
          </a:p>
        </p:txBody>
      </p:sp>
      <p:sp>
        <p:nvSpPr>
          <p:cNvPr id="5" name="Zástupný obsah 4">
            <a:extLst>
              <a:ext uri="{FF2B5EF4-FFF2-40B4-BE49-F238E27FC236}">
                <a16:creationId xmlns:a16="http://schemas.microsoft.com/office/drawing/2014/main" id="{F71BB215-6BCF-430B-90A9-E040199A8A5B}"/>
              </a:ext>
            </a:extLst>
          </p:cNvPr>
          <p:cNvSpPr>
            <a:spLocks noGrp="1"/>
          </p:cNvSpPr>
          <p:nvPr>
            <p:ph idx="1"/>
          </p:nvPr>
        </p:nvSpPr>
        <p:spPr/>
        <p:txBody>
          <a:bodyPr/>
          <a:lstStyle/>
          <a:p>
            <a:pPr algn="just">
              <a:lnSpc>
                <a:spcPct val="100000"/>
              </a:lnSpc>
            </a:pPr>
            <a:r>
              <a:rPr lang="cs-CZ" altLang="cs-CZ" sz="1600" dirty="0"/>
              <a:t>platí pouze pro hlavní líčení </a:t>
            </a:r>
          </a:p>
          <a:p>
            <a:pPr lvl="1" algn="just"/>
            <a:endParaRPr lang="cs-CZ" altLang="cs-CZ" sz="1600" dirty="0"/>
          </a:p>
          <a:p>
            <a:pPr lvl="1" algn="just"/>
            <a:r>
              <a:rPr lang="cs-CZ" altLang="cs-CZ" sz="1600" dirty="0"/>
              <a:t>přípravné řízení je neveřejné </a:t>
            </a:r>
          </a:p>
          <a:p>
            <a:pPr algn="just">
              <a:lnSpc>
                <a:spcPct val="100000"/>
              </a:lnSpc>
              <a:buFont typeface="Wingdings" panose="05000000000000000000" pitchFamily="2" charset="2"/>
              <a:buNone/>
            </a:pPr>
            <a:r>
              <a:rPr lang="cs-CZ" altLang="cs-CZ" sz="1600" dirty="0"/>
              <a:t>	</a:t>
            </a:r>
          </a:p>
          <a:p>
            <a:pPr algn="just">
              <a:lnSpc>
                <a:spcPct val="100000"/>
              </a:lnSpc>
            </a:pPr>
            <a:r>
              <a:rPr lang="cs-CZ" altLang="cs-CZ" sz="1600" dirty="0"/>
              <a:t>§ 199 a násl. </a:t>
            </a:r>
            <a:r>
              <a:rPr lang="cs-CZ" altLang="cs-CZ" sz="1600" dirty="0" err="1"/>
              <a:t>TrŘ</a:t>
            </a:r>
            <a:r>
              <a:rPr lang="cs-CZ" altLang="cs-CZ" sz="1600" dirty="0"/>
              <a:t> - veřejnost hlavního líčení </a:t>
            </a:r>
          </a:p>
          <a:p>
            <a:pPr lvl="1" algn="just"/>
            <a:endParaRPr lang="cs-CZ" altLang="cs-CZ" sz="1600" dirty="0"/>
          </a:p>
          <a:p>
            <a:pPr lvl="1" algn="just"/>
            <a:r>
              <a:rPr lang="cs-CZ" altLang="cs-CZ" sz="1600" dirty="0"/>
              <a:t>vyloučení veřejnosti/ jednotlivce</a:t>
            </a:r>
          </a:p>
          <a:p>
            <a:pPr lvl="1" algn="just">
              <a:buFont typeface="Wingdings" panose="05000000000000000000" pitchFamily="2" charset="2"/>
              <a:buNone/>
            </a:pPr>
            <a:endParaRPr lang="cs-CZ" altLang="cs-CZ" sz="1600" dirty="0"/>
          </a:p>
          <a:p>
            <a:pPr marL="342900" lvl="2" indent="-342900" algn="just">
              <a:lnSpc>
                <a:spcPct val="100000"/>
              </a:lnSpc>
            </a:pPr>
            <a:r>
              <a:rPr lang="cs-CZ" altLang="cs-CZ" sz="1600" dirty="0"/>
              <a:t>§ 54/1 ZSM - zásada neveřejnosti</a:t>
            </a:r>
          </a:p>
          <a:p>
            <a:pPr lvl="1" algn="just"/>
            <a:endParaRPr lang="cs-CZ" altLang="cs-CZ" sz="1600" dirty="0"/>
          </a:p>
          <a:p>
            <a:pPr lvl="1" algn="just"/>
            <a:r>
              <a:rPr lang="cs-CZ" altLang="cs-CZ" sz="1600" dirty="0"/>
              <a:t>na návrh mladistvého (nikdy o veřejnosti nerozhoduje soud) může být hlavní líčení veřejné </a:t>
            </a:r>
          </a:p>
          <a:p>
            <a:endParaRPr lang="cs-CZ" sz="1600" dirty="0"/>
          </a:p>
        </p:txBody>
      </p:sp>
    </p:spTree>
    <p:extLst>
      <p:ext uri="{BB962C8B-B14F-4D97-AF65-F5344CB8AC3E}">
        <p14:creationId xmlns:p14="http://schemas.microsoft.com/office/powerpoint/2010/main" val="816464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a:extLst>
              <a:ext uri="{FF2B5EF4-FFF2-40B4-BE49-F238E27FC236}">
                <a16:creationId xmlns:a16="http://schemas.microsoft.com/office/drawing/2014/main" id="{7A15FFF3-7ABF-4978-B5E8-16754B10F4B6}"/>
              </a:ext>
            </a:extLst>
          </p:cNvPr>
          <p:cNvSpPr>
            <a:spLocks noGrp="1" noChangeArrowheads="1"/>
          </p:cNvSpPr>
          <p:nvPr>
            <p:ph type="title"/>
          </p:nvPr>
        </p:nvSpPr>
        <p:spPr/>
        <p:txBody>
          <a:bodyPr/>
          <a:lstStyle/>
          <a:p>
            <a:pPr algn="ctr"/>
            <a:endParaRPr lang="cs-CZ" altLang="cs-CZ" b="1"/>
          </a:p>
        </p:txBody>
      </p:sp>
      <p:sp>
        <p:nvSpPr>
          <p:cNvPr id="9219" name="Zástupný symbol pro obsah 2">
            <a:extLst>
              <a:ext uri="{FF2B5EF4-FFF2-40B4-BE49-F238E27FC236}">
                <a16:creationId xmlns:a16="http://schemas.microsoft.com/office/drawing/2014/main" id="{2F1C8854-BE76-47F8-B92E-FB38D208348D}"/>
              </a:ext>
            </a:extLst>
          </p:cNvPr>
          <p:cNvSpPr>
            <a:spLocks noGrp="1"/>
          </p:cNvSpPr>
          <p:nvPr>
            <p:ph idx="1"/>
          </p:nvPr>
        </p:nvSpPr>
        <p:spPr/>
        <p:txBody>
          <a:bodyPr/>
          <a:lstStyle/>
          <a:p>
            <a:pPr algn="just">
              <a:lnSpc>
                <a:spcPct val="100000"/>
              </a:lnSpc>
              <a:defRPr/>
            </a:pPr>
            <a:r>
              <a:rPr lang="cs-CZ" sz="1700" dirty="0"/>
              <a:t>zásada veřejnosti hlavního líčení není právem obviněného, se kterým by mohl volně disponovat, např. se ho vzdát, tj. obviněný nemá právo na neveřejné hlavní líčení, pokud tomu brání veřejný zájem   </a:t>
            </a:r>
          </a:p>
          <a:p>
            <a:pPr marL="72000" indent="0" algn="just">
              <a:lnSpc>
                <a:spcPct val="100000"/>
              </a:lnSpc>
              <a:buNone/>
              <a:defRPr/>
            </a:pPr>
            <a:endParaRPr lang="cs-CZ" sz="1700" dirty="0"/>
          </a:p>
          <a:p>
            <a:pPr lvl="1" algn="just">
              <a:defRPr/>
            </a:pPr>
            <a:r>
              <a:rPr lang="cs-CZ" sz="1700" dirty="0"/>
              <a:t>obviněný se taktéž nemůže vzdát práva na veřejné vyhlášení rozsudku </a:t>
            </a:r>
          </a:p>
          <a:p>
            <a:pPr algn="just">
              <a:lnSpc>
                <a:spcPct val="100000"/>
              </a:lnSpc>
              <a:buFont typeface="Wingdings" panose="05000000000000000000" pitchFamily="2" charset="2"/>
              <a:buNone/>
              <a:defRPr/>
            </a:pPr>
            <a:endParaRPr lang="cs-CZ" sz="1700" dirty="0"/>
          </a:p>
          <a:p>
            <a:pPr algn="just">
              <a:lnSpc>
                <a:spcPct val="100000"/>
              </a:lnSpc>
              <a:defRPr/>
            </a:pPr>
            <a:r>
              <a:rPr lang="cs-CZ" sz="1700" dirty="0"/>
              <a:t>důvody pro vyloučení veřejnosti </a:t>
            </a:r>
          </a:p>
          <a:p>
            <a:pPr marL="742950" lvl="2" indent="-342900" algn="just">
              <a:lnSpc>
                <a:spcPct val="100000"/>
              </a:lnSpc>
              <a:buSzPct val="90000"/>
              <a:buFont typeface="Arial" panose="020B0604020202020204" pitchFamily="34" charset="0"/>
              <a:buChar char="•"/>
              <a:defRPr/>
            </a:pPr>
            <a:r>
              <a:rPr lang="cs-CZ" sz="1700" dirty="0"/>
              <a:t>mravnost - obecný pohled, nemůže být rozhodující, že to co nepohorší mě, nepohorší ani jiné </a:t>
            </a:r>
          </a:p>
          <a:p>
            <a:pPr marL="742950" lvl="2" indent="-342900" algn="just">
              <a:lnSpc>
                <a:spcPct val="100000"/>
              </a:lnSpc>
              <a:buSzPct val="90000"/>
              <a:buFont typeface="Arial" panose="020B0604020202020204" pitchFamily="34" charset="0"/>
              <a:buChar char="•"/>
              <a:defRPr/>
            </a:pPr>
            <a:r>
              <a:rPr lang="cs-CZ" sz="1700" dirty="0"/>
              <a:t>veřejný pořádek a národní bezpečnosti (utajované informace)</a:t>
            </a:r>
          </a:p>
          <a:p>
            <a:pPr marL="742950" lvl="2" indent="-342900" algn="just">
              <a:lnSpc>
                <a:spcPct val="100000"/>
              </a:lnSpc>
              <a:buSzPct val="90000"/>
              <a:buFont typeface="Arial" panose="020B0604020202020204" pitchFamily="34" charset="0"/>
              <a:buChar char="•"/>
              <a:defRPr/>
            </a:pPr>
            <a:r>
              <a:rPr lang="cs-CZ" sz="1700" dirty="0"/>
              <a:t>soukromý život účastníků řízení - s ohledem na osobu např. obviněného, svědka lze očekávat zájem medií </a:t>
            </a:r>
          </a:p>
          <a:p>
            <a:pPr marL="742950" lvl="2" indent="-342900" algn="just">
              <a:lnSpc>
                <a:spcPct val="100000"/>
              </a:lnSpc>
              <a:buSzPct val="90000"/>
              <a:defRPr/>
            </a:pPr>
            <a:endParaRPr lang="cs-CZ" sz="1700" dirty="0"/>
          </a:p>
          <a:p>
            <a:pPr algn="just">
              <a:lnSpc>
                <a:spcPct val="100000"/>
              </a:lnSpc>
              <a:defRPr/>
            </a:pPr>
            <a:r>
              <a:rPr lang="cs-CZ" sz="1700" dirty="0"/>
              <a:t>důvody pro vyloučení jednotlivce </a:t>
            </a:r>
          </a:p>
          <a:p>
            <a:pPr marL="742950" lvl="2" indent="-342900" algn="just">
              <a:lnSpc>
                <a:spcPct val="100000"/>
              </a:lnSpc>
              <a:buSzPct val="90000"/>
              <a:buFont typeface="Arial" panose="020B0604020202020204" pitchFamily="34" charset="0"/>
              <a:buChar char="•"/>
              <a:defRPr/>
            </a:pPr>
            <a:r>
              <a:rPr lang="cs-CZ" sz="1600" dirty="0"/>
              <a:t>mladistvý</a:t>
            </a:r>
          </a:p>
          <a:p>
            <a:pPr marL="742950" lvl="2" indent="-342900" algn="just">
              <a:lnSpc>
                <a:spcPct val="100000"/>
              </a:lnSpc>
              <a:buSzPct val="90000"/>
              <a:buFont typeface="Arial" panose="020B0604020202020204" pitchFamily="34" charset="0"/>
              <a:buChar char="•"/>
              <a:defRPr/>
            </a:pPr>
            <a:r>
              <a:rPr lang="cs-CZ" sz="1600" dirty="0"/>
              <a:t>rušení důstojného průběhu  - např. </a:t>
            </a:r>
            <a:r>
              <a:rPr lang="cs-CZ" sz="1600" dirty="0" err="1"/>
              <a:t>dress</a:t>
            </a:r>
            <a:r>
              <a:rPr lang="cs-CZ" sz="1600" dirty="0"/>
              <a:t> </a:t>
            </a:r>
            <a:r>
              <a:rPr lang="cs-CZ" sz="1600" dirty="0" err="1"/>
              <a:t>code</a:t>
            </a:r>
            <a:r>
              <a:rPr lang="cs-CZ" sz="1600" dirty="0"/>
              <a:t> jednací síně</a:t>
            </a:r>
          </a:p>
          <a:p>
            <a:pPr marL="742950" lvl="2" indent="-342900" algn="just">
              <a:lnSpc>
                <a:spcPct val="100000"/>
              </a:lnSpc>
              <a:buSzPct val="90000"/>
              <a:buFont typeface="Arial" panose="020B0604020202020204" pitchFamily="34" charset="0"/>
              <a:buChar char="•"/>
              <a:defRPr/>
            </a:pPr>
            <a:r>
              <a:rPr lang="cs-CZ" sz="1600" dirty="0"/>
              <a:t>opatření proti přeplňování jednací síně  - tzv. na místenky – účast medií, příbuzenstva; 30.1.2023 OS Vsetín – kauza otrávené Bečvy </a:t>
            </a:r>
          </a:p>
          <a:p>
            <a:pPr lvl="1" algn="just">
              <a:defRPr/>
            </a:pPr>
            <a:endParaRPr lang="cs-CZ" sz="1600" dirty="0"/>
          </a:p>
          <a:p>
            <a:pPr marL="342900" lvl="1" indent="-342900" algn="just">
              <a:buClr>
                <a:schemeClr val="folHlink"/>
              </a:buClr>
              <a:buSzPct val="90000"/>
              <a:buNone/>
              <a:defRPr/>
            </a:pPr>
            <a:endParaRPr lang="cs-CZ" sz="1300" dirty="0"/>
          </a:p>
          <a:p>
            <a:pPr marL="742950" lvl="2" indent="-342900" algn="just">
              <a:buSzPct val="90000"/>
              <a:defRPr/>
            </a:pPr>
            <a:endParaRPr lang="cs-CZ" sz="1600" dirty="0"/>
          </a:p>
          <a:p>
            <a:pPr marL="742950" lvl="2" indent="-342900" algn="just">
              <a:buSzPct val="90000"/>
              <a:defRPr/>
            </a:pPr>
            <a:endParaRPr lang="cs-CZ" sz="1600" dirty="0"/>
          </a:p>
          <a:p>
            <a:pPr marL="742950" lvl="2" indent="-342900" algn="just">
              <a:buSzPct val="90000"/>
              <a:defRPr/>
            </a:pPr>
            <a:endParaRPr lang="cs-CZ" sz="1600" dirty="0"/>
          </a:p>
        </p:txBody>
      </p:sp>
      <p:sp>
        <p:nvSpPr>
          <p:cNvPr id="16388" name="Zástupný symbol pro číslo snímku 5">
            <a:extLst>
              <a:ext uri="{FF2B5EF4-FFF2-40B4-BE49-F238E27FC236}">
                <a16:creationId xmlns:a16="http://schemas.microsoft.com/office/drawing/2014/main" id="{4E9575DE-49B0-42D9-940F-E314027345D0}"/>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48092B98-8B3E-419B-9BB9-64BED82AC65D}" type="slidenum">
              <a:rPr lang="cs-CZ" altLang="cs-CZ" sz="1200"/>
              <a:pPr>
                <a:spcBef>
                  <a:spcPct val="0"/>
                </a:spcBef>
                <a:buClrTx/>
                <a:buFontTx/>
                <a:buNone/>
              </a:pPr>
              <a:t>14</a:t>
            </a:fld>
            <a:endParaRPr lang="cs-CZ" altLang="cs-CZ" sz="12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927FB5A4-F66D-BFBB-56B9-C2E9ABBE36BC}"/>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3" name="Nadpis 2">
            <a:extLst>
              <a:ext uri="{FF2B5EF4-FFF2-40B4-BE49-F238E27FC236}">
                <a16:creationId xmlns:a16="http://schemas.microsoft.com/office/drawing/2014/main" id="{1EF01141-653F-07DA-97AD-7B114F077CCA}"/>
              </a:ext>
            </a:extLst>
          </p:cNvPr>
          <p:cNvSpPr>
            <a:spLocks noGrp="1"/>
          </p:cNvSpPr>
          <p:nvPr>
            <p:ph type="title"/>
          </p:nvPr>
        </p:nvSpPr>
        <p:spPr/>
        <p:txBody>
          <a:bodyPr/>
          <a:lstStyle/>
          <a:p>
            <a:pPr algn="ctr"/>
            <a:r>
              <a:rPr lang="cs-CZ" dirty="0" err="1"/>
              <a:t>Dress</a:t>
            </a:r>
            <a:r>
              <a:rPr lang="cs-CZ" dirty="0"/>
              <a:t> </a:t>
            </a:r>
            <a:r>
              <a:rPr lang="cs-CZ" dirty="0" err="1"/>
              <a:t>code</a:t>
            </a:r>
            <a:r>
              <a:rPr lang="cs-CZ" dirty="0"/>
              <a:t>  </a:t>
            </a:r>
          </a:p>
        </p:txBody>
      </p:sp>
      <p:sp>
        <p:nvSpPr>
          <p:cNvPr id="4" name="Zástupný obsah 3">
            <a:extLst>
              <a:ext uri="{FF2B5EF4-FFF2-40B4-BE49-F238E27FC236}">
                <a16:creationId xmlns:a16="http://schemas.microsoft.com/office/drawing/2014/main" id="{D19EA6BE-699B-2FC7-637A-D725E38E7805}"/>
              </a:ext>
            </a:extLst>
          </p:cNvPr>
          <p:cNvSpPr>
            <a:spLocks noGrp="1"/>
          </p:cNvSpPr>
          <p:nvPr>
            <p:ph idx="1"/>
          </p:nvPr>
        </p:nvSpPr>
        <p:spPr/>
        <p:txBody>
          <a:bodyPr/>
          <a:lstStyle/>
          <a:p>
            <a:pPr>
              <a:lnSpc>
                <a:spcPct val="100000"/>
              </a:lnSpc>
            </a:pPr>
            <a:endParaRPr lang="cs-CZ" sz="1500" dirty="0">
              <a:effectLst/>
              <a:latin typeface="+mj-lt"/>
              <a:ea typeface="Calibri" panose="020F0502020204030204" pitchFamily="34" charset="0"/>
              <a:cs typeface="Times New Roman" panose="02020603050405020304" pitchFamily="18" charset="0"/>
            </a:endParaRPr>
          </a:p>
          <a:p>
            <a:pPr algn="just">
              <a:lnSpc>
                <a:spcPct val="100000"/>
              </a:lnSpc>
            </a:pPr>
            <a:r>
              <a:rPr lang="cs-CZ" sz="1700" dirty="0">
                <a:effectLst/>
                <a:latin typeface="+mj-lt"/>
                <a:ea typeface="Calibri" panose="020F0502020204030204" pitchFamily="34" charset="0"/>
                <a:cs typeface="Times New Roman" panose="02020603050405020304" pitchFamily="18" charset="0"/>
              </a:rPr>
              <a:t>usnesení</a:t>
            </a:r>
            <a:r>
              <a:rPr lang="cs-CZ" sz="1700" dirty="0">
                <a:latin typeface="+mj-lt"/>
                <a:ea typeface="Calibri" panose="020F0502020204030204" pitchFamily="34" charset="0"/>
                <a:cs typeface="Times New Roman" panose="02020603050405020304" pitchFamily="18" charset="0"/>
              </a:rPr>
              <a:t> </a:t>
            </a:r>
            <a:r>
              <a:rPr lang="cs-CZ" sz="1700" dirty="0">
                <a:effectLst/>
                <a:latin typeface="+mj-lt"/>
                <a:ea typeface="Calibri" panose="020F0502020204030204" pitchFamily="34" charset="0"/>
                <a:cs typeface="Times New Roman" panose="02020603050405020304" pitchFamily="18" charset="0"/>
              </a:rPr>
              <a:t>představenstva České advokátní komory  č. 1/1997 ze dne 31.10.1996,kterým se stanoví pravidla profesionální etiky a pravidla soutěže advokátů - advokát je povinen užívat oděv, který odpovídá povaze poskytovaných právních služeb a nesnižuje důstojnost advokátního stavu; pro jednání před soudem nebo jiným orgánem se tímto oděvem rozumí ‚společenský oděv“ </a:t>
            </a:r>
          </a:p>
          <a:p>
            <a:pPr algn="just">
              <a:lnSpc>
                <a:spcPct val="100000"/>
              </a:lnSpc>
            </a:pPr>
            <a:endParaRPr lang="cs-CZ" sz="1700" dirty="0">
              <a:latin typeface="+mj-lt"/>
              <a:ea typeface="Calibri" panose="020F0502020204030204" pitchFamily="34" charset="0"/>
              <a:cs typeface="Times New Roman" panose="02020603050405020304" pitchFamily="18" charset="0"/>
            </a:endParaRPr>
          </a:p>
          <a:p>
            <a:pPr algn="just">
              <a:lnSpc>
                <a:spcPct val="100000"/>
              </a:lnSpc>
            </a:pPr>
            <a:r>
              <a:rPr lang="cs-CZ" sz="1700" dirty="0">
                <a:latin typeface="+mj-lt"/>
                <a:ea typeface="Calibri" panose="020F0502020204030204" pitchFamily="34" charset="0"/>
                <a:cs typeface="Times New Roman" panose="02020603050405020304" pitchFamily="18" charset="0"/>
              </a:rPr>
              <a:t>zákon o advokacii  § 17a (od 1.9.2009)   - v</a:t>
            </a:r>
            <a:r>
              <a:rPr lang="cs-CZ" sz="1700" dirty="0">
                <a:latin typeface="+mj-lt"/>
              </a:rPr>
              <a:t> trestním řízení před soudem, v řízení před Nejvyšším soudem, Nejvyšším správním soudem a Ústavním soudem je advokát povinen používat stavovský oděv advokáta; Komora stavovským předpisem stanoví vzhled stavovského oděvu advokáta</a:t>
            </a:r>
          </a:p>
          <a:p>
            <a:pPr algn="just">
              <a:lnSpc>
                <a:spcPct val="100000"/>
              </a:lnSpc>
            </a:pPr>
            <a:endParaRPr lang="cs-CZ" sz="1700" dirty="0">
              <a:latin typeface="+mj-lt"/>
            </a:endParaRPr>
          </a:p>
          <a:p>
            <a:pPr algn="just">
              <a:lnSpc>
                <a:spcPct val="100000"/>
              </a:lnSpc>
            </a:pPr>
            <a:r>
              <a:rPr lang="cs-CZ" sz="1700" dirty="0">
                <a:latin typeface="+mj-lt"/>
              </a:rPr>
              <a:t>jak advokátní talár vypadá – viz </a:t>
            </a:r>
            <a:r>
              <a:rPr lang="cs-CZ" sz="1700" dirty="0">
                <a:latin typeface="+mj-lt"/>
                <a:hlinkClick r:id="rId2"/>
              </a:rPr>
              <a:t>https://www.cak.cz/scripts/detail.php?id=5929</a:t>
            </a:r>
            <a:endParaRPr lang="cs-CZ" sz="1700" dirty="0">
              <a:latin typeface="+mj-lt"/>
            </a:endParaRPr>
          </a:p>
          <a:p>
            <a:pPr marL="72000" indent="0" algn="just">
              <a:lnSpc>
                <a:spcPct val="100000"/>
              </a:lnSpc>
              <a:buNone/>
            </a:pPr>
            <a:endParaRPr lang="cs-CZ" sz="1700" dirty="0">
              <a:latin typeface="+mj-lt"/>
            </a:endParaRPr>
          </a:p>
          <a:p>
            <a:pPr algn="just">
              <a:lnSpc>
                <a:spcPct val="100000"/>
              </a:lnSpc>
            </a:pPr>
            <a:r>
              <a:rPr lang="cs-CZ" sz="1700" dirty="0">
                <a:latin typeface="+mj-lt"/>
              </a:rPr>
              <a:t>již před odchodem k soudu by měl každý zvážit svoje oblečení; i tím lze vyjádřit svůj respekt k soudu; vhodné je formální oblečení (společenský oblek, košile a kravata), nicméně přípustné je i jiné slušné oblečení (nepsané pravidlo)</a:t>
            </a:r>
            <a:endParaRPr lang="cs-CZ" sz="1700" dirty="0">
              <a:effectLst/>
              <a:latin typeface="+mj-lt"/>
              <a:ea typeface="Calibri" panose="020F0502020204030204" pitchFamily="34" charset="0"/>
              <a:cs typeface="Times New Roman" panose="02020603050405020304" pitchFamily="18" charset="0"/>
            </a:endParaRPr>
          </a:p>
          <a:p>
            <a:endParaRPr lang="cs-CZ" sz="1500" dirty="0"/>
          </a:p>
          <a:p>
            <a:endParaRPr lang="cs-CZ" dirty="0"/>
          </a:p>
        </p:txBody>
      </p:sp>
    </p:spTree>
    <p:extLst>
      <p:ext uri="{BB962C8B-B14F-4D97-AF65-F5344CB8AC3E}">
        <p14:creationId xmlns:p14="http://schemas.microsoft.com/office/powerpoint/2010/main" val="35919305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a:extLst>
              <a:ext uri="{FF2B5EF4-FFF2-40B4-BE49-F238E27FC236}">
                <a16:creationId xmlns:a16="http://schemas.microsoft.com/office/drawing/2014/main" id="{4467F99E-D3FA-44FF-9DAD-A5127B72A28F}"/>
              </a:ext>
            </a:extLst>
          </p:cNvPr>
          <p:cNvSpPr>
            <a:spLocks noGrp="1" noChangeArrowheads="1"/>
          </p:cNvSpPr>
          <p:nvPr>
            <p:ph type="title"/>
          </p:nvPr>
        </p:nvSpPr>
        <p:spPr/>
        <p:txBody>
          <a:bodyPr/>
          <a:lstStyle/>
          <a:p>
            <a:endParaRPr lang="cs-CZ" altLang="cs-CZ"/>
          </a:p>
        </p:txBody>
      </p:sp>
      <p:sp>
        <p:nvSpPr>
          <p:cNvPr id="17411" name="Zástupný symbol pro obsah 2">
            <a:extLst>
              <a:ext uri="{FF2B5EF4-FFF2-40B4-BE49-F238E27FC236}">
                <a16:creationId xmlns:a16="http://schemas.microsoft.com/office/drawing/2014/main" id="{B0AB2C3A-60EA-4D14-AA33-BE53C0734F9F}"/>
              </a:ext>
            </a:extLst>
          </p:cNvPr>
          <p:cNvSpPr>
            <a:spLocks noGrp="1" noChangeArrowheads="1"/>
          </p:cNvSpPr>
          <p:nvPr>
            <p:ph idx="1"/>
          </p:nvPr>
        </p:nvSpPr>
        <p:spPr/>
        <p:txBody>
          <a:bodyPr/>
          <a:lstStyle/>
          <a:p>
            <a:pPr algn="just">
              <a:lnSpc>
                <a:spcPct val="100000"/>
              </a:lnSpc>
            </a:pPr>
            <a:r>
              <a:rPr lang="cs-CZ" altLang="cs-CZ" sz="1600" dirty="0"/>
              <a:t>obrazové záznamy a obrazové nebo zvukové přenosy jen se souhlasem předsedy senátu/samosoudce</a:t>
            </a:r>
          </a:p>
          <a:p>
            <a:pPr algn="just">
              <a:lnSpc>
                <a:spcPct val="100000"/>
              </a:lnSpc>
            </a:pPr>
            <a:endParaRPr lang="cs-CZ" altLang="cs-CZ" sz="1600" dirty="0"/>
          </a:p>
          <a:p>
            <a:pPr lvl="1" algn="just"/>
            <a:r>
              <a:rPr lang="cs-CZ" altLang="cs-CZ" sz="1600" dirty="0"/>
              <a:t>v našem prostředí není standardem, jde o přímý přenos hlavního líčení </a:t>
            </a:r>
          </a:p>
          <a:p>
            <a:pPr algn="just">
              <a:lnSpc>
                <a:spcPct val="100000"/>
              </a:lnSpc>
            </a:pPr>
            <a:endParaRPr lang="cs-CZ" altLang="cs-CZ" sz="1600" dirty="0"/>
          </a:p>
          <a:p>
            <a:pPr algn="just">
              <a:lnSpc>
                <a:spcPct val="100000"/>
              </a:lnSpc>
            </a:pPr>
            <a:r>
              <a:rPr lang="cs-CZ" altLang="cs-CZ" sz="1600" dirty="0"/>
              <a:t>zvukové záznam s vědomím předsedy senátu/samosoudce, pokud to nebude na úkor klidného nebo důstojného průběhu </a:t>
            </a:r>
          </a:p>
          <a:p>
            <a:pPr algn="just">
              <a:lnSpc>
                <a:spcPct val="100000"/>
              </a:lnSpc>
            </a:pPr>
            <a:endParaRPr lang="cs-CZ" altLang="cs-CZ" sz="1600" dirty="0"/>
          </a:p>
          <a:p>
            <a:pPr algn="just">
              <a:lnSpc>
                <a:spcPct val="100000"/>
              </a:lnSpc>
            </a:pPr>
            <a:r>
              <a:rPr lang="cs-CZ" altLang="cs-CZ" sz="1600" dirty="0"/>
              <a:t>„veřejnost“ přípravného řízení - § 8a - § 8c </a:t>
            </a:r>
            <a:r>
              <a:rPr lang="cs-CZ" altLang="cs-CZ" sz="1600" dirty="0" err="1"/>
              <a:t>TrŘ</a:t>
            </a:r>
            <a:r>
              <a:rPr lang="cs-CZ" altLang="cs-CZ" sz="1600" dirty="0"/>
              <a:t> - poskytování informací o trestním řízení ze strany orgánů činných v trestním řízení veřejnosti prostřednictvím sdělovacích prostředků a osobám na něm zúčastněným ; jinak je přípravné řízení neveřejné, jen „účastníci  řízení“</a:t>
            </a:r>
          </a:p>
          <a:p>
            <a:pPr marL="72000" indent="0" algn="just">
              <a:lnSpc>
                <a:spcPct val="100000"/>
              </a:lnSpc>
              <a:buNone/>
            </a:pPr>
            <a:endParaRPr lang="cs-CZ" altLang="cs-CZ" sz="1800" dirty="0"/>
          </a:p>
          <a:p>
            <a:pPr lvl="1" algn="just"/>
            <a:r>
              <a:rPr lang="cs-CZ" altLang="cs-CZ" sz="1600" dirty="0"/>
              <a:t>neohrozit objasnění skutečností důležitých pro trestní řízení </a:t>
            </a:r>
          </a:p>
          <a:p>
            <a:pPr lvl="1" algn="just"/>
            <a:r>
              <a:rPr lang="cs-CZ" altLang="cs-CZ" sz="1600" dirty="0"/>
              <a:t>nezveřejňovat o osobách údaje, které se přímo nedotýkají trestné činnosti </a:t>
            </a:r>
          </a:p>
          <a:p>
            <a:pPr lvl="1" algn="just"/>
            <a:r>
              <a:rPr lang="cs-CZ" altLang="cs-CZ" sz="1600" dirty="0"/>
              <a:t>dbát presumpci neviny</a:t>
            </a:r>
          </a:p>
          <a:p>
            <a:pPr algn="just"/>
            <a:endParaRPr lang="cs-CZ" altLang="cs-CZ" sz="1800" dirty="0"/>
          </a:p>
          <a:p>
            <a:endParaRPr lang="cs-CZ" altLang="cs-CZ" dirty="0"/>
          </a:p>
        </p:txBody>
      </p:sp>
      <p:sp>
        <p:nvSpPr>
          <p:cNvPr id="17412" name="Zástupný symbol pro číslo snímku 4">
            <a:extLst>
              <a:ext uri="{FF2B5EF4-FFF2-40B4-BE49-F238E27FC236}">
                <a16:creationId xmlns:a16="http://schemas.microsoft.com/office/drawing/2014/main" id="{68CA4F76-EAB9-4514-A536-58A262DCE973}"/>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725CBB5B-333D-47EE-B1F2-3413B127711E}" type="slidenum">
              <a:rPr lang="cs-CZ" altLang="cs-CZ" sz="1200"/>
              <a:pPr>
                <a:spcBef>
                  <a:spcPct val="0"/>
                </a:spcBef>
                <a:buClrTx/>
                <a:buFontTx/>
                <a:buNone/>
              </a:pPr>
              <a:t>16</a:t>
            </a:fld>
            <a:endParaRPr lang="cs-CZ" altLang="cs-CZ" sz="12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dpis 1">
            <a:extLst>
              <a:ext uri="{FF2B5EF4-FFF2-40B4-BE49-F238E27FC236}">
                <a16:creationId xmlns:a16="http://schemas.microsoft.com/office/drawing/2014/main" id="{C8004662-2C02-4849-9A1E-E958B392BA42}"/>
              </a:ext>
            </a:extLst>
          </p:cNvPr>
          <p:cNvSpPr>
            <a:spLocks noGrp="1" noChangeArrowheads="1"/>
          </p:cNvSpPr>
          <p:nvPr>
            <p:ph type="title"/>
          </p:nvPr>
        </p:nvSpPr>
        <p:spPr/>
        <p:txBody>
          <a:bodyPr/>
          <a:lstStyle/>
          <a:p>
            <a:pPr algn="ctr" eaLnBrk="1" hangingPunct="1"/>
            <a:r>
              <a:rPr lang="cs-CZ" altLang="cs-CZ" b="1"/>
              <a:t>Spravedlnost procesu  </a:t>
            </a:r>
            <a:endParaRPr lang="cs-CZ" altLang="cs-CZ"/>
          </a:p>
        </p:txBody>
      </p:sp>
      <p:sp>
        <p:nvSpPr>
          <p:cNvPr id="16387" name="Zástupný symbol pro obsah 2">
            <a:extLst>
              <a:ext uri="{FF2B5EF4-FFF2-40B4-BE49-F238E27FC236}">
                <a16:creationId xmlns:a16="http://schemas.microsoft.com/office/drawing/2014/main" id="{48E7D436-9371-4B3C-B02A-BEFFC8E54FAA}"/>
              </a:ext>
            </a:extLst>
          </p:cNvPr>
          <p:cNvSpPr>
            <a:spLocks noGrp="1"/>
          </p:cNvSpPr>
          <p:nvPr>
            <p:ph idx="1"/>
          </p:nvPr>
        </p:nvSpPr>
        <p:spPr/>
        <p:txBody>
          <a:bodyPr/>
          <a:lstStyle/>
          <a:p>
            <a:pPr algn="just" eaLnBrk="1" hangingPunct="1">
              <a:defRPr/>
            </a:pPr>
            <a:r>
              <a:rPr lang="cs-CZ" sz="1800" dirty="0"/>
              <a:t>§ 2/5 </a:t>
            </a:r>
            <a:r>
              <a:rPr lang="cs-CZ" sz="1800" dirty="0" err="1"/>
              <a:t>TrŘ</a:t>
            </a:r>
            <a:r>
              <a:rPr lang="cs-CZ" sz="1800" dirty="0"/>
              <a:t> - OČTŘ nezjišťují objektivní pravdu, ale skutkový stav ve důvodných pochybností </a:t>
            </a:r>
          </a:p>
          <a:p>
            <a:pPr algn="just" eaLnBrk="1" hangingPunct="1">
              <a:lnSpc>
                <a:spcPct val="100000"/>
              </a:lnSpc>
              <a:buFont typeface="Wingdings" panose="05000000000000000000" pitchFamily="2" charset="2"/>
              <a:buNone/>
              <a:defRPr/>
            </a:pPr>
            <a:endParaRPr lang="cs-CZ" sz="1800" dirty="0"/>
          </a:p>
          <a:p>
            <a:pPr algn="just">
              <a:lnSpc>
                <a:spcPct val="100000"/>
              </a:lnSpc>
              <a:defRPr/>
            </a:pPr>
            <a:r>
              <a:rPr lang="cs-CZ" sz="1700" dirty="0"/>
              <a:t>do 31.12.1993 - </a:t>
            </a:r>
            <a:r>
              <a:rPr lang="cs-CZ" sz="1800" dirty="0"/>
              <a:t>zjišťování skutečného stavu věci (tzv. zásadu objektivní pravdy)</a:t>
            </a:r>
          </a:p>
          <a:p>
            <a:pPr algn="just">
              <a:lnSpc>
                <a:spcPct val="100000"/>
              </a:lnSpc>
              <a:defRPr/>
            </a:pPr>
            <a:endParaRPr lang="cs-CZ" sz="1700" dirty="0"/>
          </a:p>
          <a:p>
            <a:pPr algn="just">
              <a:lnSpc>
                <a:spcPct val="100000"/>
              </a:lnSpc>
              <a:defRPr/>
            </a:pPr>
            <a:r>
              <a:rPr lang="cs-CZ" sz="1700" dirty="0"/>
              <a:t>od 1. 1. 1994 - zjišťování skutkového stavu věci bez důvodných pochybností </a:t>
            </a:r>
          </a:p>
          <a:p>
            <a:pPr lvl="1" algn="just">
              <a:buFont typeface="Wingdings" panose="05000000000000000000" pitchFamily="2" charset="2"/>
              <a:buNone/>
              <a:defRPr/>
            </a:pPr>
            <a:endParaRPr lang="cs-CZ" sz="1500" dirty="0"/>
          </a:p>
          <a:p>
            <a:pPr lvl="1" algn="just">
              <a:defRPr/>
            </a:pPr>
            <a:r>
              <a:rPr lang="cs-CZ" sz="1500" dirty="0"/>
              <a:t>zásada tzv. materiální pravdy - úzká  souvislost se zásadou vyhledávací</a:t>
            </a:r>
          </a:p>
          <a:p>
            <a:pPr lvl="1" algn="just">
              <a:buFont typeface="Wingdings" panose="05000000000000000000" pitchFamily="2" charset="2"/>
              <a:buNone/>
              <a:defRPr/>
            </a:pPr>
            <a:endParaRPr lang="cs-CZ" sz="1500" dirty="0"/>
          </a:p>
          <a:p>
            <a:pPr algn="just">
              <a:lnSpc>
                <a:spcPct val="100000"/>
              </a:lnSpc>
              <a:defRPr/>
            </a:pPr>
            <a:r>
              <a:rPr lang="cs-CZ" sz="1700" dirty="0"/>
              <a:t>od 1. 1. 2002 - zjišťování skutkového stavu bez důvodných pochybností za součinnosti stran </a:t>
            </a:r>
          </a:p>
          <a:p>
            <a:pPr marL="0" indent="0" algn="just">
              <a:lnSpc>
                <a:spcPct val="100000"/>
              </a:lnSpc>
              <a:buNone/>
              <a:defRPr/>
            </a:pPr>
            <a:endParaRPr lang="cs-CZ" sz="1800" dirty="0"/>
          </a:p>
          <a:p>
            <a:pPr lvl="1" algn="just">
              <a:defRPr/>
            </a:pPr>
            <a:r>
              <a:rPr lang="cs-CZ" sz="1500" dirty="0"/>
              <a:t>strany v hlavním líčení důkazy nejen navrhují, předkládají, ale i provádějí</a:t>
            </a:r>
          </a:p>
          <a:p>
            <a:pPr algn="just" eaLnBrk="1" hangingPunct="1">
              <a:defRPr/>
            </a:pPr>
            <a:endParaRPr lang="cs-CZ" sz="1800" dirty="0"/>
          </a:p>
          <a:p>
            <a:pPr algn="just" eaLnBrk="1" hangingPunct="1">
              <a:buFont typeface="Wingdings" panose="05000000000000000000" pitchFamily="2" charset="2"/>
              <a:buNone/>
              <a:defRPr/>
            </a:pPr>
            <a:endParaRPr lang="cs-CZ" sz="1800" dirty="0"/>
          </a:p>
        </p:txBody>
      </p:sp>
      <p:sp>
        <p:nvSpPr>
          <p:cNvPr id="18436" name="Zástupný symbol pro číslo snímku 5">
            <a:extLst>
              <a:ext uri="{FF2B5EF4-FFF2-40B4-BE49-F238E27FC236}">
                <a16:creationId xmlns:a16="http://schemas.microsoft.com/office/drawing/2014/main" id="{DAFCB8AD-5660-4938-9AB1-A7EEFABD4C2D}"/>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5F432961-599A-4EFE-B9D1-D07CBBE8745B}" type="slidenum">
              <a:rPr lang="cs-CZ" altLang="cs-CZ" sz="1200"/>
              <a:pPr>
                <a:spcBef>
                  <a:spcPct val="0"/>
                </a:spcBef>
                <a:buClrTx/>
                <a:buFontTx/>
                <a:buNone/>
              </a:pPr>
              <a:t>17</a:t>
            </a:fld>
            <a:endParaRPr lang="cs-CZ" altLang="cs-CZ" sz="12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a:extLst>
              <a:ext uri="{FF2B5EF4-FFF2-40B4-BE49-F238E27FC236}">
                <a16:creationId xmlns:a16="http://schemas.microsoft.com/office/drawing/2014/main" id="{7AD2AD9B-0CF6-4A17-B157-37DFB689DA38}"/>
              </a:ext>
            </a:extLst>
          </p:cNvPr>
          <p:cNvSpPr>
            <a:spLocks noGrp="1" noChangeArrowheads="1"/>
          </p:cNvSpPr>
          <p:nvPr>
            <p:ph type="title"/>
          </p:nvPr>
        </p:nvSpPr>
        <p:spPr/>
        <p:txBody>
          <a:bodyPr/>
          <a:lstStyle/>
          <a:p>
            <a:endParaRPr lang="cs-CZ" altLang="cs-CZ"/>
          </a:p>
        </p:txBody>
      </p:sp>
      <p:sp>
        <p:nvSpPr>
          <p:cNvPr id="19459" name="Zástupný symbol pro obsah 2">
            <a:extLst>
              <a:ext uri="{FF2B5EF4-FFF2-40B4-BE49-F238E27FC236}">
                <a16:creationId xmlns:a16="http://schemas.microsoft.com/office/drawing/2014/main" id="{BBD2A4A0-DA88-4BB6-97B7-6BD4C37D3CA8}"/>
              </a:ext>
            </a:extLst>
          </p:cNvPr>
          <p:cNvSpPr>
            <a:spLocks noGrp="1" noChangeArrowheads="1"/>
          </p:cNvSpPr>
          <p:nvPr>
            <p:ph idx="1"/>
          </p:nvPr>
        </p:nvSpPr>
        <p:spPr/>
        <p:txBody>
          <a:bodyPr/>
          <a:lstStyle/>
          <a:p>
            <a:pPr marL="72000" indent="0" algn="just" eaLnBrk="1" hangingPunct="1">
              <a:buNone/>
            </a:pPr>
            <a:endParaRPr lang="cs-CZ" altLang="cs-CZ" sz="1800" dirty="0"/>
          </a:p>
          <a:p>
            <a:pPr algn="just" eaLnBrk="1" hangingPunct="1">
              <a:lnSpc>
                <a:spcPct val="100000"/>
              </a:lnSpc>
            </a:pPr>
            <a:r>
              <a:rPr lang="cs-CZ" altLang="cs-CZ" sz="1800" dirty="0"/>
              <a:t>rovnost zbraní -  procesní rovnost obžaloby a obhajoby („co můžu já, můžeš i ty“)</a:t>
            </a:r>
          </a:p>
          <a:p>
            <a:pPr algn="just" eaLnBrk="1" hangingPunct="1">
              <a:lnSpc>
                <a:spcPct val="100000"/>
              </a:lnSpc>
              <a:buFont typeface="Wingdings" panose="05000000000000000000" pitchFamily="2" charset="2"/>
              <a:buNone/>
            </a:pPr>
            <a:endParaRPr lang="cs-CZ" altLang="cs-CZ" sz="1800" dirty="0"/>
          </a:p>
          <a:p>
            <a:pPr algn="just" eaLnBrk="1" hangingPunct="1">
              <a:lnSpc>
                <a:spcPct val="100000"/>
              </a:lnSpc>
            </a:pPr>
            <a:r>
              <a:rPr lang="cs-CZ" altLang="cs-CZ" sz="1800" dirty="0"/>
              <a:t>doznání obviněného nezbavuje OČTŘ povinnosti zjišťovat skutkový stav</a:t>
            </a:r>
          </a:p>
          <a:p>
            <a:pPr algn="just" eaLnBrk="1" hangingPunct="1">
              <a:lnSpc>
                <a:spcPct val="100000"/>
              </a:lnSpc>
              <a:buFont typeface="Wingdings" panose="05000000000000000000" pitchFamily="2" charset="2"/>
              <a:buNone/>
            </a:pPr>
            <a:endParaRPr lang="cs-CZ" altLang="cs-CZ" sz="1700" dirty="0"/>
          </a:p>
          <a:p>
            <a:pPr lvl="1" eaLnBrk="1" hangingPunct="1"/>
            <a:r>
              <a:rPr lang="cs-CZ" altLang="cs-CZ" sz="1600" dirty="0"/>
              <a:t>čl. 40/4 LZPS - obviněný má právo odepřít výpověď </a:t>
            </a:r>
          </a:p>
          <a:p>
            <a:pPr lvl="1" eaLnBrk="1" hangingPunct="1">
              <a:buFont typeface="Wingdings" panose="05000000000000000000" pitchFamily="2" charset="2"/>
              <a:buNone/>
            </a:pPr>
            <a:endParaRPr lang="cs-CZ" altLang="cs-CZ" sz="1600" dirty="0"/>
          </a:p>
          <a:p>
            <a:pPr lvl="1" algn="just" eaLnBrk="1" hangingPunct="1"/>
            <a:r>
              <a:rPr lang="cs-CZ" altLang="cs-CZ" sz="1600" dirty="0"/>
              <a:t>§ 33/1 </a:t>
            </a:r>
            <a:r>
              <a:rPr lang="cs-CZ" altLang="cs-CZ" sz="1600" dirty="0" err="1"/>
              <a:t>TrŘ</a:t>
            </a:r>
            <a:r>
              <a:rPr lang="cs-CZ" altLang="cs-CZ" sz="1600" dirty="0"/>
              <a:t> - právo  obviněného mlčet, právo hájit se jakkoliv, tj. i lží </a:t>
            </a:r>
          </a:p>
          <a:p>
            <a:pPr marL="324000" lvl="1" indent="0" algn="just" eaLnBrk="1" hangingPunct="1">
              <a:buNone/>
            </a:pPr>
            <a:endParaRPr lang="cs-CZ" altLang="cs-CZ" sz="1600" dirty="0"/>
          </a:p>
          <a:p>
            <a:pPr algn="just">
              <a:lnSpc>
                <a:spcPct val="100000"/>
              </a:lnSpc>
            </a:pPr>
            <a:r>
              <a:rPr lang="cs-CZ" sz="1800" dirty="0"/>
              <a:t>§ 89/2 </a:t>
            </a:r>
            <a:r>
              <a:rPr lang="cs-CZ" sz="1800" dirty="0" err="1"/>
              <a:t>TrŘ</a:t>
            </a:r>
            <a:r>
              <a:rPr lang="cs-CZ" sz="1800" dirty="0"/>
              <a:t> - každá ze stran muže důkaz vyhledat, skutečnost, že důkaz nevyhledal OČTŘ není automatickým důvodem k odmítnutí (viz znalecké dokazování v trestním řízení – předložení znaleckého posudku procesní stranou) </a:t>
            </a:r>
          </a:p>
          <a:p>
            <a:pPr eaLnBrk="1" hangingPunct="1"/>
            <a:endParaRPr lang="cs-CZ" altLang="cs-CZ" dirty="0"/>
          </a:p>
          <a:p>
            <a:pPr algn="just"/>
            <a:endParaRPr lang="cs-CZ" altLang="cs-CZ" sz="1700" dirty="0"/>
          </a:p>
        </p:txBody>
      </p:sp>
      <p:sp>
        <p:nvSpPr>
          <p:cNvPr id="19460" name="Zástupný symbol pro číslo snímku 3">
            <a:extLst>
              <a:ext uri="{FF2B5EF4-FFF2-40B4-BE49-F238E27FC236}">
                <a16:creationId xmlns:a16="http://schemas.microsoft.com/office/drawing/2014/main" id="{0403F9E9-FC29-4F72-A1D3-4E188A0BE4D1}"/>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A7D26391-3550-489D-96CB-A4DC23843040}" type="slidenum">
              <a:rPr lang="cs-CZ" altLang="cs-CZ" sz="1200"/>
              <a:pPr>
                <a:spcBef>
                  <a:spcPct val="0"/>
                </a:spcBef>
                <a:buClrTx/>
                <a:buFontTx/>
                <a:buNone/>
              </a:pPr>
              <a:t>18</a:t>
            </a:fld>
            <a:endParaRPr lang="cs-CZ" altLang="cs-CZ" sz="12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a:extLst>
              <a:ext uri="{FF2B5EF4-FFF2-40B4-BE49-F238E27FC236}">
                <a16:creationId xmlns:a16="http://schemas.microsoft.com/office/drawing/2014/main" id="{A1748AAC-8750-4D6A-8B59-7D786FF2E1B5}"/>
              </a:ext>
            </a:extLst>
          </p:cNvPr>
          <p:cNvSpPr>
            <a:spLocks noGrp="1" noChangeArrowheads="1"/>
          </p:cNvSpPr>
          <p:nvPr>
            <p:ph type="title"/>
          </p:nvPr>
        </p:nvSpPr>
        <p:spPr/>
        <p:txBody>
          <a:bodyPr/>
          <a:lstStyle/>
          <a:p>
            <a:endParaRPr lang="cs-CZ" altLang="cs-CZ"/>
          </a:p>
        </p:txBody>
      </p:sp>
      <p:sp>
        <p:nvSpPr>
          <p:cNvPr id="20483" name="Zástupný symbol pro obsah 2">
            <a:extLst>
              <a:ext uri="{FF2B5EF4-FFF2-40B4-BE49-F238E27FC236}">
                <a16:creationId xmlns:a16="http://schemas.microsoft.com/office/drawing/2014/main" id="{E2CA7B2A-D8B2-4E09-AB06-3E6E8DA0F18B}"/>
              </a:ext>
            </a:extLst>
          </p:cNvPr>
          <p:cNvSpPr>
            <a:spLocks noGrp="1" noChangeArrowheads="1"/>
          </p:cNvSpPr>
          <p:nvPr>
            <p:ph idx="1"/>
          </p:nvPr>
        </p:nvSpPr>
        <p:spPr/>
        <p:txBody>
          <a:bodyPr/>
          <a:lstStyle/>
          <a:p>
            <a:pPr algn="just"/>
            <a:endParaRPr lang="cs-CZ" altLang="cs-CZ" sz="1800" dirty="0"/>
          </a:p>
          <a:p>
            <a:pPr algn="just">
              <a:lnSpc>
                <a:spcPct val="100000"/>
              </a:lnSpc>
            </a:pPr>
            <a:r>
              <a:rPr lang="cs-CZ" altLang="cs-CZ" sz="1800" dirty="0"/>
              <a:t>neplatí princip „qui tacet (</a:t>
            </a:r>
            <a:r>
              <a:rPr lang="cs-CZ" altLang="cs-CZ" sz="1800" dirty="0" err="1"/>
              <a:t>ubi</a:t>
            </a:r>
            <a:r>
              <a:rPr lang="cs-CZ" altLang="cs-CZ" sz="1800" dirty="0"/>
              <a:t> </a:t>
            </a:r>
            <a:r>
              <a:rPr lang="cs-CZ" altLang="cs-CZ" sz="1800" dirty="0" err="1"/>
              <a:t>loqui</a:t>
            </a:r>
            <a:r>
              <a:rPr lang="cs-CZ" altLang="cs-CZ" sz="1800" dirty="0"/>
              <a:t> </a:t>
            </a:r>
            <a:r>
              <a:rPr lang="cs-CZ" altLang="cs-CZ" sz="1800" dirty="0" err="1"/>
              <a:t>potuit</a:t>
            </a:r>
            <a:r>
              <a:rPr lang="cs-CZ" altLang="cs-CZ" sz="1800" dirty="0"/>
              <a:t> et </a:t>
            </a:r>
            <a:r>
              <a:rPr lang="cs-CZ" altLang="cs-CZ" sz="1800" dirty="0" err="1"/>
              <a:t>debuit</a:t>
            </a:r>
            <a:r>
              <a:rPr lang="cs-CZ" altLang="cs-CZ" sz="1800" dirty="0"/>
              <a:t>) </a:t>
            </a:r>
            <a:r>
              <a:rPr lang="cs-CZ" altLang="cs-CZ" sz="1800" dirty="0" err="1"/>
              <a:t>consentire</a:t>
            </a:r>
            <a:r>
              <a:rPr lang="cs-CZ" altLang="cs-CZ" sz="1800" dirty="0"/>
              <a:t> </a:t>
            </a:r>
            <a:r>
              <a:rPr lang="cs-CZ" altLang="cs-CZ" sz="1800" dirty="0" err="1"/>
              <a:t>videtur</a:t>
            </a:r>
            <a:r>
              <a:rPr lang="cs-CZ" altLang="cs-CZ" sz="1800" dirty="0"/>
              <a:t>“ [„kdo mlčí (když mluvit mohl a měl), zřejmě souhlasí.“] - papež Bonifác VIII. (1235-1303) - mlčení obviněného nelze připočítávat k jeho tíži </a:t>
            </a:r>
          </a:p>
          <a:p>
            <a:pPr algn="just">
              <a:lnSpc>
                <a:spcPct val="100000"/>
              </a:lnSpc>
            </a:pPr>
            <a:endParaRPr lang="cs-CZ" altLang="cs-CZ" sz="1800" dirty="0"/>
          </a:p>
          <a:p>
            <a:pPr algn="just">
              <a:lnSpc>
                <a:spcPct val="100000"/>
              </a:lnSpc>
            </a:pPr>
            <a:r>
              <a:rPr lang="cs-CZ" altLang="cs-CZ" sz="1800" dirty="0"/>
              <a:t>Evropská úmluva tento zákaz výslovně neupravuje, ale ESLP jej dovozuje z čl. 6 odst. 1, 2 (právo na spravedlivý proces, presumpce neviny)</a:t>
            </a:r>
          </a:p>
          <a:p>
            <a:pPr algn="just">
              <a:lnSpc>
                <a:spcPct val="100000"/>
              </a:lnSpc>
              <a:buFont typeface="Wingdings" panose="05000000000000000000" pitchFamily="2" charset="2"/>
              <a:buNone/>
            </a:pPr>
            <a:endParaRPr lang="cs-CZ" altLang="cs-CZ" sz="1800" dirty="0"/>
          </a:p>
          <a:p>
            <a:pPr lvl="1" algn="just"/>
            <a:r>
              <a:rPr lang="cs-CZ" altLang="cs-CZ" sz="1600" dirty="0"/>
              <a:t>právo nepodílet se na vlastním obvinění  </a:t>
            </a:r>
          </a:p>
          <a:p>
            <a:pPr lvl="1" algn="just">
              <a:buFont typeface="Wingdings" panose="05000000000000000000" pitchFamily="2" charset="2"/>
              <a:buNone/>
            </a:pPr>
            <a:endParaRPr lang="cs-CZ" altLang="cs-CZ" sz="1600" dirty="0"/>
          </a:p>
          <a:p>
            <a:pPr lvl="1" algn="just"/>
            <a:r>
              <a:rPr lang="cs-CZ" altLang="cs-CZ" sz="1600" dirty="0"/>
              <a:t>právo mlčet </a:t>
            </a:r>
          </a:p>
          <a:p>
            <a:pPr lvl="1" algn="just"/>
            <a:endParaRPr lang="cs-CZ" altLang="cs-CZ" sz="1600" dirty="0"/>
          </a:p>
          <a:p>
            <a:pPr lvl="1" algn="just"/>
            <a:r>
              <a:rPr lang="cs-CZ" altLang="cs-CZ" sz="1600" dirty="0"/>
              <a:t>§ 33/1 </a:t>
            </a:r>
            <a:r>
              <a:rPr lang="cs-CZ" altLang="cs-CZ" sz="1600" dirty="0" err="1"/>
              <a:t>TrŘ</a:t>
            </a:r>
            <a:r>
              <a:rPr lang="cs-CZ" altLang="cs-CZ" sz="1600" dirty="0"/>
              <a:t> – obviněný má právo vyjádřit se ke všem skutečnostem ….není však povinen vypovídat…může uvádět okolnosti a důkazy sloužící k jeho obhajobě (může lhát) </a:t>
            </a:r>
          </a:p>
          <a:p>
            <a:endParaRPr lang="cs-CZ" altLang="cs-CZ" dirty="0"/>
          </a:p>
        </p:txBody>
      </p:sp>
      <p:sp>
        <p:nvSpPr>
          <p:cNvPr id="20484" name="Zástupný symbol pro číslo snímku 3">
            <a:extLst>
              <a:ext uri="{FF2B5EF4-FFF2-40B4-BE49-F238E27FC236}">
                <a16:creationId xmlns:a16="http://schemas.microsoft.com/office/drawing/2014/main" id="{09D6E5B4-A88F-4758-B88C-867B147FCB1A}"/>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B4975E69-8781-4CD4-BB26-D4C4CC2D4AE0}" type="slidenum">
              <a:rPr lang="cs-CZ" altLang="cs-CZ" sz="1200"/>
              <a:pPr>
                <a:spcBef>
                  <a:spcPct val="0"/>
                </a:spcBef>
                <a:buClrTx/>
                <a:buFontTx/>
                <a:buNone/>
              </a:pPr>
              <a:t>19</a:t>
            </a:fld>
            <a:endParaRPr lang="cs-CZ" altLang="cs-CZ" sz="12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a:extLst>
              <a:ext uri="{FF2B5EF4-FFF2-40B4-BE49-F238E27FC236}">
                <a16:creationId xmlns:a16="http://schemas.microsoft.com/office/drawing/2014/main" id="{8C8AD163-06DF-4E85-9B53-822A8298098F}"/>
              </a:ext>
            </a:extLst>
          </p:cNvPr>
          <p:cNvSpPr>
            <a:spLocks noGrp="1" noChangeArrowheads="1"/>
          </p:cNvSpPr>
          <p:nvPr>
            <p:ph type="title"/>
          </p:nvPr>
        </p:nvSpPr>
        <p:spPr/>
        <p:txBody>
          <a:bodyPr/>
          <a:lstStyle/>
          <a:p>
            <a:pPr algn="ctr" eaLnBrk="1" hangingPunct="1"/>
            <a:r>
              <a:rPr lang="cs-CZ" altLang="cs-CZ" b="1" dirty="0"/>
              <a:t>Základní charakteristika trestního řízení </a:t>
            </a:r>
            <a:endParaRPr lang="cs-CZ" altLang="cs-CZ" dirty="0"/>
          </a:p>
        </p:txBody>
      </p:sp>
      <p:sp>
        <p:nvSpPr>
          <p:cNvPr id="7171" name="Zástupný symbol pro obsah 2">
            <a:extLst>
              <a:ext uri="{FF2B5EF4-FFF2-40B4-BE49-F238E27FC236}">
                <a16:creationId xmlns:a16="http://schemas.microsoft.com/office/drawing/2014/main" id="{210F8038-4999-4AD8-AF2C-39ED0B17FCC8}"/>
              </a:ext>
            </a:extLst>
          </p:cNvPr>
          <p:cNvSpPr>
            <a:spLocks noGrp="1" noChangeArrowheads="1"/>
          </p:cNvSpPr>
          <p:nvPr>
            <p:ph idx="1"/>
          </p:nvPr>
        </p:nvSpPr>
        <p:spPr/>
        <p:txBody>
          <a:bodyPr/>
          <a:lstStyle/>
          <a:p>
            <a:pPr algn="just" eaLnBrk="1" hangingPunct="1">
              <a:lnSpc>
                <a:spcPct val="100000"/>
              </a:lnSpc>
            </a:pPr>
            <a:r>
              <a:rPr lang="cs-CZ" altLang="cs-CZ" sz="2000" dirty="0"/>
              <a:t>trestním řízením se rozumí zákonem stanovený postup OČTŘ a dalších subjektů podílejících se na tomto postupu s cílem zjištění  trestných činů a jejich pachatelů a jejich spravedlivého potrestání, jakož  i zajištění výkonu  rozhodnutí  o potrestání </a:t>
            </a:r>
          </a:p>
          <a:p>
            <a:pPr algn="just" eaLnBrk="1" hangingPunct="1">
              <a:lnSpc>
                <a:spcPct val="100000"/>
              </a:lnSpc>
              <a:buFont typeface="Wingdings" panose="05000000000000000000" pitchFamily="2" charset="2"/>
              <a:buNone/>
            </a:pPr>
            <a:endParaRPr lang="cs-CZ" altLang="cs-CZ" sz="2000" dirty="0"/>
          </a:p>
          <a:p>
            <a:pPr lvl="1" algn="just" eaLnBrk="1" hangingPunct="1"/>
            <a:r>
              <a:rPr lang="cs-CZ" altLang="cs-CZ" sz="1800" dirty="0"/>
              <a:t>jedná se fakticky o účel trestního řízení upravený v § 1 </a:t>
            </a:r>
            <a:r>
              <a:rPr lang="cs-CZ" altLang="cs-CZ" sz="1800" dirty="0" err="1"/>
              <a:t>TrŘ</a:t>
            </a:r>
            <a:endParaRPr lang="cs-CZ" altLang="cs-CZ" sz="1800" dirty="0"/>
          </a:p>
          <a:p>
            <a:pPr lvl="1" algn="just" eaLnBrk="1" hangingPunct="1">
              <a:buFont typeface="Wingdings" panose="05000000000000000000" pitchFamily="2" charset="2"/>
              <a:buNone/>
            </a:pPr>
            <a:endParaRPr lang="cs-CZ" altLang="cs-CZ" sz="1800" dirty="0"/>
          </a:p>
          <a:p>
            <a:pPr lvl="1" algn="just" eaLnBrk="1" hangingPunct="1"/>
            <a:r>
              <a:rPr lang="cs-CZ" altLang="cs-CZ" sz="1800" dirty="0"/>
              <a:t>účelem trestního řízení však není jen potírání kriminality, ale i  </a:t>
            </a:r>
          </a:p>
          <a:p>
            <a:pPr lvl="1" algn="just" eaLnBrk="1" hangingPunct="1">
              <a:buFont typeface="Wingdings" panose="05000000000000000000" pitchFamily="2" charset="2"/>
              <a:buNone/>
            </a:pPr>
            <a:endParaRPr lang="cs-CZ" altLang="cs-CZ" sz="1800" dirty="0"/>
          </a:p>
          <a:p>
            <a:pPr marL="1200150" lvl="2" indent="-285750" algn="just" eaLnBrk="1" hangingPunct="1">
              <a:lnSpc>
                <a:spcPct val="100000"/>
              </a:lnSpc>
              <a:buFont typeface="Arial" panose="020B0604020202020204" pitchFamily="34" charset="0"/>
              <a:buChar char="•"/>
            </a:pPr>
            <a:r>
              <a:rPr lang="cs-CZ" altLang="cs-CZ" dirty="0"/>
              <a:t>právo odepřít výpověď dle  § 100 </a:t>
            </a:r>
            <a:r>
              <a:rPr lang="cs-CZ" altLang="cs-CZ" dirty="0" err="1"/>
              <a:t>TrŘ</a:t>
            </a:r>
            <a:endParaRPr lang="cs-CZ" altLang="cs-CZ" dirty="0"/>
          </a:p>
          <a:p>
            <a:pPr marL="1200150" lvl="2" indent="-285750" algn="just" eaLnBrk="1" hangingPunct="1">
              <a:lnSpc>
                <a:spcPct val="100000"/>
              </a:lnSpc>
              <a:buFont typeface="Arial" panose="020B0604020202020204" pitchFamily="34" charset="0"/>
              <a:buChar char="•"/>
            </a:pPr>
            <a:endParaRPr lang="cs-CZ" altLang="cs-CZ" dirty="0"/>
          </a:p>
          <a:p>
            <a:pPr marL="1200150" lvl="2" indent="-285750" algn="just" eaLnBrk="1" hangingPunct="1">
              <a:lnSpc>
                <a:spcPct val="100000"/>
              </a:lnSpc>
              <a:buFont typeface="Arial" panose="020B0604020202020204" pitchFamily="34" charset="0"/>
              <a:buChar char="•"/>
            </a:pPr>
            <a:r>
              <a:rPr lang="cs-CZ" altLang="cs-CZ" dirty="0"/>
              <a:t>důvěra občanů  v trestní řízení a v činnost OČTŘ - viz právo na spravedlivý proces (fair </a:t>
            </a:r>
            <a:r>
              <a:rPr lang="cs-CZ" altLang="cs-CZ" dirty="0" err="1"/>
              <a:t>trail</a:t>
            </a:r>
            <a:r>
              <a:rPr lang="cs-CZ" altLang="cs-CZ" dirty="0"/>
              <a:t>) atd. </a:t>
            </a:r>
          </a:p>
          <a:p>
            <a:pPr marL="1200150" lvl="2" indent="-285750" algn="just" eaLnBrk="1" hangingPunct="1">
              <a:lnSpc>
                <a:spcPct val="100000"/>
              </a:lnSpc>
              <a:buFont typeface="Arial" panose="020B0604020202020204" pitchFamily="34" charset="0"/>
              <a:buChar char="•"/>
            </a:pPr>
            <a:endParaRPr lang="cs-CZ" altLang="cs-CZ" dirty="0"/>
          </a:p>
          <a:p>
            <a:pPr marL="1200150" lvl="2" indent="-285750" algn="just" eaLnBrk="1" hangingPunct="1">
              <a:lnSpc>
                <a:spcPct val="100000"/>
              </a:lnSpc>
              <a:buFont typeface="Arial" panose="020B0604020202020204" pitchFamily="34" charset="0"/>
              <a:buChar char="•"/>
            </a:pPr>
            <a:r>
              <a:rPr lang="cs-CZ" altLang="cs-CZ" dirty="0"/>
              <a:t>výchovné působení  ve vztahu ke společnosti  - délka trestního řízení </a:t>
            </a:r>
            <a:r>
              <a:rPr lang="cs-CZ" altLang="cs-CZ" dirty="0">
                <a:sym typeface="Wingdings" panose="05000000000000000000" pitchFamily="2" charset="2"/>
              </a:rPr>
              <a:t></a:t>
            </a:r>
            <a:endParaRPr lang="cs-CZ" altLang="cs-CZ" dirty="0"/>
          </a:p>
          <a:p>
            <a:pPr marL="1200150" lvl="2" indent="-285750" algn="just" eaLnBrk="1" hangingPunct="1">
              <a:lnSpc>
                <a:spcPct val="100000"/>
              </a:lnSpc>
              <a:buFont typeface="Arial" panose="020B0604020202020204" pitchFamily="34" charset="0"/>
              <a:buChar char="•"/>
            </a:pPr>
            <a:endParaRPr lang="cs-CZ" altLang="cs-CZ" dirty="0"/>
          </a:p>
          <a:p>
            <a:pPr marL="1200150" lvl="2" indent="-285750" algn="just" eaLnBrk="1" hangingPunct="1">
              <a:lnSpc>
                <a:spcPct val="100000"/>
              </a:lnSpc>
              <a:buFont typeface="Arial" panose="020B0604020202020204" pitchFamily="34" charset="0"/>
              <a:buChar char="•"/>
            </a:pPr>
            <a:r>
              <a:rPr lang="cs-CZ" altLang="cs-CZ" dirty="0"/>
              <a:t>předcházení a zamezování kriminality - úcta k právu</a:t>
            </a:r>
          </a:p>
          <a:p>
            <a:pPr eaLnBrk="1" hangingPunct="1">
              <a:buFont typeface="Wingdings" panose="05000000000000000000" pitchFamily="2" charset="2"/>
              <a:buNone/>
            </a:pPr>
            <a:endParaRPr lang="cs-CZ" altLang="cs-CZ" dirty="0"/>
          </a:p>
          <a:p>
            <a:pPr eaLnBrk="1" hangingPunct="1"/>
            <a:endParaRPr lang="cs-CZ" altLang="cs-CZ" dirty="0"/>
          </a:p>
        </p:txBody>
      </p:sp>
      <p:sp>
        <p:nvSpPr>
          <p:cNvPr id="7172" name="Zástupný symbol pro číslo snímku 5">
            <a:extLst>
              <a:ext uri="{FF2B5EF4-FFF2-40B4-BE49-F238E27FC236}">
                <a16:creationId xmlns:a16="http://schemas.microsoft.com/office/drawing/2014/main" id="{9800E5AE-56DD-4B18-A002-DB645FBB7E41}"/>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741F1C20-4E0B-460C-B277-A39F075CC2B0}" type="slidenum">
              <a:rPr lang="cs-CZ" altLang="cs-CZ" sz="1200"/>
              <a:pPr>
                <a:spcBef>
                  <a:spcPct val="0"/>
                </a:spcBef>
                <a:buClrTx/>
                <a:buFontTx/>
                <a:buNone/>
              </a:pPr>
              <a:t>2</a:t>
            </a:fld>
            <a:endParaRPr lang="cs-CZ" altLang="cs-CZ" sz="12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Nadpis 1">
            <a:extLst>
              <a:ext uri="{FF2B5EF4-FFF2-40B4-BE49-F238E27FC236}">
                <a16:creationId xmlns:a16="http://schemas.microsoft.com/office/drawing/2014/main" id="{0FEDE338-16C7-4501-B020-C1822400AFC6}"/>
              </a:ext>
            </a:extLst>
          </p:cNvPr>
          <p:cNvSpPr>
            <a:spLocks noGrp="1" noChangeArrowheads="1"/>
          </p:cNvSpPr>
          <p:nvPr>
            <p:ph type="title"/>
          </p:nvPr>
        </p:nvSpPr>
        <p:spPr/>
        <p:txBody>
          <a:bodyPr/>
          <a:lstStyle/>
          <a:p>
            <a:pPr algn="ctr" eaLnBrk="1" hangingPunct="1"/>
            <a:r>
              <a:rPr lang="cs-CZ" altLang="cs-CZ"/>
              <a:t> </a:t>
            </a:r>
          </a:p>
        </p:txBody>
      </p:sp>
      <p:sp>
        <p:nvSpPr>
          <p:cNvPr id="21507" name="Zástupný symbol pro obsah 2">
            <a:extLst>
              <a:ext uri="{FF2B5EF4-FFF2-40B4-BE49-F238E27FC236}">
                <a16:creationId xmlns:a16="http://schemas.microsoft.com/office/drawing/2014/main" id="{E08AFF08-C1FF-44D1-853F-703D2B517DB0}"/>
              </a:ext>
            </a:extLst>
          </p:cNvPr>
          <p:cNvSpPr>
            <a:spLocks noGrp="1" noChangeArrowheads="1"/>
          </p:cNvSpPr>
          <p:nvPr>
            <p:ph idx="1"/>
          </p:nvPr>
        </p:nvSpPr>
        <p:spPr/>
        <p:txBody>
          <a:bodyPr/>
          <a:lstStyle/>
          <a:p>
            <a:pPr algn="just" eaLnBrk="1" hangingPunct="1">
              <a:lnSpc>
                <a:spcPct val="100000"/>
              </a:lnSpc>
            </a:pPr>
            <a:r>
              <a:rPr lang="cs-CZ" altLang="cs-CZ" sz="1600" dirty="0"/>
              <a:t>skutkový stav, respektive rozsah pochybností v rámci trestního řízení, je závislý od jednotlivých jeho stadií  („za mlhou hustou tak, že by se dala krájet; jdu ze tmy do světla)</a:t>
            </a:r>
          </a:p>
          <a:p>
            <a:pPr algn="just" eaLnBrk="1" hangingPunct="1">
              <a:lnSpc>
                <a:spcPct val="100000"/>
              </a:lnSpc>
              <a:buFont typeface="Wingdings" panose="05000000000000000000" pitchFamily="2" charset="2"/>
              <a:buNone/>
            </a:pPr>
            <a:endParaRPr lang="cs-CZ" altLang="cs-CZ" sz="1700" dirty="0"/>
          </a:p>
          <a:p>
            <a:pPr lvl="1" algn="just" eaLnBrk="1" hangingPunct="1"/>
            <a:r>
              <a:rPr lang="cs-CZ" altLang="cs-CZ" sz="1600" dirty="0"/>
              <a:t>§ 158/3 </a:t>
            </a:r>
            <a:r>
              <a:rPr lang="cs-CZ" altLang="cs-CZ" sz="1600" dirty="0" err="1"/>
              <a:t>TrŘ</a:t>
            </a:r>
            <a:r>
              <a:rPr lang="cs-CZ" altLang="cs-CZ" sz="1600" dirty="0"/>
              <a:t> - prověření skutečností důvodně nasvědčujících tomu, že byl spáchán trestný čin </a:t>
            </a:r>
          </a:p>
          <a:p>
            <a:pPr lvl="1" algn="just" eaLnBrk="1" hangingPunct="1">
              <a:buFont typeface="Wingdings" panose="05000000000000000000" pitchFamily="2" charset="2"/>
              <a:buNone/>
            </a:pPr>
            <a:endParaRPr lang="cs-CZ" altLang="cs-CZ" sz="1600" dirty="0"/>
          </a:p>
          <a:p>
            <a:pPr lvl="1" algn="just" eaLnBrk="1" hangingPunct="1"/>
            <a:r>
              <a:rPr lang="cs-CZ" altLang="cs-CZ" sz="1600" dirty="0"/>
              <a:t>§ 160/1 </a:t>
            </a:r>
            <a:r>
              <a:rPr lang="cs-CZ" altLang="cs-CZ" sz="1600" dirty="0" err="1"/>
              <a:t>TrŘ</a:t>
            </a:r>
            <a:r>
              <a:rPr lang="cs-CZ" altLang="cs-CZ" sz="1600" dirty="0"/>
              <a:t> - nasvědčují-li odůvodněné a zjištěné skutečnosti  tomu, že byl spáchán trestný čin a je-li dostatečně odůvodněn závěr, že jej spáchala konkrétní osoba</a:t>
            </a:r>
          </a:p>
          <a:p>
            <a:pPr lvl="1" algn="just" eaLnBrk="1" hangingPunct="1"/>
            <a:endParaRPr lang="cs-CZ" altLang="cs-CZ" sz="1600" dirty="0"/>
          </a:p>
          <a:p>
            <a:pPr lvl="1" algn="just" eaLnBrk="1" hangingPunct="1"/>
            <a:r>
              <a:rPr lang="cs-CZ" altLang="cs-CZ" sz="1600" dirty="0"/>
              <a:t>§ 172/1 </a:t>
            </a:r>
            <a:r>
              <a:rPr lang="cs-CZ" altLang="cs-CZ" sz="1600" dirty="0" err="1"/>
              <a:t>TrŘ</a:t>
            </a:r>
            <a:r>
              <a:rPr lang="cs-CZ" altLang="cs-CZ" sz="1600" dirty="0"/>
              <a:t>  - je-li nepochybné, skutek není, není prokázáno, je nepřípustné  </a:t>
            </a:r>
          </a:p>
          <a:p>
            <a:pPr marL="324000" lvl="1" indent="0" algn="just" eaLnBrk="1" hangingPunct="1">
              <a:buNone/>
            </a:pPr>
            <a:endParaRPr lang="cs-CZ" altLang="cs-CZ" sz="1600" dirty="0"/>
          </a:p>
          <a:p>
            <a:pPr lvl="1" algn="just" eaLnBrk="1" hangingPunct="1"/>
            <a:r>
              <a:rPr lang="cs-CZ" altLang="cs-CZ" sz="1600" dirty="0"/>
              <a:t>§ 176 </a:t>
            </a:r>
            <a:r>
              <a:rPr lang="cs-CZ" altLang="cs-CZ" sz="1600" dirty="0" err="1"/>
              <a:t>TrŘ</a:t>
            </a:r>
            <a:r>
              <a:rPr lang="cs-CZ" altLang="cs-CZ" sz="1600" dirty="0"/>
              <a:t> - jestliže výsledky vyšetřování dostatečně odůvodňují postavení obviněného před soud </a:t>
            </a:r>
          </a:p>
          <a:p>
            <a:pPr lvl="1" algn="just" eaLnBrk="1" hangingPunct="1">
              <a:buFont typeface="Wingdings" panose="05000000000000000000" pitchFamily="2" charset="2"/>
              <a:buNone/>
            </a:pPr>
            <a:endParaRPr lang="cs-CZ" altLang="cs-CZ" sz="1600" dirty="0"/>
          </a:p>
          <a:p>
            <a:pPr lvl="1" algn="just" eaLnBrk="1" hangingPunct="1"/>
            <a:r>
              <a:rPr lang="cs-CZ" altLang="cs-CZ" sz="1600" dirty="0"/>
              <a:t>rozhodování soudu  - in </a:t>
            </a:r>
            <a:r>
              <a:rPr lang="cs-CZ" altLang="cs-CZ" sz="1600" dirty="0" err="1"/>
              <a:t>dubio</a:t>
            </a:r>
            <a:r>
              <a:rPr lang="cs-CZ" altLang="cs-CZ" sz="1600" dirty="0"/>
              <a:t> pro </a:t>
            </a:r>
            <a:r>
              <a:rPr lang="cs-CZ" altLang="cs-CZ" sz="1600" dirty="0" err="1"/>
              <a:t>reo</a:t>
            </a:r>
            <a:r>
              <a:rPr lang="cs-CZ" altLang="cs-CZ" sz="1600" dirty="0"/>
              <a:t>; v pochybnostech by soud neměl odsoudit  - někdy to ale alibisticky učiní, jelikož předjímá, že stejně dojde k podání opravného prostředku</a:t>
            </a:r>
          </a:p>
          <a:p>
            <a:pPr algn="just" eaLnBrk="1" hangingPunct="1"/>
            <a:endParaRPr lang="cs-CZ" altLang="cs-CZ" dirty="0"/>
          </a:p>
        </p:txBody>
      </p:sp>
      <p:sp>
        <p:nvSpPr>
          <p:cNvPr id="21508" name="Zástupný symbol pro číslo snímku 5">
            <a:extLst>
              <a:ext uri="{FF2B5EF4-FFF2-40B4-BE49-F238E27FC236}">
                <a16:creationId xmlns:a16="http://schemas.microsoft.com/office/drawing/2014/main" id="{2F82D76E-1A58-451B-B204-3B9B5EA0DFAC}"/>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E5A90412-F218-4908-A4EC-1C4A76F712E4}" type="slidenum">
              <a:rPr lang="cs-CZ" altLang="cs-CZ" sz="1200"/>
              <a:pPr>
                <a:spcBef>
                  <a:spcPct val="0"/>
                </a:spcBef>
                <a:buClrTx/>
                <a:buFontTx/>
                <a:buNone/>
              </a:pPr>
              <a:t>20</a:t>
            </a:fld>
            <a:endParaRPr lang="cs-CZ" altLang="cs-CZ" sz="12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1">
            <a:extLst>
              <a:ext uri="{FF2B5EF4-FFF2-40B4-BE49-F238E27FC236}">
                <a16:creationId xmlns:a16="http://schemas.microsoft.com/office/drawing/2014/main" id="{1A52BA4C-80C6-4158-9463-A36723671400}"/>
              </a:ext>
            </a:extLst>
          </p:cNvPr>
          <p:cNvSpPr>
            <a:spLocks noGrp="1" noChangeArrowheads="1"/>
          </p:cNvSpPr>
          <p:nvPr>
            <p:ph type="title"/>
          </p:nvPr>
        </p:nvSpPr>
        <p:spPr/>
        <p:txBody>
          <a:bodyPr/>
          <a:lstStyle/>
          <a:p>
            <a:pPr algn="ctr" eaLnBrk="1" hangingPunct="1"/>
            <a:r>
              <a:rPr lang="cs-CZ" altLang="cs-CZ" b="1"/>
              <a:t>Přiměřenost délky procesu </a:t>
            </a:r>
            <a:endParaRPr lang="cs-CZ" altLang="cs-CZ"/>
          </a:p>
        </p:txBody>
      </p:sp>
      <p:sp>
        <p:nvSpPr>
          <p:cNvPr id="22531" name="Zástupný symbol pro obsah 2">
            <a:extLst>
              <a:ext uri="{FF2B5EF4-FFF2-40B4-BE49-F238E27FC236}">
                <a16:creationId xmlns:a16="http://schemas.microsoft.com/office/drawing/2014/main" id="{27A4FD15-9D1B-476E-ABCF-8E9514972AFC}"/>
              </a:ext>
            </a:extLst>
          </p:cNvPr>
          <p:cNvSpPr>
            <a:spLocks noGrp="1" noChangeArrowheads="1"/>
          </p:cNvSpPr>
          <p:nvPr>
            <p:ph idx="1"/>
          </p:nvPr>
        </p:nvSpPr>
        <p:spPr/>
        <p:txBody>
          <a:bodyPr/>
          <a:lstStyle/>
          <a:p>
            <a:pPr algn="just">
              <a:lnSpc>
                <a:spcPct val="100000"/>
              </a:lnSpc>
            </a:pPr>
            <a:r>
              <a:rPr lang="cs-CZ" altLang="cs-CZ" sz="1600" dirty="0"/>
              <a:t>čl. 38 LZPS - každý má právo, aby jeho věc byla projednána bez zbytečných průtahů </a:t>
            </a:r>
          </a:p>
          <a:p>
            <a:pPr algn="just" eaLnBrk="1" hangingPunct="1">
              <a:lnSpc>
                <a:spcPct val="100000"/>
              </a:lnSpc>
              <a:buFont typeface="Wingdings" panose="05000000000000000000" pitchFamily="2" charset="2"/>
              <a:buNone/>
            </a:pPr>
            <a:endParaRPr lang="cs-CZ" altLang="cs-CZ" sz="1600" dirty="0"/>
          </a:p>
          <a:p>
            <a:pPr algn="just">
              <a:lnSpc>
                <a:spcPct val="100000"/>
              </a:lnSpc>
            </a:pPr>
            <a:r>
              <a:rPr lang="cs-CZ" altLang="cs-CZ" sz="1600" dirty="0"/>
              <a:t>§ 2/4 </a:t>
            </a:r>
            <a:r>
              <a:rPr lang="cs-CZ" altLang="cs-CZ" sz="1600" dirty="0" err="1"/>
              <a:t>TrŘ</a:t>
            </a:r>
            <a:r>
              <a:rPr lang="cs-CZ" altLang="cs-CZ" sz="1600" dirty="0"/>
              <a:t> - trestní věci se musí projednávat bez zbytečných průtahů a to zejména vazební věci a věci, ve kterých byl zajištěn majetek  </a:t>
            </a:r>
          </a:p>
          <a:p>
            <a:pPr algn="just">
              <a:lnSpc>
                <a:spcPct val="100000"/>
              </a:lnSpc>
            </a:pPr>
            <a:endParaRPr lang="cs-CZ" altLang="cs-CZ" sz="1600" dirty="0"/>
          </a:p>
          <a:p>
            <a:pPr algn="just">
              <a:lnSpc>
                <a:spcPct val="100000"/>
              </a:lnSpc>
            </a:pPr>
            <a:r>
              <a:rPr lang="cs-CZ" sz="1600" dirty="0"/>
              <a:t>při rozhodování o respektování požadavku přiměřené délky jako jednoho z aspektů práva na spravedlivý proces zakotveného v čl. 6 odst. 1 Úmluvy zvažuje ESLP na jedné straně zájem stěžovatele na rychlém vyřízení věci a na straně druhé obecný zájem na řádném výkonu spravedlnosti (např. </a:t>
            </a:r>
            <a:r>
              <a:rPr lang="cs-CZ" sz="1600" dirty="0" err="1"/>
              <a:t>Debbasch</a:t>
            </a:r>
            <a:r>
              <a:rPr lang="cs-CZ" sz="1600" dirty="0"/>
              <a:t> proti Francii, rozsudek ESLP, 3. 12. 2002, č. 49392/99, § 43)</a:t>
            </a:r>
          </a:p>
          <a:p>
            <a:pPr algn="just">
              <a:lnSpc>
                <a:spcPct val="100000"/>
              </a:lnSpc>
            </a:pPr>
            <a:endParaRPr lang="cs-CZ" sz="1600" dirty="0"/>
          </a:p>
          <a:p>
            <a:pPr algn="just">
              <a:lnSpc>
                <a:spcPct val="100000"/>
              </a:lnSpc>
            </a:pPr>
            <a:r>
              <a:rPr lang="cs-CZ" sz="1600" dirty="0"/>
              <a:t>otázku přiměřenosti délky řízení ESLP zkoumá ve světle konkrétních okolností daného případu charakterizujících čtyři základní kritéria: složitost věci, chování stěžovatele, postup státních orgánů a význam řízení pro stěžovatele (např. – mezi mnoha jinými – </a:t>
            </a:r>
            <a:r>
              <a:rPr lang="cs-CZ" sz="1600" dirty="0" err="1"/>
              <a:t>Süßmann</a:t>
            </a:r>
            <a:r>
              <a:rPr lang="cs-CZ" sz="1600" dirty="0"/>
              <a:t> proti Německu, rozsudek velkého senátu ESLP, 16. 9. 1996, č. 20024/92, § 48; </a:t>
            </a:r>
            <a:r>
              <a:rPr lang="cs-CZ" sz="1600" dirty="0" err="1"/>
              <a:t>Frydlender</a:t>
            </a:r>
            <a:r>
              <a:rPr lang="cs-CZ" sz="1600" dirty="0"/>
              <a:t> proti Francii, rozsudek velkého senátu ESLP, 27. 6. 2000, č. 30979/96, § 43)</a:t>
            </a:r>
          </a:p>
          <a:p>
            <a:pPr algn="just">
              <a:lnSpc>
                <a:spcPct val="100000"/>
              </a:lnSpc>
            </a:pPr>
            <a:endParaRPr lang="cs-CZ" altLang="cs-CZ" sz="1600" dirty="0"/>
          </a:p>
          <a:p>
            <a:pPr algn="just">
              <a:lnSpc>
                <a:spcPct val="100000"/>
              </a:lnSpc>
            </a:pPr>
            <a:r>
              <a:rPr lang="cs-CZ" sz="1600" dirty="0"/>
              <a:t>+ páté kritérium, které ESLP za takové zpravidla neoznačuje, ale vždy zohledňuje počet stupňů soudní soustavy, na kterých byla věc projednávána</a:t>
            </a:r>
            <a:endParaRPr lang="cs-CZ" altLang="cs-CZ" sz="1600" dirty="0"/>
          </a:p>
          <a:p>
            <a:pPr algn="just">
              <a:lnSpc>
                <a:spcPct val="100000"/>
              </a:lnSpc>
              <a:buFont typeface="Wingdings" panose="05000000000000000000" pitchFamily="2" charset="2"/>
              <a:buNone/>
            </a:pPr>
            <a:endParaRPr lang="cs-CZ" altLang="cs-CZ" sz="1800" dirty="0"/>
          </a:p>
          <a:p>
            <a:pPr lvl="1" algn="just">
              <a:buFont typeface="Wingdings" panose="05000000000000000000" pitchFamily="2" charset="2"/>
              <a:buNone/>
            </a:pPr>
            <a:endParaRPr lang="cs-CZ" altLang="cs-CZ" sz="1600" dirty="0"/>
          </a:p>
          <a:p>
            <a:pPr algn="just" eaLnBrk="1" hangingPunct="1">
              <a:buFont typeface="Wingdings" panose="05000000000000000000" pitchFamily="2" charset="2"/>
              <a:buNone/>
            </a:pPr>
            <a:endParaRPr lang="cs-CZ" altLang="cs-CZ" sz="2000" dirty="0">
              <a:latin typeface="Arial" panose="020B0604020202020204" pitchFamily="34" charset="0"/>
              <a:cs typeface="Arial" panose="020B0604020202020204" pitchFamily="34" charset="0"/>
            </a:endParaRPr>
          </a:p>
          <a:p>
            <a:pPr eaLnBrk="1" hangingPunct="1"/>
            <a:endParaRPr lang="cs-CZ" altLang="cs-CZ" dirty="0"/>
          </a:p>
        </p:txBody>
      </p:sp>
      <p:sp>
        <p:nvSpPr>
          <p:cNvPr id="22532" name="Zástupný symbol pro číslo snímku 5">
            <a:extLst>
              <a:ext uri="{FF2B5EF4-FFF2-40B4-BE49-F238E27FC236}">
                <a16:creationId xmlns:a16="http://schemas.microsoft.com/office/drawing/2014/main" id="{8462715B-899F-401F-8E28-58CE0C027056}"/>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F97E05F4-4C6B-48F2-8146-0EC0B20E02AE}" type="slidenum">
              <a:rPr lang="cs-CZ" altLang="cs-CZ" sz="1200"/>
              <a:pPr>
                <a:spcBef>
                  <a:spcPct val="0"/>
                </a:spcBef>
                <a:buClrTx/>
                <a:buFontTx/>
                <a:buNone/>
              </a:pPr>
              <a:t>21</a:t>
            </a:fld>
            <a:endParaRPr lang="cs-CZ" altLang="cs-CZ" sz="12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8C840FC3-6B2A-28F1-1D59-5C77FC49CD7F}"/>
              </a:ext>
            </a:extLst>
          </p:cNvPr>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3" name="Nadpis 2">
            <a:extLst>
              <a:ext uri="{FF2B5EF4-FFF2-40B4-BE49-F238E27FC236}">
                <a16:creationId xmlns:a16="http://schemas.microsoft.com/office/drawing/2014/main" id="{E6D0C000-A8CC-74B3-2D11-739557924CEE}"/>
              </a:ext>
            </a:extLst>
          </p:cNvPr>
          <p:cNvSpPr>
            <a:spLocks noGrp="1"/>
          </p:cNvSpPr>
          <p:nvPr>
            <p:ph type="title"/>
          </p:nvPr>
        </p:nvSpPr>
        <p:spPr/>
        <p:txBody>
          <a:bodyPr/>
          <a:lstStyle/>
          <a:p>
            <a:pPr algn="ctr"/>
            <a:r>
              <a:rPr lang="cs-CZ" dirty="0"/>
              <a:t>Proč má být trestní řízení rychlé?</a:t>
            </a:r>
          </a:p>
        </p:txBody>
      </p:sp>
      <p:sp>
        <p:nvSpPr>
          <p:cNvPr id="4" name="Zástupný obsah 3">
            <a:extLst>
              <a:ext uri="{FF2B5EF4-FFF2-40B4-BE49-F238E27FC236}">
                <a16:creationId xmlns:a16="http://schemas.microsoft.com/office/drawing/2014/main" id="{08D51830-594C-E3A4-0D95-5CFD1576D840}"/>
              </a:ext>
            </a:extLst>
          </p:cNvPr>
          <p:cNvSpPr>
            <a:spLocks noGrp="1"/>
          </p:cNvSpPr>
          <p:nvPr>
            <p:ph idx="1"/>
          </p:nvPr>
        </p:nvSpPr>
        <p:spPr/>
        <p:txBody>
          <a:bodyPr/>
          <a:lstStyle/>
          <a:p>
            <a:pPr algn="just">
              <a:lnSpc>
                <a:spcPct val="100000"/>
              </a:lnSpc>
            </a:pPr>
            <a:r>
              <a:rPr lang="cs-CZ" sz="1600" dirty="0"/>
              <a:t>trest následující co nejdříve po spáchaném deliktu má nejvyšší odstrašující účinek a veřejnost se názorně přesvědčuje o tom, že policejní a justiční systém účinně funguje</a:t>
            </a:r>
          </a:p>
          <a:p>
            <a:pPr algn="just">
              <a:lnSpc>
                <a:spcPct val="100000"/>
              </a:lnSpc>
            </a:pPr>
            <a:endParaRPr lang="cs-CZ" sz="1600" dirty="0"/>
          </a:p>
          <a:p>
            <a:pPr algn="just">
              <a:lnSpc>
                <a:spcPct val="100000"/>
              </a:lnSpc>
            </a:pPr>
            <a:r>
              <a:rPr lang="cs-CZ" sz="1600" dirty="0"/>
              <a:t>rychlost trestního postihu pachatele je velmi důležitá pro oběť trestného činu; rychlý a účinný proces přispívá k její rehabilitaci, ať již psychické, nebo materiální (odškodnění); naopak pomalé trestní řízení oběť roztrpčuje, vyvolává v ní pocit nespravedlnosti a křivdy, traumatizuje ji (sekundární viktimizace)</a:t>
            </a:r>
          </a:p>
          <a:p>
            <a:pPr algn="just">
              <a:lnSpc>
                <a:spcPct val="100000"/>
              </a:lnSpc>
            </a:pPr>
            <a:endParaRPr lang="cs-CZ" sz="1600" dirty="0"/>
          </a:p>
          <a:p>
            <a:pPr algn="just">
              <a:lnSpc>
                <a:spcPct val="100000"/>
              </a:lnSpc>
            </a:pPr>
            <a:r>
              <a:rPr lang="cs-CZ" sz="1600" dirty="0"/>
              <a:t>průtahy v řízení a celková délka procesu negativně ovlivňují množství a kvalitu důkazů; možnost objasnit a dokázat trestný čin se s přibýváním času snižuje – svědkové zapomínají či dokonce umírají, věcné stopy a jiné důkazy se nenávratně poškozují atd. </a:t>
            </a:r>
          </a:p>
          <a:p>
            <a:pPr algn="just">
              <a:lnSpc>
                <a:spcPct val="100000"/>
              </a:lnSpc>
            </a:pPr>
            <a:endParaRPr lang="cs-CZ" sz="1600" dirty="0"/>
          </a:p>
          <a:p>
            <a:pPr algn="just">
              <a:lnSpc>
                <a:spcPct val="100000"/>
              </a:lnSpc>
            </a:pPr>
            <a:r>
              <a:rPr lang="cs-CZ" sz="1600" dirty="0"/>
              <a:t>dlouhé trestní řízení působí negativně na obviněného, který je vystaven silnému psychickému a sociálnímu tlaku; u obviněného prohlubuje jeho strach z nejistého výsledku a z hrozícího trestu; věc </a:t>
            </a:r>
            <a:r>
              <a:rPr lang="cs-CZ" sz="1600" dirty="0" err="1"/>
              <a:t>Riccardi</a:t>
            </a:r>
            <a:r>
              <a:rPr lang="cs-CZ" sz="1600" dirty="0"/>
              <a:t> Pizzami v. Itálie - </a:t>
            </a:r>
            <a:r>
              <a:rPr lang="cs-CZ" sz="1600" dirty="0" err="1"/>
              <a:t>Application</a:t>
            </a:r>
            <a:r>
              <a:rPr lang="cs-CZ" sz="1600" dirty="0"/>
              <a:t> no. 62361/00 – obviněný prožívá při průtazích v trestním řízení  „stav úzkosti, mrzutosti a nejistoty“, který je pro obviněného natolik tíživý, že zasluhuje, aby mu provinivší se stát poskytl finanční zadostiučinění </a:t>
            </a:r>
          </a:p>
        </p:txBody>
      </p:sp>
    </p:spTree>
    <p:extLst>
      <p:ext uri="{BB962C8B-B14F-4D97-AF65-F5344CB8AC3E}">
        <p14:creationId xmlns:p14="http://schemas.microsoft.com/office/powerpoint/2010/main" val="34103920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0D306290-A46A-49B8-A64A-9FFBE484C8F3}"/>
              </a:ext>
            </a:extLst>
          </p:cNvPr>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a:extLst>
              <a:ext uri="{FF2B5EF4-FFF2-40B4-BE49-F238E27FC236}">
                <a16:creationId xmlns:a16="http://schemas.microsoft.com/office/drawing/2014/main" id="{2725AB30-D8D8-491F-9193-3CE73D44321E}"/>
              </a:ext>
            </a:extLst>
          </p:cNvPr>
          <p:cNvSpPr>
            <a:spLocks noGrp="1"/>
          </p:cNvSpPr>
          <p:nvPr>
            <p:ph type="title"/>
          </p:nvPr>
        </p:nvSpPr>
        <p:spPr/>
        <p:txBody>
          <a:bodyPr/>
          <a:lstStyle/>
          <a:p>
            <a:endParaRPr lang="cs-CZ"/>
          </a:p>
        </p:txBody>
      </p:sp>
      <p:sp>
        <p:nvSpPr>
          <p:cNvPr id="5" name="Zástupný obsah 4">
            <a:extLst>
              <a:ext uri="{FF2B5EF4-FFF2-40B4-BE49-F238E27FC236}">
                <a16:creationId xmlns:a16="http://schemas.microsoft.com/office/drawing/2014/main" id="{70118894-23F1-4DA1-92D5-718E50D38FE7}"/>
              </a:ext>
            </a:extLst>
          </p:cNvPr>
          <p:cNvSpPr>
            <a:spLocks noGrp="1"/>
          </p:cNvSpPr>
          <p:nvPr>
            <p:ph idx="1"/>
          </p:nvPr>
        </p:nvSpPr>
        <p:spPr/>
        <p:txBody>
          <a:bodyPr/>
          <a:lstStyle/>
          <a:p>
            <a:pPr marL="72000" indent="0" algn="just">
              <a:lnSpc>
                <a:spcPct val="100000"/>
              </a:lnSpc>
              <a:buNone/>
            </a:pPr>
            <a:r>
              <a:rPr lang="cs-CZ" sz="1600" dirty="0"/>
              <a:t> </a:t>
            </a:r>
          </a:p>
          <a:p>
            <a:pPr algn="just">
              <a:lnSpc>
                <a:spcPct val="100000"/>
              </a:lnSpc>
            </a:pPr>
            <a:r>
              <a:rPr lang="cs-CZ" sz="1600" dirty="0"/>
              <a:t>v jednom ze starších nálezů (II. ÚS 535/03 ze dne 6. 9. 2006) se ÚS pokusil učinit jakýsi zobecňující závěr, když konstatoval, že „ačkoliv si je vědom skutečnosti, že kritérium přiměřené lhůty ve smyslu čl. 6 odst. 1 Úmluvy nelze vykládat paušálně stanovením určité konkrétní délky konání trestního stíhání … je s ohledem na rozhodovací praxi ÚS, resp. ESLP zřejmé, že dobu trvání trestního řízení delší než šest let je třeba považovat za spíše výjimečnou a v případě absence zřejmých a významných důvodů pro překročení této hranice nelze trvání trestního stíhání v délce vyšší tolerovat.“</a:t>
            </a:r>
          </a:p>
          <a:p>
            <a:pPr algn="just">
              <a:lnSpc>
                <a:spcPct val="100000"/>
              </a:lnSpc>
            </a:pPr>
            <a:endParaRPr lang="cs-CZ" sz="1600" dirty="0"/>
          </a:p>
          <a:p>
            <a:pPr algn="just">
              <a:lnSpc>
                <a:spcPct val="100000"/>
              </a:lnSpc>
            </a:pPr>
            <a:r>
              <a:rPr lang="cs-CZ" sz="1600" dirty="0"/>
              <a:t>odtud vžitá představa, že řízení delší než pět/šest let již porušuje právo na spravedlivý proces  z hlediska rychlosti  </a:t>
            </a:r>
            <a:r>
              <a:rPr lang="cs-CZ" sz="1600" dirty="0">
                <a:sym typeface="Wingdings" panose="05000000000000000000" pitchFamily="2" charset="2"/>
              </a:rPr>
              <a:t> </a:t>
            </a:r>
            <a:endParaRPr lang="cs-CZ" sz="1600" dirty="0"/>
          </a:p>
          <a:p>
            <a:pPr algn="just">
              <a:lnSpc>
                <a:spcPct val="100000"/>
              </a:lnSpc>
            </a:pPr>
            <a:endParaRPr lang="cs-CZ" sz="1600" dirty="0"/>
          </a:p>
          <a:p>
            <a:pPr algn="just">
              <a:lnSpc>
                <a:spcPct val="100000"/>
              </a:lnSpc>
            </a:pPr>
            <a:r>
              <a:rPr lang="cs-CZ" sz="1600" dirty="0"/>
              <a:t>judikatura ÚS se v tomto ohledu vyjadřuje shodně s judikaturou ESLP tak, že není možné určit konkrétní hranici pro nepřiměřenou délku trestního řízení a je třeba volit individuální přístup dle konkrétních okolností případu (např.  I. ÚS 603/06 ze dne 12. 5. 2007, I. ÚS 2859/09 ze dne 8. 6. 2010)</a:t>
            </a:r>
          </a:p>
          <a:p>
            <a:endParaRPr lang="cs-CZ" sz="1600" dirty="0"/>
          </a:p>
        </p:txBody>
      </p:sp>
    </p:spTree>
    <p:extLst>
      <p:ext uri="{BB962C8B-B14F-4D97-AF65-F5344CB8AC3E}">
        <p14:creationId xmlns:p14="http://schemas.microsoft.com/office/powerpoint/2010/main" val="32914846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CEE66D87-416B-4A80-A4E1-D39137F7B292}"/>
              </a:ext>
            </a:extLst>
          </p:cNvPr>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a:extLst>
              <a:ext uri="{FF2B5EF4-FFF2-40B4-BE49-F238E27FC236}">
                <a16:creationId xmlns:a16="http://schemas.microsoft.com/office/drawing/2014/main" id="{0469E22D-F9F2-4E73-8B44-16B32EB3C939}"/>
              </a:ext>
            </a:extLst>
          </p:cNvPr>
          <p:cNvSpPr>
            <a:spLocks noGrp="1"/>
          </p:cNvSpPr>
          <p:nvPr>
            <p:ph type="title"/>
          </p:nvPr>
        </p:nvSpPr>
        <p:spPr/>
        <p:txBody>
          <a:bodyPr/>
          <a:lstStyle/>
          <a:p>
            <a:endParaRPr lang="cs-CZ"/>
          </a:p>
        </p:txBody>
      </p:sp>
      <p:sp>
        <p:nvSpPr>
          <p:cNvPr id="5" name="Zástupný obsah 4">
            <a:extLst>
              <a:ext uri="{FF2B5EF4-FFF2-40B4-BE49-F238E27FC236}">
                <a16:creationId xmlns:a16="http://schemas.microsoft.com/office/drawing/2014/main" id="{FD4AE806-A898-4C78-A020-230AA385304D}"/>
              </a:ext>
            </a:extLst>
          </p:cNvPr>
          <p:cNvSpPr>
            <a:spLocks noGrp="1"/>
          </p:cNvSpPr>
          <p:nvPr>
            <p:ph idx="1"/>
          </p:nvPr>
        </p:nvSpPr>
        <p:spPr/>
        <p:txBody>
          <a:bodyPr/>
          <a:lstStyle/>
          <a:p>
            <a:pPr algn="just">
              <a:lnSpc>
                <a:spcPct val="100000"/>
              </a:lnSpc>
            </a:pPr>
            <a:r>
              <a:rPr lang="cs-CZ" sz="1600" dirty="0"/>
              <a:t>význam zásady rychlosti trestního řízení je podstatný, není ale vedoucím principem trestního řízení, není cílem trestního řízení, není absolutní zásadou trestního řízení </a:t>
            </a:r>
          </a:p>
          <a:p>
            <a:pPr>
              <a:lnSpc>
                <a:spcPct val="100000"/>
              </a:lnSpc>
            </a:pPr>
            <a:endParaRPr lang="cs-CZ" sz="1600" dirty="0"/>
          </a:p>
          <a:p>
            <a:pPr lvl="1" algn="just"/>
            <a:r>
              <a:rPr lang="cs-CZ" sz="1400" dirty="0"/>
              <a:t>v trestní řízení se klade mimořádný význam na to, aby věc byla správně rozhodnuta, aby byl odsouzen viník, a to jen za to, co spáchal, a aby nebyl odsouzen a potrestán nevinný </a:t>
            </a:r>
          </a:p>
          <a:p>
            <a:pPr marL="324000" lvl="1" indent="0" algn="just">
              <a:buNone/>
            </a:pPr>
            <a:endParaRPr lang="cs-CZ" altLang="cs-CZ" sz="1600" dirty="0"/>
          </a:p>
          <a:p>
            <a:pPr>
              <a:lnSpc>
                <a:spcPct val="100000"/>
              </a:lnSpc>
            </a:pPr>
            <a:r>
              <a:rPr lang="cs-CZ" altLang="cs-CZ" sz="1600" dirty="0"/>
              <a:t>průtah v některé fázi trestního řízení je tolerovatelný, pokud řízení jako celek je skončeno v přiměřené lhůtě </a:t>
            </a:r>
          </a:p>
          <a:p>
            <a:pPr marL="72000" indent="0" algn="just">
              <a:lnSpc>
                <a:spcPct val="100000"/>
              </a:lnSpc>
              <a:buNone/>
            </a:pPr>
            <a:endParaRPr lang="cs-CZ" altLang="cs-CZ" sz="1600" dirty="0"/>
          </a:p>
          <a:p>
            <a:pPr algn="just">
              <a:lnSpc>
                <a:spcPct val="100000"/>
              </a:lnSpc>
            </a:pPr>
            <a:r>
              <a:rPr lang="cs-CZ" altLang="cs-CZ" sz="1600" dirty="0" err="1"/>
              <a:t>Barfuss</a:t>
            </a:r>
            <a:r>
              <a:rPr lang="cs-CZ" altLang="cs-CZ" sz="1600" dirty="0"/>
              <a:t> proti České republice, rozsudek ze dne 31.7.2000</a:t>
            </a:r>
          </a:p>
          <a:p>
            <a:pPr lvl="1" algn="just"/>
            <a:endParaRPr lang="cs-CZ" altLang="cs-CZ" sz="1600" dirty="0"/>
          </a:p>
          <a:p>
            <a:pPr lvl="1" algn="just"/>
            <a:r>
              <a:rPr lang="cs-CZ" altLang="cs-CZ" sz="1400" dirty="0"/>
              <a:t>délka trestního řízení 3 roky 10 měsíců a 7 dní není s ohledem na výše uvedená kritéria přiměřenou dobou trvaní trestního procesu </a:t>
            </a:r>
          </a:p>
          <a:p>
            <a:pPr marL="324000" lvl="1" indent="0" algn="just">
              <a:buNone/>
            </a:pPr>
            <a:endParaRPr lang="cs-CZ" altLang="cs-CZ" sz="1600" dirty="0"/>
          </a:p>
          <a:p>
            <a:pPr>
              <a:lnSpc>
                <a:spcPct val="100000"/>
              </a:lnSpc>
            </a:pPr>
            <a:r>
              <a:rPr lang="cs-CZ" altLang="cs-CZ" sz="1600" dirty="0"/>
              <a:t>Van Pelt proti Francii,  rozsudek ze dne 23.5.2000</a:t>
            </a:r>
          </a:p>
          <a:p>
            <a:pPr lvl="1" algn="just"/>
            <a:endParaRPr lang="cs-CZ" altLang="cs-CZ" sz="1600" dirty="0"/>
          </a:p>
          <a:p>
            <a:pPr lvl="1" algn="just"/>
            <a:r>
              <a:rPr lang="cs-CZ" altLang="cs-CZ" sz="1400" dirty="0"/>
              <a:t>trestní řízení v délce 8 let 8 měsíců a 20 dní bylo považováno s ohledem na složitost věci, vysoký počet obviněných, jejich přítomnost v zahraničí a potřebu právního styku s cizinou za přiměřené</a:t>
            </a:r>
          </a:p>
          <a:p>
            <a:endParaRPr lang="cs-CZ" altLang="cs-CZ" sz="1600" dirty="0"/>
          </a:p>
          <a:p>
            <a:endParaRPr lang="cs-CZ" sz="1600" dirty="0"/>
          </a:p>
        </p:txBody>
      </p:sp>
    </p:spTree>
    <p:extLst>
      <p:ext uri="{BB962C8B-B14F-4D97-AF65-F5344CB8AC3E}">
        <p14:creationId xmlns:p14="http://schemas.microsoft.com/office/powerpoint/2010/main" val="33476840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9296A8B-FB2B-4D90-93AD-7997785722A2}"/>
              </a:ext>
            </a:extLst>
          </p:cNvPr>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a:extLst>
              <a:ext uri="{FF2B5EF4-FFF2-40B4-BE49-F238E27FC236}">
                <a16:creationId xmlns:a16="http://schemas.microsoft.com/office/drawing/2014/main" id="{05CD91DA-9E1A-4C97-B337-A362060540FE}"/>
              </a:ext>
            </a:extLst>
          </p:cNvPr>
          <p:cNvSpPr>
            <a:spLocks noGrp="1"/>
          </p:cNvSpPr>
          <p:nvPr>
            <p:ph type="title"/>
          </p:nvPr>
        </p:nvSpPr>
        <p:spPr/>
        <p:txBody>
          <a:bodyPr/>
          <a:lstStyle/>
          <a:p>
            <a:endParaRPr lang="cs-CZ"/>
          </a:p>
        </p:txBody>
      </p:sp>
      <p:sp>
        <p:nvSpPr>
          <p:cNvPr id="5" name="Zástupný obsah 4">
            <a:extLst>
              <a:ext uri="{FF2B5EF4-FFF2-40B4-BE49-F238E27FC236}">
                <a16:creationId xmlns:a16="http://schemas.microsoft.com/office/drawing/2014/main" id="{A97B67C9-76D9-4AB7-8209-7DFE42057119}"/>
              </a:ext>
            </a:extLst>
          </p:cNvPr>
          <p:cNvSpPr>
            <a:spLocks noGrp="1"/>
          </p:cNvSpPr>
          <p:nvPr>
            <p:ph idx="1"/>
          </p:nvPr>
        </p:nvSpPr>
        <p:spPr/>
        <p:txBody>
          <a:bodyPr/>
          <a:lstStyle/>
          <a:p>
            <a:pPr algn="just">
              <a:lnSpc>
                <a:spcPct val="100000"/>
              </a:lnSpc>
            </a:pPr>
            <a:r>
              <a:rPr lang="cs-CZ" sz="1600" dirty="0">
                <a:effectLst/>
                <a:latin typeface="Arial" panose="020B0604020202020204" pitchFamily="34" charset="0"/>
              </a:rPr>
              <a:t>dojde-li k porušení práva na spravedlivý proces z hlediska rychlosti trestního řízení, musí to stát obviněnému kompenzovat (dále srov. </a:t>
            </a:r>
            <a:r>
              <a:rPr lang="cs-CZ" sz="1600" dirty="0">
                <a:effectLst/>
                <a:latin typeface="Arial" panose="020B0604020202020204" pitchFamily="34" charset="0"/>
                <a:hlinkClick r:id="rId2"/>
              </a:rPr>
              <a:t>https://www.mvcr.cz/</a:t>
            </a:r>
            <a:r>
              <a:rPr lang="cs-CZ" sz="1600" dirty="0" err="1">
                <a:effectLst/>
                <a:latin typeface="Arial" panose="020B0604020202020204" pitchFamily="34" charset="0"/>
                <a:hlinkClick r:id="rId2"/>
              </a:rPr>
              <a:t>clanek</a:t>
            </a:r>
            <a:r>
              <a:rPr lang="cs-CZ" sz="1600" dirty="0">
                <a:effectLst/>
                <a:latin typeface="Arial" panose="020B0604020202020204" pitchFamily="34" charset="0"/>
                <a:hlinkClick r:id="rId2"/>
              </a:rPr>
              <a:t>/rychlost-trestniho-rizeni.aspx</a:t>
            </a:r>
            <a:r>
              <a:rPr lang="cs-CZ" sz="1600" dirty="0">
                <a:effectLst/>
                <a:latin typeface="Arial" panose="020B0604020202020204" pitchFamily="34" charset="0"/>
              </a:rPr>
              <a:t>) </a:t>
            </a:r>
          </a:p>
          <a:p>
            <a:pPr algn="just">
              <a:lnSpc>
                <a:spcPct val="100000"/>
              </a:lnSpc>
            </a:pPr>
            <a:endParaRPr lang="cs-CZ" sz="1600" dirty="0">
              <a:latin typeface="Arial" panose="020B0604020202020204" pitchFamily="34" charset="0"/>
            </a:endParaRPr>
          </a:p>
          <a:p>
            <a:pPr algn="just">
              <a:lnSpc>
                <a:spcPct val="100000"/>
              </a:lnSpc>
            </a:pPr>
            <a:r>
              <a:rPr lang="cs-CZ" sz="1600" dirty="0">
                <a:effectLst/>
                <a:latin typeface="Arial" panose="020B0604020202020204" pitchFamily="34" charset="0"/>
              </a:rPr>
              <a:t>spravedlivé  finanční zadostiučinění, např. </a:t>
            </a:r>
          </a:p>
          <a:p>
            <a:pPr algn="just">
              <a:lnSpc>
                <a:spcPct val="100000"/>
              </a:lnSpc>
            </a:pPr>
            <a:endParaRPr lang="cs-CZ" sz="1600" dirty="0">
              <a:latin typeface="Arial" panose="020B0604020202020204" pitchFamily="34" charset="0"/>
            </a:endParaRPr>
          </a:p>
          <a:p>
            <a:pPr lvl="1" algn="just"/>
            <a:r>
              <a:rPr lang="cs-CZ" sz="1400" dirty="0">
                <a:effectLst/>
                <a:latin typeface="Arial" panose="020B0604020202020204" pitchFamily="34" charset="0"/>
              </a:rPr>
              <a:t>věc č. 3331/02 – Břetislav </a:t>
            </a:r>
            <a:r>
              <a:rPr lang="cs-CZ" sz="1400" dirty="0" err="1">
                <a:effectLst/>
                <a:latin typeface="Arial" panose="020B0604020202020204" pitchFamily="34" charset="0"/>
              </a:rPr>
              <a:t>Bačák</a:t>
            </a:r>
            <a:r>
              <a:rPr lang="cs-CZ" sz="1400" dirty="0">
                <a:effectLst/>
                <a:latin typeface="Arial" panose="020B0604020202020204" pitchFamily="34" charset="0"/>
              </a:rPr>
              <a:t> proti ČR ( přiznáno 7700 €) </a:t>
            </a:r>
          </a:p>
          <a:p>
            <a:pPr lvl="1" algn="just"/>
            <a:r>
              <a:rPr lang="cs-CZ" sz="1400" dirty="0">
                <a:effectLst/>
                <a:latin typeface="Arial" panose="020B0604020202020204" pitchFamily="34" charset="0"/>
              </a:rPr>
              <a:t>věc č. 20252/03 – Regina Rázlová proti ČR (přiznáno 5000 €) </a:t>
            </a:r>
          </a:p>
          <a:p>
            <a:pPr lvl="1" algn="just"/>
            <a:r>
              <a:rPr lang="cs-CZ" sz="1400" dirty="0">
                <a:effectLst/>
                <a:latin typeface="Arial" panose="020B0604020202020204" pitchFamily="34" charset="0"/>
              </a:rPr>
              <a:t>věc č.75455/01 – Ali Mohamed </a:t>
            </a:r>
            <a:r>
              <a:rPr lang="cs-CZ" sz="1400" dirty="0" err="1">
                <a:effectLst/>
                <a:latin typeface="Arial" panose="020B0604020202020204" pitchFamily="34" charset="0"/>
              </a:rPr>
              <a:t>Tariq</a:t>
            </a:r>
            <a:r>
              <a:rPr lang="cs-CZ" sz="1400" dirty="0">
                <a:effectLst/>
                <a:latin typeface="Arial" panose="020B0604020202020204" pitchFamily="34" charset="0"/>
              </a:rPr>
              <a:t> proti ČR (přiznáno 7000 €) </a:t>
            </a:r>
          </a:p>
          <a:p>
            <a:pPr lvl="1" algn="just"/>
            <a:r>
              <a:rPr lang="cs-CZ" sz="1400" dirty="0">
                <a:effectLst/>
                <a:latin typeface="Arial" panose="020B0604020202020204" pitchFamily="34" charset="0"/>
              </a:rPr>
              <a:t>věcč.70847/01 – Petr Volf proti ČR (přiznáno 5 990 €)  </a:t>
            </a:r>
          </a:p>
          <a:p>
            <a:pPr lvl="1" algn="just"/>
            <a:endParaRPr lang="cs-CZ" sz="1400" dirty="0">
              <a:effectLst/>
              <a:latin typeface="Arial" panose="020B0604020202020204" pitchFamily="34" charset="0"/>
            </a:endParaRPr>
          </a:p>
          <a:p>
            <a:pPr lvl="1" algn="just"/>
            <a:r>
              <a:rPr lang="cs-CZ" sz="1400" dirty="0">
                <a:effectLst/>
                <a:latin typeface="Arial" panose="020B0604020202020204" pitchFamily="34" charset="0"/>
              </a:rPr>
              <a:t>ESLP se dokonce dopracoval k tomu, že v sérii deseti rozsudků o stížnostech  směřujících proti Itálii (např. ve věcech </a:t>
            </a:r>
            <a:r>
              <a:rPr lang="cs-CZ" sz="1400" dirty="0" err="1">
                <a:effectLst/>
                <a:latin typeface="Arial" panose="020B0604020202020204" pitchFamily="34" charset="0"/>
              </a:rPr>
              <a:t>Riccardi</a:t>
            </a:r>
            <a:r>
              <a:rPr lang="cs-CZ" sz="1400" dirty="0">
                <a:effectLst/>
                <a:latin typeface="Arial" panose="020B0604020202020204" pitchFamily="34" charset="0"/>
              </a:rPr>
              <a:t> Pizzami - </a:t>
            </a:r>
            <a:r>
              <a:rPr lang="cs-CZ" sz="1400" dirty="0" err="1">
                <a:effectLst/>
                <a:latin typeface="Arial" panose="020B0604020202020204" pitchFamily="34" charset="0"/>
              </a:rPr>
              <a:t>Application</a:t>
            </a:r>
            <a:r>
              <a:rPr lang="cs-CZ" sz="1400" dirty="0">
                <a:effectLst/>
                <a:latin typeface="Arial" panose="020B0604020202020204" pitchFamily="34" charset="0"/>
              </a:rPr>
              <a:t> no. 62361/00, </a:t>
            </a:r>
            <a:r>
              <a:rPr lang="cs-CZ" sz="1400" dirty="0" err="1">
                <a:effectLst/>
                <a:latin typeface="Arial" panose="020B0604020202020204" pitchFamily="34" charset="0"/>
              </a:rPr>
              <a:t>Giuseppina</a:t>
            </a:r>
            <a:r>
              <a:rPr lang="cs-CZ" sz="1400" dirty="0">
                <a:effectLst/>
                <a:latin typeface="Arial" panose="020B0604020202020204" pitchFamily="34" charset="0"/>
              </a:rPr>
              <a:t> a </a:t>
            </a:r>
            <a:r>
              <a:rPr lang="cs-CZ" sz="1400" dirty="0" err="1">
                <a:effectLst/>
                <a:latin typeface="Arial" panose="020B0604020202020204" pitchFamily="34" charset="0"/>
              </a:rPr>
              <a:t>Orestina</a:t>
            </a:r>
            <a:r>
              <a:rPr lang="cs-CZ" sz="1400" dirty="0">
                <a:effectLst/>
                <a:latin typeface="Arial" panose="020B0604020202020204" pitchFamily="34" charset="0"/>
              </a:rPr>
              <a:t> </a:t>
            </a:r>
            <a:r>
              <a:rPr lang="cs-CZ" sz="1400" dirty="0" err="1">
                <a:effectLst/>
                <a:latin typeface="Arial" panose="020B0604020202020204" pitchFamily="34" charset="0"/>
              </a:rPr>
              <a:t>Procaccini</a:t>
            </a:r>
            <a:r>
              <a:rPr lang="cs-CZ" sz="1400" dirty="0">
                <a:effectLst/>
                <a:latin typeface="Arial" panose="020B0604020202020204" pitchFamily="34" charset="0"/>
              </a:rPr>
              <a:t> - </a:t>
            </a:r>
            <a:r>
              <a:rPr lang="cs-CZ" sz="1400" dirty="0" err="1">
                <a:effectLst/>
                <a:latin typeface="Arial" panose="020B0604020202020204" pitchFamily="34" charset="0"/>
              </a:rPr>
              <a:t>Application</a:t>
            </a:r>
            <a:r>
              <a:rPr lang="cs-CZ" sz="1400" dirty="0">
                <a:effectLst/>
                <a:latin typeface="Arial" panose="020B0604020202020204" pitchFamily="34" charset="0"/>
              </a:rPr>
              <a:t> no.65075/01, Musci - </a:t>
            </a:r>
            <a:r>
              <a:rPr lang="cs-CZ" sz="1400" dirty="0" err="1">
                <a:effectLst/>
                <a:latin typeface="Arial" panose="020B0604020202020204" pitchFamily="34" charset="0"/>
              </a:rPr>
              <a:t>Application</a:t>
            </a:r>
            <a:r>
              <a:rPr lang="cs-CZ" sz="1400" dirty="0">
                <a:effectLst/>
                <a:latin typeface="Arial" panose="020B0604020202020204" pitchFamily="34" charset="0"/>
              </a:rPr>
              <a:t> no.64699/01, vydaných dne 10.11.2014, stanovil jakýsi sazebník výše finančního zadostiučinění za rok trvání řízení (nikoli za rok průtahů či zpoždění), který tento soud pokládá za přiměřenou úhradu </a:t>
            </a:r>
          </a:p>
          <a:p>
            <a:pPr lvl="1" algn="just"/>
            <a:r>
              <a:rPr lang="cs-CZ" sz="1400" dirty="0">
                <a:latin typeface="Arial" panose="020B0604020202020204" pitchFamily="34" charset="0"/>
              </a:rPr>
              <a:t>n</a:t>
            </a:r>
            <a:r>
              <a:rPr lang="cs-CZ" sz="1400" dirty="0">
                <a:effectLst/>
                <a:latin typeface="Arial" panose="020B0604020202020204" pitchFamily="34" charset="0"/>
              </a:rPr>
              <a:t>apř. za rok trvání řízení pokládá za vhodné poskytnout stěžovateli satisfakci 1000 až 1500 € </a:t>
            </a:r>
            <a:endParaRPr lang="cs-CZ" sz="1600" dirty="0">
              <a:latin typeface="Arial" panose="020B0604020202020204" pitchFamily="34" charset="0"/>
            </a:endParaRPr>
          </a:p>
          <a:p>
            <a:endParaRPr lang="cs-CZ" sz="1600" dirty="0"/>
          </a:p>
        </p:txBody>
      </p:sp>
    </p:spTree>
    <p:extLst>
      <p:ext uri="{BB962C8B-B14F-4D97-AF65-F5344CB8AC3E}">
        <p14:creationId xmlns:p14="http://schemas.microsoft.com/office/powerpoint/2010/main" val="29283863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DECFB298-EF5B-42CA-A7A7-BB0169E40F3F}"/>
              </a:ext>
            </a:extLst>
          </p:cNvPr>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a:extLst>
              <a:ext uri="{FF2B5EF4-FFF2-40B4-BE49-F238E27FC236}">
                <a16:creationId xmlns:a16="http://schemas.microsoft.com/office/drawing/2014/main" id="{58BF2D9E-910B-4CA7-B634-5F50049F5E4C}"/>
              </a:ext>
            </a:extLst>
          </p:cNvPr>
          <p:cNvSpPr>
            <a:spLocks noGrp="1"/>
          </p:cNvSpPr>
          <p:nvPr>
            <p:ph type="title"/>
          </p:nvPr>
        </p:nvSpPr>
        <p:spPr/>
        <p:txBody>
          <a:bodyPr/>
          <a:lstStyle/>
          <a:p>
            <a:endParaRPr lang="cs-CZ"/>
          </a:p>
        </p:txBody>
      </p:sp>
      <p:sp>
        <p:nvSpPr>
          <p:cNvPr id="5" name="Zástupný obsah 4">
            <a:extLst>
              <a:ext uri="{FF2B5EF4-FFF2-40B4-BE49-F238E27FC236}">
                <a16:creationId xmlns:a16="http://schemas.microsoft.com/office/drawing/2014/main" id="{55570B65-793C-4F35-8B12-F2ABD9705995}"/>
              </a:ext>
            </a:extLst>
          </p:cNvPr>
          <p:cNvSpPr>
            <a:spLocks noGrp="1"/>
          </p:cNvSpPr>
          <p:nvPr>
            <p:ph idx="1"/>
          </p:nvPr>
        </p:nvSpPr>
        <p:spPr/>
        <p:txBody>
          <a:bodyPr/>
          <a:lstStyle/>
          <a:p>
            <a:pPr algn="just">
              <a:lnSpc>
                <a:spcPct val="100000"/>
              </a:lnSpc>
            </a:pPr>
            <a:r>
              <a:rPr lang="cs-CZ" sz="1500" dirty="0"/>
              <a:t>zmírnění trestu nebo zastavení trestního stíhání </a:t>
            </a:r>
          </a:p>
          <a:p>
            <a:pPr algn="just">
              <a:lnSpc>
                <a:spcPct val="100000"/>
              </a:lnSpc>
            </a:pPr>
            <a:endParaRPr lang="cs-CZ" sz="1500" dirty="0">
              <a:effectLst/>
              <a:latin typeface="Arial" panose="020B0604020202020204" pitchFamily="34" charset="0"/>
            </a:endParaRPr>
          </a:p>
          <a:p>
            <a:pPr algn="just">
              <a:lnSpc>
                <a:spcPct val="100000"/>
              </a:lnSpc>
            </a:pPr>
            <a:r>
              <a:rPr lang="cs-CZ" sz="1500" dirty="0">
                <a:effectLst/>
                <a:latin typeface="Arial" panose="020B0604020202020204" pitchFamily="34" charset="0"/>
              </a:rPr>
              <a:t>ESLP nevyvodil z porušení článku 6/1  Úmluvy povinnost smluvního státu automaticky kompenzovat průtahy v řízení zastavením trestního stíhání nebo zmírněním trestu, současně takovou formu kompenzace připustil </a:t>
            </a:r>
          </a:p>
          <a:p>
            <a:pPr algn="just">
              <a:lnSpc>
                <a:spcPct val="100000"/>
              </a:lnSpc>
            </a:pPr>
            <a:endParaRPr lang="cs-CZ" sz="1500" dirty="0">
              <a:effectLst/>
              <a:latin typeface="Arial" panose="020B0604020202020204" pitchFamily="34" charset="0"/>
            </a:endParaRPr>
          </a:p>
          <a:p>
            <a:pPr algn="just">
              <a:lnSpc>
                <a:spcPct val="100000"/>
              </a:lnSpc>
            </a:pPr>
            <a:r>
              <a:rPr lang="cs-CZ" sz="1500" dirty="0">
                <a:effectLst/>
                <a:latin typeface="Arial" panose="020B0604020202020204" pitchFamily="34" charset="0"/>
              </a:rPr>
              <a:t>takové formy kompenzace považuje ESLP za dostatečnou nápravu porušeného práva, jestliže je národní soud použije výslovně proto, že bylo porušeno právo na projednání věci v přiměřené lhůtě, a pokud jde o zmírnění trestu, uvede, v jaké míře byl trest z tohoto důvodu zmírněn</a:t>
            </a:r>
          </a:p>
          <a:p>
            <a:pPr marL="72000" indent="0" algn="just">
              <a:lnSpc>
                <a:spcPct val="100000"/>
              </a:lnSpc>
              <a:buNone/>
            </a:pPr>
            <a:endParaRPr lang="cs-CZ" sz="1600" dirty="0">
              <a:effectLst/>
              <a:latin typeface="Arial" panose="020B0604020202020204" pitchFamily="34" charset="0"/>
            </a:endParaRPr>
          </a:p>
          <a:p>
            <a:pPr lvl="1" algn="just"/>
            <a:r>
              <a:rPr lang="cs-CZ" sz="1400" dirty="0">
                <a:effectLst/>
                <a:latin typeface="Arial" panose="020B0604020202020204" pitchFamily="34" charset="0"/>
              </a:rPr>
              <a:t>v rozhodovací praxi ÚS převládalo stanovisko, že  toliko z důvodu průtahů v řízení nemůže být zásadně trestní stíhání zastaveno (srov. II.ÚS 32/03, II.ÚS 7/03, II. ÚS 527/03, III. ÚS 217/03, III. ÚS 95/04,IV. ÚS 8/03); ÚS konstatuje se, že porušení práva na spravedlivý proces v podobě nepřiměřených průtahů nezakládá důvody pro analogické použití § 11/1j </a:t>
            </a:r>
            <a:r>
              <a:rPr lang="cs-CZ" sz="1400" dirty="0" err="1">
                <a:effectLst/>
                <a:latin typeface="Arial" panose="020B0604020202020204" pitchFamily="34" charset="0"/>
              </a:rPr>
              <a:t>TrŘ</a:t>
            </a:r>
            <a:r>
              <a:rPr lang="cs-CZ" sz="1400" dirty="0">
                <a:effectLst/>
                <a:latin typeface="Arial" panose="020B0604020202020204" pitchFamily="34" charset="0"/>
              </a:rPr>
              <a:t> (nepřípustnost trestního stíhání)</a:t>
            </a:r>
            <a:endParaRPr lang="cs-CZ" sz="1400" dirty="0">
              <a:latin typeface="Arial" panose="020B0604020202020204" pitchFamily="34" charset="0"/>
            </a:endParaRPr>
          </a:p>
          <a:p>
            <a:pPr lvl="1" algn="just"/>
            <a:endParaRPr lang="cs-CZ" sz="1400" dirty="0">
              <a:effectLst/>
              <a:latin typeface="Arial" panose="020B0604020202020204" pitchFamily="34" charset="0"/>
            </a:endParaRPr>
          </a:p>
          <a:p>
            <a:pPr lvl="1" algn="just"/>
            <a:r>
              <a:rPr lang="cs-CZ" sz="1400" dirty="0">
                <a:effectLst/>
                <a:latin typeface="Arial" panose="020B0604020202020204" pitchFamily="34" charset="0"/>
              </a:rPr>
              <a:t>I. ÚS 554/04 - nepřiměřenou délku řízení je potřebné „promítnout do výše a druhu ukládaného trestu“;  navíc se zde hypoteticky připouští i možnost zastavení trestního stíhání, což však představuje podle ÚS „spíše krajní prostředek použitelný za předpokladu, že by obecný soud nalezl po zhodnocení všech shora uvedených skutečností podmínky pro postup dle § 223/2 </a:t>
            </a:r>
            <a:r>
              <a:rPr lang="cs-CZ" sz="1400" dirty="0" err="1">
                <a:effectLst/>
                <a:latin typeface="Arial" panose="020B0604020202020204" pitchFamily="34" charset="0"/>
              </a:rPr>
              <a:t>TrŘ</a:t>
            </a:r>
            <a:r>
              <a:rPr lang="cs-CZ" sz="1400" dirty="0">
                <a:effectLst/>
                <a:latin typeface="Arial" panose="020B0604020202020204" pitchFamily="34" charset="0"/>
              </a:rPr>
              <a:t>  (podmíněné zastavení trestního stíhání a narovnání) ve spojení s § 172/2c </a:t>
            </a:r>
            <a:r>
              <a:rPr lang="cs-CZ" sz="1400" dirty="0" err="1">
                <a:effectLst/>
                <a:latin typeface="Arial" panose="020B0604020202020204" pitchFamily="34" charset="0"/>
              </a:rPr>
              <a:t>TrŘ</a:t>
            </a:r>
            <a:r>
              <a:rPr lang="cs-CZ" sz="1400" dirty="0">
                <a:effectLst/>
                <a:latin typeface="Arial" panose="020B0604020202020204" pitchFamily="34" charset="0"/>
              </a:rPr>
              <a:t> , resp. § 257/1c </a:t>
            </a:r>
            <a:r>
              <a:rPr lang="cs-CZ" sz="1400" dirty="0" err="1">
                <a:effectLst/>
                <a:latin typeface="Arial" panose="020B0604020202020204" pitchFamily="34" charset="0"/>
              </a:rPr>
              <a:t>TrŘ</a:t>
            </a:r>
            <a:r>
              <a:rPr lang="cs-CZ" sz="1400" dirty="0">
                <a:effectLst/>
                <a:latin typeface="Arial" panose="020B0604020202020204" pitchFamily="34" charset="0"/>
              </a:rPr>
              <a:t> (odvolací soud trestní řízení zastaví, existuje-li  zde okolnost, která by odůvodňovala zastavení trestního stíhání soudem prvního stupně)</a:t>
            </a:r>
            <a:endParaRPr lang="cs-CZ" sz="1400" dirty="0"/>
          </a:p>
        </p:txBody>
      </p:sp>
    </p:spTree>
    <p:extLst>
      <p:ext uri="{BB962C8B-B14F-4D97-AF65-F5344CB8AC3E}">
        <p14:creationId xmlns:p14="http://schemas.microsoft.com/office/powerpoint/2010/main" val="16429608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Nadpis 1">
            <a:extLst>
              <a:ext uri="{FF2B5EF4-FFF2-40B4-BE49-F238E27FC236}">
                <a16:creationId xmlns:a16="http://schemas.microsoft.com/office/drawing/2014/main" id="{8E7ED66F-08F7-4507-9B3D-7B5E4A216663}"/>
              </a:ext>
            </a:extLst>
          </p:cNvPr>
          <p:cNvSpPr>
            <a:spLocks noGrp="1" noChangeArrowheads="1"/>
          </p:cNvSpPr>
          <p:nvPr>
            <p:ph type="title"/>
          </p:nvPr>
        </p:nvSpPr>
        <p:spPr/>
        <p:txBody>
          <a:bodyPr/>
          <a:lstStyle/>
          <a:p>
            <a:pPr algn="ctr"/>
            <a:endParaRPr lang="cs-CZ" altLang="cs-CZ" b="1"/>
          </a:p>
        </p:txBody>
      </p:sp>
      <p:sp>
        <p:nvSpPr>
          <p:cNvPr id="23555" name="Zástupný symbol pro obsah 2">
            <a:extLst>
              <a:ext uri="{FF2B5EF4-FFF2-40B4-BE49-F238E27FC236}">
                <a16:creationId xmlns:a16="http://schemas.microsoft.com/office/drawing/2014/main" id="{5936044E-A03C-4DCE-A851-EEED47E5CB59}"/>
              </a:ext>
            </a:extLst>
          </p:cNvPr>
          <p:cNvSpPr>
            <a:spLocks noGrp="1" noChangeArrowheads="1"/>
          </p:cNvSpPr>
          <p:nvPr>
            <p:ph idx="1"/>
          </p:nvPr>
        </p:nvSpPr>
        <p:spPr/>
        <p:txBody>
          <a:bodyPr/>
          <a:lstStyle/>
          <a:p>
            <a:pPr algn="just"/>
            <a:r>
              <a:rPr lang="cs-CZ" altLang="cs-CZ" sz="1600" dirty="0"/>
              <a:t>lhůty v trestním řízení - zákonné a soudcovské (lhůta pro ustanovení obhájce není určená zákonem, hodiny, dny dle situace)</a:t>
            </a:r>
          </a:p>
          <a:p>
            <a:pPr algn="just">
              <a:buFont typeface="Wingdings" panose="05000000000000000000" pitchFamily="2" charset="2"/>
              <a:buNone/>
            </a:pPr>
            <a:endParaRPr lang="cs-CZ" altLang="cs-CZ" sz="1800" dirty="0"/>
          </a:p>
          <a:p>
            <a:pPr lvl="1"/>
            <a:r>
              <a:rPr lang="cs-CZ" altLang="cs-CZ" sz="1500" dirty="0"/>
              <a:t>§ 159 </a:t>
            </a:r>
            <a:r>
              <a:rPr lang="cs-CZ" altLang="cs-CZ" sz="1500" dirty="0" err="1"/>
              <a:t>TrŘ</a:t>
            </a:r>
            <a:r>
              <a:rPr lang="cs-CZ" altLang="cs-CZ" sz="1500" dirty="0"/>
              <a:t> - lhůta pro skončení prověřování  - 2, 3, 6 měsíců </a:t>
            </a:r>
          </a:p>
          <a:p>
            <a:pPr lvl="1"/>
            <a:r>
              <a:rPr lang="cs-CZ" altLang="cs-CZ" sz="1500" dirty="0"/>
              <a:t>§ 167 </a:t>
            </a:r>
            <a:r>
              <a:rPr lang="cs-CZ" altLang="cs-CZ" sz="1500" dirty="0" err="1"/>
              <a:t>TrŘ</a:t>
            </a:r>
            <a:r>
              <a:rPr lang="cs-CZ" altLang="cs-CZ" sz="1500" dirty="0"/>
              <a:t> - lhůta pro skončení vyšetřování - 2, 3  měsíce</a:t>
            </a:r>
          </a:p>
          <a:p>
            <a:pPr lvl="1"/>
            <a:r>
              <a:rPr lang="cs-CZ" altLang="cs-CZ" sz="1500" dirty="0"/>
              <a:t>§ 170 </a:t>
            </a:r>
            <a:r>
              <a:rPr lang="cs-CZ" altLang="cs-CZ" sz="1500" dirty="0" err="1"/>
              <a:t>TrŘ</a:t>
            </a:r>
            <a:r>
              <a:rPr lang="cs-CZ" altLang="cs-CZ" sz="1500" dirty="0"/>
              <a:t> - lhůta pro skončení vyšetřování - 6 měsíců   </a:t>
            </a:r>
          </a:p>
          <a:p>
            <a:pPr lvl="1"/>
            <a:r>
              <a:rPr lang="cs-CZ" altLang="cs-CZ" sz="1500" dirty="0"/>
              <a:t>§ 181 </a:t>
            </a:r>
            <a:r>
              <a:rPr lang="cs-CZ" altLang="cs-CZ" sz="1500" dirty="0" err="1"/>
              <a:t>TrŘ</a:t>
            </a:r>
            <a:r>
              <a:rPr lang="cs-CZ" altLang="cs-CZ" sz="1500" dirty="0"/>
              <a:t> - lhůta pro nařízení hlavního líčení - 3 týdny, 3 měsíce </a:t>
            </a:r>
          </a:p>
          <a:p>
            <a:pPr lvl="1"/>
            <a:r>
              <a:rPr lang="cs-CZ" altLang="cs-CZ" sz="1500" dirty="0"/>
              <a:t>§ 129 </a:t>
            </a:r>
            <a:r>
              <a:rPr lang="cs-CZ" altLang="cs-CZ" sz="1500" dirty="0" err="1"/>
              <a:t>TrŘ</a:t>
            </a:r>
            <a:r>
              <a:rPr lang="cs-CZ" altLang="cs-CZ" sz="1500" dirty="0"/>
              <a:t> - lhůta pro písemné vyhotovení rozsudku  - max. 20 pracovních dnů </a:t>
            </a:r>
          </a:p>
          <a:p>
            <a:pPr lvl="1">
              <a:buFont typeface="Wingdings" panose="05000000000000000000" pitchFamily="2" charset="2"/>
              <a:buNone/>
            </a:pPr>
            <a:endParaRPr lang="cs-CZ" altLang="cs-CZ" sz="1500" dirty="0"/>
          </a:p>
          <a:p>
            <a:pPr lvl="1"/>
            <a:r>
              <a:rPr lang="cs-CZ" altLang="cs-CZ" sz="1500" dirty="0"/>
              <a:t>možnost prodloužení uvedených lhůt a to bez sankce – má takové lhůta pak smysl?</a:t>
            </a:r>
          </a:p>
          <a:p>
            <a:pPr lvl="1"/>
            <a:endParaRPr lang="cs-CZ" altLang="cs-CZ" sz="1500" dirty="0"/>
          </a:p>
          <a:p>
            <a:pPr lvl="1"/>
            <a:r>
              <a:rPr lang="cs-CZ" altLang="cs-CZ" sz="1500" dirty="0"/>
              <a:t>není stanovena lhůta pro  délku hlavního líčení</a:t>
            </a:r>
          </a:p>
          <a:p>
            <a:pPr lvl="1">
              <a:buFont typeface="Wingdings" panose="05000000000000000000" pitchFamily="2" charset="2"/>
              <a:buNone/>
            </a:pPr>
            <a:endParaRPr lang="cs-CZ" altLang="cs-CZ" sz="1500" dirty="0"/>
          </a:p>
          <a:p>
            <a:pPr lvl="1" algn="just"/>
            <a:r>
              <a:rPr lang="cs-CZ" altLang="cs-CZ" sz="1500" dirty="0"/>
              <a:t>§ 72a </a:t>
            </a:r>
            <a:r>
              <a:rPr lang="cs-CZ" altLang="cs-CZ" sz="1500" dirty="0" err="1"/>
              <a:t>TrŘ</a:t>
            </a:r>
            <a:r>
              <a:rPr lang="cs-CZ" altLang="cs-CZ" sz="1500" dirty="0"/>
              <a:t> – maximální délka trvání vazby  - zde se pojí zásada přiměřenosti a zásada rychlosti - přečin, zločin, zvlášť závažný zločin,  výjimečný trest </a:t>
            </a:r>
            <a:endParaRPr lang="cs-CZ" altLang="cs-CZ" dirty="0"/>
          </a:p>
        </p:txBody>
      </p:sp>
      <p:sp>
        <p:nvSpPr>
          <p:cNvPr id="23556" name="Zástupný symbol pro číslo snímku 4">
            <a:extLst>
              <a:ext uri="{FF2B5EF4-FFF2-40B4-BE49-F238E27FC236}">
                <a16:creationId xmlns:a16="http://schemas.microsoft.com/office/drawing/2014/main" id="{463BF3B0-B00B-4AE3-BB20-F4FB984597A5}"/>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87FAFE5E-7E99-444F-88FE-E16E10727E51}" type="slidenum">
              <a:rPr lang="cs-CZ" altLang="cs-CZ" sz="1200"/>
              <a:pPr>
                <a:spcBef>
                  <a:spcPct val="0"/>
                </a:spcBef>
                <a:buClrTx/>
                <a:buFontTx/>
                <a:buNone/>
              </a:pPr>
              <a:t>27</a:t>
            </a:fld>
            <a:endParaRPr lang="cs-CZ" altLang="cs-CZ" sz="12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Nadpis 1">
            <a:extLst>
              <a:ext uri="{FF2B5EF4-FFF2-40B4-BE49-F238E27FC236}">
                <a16:creationId xmlns:a16="http://schemas.microsoft.com/office/drawing/2014/main" id="{6083C1E2-944A-48BB-A307-5CD0D76F7056}"/>
              </a:ext>
            </a:extLst>
          </p:cNvPr>
          <p:cNvSpPr>
            <a:spLocks noGrp="1" noChangeArrowheads="1"/>
          </p:cNvSpPr>
          <p:nvPr>
            <p:ph type="title"/>
          </p:nvPr>
        </p:nvSpPr>
        <p:spPr/>
        <p:txBody>
          <a:bodyPr/>
          <a:lstStyle/>
          <a:p>
            <a:pPr algn="ctr" eaLnBrk="1" hangingPunct="1"/>
            <a:r>
              <a:rPr lang="cs-CZ" altLang="cs-CZ" b="1"/>
              <a:t>Nezávislý a nestranný soud </a:t>
            </a:r>
          </a:p>
        </p:txBody>
      </p:sp>
      <p:sp>
        <p:nvSpPr>
          <p:cNvPr id="25603" name="Zástupný symbol pro obsah 2">
            <a:extLst>
              <a:ext uri="{FF2B5EF4-FFF2-40B4-BE49-F238E27FC236}">
                <a16:creationId xmlns:a16="http://schemas.microsoft.com/office/drawing/2014/main" id="{4573B46A-6570-44D7-ABE8-FDB66A0C4F6F}"/>
              </a:ext>
            </a:extLst>
          </p:cNvPr>
          <p:cNvSpPr>
            <a:spLocks noGrp="1" noChangeArrowheads="1"/>
          </p:cNvSpPr>
          <p:nvPr>
            <p:ph idx="1"/>
          </p:nvPr>
        </p:nvSpPr>
        <p:spPr/>
        <p:txBody>
          <a:bodyPr/>
          <a:lstStyle/>
          <a:p>
            <a:pPr algn="just">
              <a:lnSpc>
                <a:spcPct val="100000"/>
              </a:lnSpc>
            </a:pPr>
            <a:r>
              <a:rPr lang="cs-CZ" altLang="cs-CZ" sz="1600" dirty="0"/>
              <a:t>čl. 81 a 82 Ústavy – soudnictví jménem republiky vykonávají  nezávislé soudy, soudci jsou při výkonu své funkce nezávislí, jejich nestrannost nesmí nikdo ohrožovat </a:t>
            </a:r>
          </a:p>
          <a:p>
            <a:pPr algn="just">
              <a:lnSpc>
                <a:spcPct val="100000"/>
              </a:lnSpc>
            </a:pPr>
            <a:endParaRPr lang="cs-CZ" altLang="cs-CZ" sz="1600" dirty="0"/>
          </a:p>
          <a:p>
            <a:pPr algn="just">
              <a:lnSpc>
                <a:spcPct val="100000"/>
              </a:lnSpc>
            </a:pPr>
            <a:r>
              <a:rPr lang="cs-CZ" altLang="cs-CZ" sz="1600" dirty="0"/>
              <a:t>čl. 36/1 LZPS - každý se může domáhat stanoveným postupem svého práva u nezávislého a nestranného soudu 	</a:t>
            </a:r>
          </a:p>
          <a:p>
            <a:pPr algn="just">
              <a:lnSpc>
                <a:spcPct val="100000"/>
              </a:lnSpc>
            </a:pPr>
            <a:r>
              <a:rPr lang="cs-CZ" altLang="cs-CZ" sz="1600" dirty="0"/>
              <a:t>čl. 38/1 LZPS - nikdo nesmí být odňat svému zákonnému soudci; příslušnost soudu i soudce stanoví zákon</a:t>
            </a:r>
          </a:p>
          <a:p>
            <a:pPr marL="72000" indent="0" algn="just">
              <a:lnSpc>
                <a:spcPct val="100000"/>
              </a:lnSpc>
              <a:buNone/>
            </a:pPr>
            <a:endParaRPr lang="cs-CZ" altLang="cs-CZ" sz="1600" dirty="0"/>
          </a:p>
          <a:p>
            <a:pPr lvl="1" algn="just"/>
            <a:r>
              <a:rPr lang="cs-CZ" altLang="cs-CZ" sz="800" dirty="0"/>
              <a:t>„…</a:t>
            </a:r>
            <a:r>
              <a:rPr lang="cs-CZ" altLang="cs-CZ" sz="1400" dirty="0"/>
              <a:t>Ústavní pořádek ČR (čl. 81 a 82 Ústavy ČR) stanoví, že soudnictví vykonávají pouze nezávislé a nestranné soudy, respektive nezávislí a nestranní soudci, kteří se řídí základními pravidly spravedlivého procesu (čl. 1 /1 Ústavy, Hlava pátá LZPS) </a:t>
            </a:r>
          </a:p>
          <a:p>
            <a:pPr algn="just">
              <a:lnSpc>
                <a:spcPct val="100000"/>
              </a:lnSpc>
            </a:pPr>
            <a:endParaRPr lang="cs-CZ" altLang="cs-CZ" sz="1400" dirty="0"/>
          </a:p>
          <a:p>
            <a:pPr lvl="1" algn="just"/>
            <a:r>
              <a:rPr lang="cs-CZ" altLang="cs-CZ" sz="1400" dirty="0"/>
              <a:t>tato ustanovení lze vykládat jako institucionální záruky materiálně chápaného výkonu soudní moci, a proto z hlediska práva na spravedlivý proces není nezbytné, aby ve všech případech byl soudem ve smyslu </a:t>
            </a:r>
            <a:r>
              <a:rPr lang="cs-CZ" altLang="cs-CZ" sz="1400" dirty="0" err="1"/>
              <a:t>ust</a:t>
            </a:r>
            <a:r>
              <a:rPr lang="cs-CZ" altLang="cs-CZ" sz="1400" dirty="0"/>
              <a:t>. § 36/2 LZPS výhradně orgán začleněný do soustavy obecných soudů, avšak musí jít o orgán nezávislý, jehož členové disponují nezávislostí a nestranností při svém rozhodování </a:t>
            </a:r>
          </a:p>
          <a:p>
            <a:pPr algn="just">
              <a:lnSpc>
                <a:spcPct val="100000"/>
              </a:lnSpc>
            </a:pPr>
            <a:endParaRPr lang="cs-CZ" altLang="cs-CZ" sz="1400" dirty="0"/>
          </a:p>
          <a:p>
            <a:pPr lvl="1" algn="just"/>
            <a:r>
              <a:rPr lang="cs-CZ" altLang="cs-CZ" sz="1400" dirty="0"/>
              <a:t>dále musí mít nepodmiňovaný přístup ke zkoumání všech relevantních aspektů věci (skutkových i právních), respektujíce základní zásady spravedlivého procesu (kupř. zásadu nikdo nesmí být soudcem ve vlastní věci či zásadu slyšeny musí být obě strany), přičemž vykonatelné rozhodnutí již nelze dalším mocenským aktem zvrátit (vymezení soudnictví v materiálním smyslu)</a:t>
            </a:r>
          </a:p>
          <a:p>
            <a:pPr algn="just">
              <a:lnSpc>
                <a:spcPct val="100000"/>
              </a:lnSpc>
            </a:pPr>
            <a:endParaRPr lang="cs-CZ" altLang="cs-CZ" sz="1600" dirty="0"/>
          </a:p>
          <a:p>
            <a:pPr algn="just">
              <a:lnSpc>
                <a:spcPct val="100000"/>
              </a:lnSpc>
              <a:buFont typeface="Wingdings" panose="05000000000000000000" pitchFamily="2" charset="2"/>
              <a:buNone/>
            </a:pPr>
            <a:endParaRPr lang="cs-CZ" altLang="cs-CZ" sz="1600" dirty="0"/>
          </a:p>
          <a:p>
            <a:pPr eaLnBrk="1" hangingPunct="1">
              <a:buFont typeface="Wingdings" panose="05000000000000000000" pitchFamily="2" charset="2"/>
              <a:buNone/>
            </a:pPr>
            <a:endParaRPr lang="cs-CZ" altLang="cs-CZ" dirty="0"/>
          </a:p>
        </p:txBody>
      </p:sp>
      <p:sp>
        <p:nvSpPr>
          <p:cNvPr id="25604" name="Zástupný symbol pro číslo snímku 5">
            <a:extLst>
              <a:ext uri="{FF2B5EF4-FFF2-40B4-BE49-F238E27FC236}">
                <a16:creationId xmlns:a16="http://schemas.microsoft.com/office/drawing/2014/main" id="{2041D049-4729-4778-BB09-005B97ECF60F}"/>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0E3E4985-4215-45F8-B2A1-1B6D5ECF9B8E}" type="slidenum">
              <a:rPr lang="cs-CZ" altLang="cs-CZ" sz="1200"/>
              <a:pPr>
                <a:spcBef>
                  <a:spcPct val="0"/>
                </a:spcBef>
                <a:buClrTx/>
                <a:buFontTx/>
                <a:buNone/>
              </a:pPr>
              <a:t>28</a:t>
            </a:fld>
            <a:endParaRPr lang="cs-CZ" altLang="cs-CZ" sz="12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7590CAC0-82C7-4BA8-801C-E525B8819858}"/>
              </a:ext>
            </a:extLst>
          </p:cNvPr>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a:extLst>
              <a:ext uri="{FF2B5EF4-FFF2-40B4-BE49-F238E27FC236}">
                <a16:creationId xmlns:a16="http://schemas.microsoft.com/office/drawing/2014/main" id="{93EE6A87-95E5-4F9F-B6D9-6404F47E396D}"/>
              </a:ext>
            </a:extLst>
          </p:cNvPr>
          <p:cNvSpPr>
            <a:spLocks noGrp="1"/>
          </p:cNvSpPr>
          <p:nvPr>
            <p:ph type="title"/>
          </p:nvPr>
        </p:nvSpPr>
        <p:spPr/>
        <p:txBody>
          <a:bodyPr/>
          <a:lstStyle/>
          <a:p>
            <a:endParaRPr lang="cs-CZ"/>
          </a:p>
        </p:txBody>
      </p:sp>
      <p:sp>
        <p:nvSpPr>
          <p:cNvPr id="5" name="Zástupný obsah 4">
            <a:extLst>
              <a:ext uri="{FF2B5EF4-FFF2-40B4-BE49-F238E27FC236}">
                <a16:creationId xmlns:a16="http://schemas.microsoft.com/office/drawing/2014/main" id="{B7F3D179-3F86-4796-AA2E-32D2726013A8}"/>
              </a:ext>
            </a:extLst>
          </p:cNvPr>
          <p:cNvSpPr>
            <a:spLocks noGrp="1"/>
          </p:cNvSpPr>
          <p:nvPr>
            <p:ph idx="1"/>
          </p:nvPr>
        </p:nvSpPr>
        <p:spPr/>
        <p:txBody>
          <a:bodyPr/>
          <a:lstStyle/>
          <a:p>
            <a:pPr algn="just">
              <a:lnSpc>
                <a:spcPct val="100000"/>
              </a:lnSpc>
            </a:pPr>
            <a:r>
              <a:rPr lang="cs-CZ" sz="1600" dirty="0"/>
              <a:t>nezávislost a nestrannost představují ideální typy, které nikdy nelze naplnit absolutně - lze se k nim pouze přibližovat - což je dáno jejich sociální povahou </a:t>
            </a:r>
          </a:p>
          <a:p>
            <a:pPr algn="just">
              <a:lnSpc>
                <a:spcPct val="100000"/>
              </a:lnSpc>
            </a:pPr>
            <a:endParaRPr lang="cs-CZ" sz="1600" dirty="0"/>
          </a:p>
          <a:p>
            <a:pPr algn="just">
              <a:lnSpc>
                <a:spcPct val="100000"/>
              </a:lnSpc>
            </a:pPr>
            <a:r>
              <a:rPr lang="cs-CZ" sz="1600" dirty="0"/>
              <a:t>nezávislostí se rozumí vyloučení možnosti účinně působit na svobodnou tvorbu vůle soudců, nestrannost (nezávislost na stranách) představuje absenci vztahu soudu k jedné ze stran řízení….“ (</a:t>
            </a:r>
            <a:r>
              <a:rPr lang="cs-CZ" sz="1600" dirty="0" err="1"/>
              <a:t>Pl</a:t>
            </a:r>
            <a:r>
              <a:rPr lang="cs-CZ" sz="1600" dirty="0"/>
              <a:t>. ÚS 11/04)</a:t>
            </a:r>
          </a:p>
          <a:p>
            <a:pPr algn="just">
              <a:lnSpc>
                <a:spcPct val="100000"/>
              </a:lnSpc>
            </a:pPr>
            <a:endParaRPr lang="cs-CZ" sz="1600" dirty="0"/>
          </a:p>
          <a:p>
            <a:pPr algn="just">
              <a:lnSpc>
                <a:spcPct val="100000"/>
              </a:lnSpc>
            </a:pPr>
            <a:r>
              <a:rPr lang="cs-CZ" altLang="cs-CZ" sz="1600" dirty="0"/>
              <a:t>„…obecné soudy jsou povinny postupovat vůči obviněnému nestranně, tedy nic v jejich postupu nesmí naznačovat, že předjímají výsledek řízení na základě negativního hodnocení osoby obviněného </a:t>
            </a:r>
          </a:p>
          <a:p>
            <a:pPr algn="just">
              <a:lnSpc>
                <a:spcPct val="100000"/>
              </a:lnSpc>
            </a:pPr>
            <a:endParaRPr lang="cs-CZ" altLang="cs-CZ" sz="1600" dirty="0"/>
          </a:p>
          <a:p>
            <a:pPr algn="just">
              <a:lnSpc>
                <a:spcPct val="100000"/>
              </a:lnSpc>
            </a:pPr>
            <a:r>
              <a:rPr lang="cs-CZ" altLang="cs-CZ" sz="1600" dirty="0"/>
              <a:t>mezi takové případy patří to, když obecný soud vyvozuje skutkové závěry taktéž ze skutečností souvisejících s povahovými rysy obviněného, které pro posouzení určité skutkové otázky nemají žádný význam ani nemůže okruh důkazů uzavírat  na poukaz na předchozí trestnou činnost obviněného…“ (I. ÚS 2726/14)</a:t>
            </a:r>
          </a:p>
          <a:p>
            <a:pPr algn="just">
              <a:lnSpc>
                <a:spcPct val="100000"/>
              </a:lnSpc>
            </a:pPr>
            <a:endParaRPr lang="cs-CZ" altLang="cs-CZ" sz="1600" dirty="0"/>
          </a:p>
          <a:p>
            <a:pPr lvl="1" algn="just">
              <a:buFont typeface="Wingdings" panose="05000000000000000000" pitchFamily="2" charset="2"/>
              <a:buNone/>
            </a:pPr>
            <a:endParaRPr lang="cs-CZ" altLang="cs-CZ" sz="1600" dirty="0"/>
          </a:p>
          <a:p>
            <a:pPr lvl="2" eaLnBrk="1" hangingPunct="1">
              <a:buFont typeface="Wingdings" panose="05000000000000000000" pitchFamily="2" charset="2"/>
              <a:buNone/>
            </a:pPr>
            <a:endParaRPr lang="en-GB" altLang="cs-CZ" sz="1800" dirty="0">
              <a:latin typeface="Arial" panose="020B0604020202020204" pitchFamily="34" charset="0"/>
              <a:cs typeface="Arial" panose="020B0604020202020204" pitchFamily="34" charset="0"/>
            </a:endParaRPr>
          </a:p>
          <a:p>
            <a:pPr algn="just">
              <a:lnSpc>
                <a:spcPct val="100000"/>
              </a:lnSpc>
            </a:pPr>
            <a:endParaRPr lang="cs-CZ" sz="1600" dirty="0"/>
          </a:p>
        </p:txBody>
      </p:sp>
    </p:spTree>
    <p:extLst>
      <p:ext uri="{BB962C8B-B14F-4D97-AF65-F5344CB8AC3E}">
        <p14:creationId xmlns:p14="http://schemas.microsoft.com/office/powerpoint/2010/main" val="4095932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a:extLst>
              <a:ext uri="{FF2B5EF4-FFF2-40B4-BE49-F238E27FC236}">
                <a16:creationId xmlns:a16="http://schemas.microsoft.com/office/drawing/2014/main" id="{6DA62688-D7A8-487B-898E-433E91FF3BDC}"/>
              </a:ext>
            </a:extLst>
          </p:cNvPr>
          <p:cNvSpPr>
            <a:spLocks noGrp="1" noChangeArrowheads="1"/>
          </p:cNvSpPr>
          <p:nvPr>
            <p:ph type="title"/>
          </p:nvPr>
        </p:nvSpPr>
        <p:spPr/>
        <p:txBody>
          <a:bodyPr/>
          <a:lstStyle/>
          <a:p>
            <a:endParaRPr lang="cs-CZ" altLang="cs-CZ"/>
          </a:p>
        </p:txBody>
      </p:sp>
      <p:sp>
        <p:nvSpPr>
          <p:cNvPr id="8195" name="Zástupný symbol pro obsah 2">
            <a:extLst>
              <a:ext uri="{FF2B5EF4-FFF2-40B4-BE49-F238E27FC236}">
                <a16:creationId xmlns:a16="http://schemas.microsoft.com/office/drawing/2014/main" id="{B1B9F530-1BE7-46FF-BD93-3AE8D61E9DAD}"/>
              </a:ext>
            </a:extLst>
          </p:cNvPr>
          <p:cNvSpPr>
            <a:spLocks noGrp="1" noChangeArrowheads="1"/>
          </p:cNvSpPr>
          <p:nvPr>
            <p:ph idx="1"/>
          </p:nvPr>
        </p:nvSpPr>
        <p:spPr/>
        <p:txBody>
          <a:bodyPr/>
          <a:lstStyle/>
          <a:p>
            <a:pPr marL="72000" indent="0" algn="just" eaLnBrk="1" hangingPunct="1">
              <a:buNone/>
            </a:pPr>
            <a:endParaRPr lang="cs-CZ" altLang="cs-CZ" sz="2000" dirty="0"/>
          </a:p>
          <a:p>
            <a:pPr algn="just" eaLnBrk="1" hangingPunct="1"/>
            <a:r>
              <a:rPr lang="cs-CZ" altLang="cs-CZ" sz="1800" dirty="0"/>
              <a:t>trestní řízení je kontradiktorní, tj. „spor“ mezi obžalobou a obhajobou (§ 89/2 </a:t>
            </a:r>
            <a:r>
              <a:rPr lang="cs-CZ" altLang="cs-CZ" sz="1800" dirty="0" err="1"/>
              <a:t>TrŘ</a:t>
            </a:r>
            <a:r>
              <a:rPr lang="cs-CZ" altLang="cs-CZ" sz="1800" dirty="0"/>
              <a:t> - provedení důkazu)</a:t>
            </a:r>
          </a:p>
          <a:p>
            <a:pPr algn="just" eaLnBrk="1" hangingPunct="1">
              <a:buFont typeface="Wingdings" panose="05000000000000000000" pitchFamily="2" charset="2"/>
              <a:buNone/>
            </a:pPr>
            <a:endParaRPr lang="cs-CZ" altLang="cs-CZ" sz="1800" dirty="0"/>
          </a:p>
          <a:p>
            <a:pPr algn="just" eaLnBrk="1" hangingPunct="1"/>
            <a:r>
              <a:rPr lang="cs-CZ" altLang="cs-CZ" sz="1800" dirty="0"/>
              <a:t>vina musí být dokázána (právo mlčet) - nedokázaná  vina je dokázaná nevina (§ 2/5 </a:t>
            </a:r>
            <a:r>
              <a:rPr lang="cs-CZ" altLang="cs-CZ" sz="1800" dirty="0" err="1"/>
              <a:t>TrŘ</a:t>
            </a:r>
            <a:r>
              <a:rPr lang="cs-CZ" altLang="cs-CZ" sz="1800" dirty="0"/>
              <a:t> - SZ je povinen dokazovat vinu, obviněný nemusí dokazovat nevinu)</a:t>
            </a:r>
          </a:p>
          <a:p>
            <a:pPr algn="just" eaLnBrk="1" hangingPunct="1"/>
            <a:endParaRPr lang="cs-CZ" altLang="cs-CZ" sz="1800" dirty="0"/>
          </a:p>
          <a:p>
            <a:pPr marL="72000" indent="0">
              <a:buNone/>
            </a:pPr>
            <a:endParaRPr lang="cs-CZ" altLang="cs-CZ" dirty="0"/>
          </a:p>
        </p:txBody>
      </p:sp>
      <p:sp>
        <p:nvSpPr>
          <p:cNvPr id="8196" name="Zástupný symbol pro číslo snímku 5">
            <a:extLst>
              <a:ext uri="{FF2B5EF4-FFF2-40B4-BE49-F238E27FC236}">
                <a16:creationId xmlns:a16="http://schemas.microsoft.com/office/drawing/2014/main" id="{9535B723-0838-4B5E-B9FF-8E38333C2D58}"/>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1CF0B945-C5A8-4444-809A-BEE41ACA143D}" type="slidenum">
              <a:rPr lang="cs-CZ" altLang="cs-CZ" sz="1200"/>
              <a:pPr>
                <a:spcBef>
                  <a:spcPct val="0"/>
                </a:spcBef>
                <a:buClrTx/>
                <a:buFontTx/>
                <a:buNone/>
              </a:pPr>
              <a:t>3</a:t>
            </a:fld>
            <a:endParaRPr lang="cs-CZ" altLang="cs-CZ" sz="12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9F31FDDE-3692-4244-98C7-DB17AA746031}"/>
              </a:ext>
            </a:extLst>
          </p:cNvPr>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4" name="Nadpis 3">
            <a:extLst>
              <a:ext uri="{FF2B5EF4-FFF2-40B4-BE49-F238E27FC236}">
                <a16:creationId xmlns:a16="http://schemas.microsoft.com/office/drawing/2014/main" id="{9BBA84E6-C452-4665-99DE-5327B8360FB5}"/>
              </a:ext>
            </a:extLst>
          </p:cNvPr>
          <p:cNvSpPr>
            <a:spLocks noGrp="1"/>
          </p:cNvSpPr>
          <p:nvPr>
            <p:ph type="title"/>
          </p:nvPr>
        </p:nvSpPr>
        <p:spPr/>
        <p:txBody>
          <a:bodyPr/>
          <a:lstStyle/>
          <a:p>
            <a:endParaRPr lang="cs-CZ"/>
          </a:p>
        </p:txBody>
      </p:sp>
      <p:sp>
        <p:nvSpPr>
          <p:cNvPr id="5" name="Zástupný obsah 4">
            <a:extLst>
              <a:ext uri="{FF2B5EF4-FFF2-40B4-BE49-F238E27FC236}">
                <a16:creationId xmlns:a16="http://schemas.microsoft.com/office/drawing/2014/main" id="{52D5BB48-48E7-4A95-B89B-1A7213E77054}"/>
              </a:ext>
            </a:extLst>
          </p:cNvPr>
          <p:cNvSpPr>
            <a:spLocks noGrp="1"/>
          </p:cNvSpPr>
          <p:nvPr>
            <p:ph idx="1"/>
          </p:nvPr>
        </p:nvSpPr>
        <p:spPr/>
        <p:txBody>
          <a:bodyPr/>
          <a:lstStyle/>
          <a:p>
            <a:pPr algn="just">
              <a:lnSpc>
                <a:spcPct val="100000"/>
              </a:lnSpc>
            </a:pPr>
            <a:endParaRPr lang="cs-CZ" altLang="cs-CZ" sz="1600" dirty="0"/>
          </a:p>
          <a:p>
            <a:pPr algn="just">
              <a:lnSpc>
                <a:spcPct val="100000"/>
              </a:lnSpc>
            </a:pPr>
            <a:r>
              <a:rPr lang="cs-CZ" altLang="cs-CZ" sz="1600" dirty="0"/>
              <a:t>čl. 95 Ústavy  - soudce je při rozhodování vázán zákonem a mezinárodní smlouvou </a:t>
            </a:r>
          </a:p>
          <a:p>
            <a:pPr algn="just">
              <a:lnSpc>
                <a:spcPct val="100000"/>
              </a:lnSpc>
            </a:pPr>
            <a:endParaRPr lang="cs-CZ" altLang="cs-CZ" sz="1600" dirty="0"/>
          </a:p>
          <a:p>
            <a:pPr algn="just">
              <a:lnSpc>
                <a:spcPct val="100000"/>
              </a:lnSpc>
            </a:pPr>
            <a:r>
              <a:rPr lang="cs-CZ" altLang="cs-CZ" sz="1600" dirty="0"/>
              <a:t>princip vázanosti soudce zákonem (čl. 95 Ústavy) </a:t>
            </a:r>
          </a:p>
          <a:p>
            <a:pPr algn="just">
              <a:lnSpc>
                <a:spcPct val="100000"/>
              </a:lnSpc>
            </a:pPr>
            <a:endParaRPr lang="cs-CZ" altLang="cs-CZ" sz="1600" dirty="0"/>
          </a:p>
          <a:p>
            <a:pPr lvl="1" algn="just"/>
            <a:r>
              <a:rPr lang="cs-CZ" altLang="cs-CZ" sz="1400" dirty="0"/>
              <a:t>je skutečně vázán jen zákonem – co  jeho subjektivní nálady, pocity, politické přesvědčení předpojatost?</a:t>
            </a:r>
          </a:p>
          <a:p>
            <a:pPr lvl="1" algn="just"/>
            <a:endParaRPr lang="cs-CZ" altLang="cs-CZ" sz="1400" dirty="0"/>
          </a:p>
          <a:p>
            <a:pPr lvl="1" algn="just"/>
            <a:r>
              <a:rPr lang="cs-CZ" altLang="cs-CZ" sz="1400" dirty="0"/>
              <a:t>zásada volného hodnocení důkazů (§ 125 </a:t>
            </a:r>
            <a:r>
              <a:rPr lang="cs-CZ" altLang="cs-CZ" sz="1400" dirty="0" err="1"/>
              <a:t>TrŘ</a:t>
            </a:r>
            <a:r>
              <a:rPr lang="cs-CZ" altLang="cs-CZ" sz="1400" dirty="0"/>
              <a:t>) – viz dále</a:t>
            </a:r>
          </a:p>
          <a:p>
            <a:pPr marL="72000" indent="0">
              <a:buNone/>
            </a:pPr>
            <a:endParaRPr lang="cs-CZ" sz="1600" dirty="0"/>
          </a:p>
        </p:txBody>
      </p:sp>
    </p:spTree>
    <p:extLst>
      <p:ext uri="{BB962C8B-B14F-4D97-AF65-F5344CB8AC3E}">
        <p14:creationId xmlns:p14="http://schemas.microsoft.com/office/powerpoint/2010/main" val="9379316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Nadpis 1">
            <a:extLst>
              <a:ext uri="{FF2B5EF4-FFF2-40B4-BE49-F238E27FC236}">
                <a16:creationId xmlns:a16="http://schemas.microsoft.com/office/drawing/2014/main" id="{944EB2CA-914E-4B87-93D4-501745E3B71A}"/>
              </a:ext>
            </a:extLst>
          </p:cNvPr>
          <p:cNvSpPr>
            <a:spLocks noGrp="1" noChangeArrowheads="1"/>
          </p:cNvSpPr>
          <p:nvPr>
            <p:ph type="title"/>
          </p:nvPr>
        </p:nvSpPr>
        <p:spPr/>
        <p:txBody>
          <a:bodyPr/>
          <a:lstStyle/>
          <a:p>
            <a:pPr algn="ctr"/>
            <a:r>
              <a:rPr lang="cs-CZ" altLang="cs-CZ" b="1"/>
              <a:t>Zásada volného hodnocení důkazů </a:t>
            </a:r>
          </a:p>
        </p:txBody>
      </p:sp>
      <p:sp>
        <p:nvSpPr>
          <p:cNvPr id="21507" name="Zástupný symbol pro obsah 2">
            <a:extLst>
              <a:ext uri="{FF2B5EF4-FFF2-40B4-BE49-F238E27FC236}">
                <a16:creationId xmlns:a16="http://schemas.microsoft.com/office/drawing/2014/main" id="{B7228069-DBBD-4558-BCCA-44493E23F81D}"/>
              </a:ext>
            </a:extLst>
          </p:cNvPr>
          <p:cNvSpPr>
            <a:spLocks noGrp="1"/>
          </p:cNvSpPr>
          <p:nvPr>
            <p:ph idx="1"/>
          </p:nvPr>
        </p:nvSpPr>
        <p:spPr/>
        <p:txBody>
          <a:bodyPr/>
          <a:lstStyle/>
          <a:p>
            <a:pPr algn="just">
              <a:lnSpc>
                <a:spcPct val="100000"/>
              </a:lnSpc>
              <a:defRPr/>
            </a:pPr>
            <a:r>
              <a:rPr lang="cs-CZ" sz="1600" dirty="0"/>
              <a:t>§ 2/6 </a:t>
            </a:r>
            <a:r>
              <a:rPr lang="cs-CZ" sz="1600" dirty="0" err="1"/>
              <a:t>TrŘ</a:t>
            </a:r>
            <a:r>
              <a:rPr lang="cs-CZ" sz="1600" dirty="0"/>
              <a:t> – OČTŘ hodnotí důkazy podle svého vnitřního přesvědčení založeného na pečlivém uvážení všech okolností případu jednotlivě i v jejich souhrnu – posuzuje se jejich věrohodnost a pravdivost</a:t>
            </a:r>
          </a:p>
          <a:p>
            <a:pPr algn="just">
              <a:lnSpc>
                <a:spcPct val="100000"/>
              </a:lnSpc>
              <a:defRPr/>
            </a:pPr>
            <a:endParaRPr lang="cs-CZ" sz="1600" dirty="0"/>
          </a:p>
          <a:p>
            <a:pPr lvl="1" algn="just">
              <a:defRPr/>
            </a:pPr>
            <a:r>
              <a:rPr lang="cs-CZ" sz="1400" dirty="0"/>
              <a:t>do procesu hodnocení důkazů by nemělo být nijak zvnějšku zasahováno a příslušný orgán by se neměl cítit povinen respektovat jiný názor na hodnocení důkazů než svůj vlastní </a:t>
            </a:r>
          </a:p>
          <a:p>
            <a:pPr lvl="1" algn="just">
              <a:defRPr/>
            </a:pPr>
            <a:r>
              <a:rPr lang="cs-CZ" sz="1400" dirty="0"/>
              <a:t>takový požadavek je však naplňován v zásadě pouze v případě soudů a do určité míry také v případě státního zástupce </a:t>
            </a:r>
          </a:p>
          <a:p>
            <a:pPr lvl="1" algn="just">
              <a:defRPr/>
            </a:pPr>
            <a:r>
              <a:rPr lang="cs-CZ" sz="1400" dirty="0"/>
              <a:t>vnitřní přesvědčení policejního orgánu je zásadním způsobem limitováno jeho povinností řídit se pokyny dozorového státního zástupce, jenž je zase povinen podřizovat se dohledu nadřízeného státního zástupce (výkon dozoru)</a:t>
            </a:r>
          </a:p>
          <a:p>
            <a:pPr lvl="1" algn="just">
              <a:defRPr/>
            </a:pPr>
            <a:endParaRPr lang="cs-CZ" sz="1400" dirty="0"/>
          </a:p>
          <a:p>
            <a:pPr lvl="1" algn="just">
              <a:defRPr/>
            </a:pPr>
            <a:r>
              <a:rPr lang="cs-CZ" sz="1400" dirty="0"/>
              <a:t>v obou případech mohou přitom nadřízené orgány vstupovat rovněž do způsobu hodnocení důkazů, zatímco u soudu takové oprávnění soudy rozhodující o opravných prostředcích nemají; odvolací soud je dokonce vázán hodnocením důkazů provedeným soudem prvního stupně, pokud takové důkazy znovu neprovede sám</a:t>
            </a:r>
          </a:p>
          <a:p>
            <a:pPr algn="just">
              <a:lnSpc>
                <a:spcPct val="100000"/>
              </a:lnSpc>
              <a:defRPr/>
            </a:pPr>
            <a:endParaRPr lang="cs-CZ" sz="1600" dirty="0"/>
          </a:p>
          <a:p>
            <a:pPr algn="just">
              <a:lnSpc>
                <a:spcPct val="100000"/>
              </a:lnSpc>
              <a:defRPr/>
            </a:pPr>
            <a:r>
              <a:rPr lang="cs-CZ" sz="1600" dirty="0"/>
              <a:t>v žádném případě nelze výše uvedené interpretovat tak, že příslušný orgán zde má prostor pro naprostou volnost svých úvah </a:t>
            </a:r>
          </a:p>
          <a:p>
            <a:pPr algn="just">
              <a:lnSpc>
                <a:spcPct val="100000"/>
              </a:lnSpc>
              <a:defRPr/>
            </a:pPr>
            <a:endParaRPr lang="cs-CZ" sz="1600" dirty="0"/>
          </a:p>
          <a:p>
            <a:pPr algn="just">
              <a:lnSpc>
                <a:spcPct val="100000"/>
              </a:lnSpc>
              <a:defRPr/>
            </a:pPr>
            <a:r>
              <a:rPr lang="cs-CZ" sz="1600" dirty="0"/>
              <a:t>hodnocení důkazů se vždy musí řídit pravidly obecné i právní logiky a respektovat právní předpisy; je třeba mít vždy na paměti, že výsledek svého vnitřního přesvědčení musí příslušný orgán, zejména soud, následně přesvědčivě vyložit v odůvodnění svého rozhodnutí (§ 125 </a:t>
            </a:r>
            <a:r>
              <a:rPr lang="cs-CZ" sz="1600" dirty="0" err="1"/>
              <a:t>TrŘ</a:t>
            </a:r>
            <a:r>
              <a:rPr lang="cs-CZ" sz="1600" dirty="0"/>
              <a:t>)</a:t>
            </a:r>
          </a:p>
          <a:p>
            <a:pPr algn="just">
              <a:lnSpc>
                <a:spcPct val="100000"/>
              </a:lnSpc>
              <a:defRPr/>
            </a:pPr>
            <a:endParaRPr lang="cs-CZ" sz="1800" dirty="0"/>
          </a:p>
          <a:p>
            <a:pPr algn="just">
              <a:lnSpc>
                <a:spcPct val="100000"/>
              </a:lnSpc>
              <a:defRPr/>
            </a:pPr>
            <a:endParaRPr lang="cs-CZ" sz="1800" dirty="0"/>
          </a:p>
          <a:p>
            <a:pPr marL="72000" indent="0" algn="just">
              <a:lnSpc>
                <a:spcPct val="100000"/>
              </a:lnSpc>
              <a:buNone/>
              <a:defRPr/>
            </a:pPr>
            <a:endParaRPr lang="cs-CZ" sz="1800" dirty="0"/>
          </a:p>
          <a:p>
            <a:pPr algn="just">
              <a:buFont typeface="Wingdings" panose="05000000000000000000" pitchFamily="2" charset="2"/>
              <a:buNone/>
              <a:defRPr/>
            </a:pPr>
            <a:endParaRPr lang="cs-CZ" sz="1800" dirty="0"/>
          </a:p>
          <a:p>
            <a:pPr>
              <a:defRPr/>
            </a:pPr>
            <a:endParaRPr lang="cs-CZ" dirty="0"/>
          </a:p>
        </p:txBody>
      </p:sp>
      <p:sp>
        <p:nvSpPr>
          <p:cNvPr id="26628" name="Zástupný symbol pro číslo snímku 4">
            <a:extLst>
              <a:ext uri="{FF2B5EF4-FFF2-40B4-BE49-F238E27FC236}">
                <a16:creationId xmlns:a16="http://schemas.microsoft.com/office/drawing/2014/main" id="{73BCD355-B0E5-4786-9C0C-5DA47F853CD7}"/>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57A5F6A1-5EEC-492D-BB8B-418AD5E7507C}" type="slidenum">
              <a:rPr lang="cs-CZ" altLang="cs-CZ" sz="1200"/>
              <a:pPr>
                <a:spcBef>
                  <a:spcPct val="0"/>
                </a:spcBef>
                <a:buClrTx/>
                <a:buFontTx/>
                <a:buNone/>
              </a:pPr>
              <a:t>31</a:t>
            </a:fld>
            <a:endParaRPr lang="cs-CZ" altLang="cs-CZ" sz="12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D59375BA-3504-4068-85D1-E88C16A2D7A0}"/>
              </a:ext>
            </a:extLst>
          </p:cNvPr>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4" name="Nadpis 3">
            <a:extLst>
              <a:ext uri="{FF2B5EF4-FFF2-40B4-BE49-F238E27FC236}">
                <a16:creationId xmlns:a16="http://schemas.microsoft.com/office/drawing/2014/main" id="{847DE160-451B-4D2F-82C1-46F039912195}"/>
              </a:ext>
            </a:extLst>
          </p:cNvPr>
          <p:cNvSpPr>
            <a:spLocks noGrp="1"/>
          </p:cNvSpPr>
          <p:nvPr>
            <p:ph type="title"/>
          </p:nvPr>
        </p:nvSpPr>
        <p:spPr/>
        <p:txBody>
          <a:bodyPr/>
          <a:lstStyle/>
          <a:p>
            <a:endParaRPr lang="cs-CZ"/>
          </a:p>
        </p:txBody>
      </p:sp>
      <p:sp>
        <p:nvSpPr>
          <p:cNvPr id="5" name="Zástupný obsah 4">
            <a:extLst>
              <a:ext uri="{FF2B5EF4-FFF2-40B4-BE49-F238E27FC236}">
                <a16:creationId xmlns:a16="http://schemas.microsoft.com/office/drawing/2014/main" id="{8B25FEB5-472F-4372-B30A-30064227BE1E}"/>
              </a:ext>
            </a:extLst>
          </p:cNvPr>
          <p:cNvSpPr>
            <a:spLocks noGrp="1"/>
          </p:cNvSpPr>
          <p:nvPr>
            <p:ph idx="1"/>
          </p:nvPr>
        </p:nvSpPr>
        <p:spPr/>
        <p:txBody>
          <a:bodyPr/>
          <a:lstStyle/>
          <a:p>
            <a:pPr algn="just">
              <a:lnSpc>
                <a:spcPct val="100000"/>
              </a:lnSpc>
            </a:pPr>
            <a:endParaRPr lang="cs-CZ" sz="1600" dirty="0"/>
          </a:p>
          <a:p>
            <a:pPr algn="just">
              <a:lnSpc>
                <a:spcPct val="100000"/>
              </a:lnSpc>
            </a:pPr>
            <a:r>
              <a:rPr lang="cs-CZ" sz="1600" dirty="0"/>
              <a:t>„…jednou ze základních zásad trestního řízení je zásada volného hodnocení důkazů vyslovená v ustanovení § 2/6 </a:t>
            </a:r>
            <a:r>
              <a:rPr lang="cs-CZ" sz="1600" dirty="0" err="1"/>
              <a:t>TrŘ</a:t>
            </a:r>
            <a:endParaRPr lang="cs-CZ" sz="1600" dirty="0"/>
          </a:p>
          <a:p>
            <a:pPr algn="just">
              <a:lnSpc>
                <a:spcPct val="100000"/>
              </a:lnSpc>
            </a:pPr>
            <a:endParaRPr lang="cs-CZ" sz="1600" dirty="0"/>
          </a:p>
          <a:p>
            <a:pPr algn="just">
              <a:lnSpc>
                <a:spcPct val="100000"/>
              </a:lnSpc>
            </a:pPr>
            <a:r>
              <a:rPr lang="cs-CZ" sz="1600" dirty="0"/>
              <a:t>z ustálené rozhodovací praxe ÚS jednoznačně vyplývající hranice této zásady, podle níž jsou obecné soudy (stejně jako všechny OČTŘ) povinny hodnotit důkazy podle svého vnitřního přesvědčení založeného na pečlivém uvážení všech okolností případu jednotlivě i v jejich souhrnu </a:t>
            </a:r>
          </a:p>
          <a:p>
            <a:pPr algn="just">
              <a:lnSpc>
                <a:spcPct val="100000"/>
              </a:lnSpc>
            </a:pPr>
            <a:endParaRPr lang="cs-CZ" sz="1600" dirty="0"/>
          </a:p>
          <a:p>
            <a:pPr algn="just">
              <a:lnSpc>
                <a:spcPct val="100000"/>
              </a:lnSpc>
            </a:pPr>
            <a:r>
              <a:rPr lang="cs-CZ" sz="1600" dirty="0"/>
              <a:t>z uvedené zásady vyplývá i určitý postup a kritéria hodnocení; důkazy je nutno vyčerpávajícím způsobem popsat a logicky i věcně přesvědčivým způsobem odůvodnit - nároky na odůvodnění a podrobný rozbor provedených důkazů se potom zvyšují tam, kde si provedené důkazy vzájemně odporují </a:t>
            </a:r>
          </a:p>
          <a:p>
            <a:pPr algn="just">
              <a:lnSpc>
                <a:spcPct val="100000"/>
              </a:lnSpc>
            </a:pPr>
            <a:endParaRPr lang="cs-CZ" sz="1600" dirty="0"/>
          </a:p>
          <a:p>
            <a:pPr algn="just">
              <a:lnSpc>
                <a:spcPct val="100000"/>
              </a:lnSpc>
            </a:pPr>
            <a:r>
              <a:rPr lang="cs-CZ" sz="1600" dirty="0"/>
              <a:t>v opačném případě, pokud výše uvedený postup není zachován a z provedených důkazů obecný soud nevyvodí přesvědčivě zjištěný skutkový stav, nelze považovat proces dokazování za ústavně konformní…“ (I. ÚS 455/02)</a:t>
            </a:r>
          </a:p>
          <a:p>
            <a:pPr marL="72000" indent="0" algn="just">
              <a:lnSpc>
                <a:spcPct val="100000"/>
              </a:lnSpc>
              <a:buNone/>
            </a:pPr>
            <a:endParaRPr lang="cs-CZ" sz="1600" dirty="0"/>
          </a:p>
        </p:txBody>
      </p:sp>
    </p:spTree>
    <p:extLst>
      <p:ext uri="{BB962C8B-B14F-4D97-AF65-F5344CB8AC3E}">
        <p14:creationId xmlns:p14="http://schemas.microsoft.com/office/powerpoint/2010/main" val="14256979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820C2457-F041-421B-92AF-4DDC8440B1A6}"/>
              </a:ext>
            </a:extLst>
          </p:cNvPr>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
        <p:nvSpPr>
          <p:cNvPr id="4" name="Nadpis 3">
            <a:extLst>
              <a:ext uri="{FF2B5EF4-FFF2-40B4-BE49-F238E27FC236}">
                <a16:creationId xmlns:a16="http://schemas.microsoft.com/office/drawing/2014/main" id="{B84BE4CB-0F1E-40C3-8E3E-C2176BA10FE9}"/>
              </a:ext>
            </a:extLst>
          </p:cNvPr>
          <p:cNvSpPr>
            <a:spLocks noGrp="1"/>
          </p:cNvSpPr>
          <p:nvPr>
            <p:ph type="title"/>
          </p:nvPr>
        </p:nvSpPr>
        <p:spPr/>
        <p:txBody>
          <a:bodyPr/>
          <a:lstStyle/>
          <a:p>
            <a:endParaRPr lang="cs-CZ"/>
          </a:p>
        </p:txBody>
      </p:sp>
      <p:sp>
        <p:nvSpPr>
          <p:cNvPr id="5" name="Zástupný obsah 4">
            <a:extLst>
              <a:ext uri="{FF2B5EF4-FFF2-40B4-BE49-F238E27FC236}">
                <a16:creationId xmlns:a16="http://schemas.microsoft.com/office/drawing/2014/main" id="{CDA0B86F-F997-4B95-80EE-34198DC2E5F4}"/>
              </a:ext>
            </a:extLst>
          </p:cNvPr>
          <p:cNvSpPr>
            <a:spLocks noGrp="1"/>
          </p:cNvSpPr>
          <p:nvPr>
            <p:ph idx="1"/>
          </p:nvPr>
        </p:nvSpPr>
        <p:spPr/>
        <p:txBody>
          <a:bodyPr/>
          <a:lstStyle/>
          <a:p>
            <a:pPr algn="just">
              <a:lnSpc>
                <a:spcPct val="100000"/>
              </a:lnSpc>
            </a:pPr>
            <a:r>
              <a:rPr lang="cs-CZ" sz="1600" dirty="0"/>
              <a:t>„…obecné soudy jsou povinny detailně popsat a přesvědčivě odůvodnit svůj důkazní postup, stejně jako své závěry o spolehlivosti použitého důkazního pramene </a:t>
            </a:r>
          </a:p>
          <a:p>
            <a:pPr algn="just">
              <a:lnSpc>
                <a:spcPct val="100000"/>
              </a:lnSpc>
            </a:pPr>
            <a:endParaRPr lang="cs-CZ" sz="1600" dirty="0"/>
          </a:p>
          <a:p>
            <a:pPr algn="just">
              <a:lnSpc>
                <a:spcPct val="100000"/>
              </a:lnSpc>
            </a:pPr>
            <a:r>
              <a:rPr lang="cs-CZ" sz="1600" dirty="0"/>
              <a:t>soudní rozhodnutí o vině proto nemůže být založeno na pouhém </a:t>
            </a:r>
            <a:r>
              <a:rPr lang="cs-CZ" sz="1600" dirty="0" err="1"/>
              <a:t>apodiktickém</a:t>
            </a:r>
            <a:r>
              <a:rPr lang="cs-CZ" sz="1600" dirty="0"/>
              <a:t> popření některých zjištěných faktů a na nezdůvodněném přitakání jiným faktům; jakákoli nezdůvodněná selekce důkazů svědčících ve prospěch obviněného je nepřípustná a odporuje principům spravedlivého procesu…“ (III. ÚS 888/14)</a:t>
            </a:r>
          </a:p>
          <a:p>
            <a:pPr algn="just">
              <a:lnSpc>
                <a:spcPct val="100000"/>
              </a:lnSpc>
            </a:pPr>
            <a:endParaRPr lang="cs-CZ" sz="1600" dirty="0"/>
          </a:p>
          <a:p>
            <a:pPr algn="just">
              <a:lnSpc>
                <a:spcPct val="100000"/>
              </a:lnSpc>
            </a:pPr>
            <a:r>
              <a:rPr lang="cs-CZ" sz="1600" dirty="0"/>
              <a:t>„…vina obviněného musí být prokázána na základě důkazů, provedených v souladu s trestním řádem </a:t>
            </a:r>
          </a:p>
          <a:p>
            <a:pPr algn="just">
              <a:lnSpc>
                <a:spcPct val="100000"/>
              </a:lnSpc>
            </a:pPr>
            <a:endParaRPr lang="cs-CZ" sz="1600" dirty="0"/>
          </a:p>
          <a:p>
            <a:pPr algn="just">
              <a:lnSpc>
                <a:spcPct val="100000"/>
              </a:lnSpc>
            </a:pPr>
            <a:r>
              <a:rPr lang="cs-CZ" sz="1600" dirty="0"/>
              <a:t>nelze usuzovat na vinu obviněného ze způsobu obhajoby, např. z toho, že obviněný záměrně vypovídal nepravdu, popíral určité skutečnosti nebo se snažil svést vyslýchající orgány na falešnou stopu apod.; takový postup soudu by znamenal potlačování práva na obhajobu, byl by v rozporu s presumpcí neviny a s vyhledávací zásadou uvedenou v § 2/5 </a:t>
            </a:r>
            <a:r>
              <a:rPr lang="cs-CZ" sz="1600" dirty="0" err="1"/>
              <a:t>TrŘ</a:t>
            </a:r>
            <a:r>
              <a:rPr lang="cs-CZ" sz="1600" dirty="0"/>
              <a:t> </a:t>
            </a:r>
          </a:p>
          <a:p>
            <a:pPr algn="just">
              <a:lnSpc>
                <a:spcPct val="100000"/>
              </a:lnSpc>
            </a:pPr>
            <a:endParaRPr lang="cs-CZ" sz="1600" dirty="0"/>
          </a:p>
          <a:p>
            <a:pPr algn="just">
              <a:lnSpc>
                <a:spcPct val="100000"/>
              </a:lnSpc>
            </a:pPr>
            <a:r>
              <a:rPr lang="cs-CZ" sz="1600" dirty="0"/>
              <a:t>obsah doznání obviněného se považuje za věrohodný, jenom je-li věrohodnost prokázána dalšími věrohodnými důkazy…“ (R 38/1968)</a:t>
            </a:r>
          </a:p>
          <a:p>
            <a:endParaRPr lang="cs-CZ" sz="1600" dirty="0"/>
          </a:p>
        </p:txBody>
      </p:sp>
    </p:spTree>
    <p:extLst>
      <p:ext uri="{BB962C8B-B14F-4D97-AF65-F5344CB8AC3E}">
        <p14:creationId xmlns:p14="http://schemas.microsoft.com/office/powerpoint/2010/main" val="15236694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Nadpis 1">
            <a:extLst>
              <a:ext uri="{FF2B5EF4-FFF2-40B4-BE49-F238E27FC236}">
                <a16:creationId xmlns:a16="http://schemas.microsoft.com/office/drawing/2014/main" id="{BCE426E9-24C5-4391-9499-9CC530E5C74D}"/>
              </a:ext>
            </a:extLst>
          </p:cNvPr>
          <p:cNvSpPr>
            <a:spLocks noGrp="1" noChangeArrowheads="1"/>
          </p:cNvSpPr>
          <p:nvPr>
            <p:ph type="title"/>
          </p:nvPr>
        </p:nvSpPr>
        <p:spPr/>
        <p:txBody>
          <a:bodyPr/>
          <a:lstStyle/>
          <a:p>
            <a:pPr algn="ctr" eaLnBrk="1" hangingPunct="1"/>
            <a:r>
              <a:rPr lang="cs-CZ" altLang="cs-CZ" b="1"/>
              <a:t> </a:t>
            </a:r>
            <a:endParaRPr lang="cs-CZ" altLang="cs-CZ"/>
          </a:p>
        </p:txBody>
      </p:sp>
      <p:sp>
        <p:nvSpPr>
          <p:cNvPr id="27651" name="Zástupný symbol pro obsah 2">
            <a:extLst>
              <a:ext uri="{FF2B5EF4-FFF2-40B4-BE49-F238E27FC236}">
                <a16:creationId xmlns:a16="http://schemas.microsoft.com/office/drawing/2014/main" id="{AC1FD5C5-0D8E-47B9-BB76-18CD1ED5B73E}"/>
              </a:ext>
            </a:extLst>
          </p:cNvPr>
          <p:cNvSpPr>
            <a:spLocks noGrp="1" noChangeArrowheads="1"/>
          </p:cNvSpPr>
          <p:nvPr>
            <p:ph idx="1"/>
          </p:nvPr>
        </p:nvSpPr>
        <p:spPr/>
        <p:txBody>
          <a:bodyPr/>
          <a:lstStyle/>
          <a:p>
            <a:pPr algn="just">
              <a:lnSpc>
                <a:spcPct val="100000"/>
              </a:lnSpc>
            </a:pPr>
            <a:r>
              <a:rPr lang="cs-CZ" altLang="cs-CZ" sz="1600" dirty="0"/>
              <a:t>právo na zákonného soudce</a:t>
            </a:r>
          </a:p>
          <a:p>
            <a:pPr algn="just">
              <a:lnSpc>
                <a:spcPct val="100000"/>
              </a:lnSpc>
            </a:pPr>
            <a:endParaRPr lang="cs-CZ" altLang="cs-CZ" sz="1600" dirty="0"/>
          </a:p>
          <a:p>
            <a:pPr lvl="1" algn="just"/>
            <a:r>
              <a:rPr lang="cs-CZ" sz="1400" dirty="0"/>
              <a:t>dotváří a upevňuje soudcovskou nezávislost, na straně druhé představuje pro každého účastníka řízení záruku, že k rozhodnutí jeho věci jsou povolávány soudy a soudci podle předem daných zásad (procesních pravidel) tak, aby byla zachována zásada pevného přidělování soudní agendy a aby byl vyloučen – pro různé důvody a rozličné účely – výběr soudů a soudců ad hoc</a:t>
            </a:r>
          </a:p>
          <a:p>
            <a:pPr lvl="1" algn="just"/>
            <a:endParaRPr lang="cs-CZ" sz="1400" dirty="0"/>
          </a:p>
          <a:p>
            <a:pPr lvl="1" algn="just"/>
            <a:r>
              <a:rPr lang="cs-CZ" sz="1400" dirty="0"/>
              <a:t>právo na zákonného soudce je zaručeno tím, že pravidla přidělování soudní agendy jsou stanovena přímo v rozvrhu práce (formální aspekt) a tato pravidla musí být určena předem a musí obsahovat záruky proti případnému zneužití (materiální aspekt)</a:t>
            </a:r>
            <a:endParaRPr lang="cs-CZ" altLang="cs-CZ" sz="1400" dirty="0"/>
          </a:p>
          <a:p>
            <a:pPr algn="just">
              <a:lnSpc>
                <a:spcPct val="100000"/>
              </a:lnSpc>
              <a:buFont typeface="Wingdings" panose="05000000000000000000" pitchFamily="2" charset="2"/>
              <a:buNone/>
            </a:pPr>
            <a:endParaRPr lang="cs-CZ" altLang="cs-CZ" sz="1600" dirty="0"/>
          </a:p>
          <a:p>
            <a:pPr lvl="1" algn="just"/>
            <a:r>
              <a:rPr lang="cs-CZ" altLang="cs-CZ" sz="1400" dirty="0"/>
              <a:t>formální aspekt - </a:t>
            </a:r>
            <a:r>
              <a:rPr lang="cs-CZ" sz="1400" dirty="0"/>
              <a:t>způsobu určení soudce, který bude tu kterou věc rozhodovat, a zahrnují rovněž výslovný zákaz odnětí věci takto určenému soudci, z čehož vyplývá, že v konkrétní věci by měl rozhodovat, nebrání-li tomu závažné objektivní důvody, vždy jeden a týž soudce</a:t>
            </a:r>
            <a:endParaRPr lang="cs-CZ" altLang="cs-CZ" sz="1400" dirty="0"/>
          </a:p>
          <a:p>
            <a:pPr marL="324000" lvl="1" indent="0" algn="just">
              <a:buNone/>
            </a:pPr>
            <a:endParaRPr lang="cs-CZ" altLang="cs-CZ" sz="1400" dirty="0"/>
          </a:p>
          <a:p>
            <a:pPr lvl="1" algn="just"/>
            <a:r>
              <a:rPr lang="cs-CZ" altLang="cs-CZ" sz="1400" dirty="0"/>
              <a:t>materiální aspekt - </a:t>
            </a:r>
            <a:r>
              <a:rPr lang="cs-CZ" sz="1400" dirty="0"/>
              <a:t>podávání návrhů soudům a přidělování případů soudcům se odehrává podle předem stanovených pravidel, čímž má být minimalizována možnost jejich ovlivňování, korupce, svévole apod; toto právo však není vyčerpáno toliko zákonným určením věcné, funkční a místní příslušnosti soudu a ani pouhým zákonným vymezením hledisek rozdělení soudní agendy mezi senáty a samosoudce, jakož i stanovením počtu soudců (přísedících) v senátech, jak požaduje čl. 94 Ústavy; není vyčerpáno ani požadavkem dalším, a to vyloučením soudců z projednávání a rozhodování věci z důvodu jejich podjatosti; toto právo totiž představuje zcela neopominutelnou podmínku řádného výkonu té části státní moci, která soudům byla ústavně svěřena</a:t>
            </a:r>
            <a:endParaRPr lang="cs-CZ" altLang="cs-CZ" sz="1400" dirty="0"/>
          </a:p>
          <a:p>
            <a:pPr lvl="1" algn="just">
              <a:buFont typeface="Wingdings" panose="05000000000000000000" pitchFamily="2" charset="2"/>
              <a:buNone/>
            </a:pPr>
            <a:endParaRPr lang="cs-CZ" altLang="cs-CZ" sz="1600" dirty="0"/>
          </a:p>
          <a:p>
            <a:pPr algn="just"/>
            <a:endParaRPr lang="cs-CZ" altLang="cs-CZ" sz="1800" dirty="0"/>
          </a:p>
          <a:p>
            <a:pPr algn="just"/>
            <a:endParaRPr lang="cs-CZ" altLang="cs-CZ" sz="1600" dirty="0"/>
          </a:p>
        </p:txBody>
      </p:sp>
      <p:sp>
        <p:nvSpPr>
          <p:cNvPr id="27652" name="Zástupný symbol pro číslo snímku 5">
            <a:extLst>
              <a:ext uri="{FF2B5EF4-FFF2-40B4-BE49-F238E27FC236}">
                <a16:creationId xmlns:a16="http://schemas.microsoft.com/office/drawing/2014/main" id="{47F3D0A3-4855-423E-B4CA-5C7B38D4613B}"/>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DAD8EDDF-7EFE-4709-8513-9E09E3A9FAA0}" type="slidenum">
              <a:rPr lang="cs-CZ" altLang="cs-CZ" sz="1200"/>
              <a:pPr>
                <a:spcBef>
                  <a:spcPct val="0"/>
                </a:spcBef>
                <a:buClrTx/>
                <a:buFontTx/>
                <a:buNone/>
              </a:pPr>
              <a:t>34</a:t>
            </a:fld>
            <a:endParaRPr lang="cs-CZ" altLang="cs-CZ" sz="12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09CC447F-6766-448A-9C47-D83802FE173F}"/>
              </a:ext>
            </a:extLst>
          </p:cNvPr>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
        <p:nvSpPr>
          <p:cNvPr id="4" name="Nadpis 3">
            <a:extLst>
              <a:ext uri="{FF2B5EF4-FFF2-40B4-BE49-F238E27FC236}">
                <a16:creationId xmlns:a16="http://schemas.microsoft.com/office/drawing/2014/main" id="{FCCF7293-222B-4BF8-9811-F965BCFE28EA}"/>
              </a:ext>
            </a:extLst>
          </p:cNvPr>
          <p:cNvSpPr>
            <a:spLocks noGrp="1"/>
          </p:cNvSpPr>
          <p:nvPr>
            <p:ph type="title"/>
          </p:nvPr>
        </p:nvSpPr>
        <p:spPr/>
        <p:txBody>
          <a:bodyPr/>
          <a:lstStyle/>
          <a:p>
            <a:endParaRPr lang="cs-CZ"/>
          </a:p>
        </p:txBody>
      </p:sp>
      <p:sp>
        <p:nvSpPr>
          <p:cNvPr id="5" name="Zástupný obsah 4">
            <a:extLst>
              <a:ext uri="{FF2B5EF4-FFF2-40B4-BE49-F238E27FC236}">
                <a16:creationId xmlns:a16="http://schemas.microsoft.com/office/drawing/2014/main" id="{7F31E1AB-B7E6-4696-9990-687161134DB2}"/>
              </a:ext>
            </a:extLst>
          </p:cNvPr>
          <p:cNvSpPr>
            <a:spLocks noGrp="1"/>
          </p:cNvSpPr>
          <p:nvPr>
            <p:ph idx="1"/>
          </p:nvPr>
        </p:nvSpPr>
        <p:spPr/>
        <p:txBody>
          <a:bodyPr/>
          <a:lstStyle/>
          <a:p>
            <a:pPr algn="just">
              <a:lnSpc>
                <a:spcPct val="100000"/>
              </a:lnSpc>
            </a:pPr>
            <a:r>
              <a:rPr lang="cs-CZ" altLang="cs-CZ" sz="1500" dirty="0"/>
              <a:t>§ 2/12 </a:t>
            </a:r>
            <a:r>
              <a:rPr lang="cs-CZ" altLang="cs-CZ" sz="1500" dirty="0" err="1"/>
              <a:t>TrŘ</a:t>
            </a:r>
            <a:r>
              <a:rPr lang="cs-CZ" altLang="cs-CZ" sz="1500" dirty="0"/>
              <a:t> zásada bezprostřednosti – při rozhodování v hlavním líčení, jakož i ve veřejném, vazebním a neveřejném zasedání smí soud přihlédnout jen k těm důkazům, které byly při tomto jednání provedeny</a:t>
            </a:r>
          </a:p>
          <a:p>
            <a:pPr marL="72000" indent="0" algn="just">
              <a:lnSpc>
                <a:spcPct val="100000"/>
              </a:lnSpc>
              <a:buNone/>
            </a:pPr>
            <a:endParaRPr lang="cs-CZ" altLang="cs-CZ" sz="1500" dirty="0"/>
          </a:p>
          <a:p>
            <a:pPr algn="just">
              <a:lnSpc>
                <a:spcPct val="100000"/>
              </a:lnSpc>
            </a:pPr>
            <a:r>
              <a:rPr lang="cs-CZ" altLang="cs-CZ" sz="1500" dirty="0"/>
              <a:t>soud smí přihlížet jen k těm důkazům, které byly přímo před ním provedeny (co není před soudem, není na světě)</a:t>
            </a:r>
          </a:p>
          <a:p>
            <a:pPr algn="just">
              <a:lnSpc>
                <a:spcPct val="100000"/>
              </a:lnSpc>
            </a:pPr>
            <a:endParaRPr lang="cs-CZ" altLang="cs-CZ" sz="1500" dirty="0"/>
          </a:p>
          <a:p>
            <a:pPr algn="just">
              <a:lnSpc>
                <a:spcPct val="100000"/>
              </a:lnSpc>
            </a:pPr>
            <a:r>
              <a:rPr lang="cs-CZ" altLang="cs-CZ" sz="1500" dirty="0"/>
              <a:t>účinné realizaci zásady bezprostřednosti napomáhají dále v trestním řádu zakotvená pravidla nezměnitelnosti složení soudu (např. § 219/3 </a:t>
            </a:r>
            <a:r>
              <a:rPr lang="cs-CZ" altLang="cs-CZ" sz="1500" dirty="0" err="1"/>
              <a:t>TrŘ</a:t>
            </a:r>
            <a:r>
              <a:rPr lang="cs-CZ" altLang="cs-CZ" sz="1500" dirty="0"/>
              <a:t>, podle kterého musí být v případě změny složení senátu hlavní líčení provedeno znovu, pokud státní zástupce a obviněný nedali souhlas jen k přečtení podstatného obsahu protokolu o hlavním líčení) a </a:t>
            </a:r>
            <a:r>
              <a:rPr lang="cs-CZ" altLang="cs-CZ" sz="1500" dirty="0" err="1"/>
              <a:t>nepřerušitelnosti</a:t>
            </a:r>
            <a:r>
              <a:rPr lang="cs-CZ" altLang="cs-CZ" sz="1500" dirty="0"/>
              <a:t> jednání soudu (srov. např. § 219/1 </a:t>
            </a:r>
            <a:r>
              <a:rPr lang="cs-CZ" altLang="cs-CZ" sz="1500" dirty="0" err="1"/>
              <a:t>TrŘ</a:t>
            </a:r>
            <a:r>
              <a:rPr lang="cs-CZ" altLang="cs-CZ" sz="1500" dirty="0"/>
              <a:t> upravující možnost odročit hlavní líčení)</a:t>
            </a:r>
          </a:p>
          <a:p>
            <a:pPr algn="just">
              <a:lnSpc>
                <a:spcPct val="100000"/>
              </a:lnSpc>
            </a:pPr>
            <a:endParaRPr lang="cs-CZ" altLang="cs-CZ" sz="1500" dirty="0"/>
          </a:p>
          <a:p>
            <a:pPr algn="just">
              <a:lnSpc>
                <a:spcPct val="100000"/>
              </a:lnSpc>
            </a:pPr>
            <a:r>
              <a:rPr lang="cs-CZ" altLang="cs-CZ" sz="1500" dirty="0"/>
              <a:t>zásada bezprostřednosti slouží, podobně jako zásada ústnosti (§ 12/11 </a:t>
            </a:r>
            <a:r>
              <a:rPr lang="cs-CZ" altLang="cs-CZ" sz="1500" dirty="0" err="1"/>
              <a:t>TrŘ</a:t>
            </a:r>
            <a:r>
              <a:rPr lang="cs-CZ" altLang="cs-CZ" sz="1500" dirty="0"/>
              <a:t>), k účinnému naplnění požadavku veřejnosti řízení před soudem v rámci trestního řízení</a:t>
            </a:r>
          </a:p>
          <a:p>
            <a:pPr algn="just">
              <a:lnSpc>
                <a:spcPct val="100000"/>
              </a:lnSpc>
            </a:pPr>
            <a:endParaRPr lang="cs-CZ" altLang="cs-CZ" sz="1500" dirty="0"/>
          </a:p>
          <a:p>
            <a:pPr algn="just">
              <a:lnSpc>
                <a:spcPct val="100000"/>
              </a:lnSpc>
            </a:pPr>
            <a:r>
              <a:rPr lang="cs-CZ" altLang="cs-CZ" sz="1500" dirty="0"/>
              <a:t> jako součást zásady bezprostřednosti se v teorii uvádí rovněž požadavek, aby soud čerpal důkazy z pramene co možná nejbližšího zjišťované skutečnosti (tj. aby kupříkladu vyslechl v prvé řadě přímo osobu, která byla svědkem určité události, nikoli osobu, které se dotyčná osoba svěřila s tím, čeho byla svědkem); takový požadavek je samozřejmě zcela namístě, sám o sobě nicméně z § 2/12 </a:t>
            </a:r>
            <a:r>
              <a:rPr lang="cs-CZ" altLang="cs-CZ" sz="1500" dirty="0" err="1"/>
              <a:t>TrŘ</a:t>
            </a:r>
            <a:r>
              <a:rPr lang="cs-CZ" altLang="cs-CZ" sz="1500" dirty="0"/>
              <a:t> nevyplývá </a:t>
            </a:r>
          </a:p>
          <a:p>
            <a:pPr algn="just">
              <a:lnSpc>
                <a:spcPct val="100000"/>
              </a:lnSpc>
            </a:pPr>
            <a:endParaRPr lang="cs-CZ" altLang="cs-CZ" sz="1600" dirty="0"/>
          </a:p>
          <a:p>
            <a:pPr algn="just">
              <a:lnSpc>
                <a:spcPct val="100000"/>
              </a:lnSpc>
            </a:pPr>
            <a:endParaRPr lang="cs-CZ" altLang="cs-CZ" sz="1600" dirty="0"/>
          </a:p>
          <a:p>
            <a:pPr algn="just">
              <a:lnSpc>
                <a:spcPct val="100000"/>
              </a:lnSpc>
            </a:pPr>
            <a:endParaRPr lang="cs-CZ" altLang="cs-CZ" sz="1600" dirty="0"/>
          </a:p>
          <a:p>
            <a:pPr marL="72000" indent="0" algn="just">
              <a:lnSpc>
                <a:spcPct val="100000"/>
              </a:lnSpc>
              <a:buNone/>
            </a:pPr>
            <a:endParaRPr lang="cs-CZ" altLang="cs-CZ" sz="1600" dirty="0"/>
          </a:p>
          <a:p>
            <a:pPr marL="72000" indent="0" algn="just">
              <a:lnSpc>
                <a:spcPct val="100000"/>
              </a:lnSpc>
              <a:buNone/>
            </a:pPr>
            <a:endParaRPr lang="cs-CZ" altLang="cs-CZ" sz="1600" dirty="0"/>
          </a:p>
          <a:p>
            <a:endParaRPr lang="cs-CZ" sz="1600" dirty="0"/>
          </a:p>
        </p:txBody>
      </p:sp>
    </p:spTree>
    <p:extLst>
      <p:ext uri="{BB962C8B-B14F-4D97-AF65-F5344CB8AC3E}">
        <p14:creationId xmlns:p14="http://schemas.microsoft.com/office/powerpoint/2010/main" val="22953117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0B5FC4A-0DB6-4F53-BC98-870DF96BDAF2}"/>
              </a:ext>
            </a:extLst>
          </p:cNvPr>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
        <p:nvSpPr>
          <p:cNvPr id="4" name="Nadpis 3">
            <a:extLst>
              <a:ext uri="{FF2B5EF4-FFF2-40B4-BE49-F238E27FC236}">
                <a16:creationId xmlns:a16="http://schemas.microsoft.com/office/drawing/2014/main" id="{50CCC1E2-371F-4C1C-938E-B80C74548890}"/>
              </a:ext>
            </a:extLst>
          </p:cNvPr>
          <p:cNvSpPr>
            <a:spLocks noGrp="1"/>
          </p:cNvSpPr>
          <p:nvPr>
            <p:ph type="title"/>
          </p:nvPr>
        </p:nvSpPr>
        <p:spPr/>
        <p:txBody>
          <a:bodyPr/>
          <a:lstStyle/>
          <a:p>
            <a:endParaRPr lang="cs-CZ"/>
          </a:p>
        </p:txBody>
      </p:sp>
      <p:sp>
        <p:nvSpPr>
          <p:cNvPr id="5" name="Zástupný obsah 4">
            <a:extLst>
              <a:ext uri="{FF2B5EF4-FFF2-40B4-BE49-F238E27FC236}">
                <a16:creationId xmlns:a16="http://schemas.microsoft.com/office/drawing/2014/main" id="{241DC68A-C7D7-47B2-A0C1-11AC74F6A896}"/>
              </a:ext>
            </a:extLst>
          </p:cNvPr>
          <p:cNvSpPr>
            <a:spLocks noGrp="1"/>
          </p:cNvSpPr>
          <p:nvPr>
            <p:ph idx="1"/>
          </p:nvPr>
        </p:nvSpPr>
        <p:spPr/>
        <p:txBody>
          <a:bodyPr/>
          <a:lstStyle/>
          <a:p>
            <a:pPr algn="just">
              <a:lnSpc>
                <a:spcPct val="100000"/>
              </a:lnSpc>
            </a:pPr>
            <a:r>
              <a:rPr lang="cs-CZ" altLang="cs-CZ" sz="1600" dirty="0"/>
              <a:t>„….zásady přímosti (§ 2/11 </a:t>
            </a:r>
            <a:r>
              <a:rPr lang="cs-CZ" altLang="cs-CZ" sz="1600" dirty="0" err="1"/>
              <a:t>TrŘ</a:t>
            </a:r>
            <a:r>
              <a:rPr lang="cs-CZ" altLang="cs-CZ" sz="1600" dirty="0"/>
              <a:t>) a bezprostřednosti (§ 2/12 </a:t>
            </a:r>
            <a:r>
              <a:rPr lang="cs-CZ" altLang="cs-CZ" sz="1600" dirty="0" err="1"/>
              <a:t>TrŘ</a:t>
            </a:r>
            <a:r>
              <a:rPr lang="cs-CZ" altLang="cs-CZ" sz="1600" dirty="0"/>
              <a:t>) jakožto stěžejní zásady dokazování v trestním řízení zajišťují, aby skutkový stav byl hodnocen tím soudem, který důkazy provádí, a který je tak o jejich obsahu a vzájemných souvislostech nejlépe informován </a:t>
            </a:r>
          </a:p>
          <a:p>
            <a:pPr algn="just">
              <a:lnSpc>
                <a:spcPct val="100000"/>
              </a:lnSpc>
            </a:pPr>
            <a:endParaRPr lang="cs-CZ" altLang="cs-CZ" sz="1600" dirty="0"/>
          </a:p>
          <a:p>
            <a:pPr algn="just">
              <a:lnSpc>
                <a:spcPct val="100000"/>
              </a:lnSpc>
            </a:pPr>
            <a:r>
              <a:rPr lang="cs-CZ" altLang="cs-CZ" sz="1600" dirty="0"/>
              <a:t>zároveň posilují ústavně zaručená práva obhajoby, která může na provádění důkazů a jejich potenciální přehodnocení bezprostředně reagovat </a:t>
            </a:r>
          </a:p>
          <a:p>
            <a:pPr algn="just">
              <a:lnSpc>
                <a:spcPct val="100000"/>
              </a:lnSpc>
            </a:pPr>
            <a:endParaRPr lang="cs-CZ" altLang="cs-CZ" sz="1600" dirty="0"/>
          </a:p>
          <a:p>
            <a:pPr algn="just">
              <a:lnSpc>
                <a:spcPct val="100000"/>
              </a:lnSpc>
            </a:pPr>
            <a:r>
              <a:rPr lang="cs-CZ" altLang="cs-CZ" sz="1600" dirty="0"/>
              <a:t>nedodržení těchto zásad v podobě tzv. překvapivého rozhodnutí zvyšuje intenzitu případného zásahu do práva obžalované osoby na spravedlivý proces podle čl. 36/1 LZPS v situaci, kdy v cestě provedení odlišně hodnocených důkazů nestojí žádné významné faktické či právní překážky a odvolací soud dospěje na základě takovéhoto přehodnocení dříve provedených důkazů k závěru o nutnosti "přeměny" soudem prvního stupně uloženého trestu odnětí svobody s podmíněným odkladem v trest nepodmíněného odnětí svobody za odlišně právně kvalifikované trestné jednání….“ (III. ÚS 1980/13)</a:t>
            </a:r>
          </a:p>
          <a:p>
            <a:endParaRPr lang="cs-CZ" sz="1600" dirty="0"/>
          </a:p>
        </p:txBody>
      </p:sp>
    </p:spTree>
    <p:extLst>
      <p:ext uri="{BB962C8B-B14F-4D97-AF65-F5344CB8AC3E}">
        <p14:creationId xmlns:p14="http://schemas.microsoft.com/office/powerpoint/2010/main" val="26402976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5CB47AC4-3C92-4B76-972F-796CD405942C}"/>
              </a:ext>
            </a:extLst>
          </p:cNvPr>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
        <p:nvSpPr>
          <p:cNvPr id="4" name="Nadpis 3">
            <a:extLst>
              <a:ext uri="{FF2B5EF4-FFF2-40B4-BE49-F238E27FC236}">
                <a16:creationId xmlns:a16="http://schemas.microsoft.com/office/drawing/2014/main" id="{2C61151A-F240-4B8A-9459-C8C57FBBF39F}"/>
              </a:ext>
            </a:extLst>
          </p:cNvPr>
          <p:cNvSpPr>
            <a:spLocks noGrp="1"/>
          </p:cNvSpPr>
          <p:nvPr>
            <p:ph type="title"/>
          </p:nvPr>
        </p:nvSpPr>
        <p:spPr/>
        <p:txBody>
          <a:bodyPr/>
          <a:lstStyle/>
          <a:p>
            <a:endParaRPr lang="cs-CZ"/>
          </a:p>
        </p:txBody>
      </p:sp>
      <p:sp>
        <p:nvSpPr>
          <p:cNvPr id="5" name="Zástupný obsah 4">
            <a:extLst>
              <a:ext uri="{FF2B5EF4-FFF2-40B4-BE49-F238E27FC236}">
                <a16:creationId xmlns:a16="http://schemas.microsoft.com/office/drawing/2014/main" id="{D0FD2D04-978F-4001-BD91-5D0C0117D685}"/>
              </a:ext>
            </a:extLst>
          </p:cNvPr>
          <p:cNvSpPr>
            <a:spLocks noGrp="1"/>
          </p:cNvSpPr>
          <p:nvPr>
            <p:ph idx="1"/>
          </p:nvPr>
        </p:nvSpPr>
        <p:spPr/>
        <p:txBody>
          <a:bodyPr/>
          <a:lstStyle/>
          <a:p>
            <a:r>
              <a:rPr lang="cs-CZ" sz="1600" dirty="0"/>
              <a:t>§ 202/1 </a:t>
            </a:r>
            <a:r>
              <a:rPr lang="cs-CZ" sz="1600" dirty="0" err="1"/>
              <a:t>TrŘ</a:t>
            </a:r>
            <a:r>
              <a:rPr lang="cs-CZ" sz="1600" dirty="0"/>
              <a:t> - </a:t>
            </a:r>
            <a:r>
              <a:rPr lang="cs-CZ" sz="1600" dirty="0" err="1"/>
              <a:t>hl.l</a:t>
            </a:r>
            <a:r>
              <a:rPr lang="cs-CZ" sz="1600" dirty="0"/>
              <a:t>. se koná za stálé přítomnosti všech členů senátu</a:t>
            </a:r>
          </a:p>
          <a:p>
            <a:r>
              <a:rPr lang="cs-CZ" sz="1600" dirty="0"/>
              <a:t>§ 234/1 </a:t>
            </a:r>
            <a:r>
              <a:rPr lang="cs-CZ" sz="1600" dirty="0" err="1"/>
              <a:t>TrŘ</a:t>
            </a:r>
            <a:r>
              <a:rPr lang="cs-CZ" sz="1600" dirty="0"/>
              <a:t> - veřejné zasedání se koná za stálé přítomnosti všech členů senátu </a:t>
            </a:r>
          </a:p>
          <a:p>
            <a:r>
              <a:rPr lang="cs-CZ" sz="1600" dirty="0"/>
              <a:t>§ 242 </a:t>
            </a:r>
            <a:r>
              <a:rPr lang="cs-CZ" sz="1600" dirty="0" err="1"/>
              <a:t>TrŘ</a:t>
            </a:r>
            <a:r>
              <a:rPr lang="cs-CZ" sz="1600" dirty="0"/>
              <a:t> – neveřejné zasedání se koná za stálé přítomnosti všech členů senátu</a:t>
            </a:r>
          </a:p>
          <a:p>
            <a:r>
              <a:rPr lang="cs-CZ" sz="1600" dirty="0"/>
              <a:t>§ 197 </a:t>
            </a:r>
            <a:r>
              <a:rPr lang="cs-CZ" sz="1600" dirty="0" err="1"/>
              <a:t>TrŘ</a:t>
            </a:r>
            <a:r>
              <a:rPr lang="cs-CZ" sz="1600" dirty="0"/>
              <a:t> náhradní soudce - účastní se hlavního líčení kromě členů senátu </a:t>
            </a:r>
          </a:p>
          <a:p>
            <a:r>
              <a:rPr lang="cs-CZ" sz="1600" dirty="0"/>
              <a:t>§ 219/3 </a:t>
            </a:r>
            <a:r>
              <a:rPr lang="cs-CZ" sz="1600" dirty="0" err="1"/>
              <a:t>TrŘ</a:t>
            </a:r>
            <a:r>
              <a:rPr lang="cs-CZ" sz="1600" dirty="0"/>
              <a:t> -  při odročení sdělí předseda senátu podstatný obsah předchozího líčení</a:t>
            </a:r>
          </a:p>
          <a:p>
            <a:r>
              <a:rPr lang="cs-CZ" altLang="cs-CZ" sz="1600" dirty="0"/>
              <a:t>výjimkou je rozhodování  trestním příkazem - § 314e </a:t>
            </a:r>
            <a:r>
              <a:rPr lang="cs-CZ" altLang="cs-CZ" sz="1600" dirty="0" err="1"/>
              <a:t>TrŘ</a:t>
            </a:r>
            <a:endParaRPr lang="cs-CZ" altLang="cs-CZ" sz="1600" dirty="0"/>
          </a:p>
          <a:p>
            <a:endParaRPr lang="cs-CZ" sz="1600" dirty="0"/>
          </a:p>
        </p:txBody>
      </p:sp>
    </p:spTree>
    <p:extLst>
      <p:ext uri="{BB962C8B-B14F-4D97-AF65-F5344CB8AC3E}">
        <p14:creationId xmlns:p14="http://schemas.microsoft.com/office/powerpoint/2010/main" val="12536284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a:extLst>
              <a:ext uri="{FF2B5EF4-FFF2-40B4-BE49-F238E27FC236}">
                <a16:creationId xmlns:a16="http://schemas.microsoft.com/office/drawing/2014/main" id="{E0D6270A-5AFC-42C5-A43E-DCC4DC7995FB}"/>
              </a:ext>
            </a:extLst>
          </p:cNvPr>
          <p:cNvSpPr>
            <a:spLocks noGrp="1" noChangeArrowheads="1"/>
          </p:cNvSpPr>
          <p:nvPr>
            <p:ph type="title"/>
          </p:nvPr>
        </p:nvSpPr>
        <p:spPr/>
        <p:txBody>
          <a:bodyPr/>
          <a:lstStyle/>
          <a:p>
            <a:pPr algn="ctr"/>
            <a:r>
              <a:rPr lang="cs-CZ" altLang="cs-CZ" b="1"/>
              <a:t>Zásada zákonnosti - § 2/1 TrŘ</a:t>
            </a:r>
          </a:p>
        </p:txBody>
      </p:sp>
      <p:sp>
        <p:nvSpPr>
          <p:cNvPr id="10243" name="Zástupný symbol pro obsah 2">
            <a:extLst>
              <a:ext uri="{FF2B5EF4-FFF2-40B4-BE49-F238E27FC236}">
                <a16:creationId xmlns:a16="http://schemas.microsoft.com/office/drawing/2014/main" id="{FF86FFEC-3402-4971-85B5-9CBAD4871C2B}"/>
              </a:ext>
            </a:extLst>
          </p:cNvPr>
          <p:cNvSpPr>
            <a:spLocks noGrp="1" noChangeArrowheads="1"/>
          </p:cNvSpPr>
          <p:nvPr>
            <p:ph idx="1"/>
          </p:nvPr>
        </p:nvSpPr>
        <p:spPr/>
        <p:txBody>
          <a:bodyPr/>
          <a:lstStyle/>
          <a:p>
            <a:pPr marL="72000" indent="0">
              <a:buNone/>
            </a:pPr>
            <a:endParaRPr lang="cs-CZ" altLang="cs-CZ" sz="1800" dirty="0"/>
          </a:p>
          <a:p>
            <a:pPr>
              <a:lnSpc>
                <a:spcPct val="100000"/>
              </a:lnSpc>
            </a:pPr>
            <a:r>
              <a:rPr lang="cs-CZ" altLang="cs-CZ" sz="1800" dirty="0" err="1"/>
              <a:t>nullum</a:t>
            </a:r>
            <a:r>
              <a:rPr lang="cs-CZ" altLang="cs-CZ" sz="1800" dirty="0"/>
              <a:t> </a:t>
            </a:r>
            <a:r>
              <a:rPr lang="cs-CZ" altLang="cs-CZ" sz="1800" dirty="0" err="1"/>
              <a:t>crimen</a:t>
            </a:r>
            <a:r>
              <a:rPr lang="cs-CZ" altLang="cs-CZ" sz="1800" dirty="0"/>
              <a:t> sine lege  - není trestného činu bez zákona</a:t>
            </a:r>
          </a:p>
          <a:p>
            <a:pPr>
              <a:lnSpc>
                <a:spcPct val="100000"/>
              </a:lnSpc>
              <a:buFont typeface="Wingdings" panose="05000000000000000000" pitchFamily="2" charset="2"/>
              <a:buNone/>
            </a:pPr>
            <a:endParaRPr lang="cs-CZ" altLang="cs-CZ" sz="1800" dirty="0"/>
          </a:p>
          <a:p>
            <a:pPr>
              <a:lnSpc>
                <a:spcPct val="100000"/>
              </a:lnSpc>
            </a:pPr>
            <a:r>
              <a:rPr lang="cs-CZ" altLang="cs-CZ" sz="1800" dirty="0" err="1"/>
              <a:t>nulla</a:t>
            </a:r>
            <a:r>
              <a:rPr lang="cs-CZ" altLang="cs-CZ" sz="1800" dirty="0"/>
              <a:t> </a:t>
            </a:r>
            <a:r>
              <a:rPr lang="cs-CZ" altLang="cs-CZ" sz="1800" dirty="0" err="1"/>
              <a:t>poena</a:t>
            </a:r>
            <a:r>
              <a:rPr lang="cs-CZ" altLang="cs-CZ" sz="1800" dirty="0"/>
              <a:t> sine lege – není trestu bez zákona </a:t>
            </a:r>
          </a:p>
          <a:p>
            <a:pPr>
              <a:lnSpc>
                <a:spcPct val="100000"/>
              </a:lnSpc>
            </a:pPr>
            <a:endParaRPr lang="cs-CZ" altLang="cs-CZ" sz="1800" dirty="0"/>
          </a:p>
          <a:p>
            <a:pPr algn="just">
              <a:lnSpc>
                <a:spcPct val="100000"/>
              </a:lnSpc>
            </a:pPr>
            <a:r>
              <a:rPr lang="cs-CZ" altLang="cs-CZ" sz="1800" dirty="0"/>
              <a:t>čl. 3/3 Ústavy - státní moc slouží všem občanům a lze ji uplatňovat jen v případech, v mezích a způsoby, které stanoví zákon</a:t>
            </a:r>
          </a:p>
          <a:p>
            <a:pPr>
              <a:lnSpc>
                <a:spcPct val="100000"/>
              </a:lnSpc>
            </a:pPr>
            <a:endParaRPr lang="cs-CZ" altLang="cs-CZ" sz="1800" dirty="0"/>
          </a:p>
          <a:p>
            <a:pPr algn="just">
              <a:lnSpc>
                <a:spcPct val="100000"/>
              </a:lnSpc>
            </a:pPr>
            <a:r>
              <a:rPr lang="cs-CZ" altLang="cs-CZ" sz="1800" dirty="0"/>
              <a:t>čl. 2/2 LZPS - státní moc lze uplatňovat jen v případech a v mezích stanovených zákonem, a to způsobem, který zákon stanoví</a:t>
            </a:r>
          </a:p>
          <a:p>
            <a:endParaRPr lang="cs-CZ" altLang="cs-CZ" sz="1800" dirty="0"/>
          </a:p>
          <a:p>
            <a:endParaRPr lang="cs-CZ" altLang="cs-CZ" sz="1800" dirty="0"/>
          </a:p>
          <a:p>
            <a:pPr lvl="1">
              <a:buFont typeface="Wingdings" panose="05000000000000000000" pitchFamily="2" charset="2"/>
              <a:buNone/>
            </a:pPr>
            <a:endParaRPr lang="cs-CZ" altLang="cs-CZ" sz="1800" dirty="0"/>
          </a:p>
          <a:p>
            <a:pPr>
              <a:buFont typeface="Wingdings" panose="05000000000000000000" pitchFamily="2" charset="2"/>
              <a:buNone/>
            </a:pPr>
            <a:endParaRPr lang="cs-CZ" altLang="cs-CZ" sz="1800" dirty="0"/>
          </a:p>
        </p:txBody>
      </p:sp>
      <p:sp>
        <p:nvSpPr>
          <p:cNvPr id="10244" name="Zástupný symbol pro číslo snímku 5">
            <a:extLst>
              <a:ext uri="{FF2B5EF4-FFF2-40B4-BE49-F238E27FC236}">
                <a16:creationId xmlns:a16="http://schemas.microsoft.com/office/drawing/2014/main" id="{22649AE1-A650-447B-A441-2CF2DBCEAA9C}"/>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F739C572-96E9-45B0-89ED-89A91FCD4C2E}" type="slidenum">
              <a:rPr lang="cs-CZ" altLang="cs-CZ" sz="1200"/>
              <a:pPr>
                <a:spcBef>
                  <a:spcPct val="0"/>
                </a:spcBef>
                <a:buClrTx/>
                <a:buFontTx/>
                <a:buNone/>
              </a:pPr>
              <a:t>38</a:t>
            </a:fld>
            <a:endParaRPr lang="cs-CZ" altLang="cs-CZ" sz="120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6D12A5A1-A814-423C-BA12-542B5D2FB91F}"/>
              </a:ext>
            </a:extLst>
          </p:cNvPr>
          <p:cNvSpPr>
            <a:spLocks noGrp="1" noChangeArrowheads="1"/>
          </p:cNvSpPr>
          <p:nvPr>
            <p:ph type="title"/>
          </p:nvPr>
        </p:nvSpPr>
        <p:spPr/>
        <p:txBody>
          <a:bodyPr/>
          <a:lstStyle/>
          <a:p>
            <a:pPr algn="ctr"/>
            <a:r>
              <a:rPr lang="cs-CZ" altLang="cs-CZ" b="1">
                <a:latin typeface="Arial" panose="020B0604020202020204" pitchFamily="34" charset="0"/>
              </a:rPr>
              <a:t>Presumpce neviny - § 2/2 TrŘ</a:t>
            </a:r>
          </a:p>
        </p:txBody>
      </p:sp>
      <p:sp>
        <p:nvSpPr>
          <p:cNvPr id="11267" name="Rectangle 3">
            <a:extLst>
              <a:ext uri="{FF2B5EF4-FFF2-40B4-BE49-F238E27FC236}">
                <a16:creationId xmlns:a16="http://schemas.microsoft.com/office/drawing/2014/main" id="{9C49E419-7CCA-42BA-B057-74ACD561A8AB}"/>
              </a:ext>
            </a:extLst>
          </p:cNvPr>
          <p:cNvSpPr>
            <a:spLocks noGrp="1" noChangeArrowheads="1"/>
          </p:cNvSpPr>
          <p:nvPr>
            <p:ph type="body" idx="1"/>
          </p:nvPr>
        </p:nvSpPr>
        <p:spPr/>
        <p:txBody>
          <a:bodyPr/>
          <a:lstStyle/>
          <a:p>
            <a:pPr algn="just">
              <a:lnSpc>
                <a:spcPct val="100000"/>
              </a:lnSpc>
            </a:pPr>
            <a:endParaRPr lang="cs-CZ" altLang="cs-CZ" sz="1800" dirty="0">
              <a:latin typeface="Arial" panose="020B0604020202020204" pitchFamily="34" charset="0"/>
              <a:cs typeface="Arial" panose="020B0604020202020204" pitchFamily="34" charset="0"/>
            </a:endParaRPr>
          </a:p>
          <a:p>
            <a:pPr algn="just">
              <a:lnSpc>
                <a:spcPct val="100000"/>
              </a:lnSpc>
            </a:pPr>
            <a:r>
              <a:rPr lang="cs-CZ" altLang="cs-CZ" sz="1800" dirty="0">
                <a:latin typeface="Arial" panose="020B0604020202020204" pitchFamily="34" charset="0"/>
                <a:cs typeface="Arial" panose="020B0604020202020204" pitchFamily="34" charset="0"/>
              </a:rPr>
              <a:t>účelem je jednak to, aby obviněná osoba nesnášela stejné následky jako odsouzená osoba a jednak, aby průběh vykonaného dokazování umožnil soudu rozhodovat nestranně; má stránku </a:t>
            </a:r>
          </a:p>
          <a:p>
            <a:pPr algn="just">
              <a:lnSpc>
                <a:spcPct val="100000"/>
              </a:lnSpc>
              <a:buFont typeface="Wingdings" panose="05000000000000000000" pitchFamily="2" charset="2"/>
              <a:buNone/>
            </a:pPr>
            <a:endParaRPr lang="cs-CZ" altLang="cs-CZ" sz="1800" dirty="0">
              <a:latin typeface="Arial" panose="020B0604020202020204" pitchFamily="34" charset="0"/>
              <a:cs typeface="Arial" panose="020B0604020202020204" pitchFamily="34" charset="0"/>
            </a:endParaRPr>
          </a:p>
          <a:p>
            <a:pPr lvl="1" algn="just"/>
            <a:r>
              <a:rPr lang="cs-CZ" altLang="cs-CZ" sz="1600" dirty="0">
                <a:latin typeface="Arial" panose="020B0604020202020204" pitchFamily="34" charset="0"/>
                <a:cs typeface="Arial" panose="020B0604020202020204" pitchFamily="34" charset="0"/>
              </a:rPr>
              <a:t>hmotněprávní - zákaz vyjadřovat se o obviněném jako o vinném před pravomocným vyjádřením soudu o jeho vině</a:t>
            </a:r>
          </a:p>
          <a:p>
            <a:pPr lvl="1" algn="just">
              <a:buFont typeface="Wingdings" panose="05000000000000000000" pitchFamily="2" charset="2"/>
              <a:buNone/>
            </a:pPr>
            <a:endParaRPr lang="cs-CZ" altLang="cs-CZ" sz="1600" dirty="0">
              <a:latin typeface="Arial" panose="020B0604020202020204" pitchFamily="34" charset="0"/>
              <a:cs typeface="Arial" panose="020B0604020202020204" pitchFamily="34" charset="0"/>
            </a:endParaRPr>
          </a:p>
          <a:p>
            <a:pPr lvl="1" algn="just"/>
            <a:r>
              <a:rPr lang="cs-CZ" altLang="cs-CZ" sz="1600" dirty="0" err="1">
                <a:latin typeface="Arial" panose="020B0604020202020204" pitchFamily="34" charset="0"/>
                <a:cs typeface="Arial" panose="020B0604020202020204" pitchFamily="34" charset="0"/>
              </a:rPr>
              <a:t>procesněprávní</a:t>
            </a:r>
            <a:r>
              <a:rPr lang="cs-CZ" altLang="cs-CZ" sz="1600" dirty="0">
                <a:latin typeface="Arial" panose="020B0604020202020204" pitchFamily="34" charset="0"/>
                <a:cs typeface="Arial" panose="020B0604020202020204" pitchFamily="34" charset="0"/>
              </a:rPr>
              <a:t> - pravidla soudního dokazování mají být takové, aby soud určil vinu nestranně a na základě zákona</a:t>
            </a:r>
          </a:p>
          <a:p>
            <a:pPr algn="just">
              <a:lnSpc>
                <a:spcPct val="100000"/>
              </a:lnSpc>
            </a:pPr>
            <a:endParaRPr lang="cs-CZ" altLang="cs-CZ" sz="1600" dirty="0">
              <a:latin typeface="Arial" panose="020B0604020202020204" pitchFamily="34" charset="0"/>
              <a:cs typeface="Arial" panose="020B0604020202020204" pitchFamily="34" charset="0"/>
            </a:endParaRPr>
          </a:p>
          <a:p>
            <a:pPr algn="just">
              <a:lnSpc>
                <a:spcPct val="100000"/>
              </a:lnSpc>
            </a:pPr>
            <a:r>
              <a:rPr lang="cs-CZ" altLang="cs-CZ" sz="1800" dirty="0">
                <a:latin typeface="Arial" panose="020B0604020202020204" pitchFamily="34" charset="0"/>
                <a:cs typeface="Arial" panose="020B0604020202020204" pitchFamily="34" charset="0"/>
              </a:rPr>
              <a:t>vina obviněného musí být dokázána, tj. nedokázaná vina je dokázaná nevina – in </a:t>
            </a:r>
            <a:r>
              <a:rPr lang="cs-CZ" altLang="cs-CZ" sz="1800" dirty="0" err="1">
                <a:latin typeface="Arial" panose="020B0604020202020204" pitchFamily="34" charset="0"/>
                <a:cs typeface="Arial" panose="020B0604020202020204" pitchFamily="34" charset="0"/>
              </a:rPr>
              <a:t>dubio</a:t>
            </a:r>
            <a:r>
              <a:rPr lang="cs-CZ" altLang="cs-CZ" sz="1800" dirty="0">
                <a:latin typeface="Arial" panose="020B0604020202020204" pitchFamily="34" charset="0"/>
                <a:cs typeface="Arial" panose="020B0604020202020204" pitchFamily="34" charset="0"/>
              </a:rPr>
              <a:t> pro </a:t>
            </a:r>
            <a:r>
              <a:rPr lang="cs-CZ" altLang="cs-CZ" sz="1800" dirty="0" err="1">
                <a:latin typeface="Arial" panose="020B0604020202020204" pitchFamily="34" charset="0"/>
                <a:cs typeface="Arial" panose="020B0604020202020204" pitchFamily="34" charset="0"/>
              </a:rPr>
              <a:t>reo</a:t>
            </a:r>
            <a:r>
              <a:rPr lang="cs-CZ" altLang="cs-CZ" sz="1800" dirty="0">
                <a:latin typeface="Arial" panose="020B0604020202020204" pitchFamily="34" charset="0"/>
                <a:cs typeface="Arial" panose="020B0604020202020204" pitchFamily="34" charset="0"/>
              </a:rPr>
              <a:t> </a:t>
            </a:r>
          </a:p>
          <a:p>
            <a:pPr algn="just">
              <a:lnSpc>
                <a:spcPct val="100000"/>
              </a:lnSpc>
            </a:pPr>
            <a:endParaRPr lang="cs-CZ" altLang="cs-CZ" sz="1800" dirty="0">
              <a:latin typeface="Arial" panose="020B0604020202020204" pitchFamily="34" charset="0"/>
              <a:cs typeface="Arial" panose="020B0604020202020204" pitchFamily="34" charset="0"/>
            </a:endParaRPr>
          </a:p>
          <a:p>
            <a:pPr algn="just">
              <a:lnSpc>
                <a:spcPct val="100000"/>
              </a:lnSpc>
            </a:pPr>
            <a:r>
              <a:rPr lang="cs-CZ" altLang="cs-CZ" sz="1800" dirty="0">
                <a:latin typeface="Arial" panose="020B0604020202020204" pitchFamily="34" charset="0"/>
                <a:cs typeface="Arial" panose="020B0604020202020204" pitchFamily="34" charset="0"/>
              </a:rPr>
              <a:t>presumpce  „viny“ – média, ale i chování OČTŘ vůči obviněnému </a:t>
            </a:r>
          </a:p>
          <a:p>
            <a:endParaRPr lang="cs-CZ" altLang="cs-CZ" sz="1600" dirty="0">
              <a:latin typeface="Arial" panose="020B0604020202020204" pitchFamily="34" charset="0"/>
              <a:cs typeface="Arial" panose="020B0604020202020204" pitchFamily="34" charset="0"/>
            </a:endParaRPr>
          </a:p>
          <a:p>
            <a:endParaRPr lang="cs-CZ" altLang="cs-CZ" sz="1800" dirty="0">
              <a:latin typeface="Arial" panose="020B0604020202020204" pitchFamily="34" charset="0"/>
              <a:cs typeface="Arial" panose="020B0604020202020204" pitchFamily="34" charset="0"/>
            </a:endParaRPr>
          </a:p>
        </p:txBody>
      </p:sp>
      <p:sp>
        <p:nvSpPr>
          <p:cNvPr id="11268" name="Zástupný symbol pro číslo snímku 3">
            <a:extLst>
              <a:ext uri="{FF2B5EF4-FFF2-40B4-BE49-F238E27FC236}">
                <a16:creationId xmlns:a16="http://schemas.microsoft.com/office/drawing/2014/main" id="{129E523A-B192-42C2-9548-2DDB42C0CB8C}"/>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6FFB95C2-351E-40AB-880A-849D834E9374}" type="slidenum">
              <a:rPr lang="cs-CZ" altLang="cs-CZ" sz="1200"/>
              <a:pPr>
                <a:spcBef>
                  <a:spcPct val="0"/>
                </a:spcBef>
                <a:buClrTx/>
                <a:buFontTx/>
                <a:buNone/>
              </a:pPr>
              <a:t>39</a:t>
            </a:fld>
            <a:endParaRPr lang="cs-CZ" altLang="cs-CZ" sz="12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a:extLst>
              <a:ext uri="{FF2B5EF4-FFF2-40B4-BE49-F238E27FC236}">
                <a16:creationId xmlns:a16="http://schemas.microsoft.com/office/drawing/2014/main" id="{5A4F3397-755E-4069-9858-10F260D41310}"/>
              </a:ext>
            </a:extLst>
          </p:cNvPr>
          <p:cNvSpPr>
            <a:spLocks noGrp="1" noChangeArrowheads="1"/>
          </p:cNvSpPr>
          <p:nvPr>
            <p:ph type="title"/>
          </p:nvPr>
        </p:nvSpPr>
        <p:spPr/>
        <p:txBody>
          <a:bodyPr/>
          <a:lstStyle/>
          <a:p>
            <a:pPr algn="ctr"/>
            <a:r>
              <a:rPr lang="cs-CZ" altLang="cs-CZ" b="1"/>
              <a:t>Základní zásady trestního řízení </a:t>
            </a:r>
          </a:p>
        </p:txBody>
      </p:sp>
      <p:sp>
        <p:nvSpPr>
          <p:cNvPr id="9219" name="Zástupný symbol pro obsah 2">
            <a:extLst>
              <a:ext uri="{FF2B5EF4-FFF2-40B4-BE49-F238E27FC236}">
                <a16:creationId xmlns:a16="http://schemas.microsoft.com/office/drawing/2014/main" id="{C8814BC1-846F-431C-98D2-2A8A50CF6CBB}"/>
              </a:ext>
            </a:extLst>
          </p:cNvPr>
          <p:cNvSpPr>
            <a:spLocks noGrp="1" noChangeArrowheads="1"/>
          </p:cNvSpPr>
          <p:nvPr>
            <p:ph idx="1"/>
          </p:nvPr>
        </p:nvSpPr>
        <p:spPr/>
        <p:txBody>
          <a:bodyPr/>
          <a:lstStyle/>
          <a:p>
            <a:pPr algn="just">
              <a:lnSpc>
                <a:spcPct val="100000"/>
              </a:lnSpc>
            </a:pPr>
            <a:endParaRPr lang="cs-CZ" altLang="cs-CZ" sz="1800" dirty="0"/>
          </a:p>
          <a:p>
            <a:pPr algn="just">
              <a:lnSpc>
                <a:spcPct val="100000"/>
              </a:lnSpc>
            </a:pPr>
            <a:r>
              <a:rPr lang="cs-CZ" altLang="cs-CZ" sz="1800" dirty="0"/>
              <a:t>pravidla (principy), která jsou výslovně či mlčky  zpravidla vyjádřená v </a:t>
            </a:r>
            <a:r>
              <a:rPr lang="cs-CZ" altLang="cs-CZ" sz="1800" dirty="0" err="1"/>
              <a:t>TrŘ</a:t>
            </a:r>
            <a:endParaRPr lang="cs-CZ" altLang="cs-CZ" sz="1800" dirty="0"/>
          </a:p>
          <a:p>
            <a:pPr algn="just">
              <a:lnSpc>
                <a:spcPct val="100000"/>
              </a:lnSpc>
              <a:buFont typeface="Wingdings" panose="05000000000000000000" pitchFamily="2" charset="2"/>
              <a:buNone/>
            </a:pPr>
            <a:endParaRPr lang="cs-CZ" altLang="cs-CZ" sz="1800" dirty="0"/>
          </a:p>
          <a:p>
            <a:pPr algn="just">
              <a:lnSpc>
                <a:spcPct val="100000"/>
              </a:lnSpc>
            </a:pPr>
            <a:r>
              <a:rPr lang="cs-CZ" altLang="cs-CZ" sz="1800" dirty="0"/>
              <a:t>představují východiska pro tvorbu (zákonodárce), interpretaci a aplikaci (orgány činné v trestním řízení) systému trestněprávně procesních norem </a:t>
            </a:r>
          </a:p>
          <a:p>
            <a:pPr algn="just">
              <a:lnSpc>
                <a:spcPct val="100000"/>
              </a:lnSpc>
            </a:pPr>
            <a:endParaRPr lang="cs-CZ" altLang="cs-CZ" sz="1800" dirty="0"/>
          </a:p>
          <a:p>
            <a:pPr algn="just">
              <a:lnSpc>
                <a:spcPct val="100000"/>
              </a:lnSpc>
            </a:pPr>
            <a:r>
              <a:rPr lang="cs-CZ" altLang="cs-CZ" sz="1800" dirty="0"/>
              <a:t>jedná se o určité právní principy, vůdčí právní ideje jimiž je ovládáno trestní řízení  a které musí být vykládány a aplikovány v souladu s Ústavou, LZPS, popř. v jejich duchu </a:t>
            </a:r>
          </a:p>
          <a:p>
            <a:pPr algn="just">
              <a:lnSpc>
                <a:spcPct val="100000"/>
              </a:lnSpc>
              <a:buFont typeface="Wingdings" panose="05000000000000000000" pitchFamily="2" charset="2"/>
              <a:buNone/>
            </a:pPr>
            <a:endParaRPr lang="cs-CZ" altLang="cs-CZ" sz="1800" dirty="0"/>
          </a:p>
          <a:p>
            <a:pPr algn="just">
              <a:lnSpc>
                <a:spcPct val="100000"/>
              </a:lnSpc>
            </a:pPr>
            <a:r>
              <a:rPr lang="cs-CZ" altLang="cs-CZ" sz="1800" dirty="0"/>
              <a:t>jsou typické pro trestní řízení jako celek nebo jen např. pro některé jeho stadia (zásady typické pro dokazování, hlavní líčení atd.) </a:t>
            </a:r>
          </a:p>
          <a:p>
            <a:pPr algn="just">
              <a:buFont typeface="Wingdings" panose="05000000000000000000" pitchFamily="2" charset="2"/>
              <a:buNone/>
            </a:pPr>
            <a:endParaRPr lang="cs-CZ" altLang="cs-CZ" sz="2000" dirty="0"/>
          </a:p>
        </p:txBody>
      </p:sp>
      <p:sp>
        <p:nvSpPr>
          <p:cNvPr id="9220" name="Zástupný symbol pro číslo snímku 5">
            <a:extLst>
              <a:ext uri="{FF2B5EF4-FFF2-40B4-BE49-F238E27FC236}">
                <a16:creationId xmlns:a16="http://schemas.microsoft.com/office/drawing/2014/main" id="{D3ECB35A-6E89-4D29-8809-018709F7820D}"/>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CCB81149-BEE6-49BE-B032-A3ABB362F6C7}" type="slidenum">
              <a:rPr lang="cs-CZ" altLang="cs-CZ" sz="1200"/>
              <a:pPr>
                <a:spcBef>
                  <a:spcPct val="0"/>
                </a:spcBef>
                <a:buClrTx/>
                <a:buFontTx/>
                <a:buNone/>
              </a:pPr>
              <a:t>4</a:t>
            </a:fld>
            <a:endParaRPr lang="cs-CZ" altLang="cs-CZ" sz="120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a:extLst>
              <a:ext uri="{FF2B5EF4-FFF2-40B4-BE49-F238E27FC236}">
                <a16:creationId xmlns:a16="http://schemas.microsoft.com/office/drawing/2014/main" id="{1D6CD1B4-30A2-412D-AE5F-BA1A3246A050}"/>
              </a:ext>
            </a:extLst>
          </p:cNvPr>
          <p:cNvSpPr>
            <a:spLocks noGrp="1" noChangeArrowheads="1"/>
          </p:cNvSpPr>
          <p:nvPr>
            <p:ph type="title"/>
          </p:nvPr>
        </p:nvSpPr>
        <p:spPr/>
        <p:txBody>
          <a:bodyPr/>
          <a:lstStyle/>
          <a:p>
            <a:pPr algn="ctr"/>
            <a:r>
              <a:rPr lang="cs-CZ" altLang="cs-CZ" b="1"/>
              <a:t>Zásada legality - § 2/3 TrŘ</a:t>
            </a:r>
            <a:endParaRPr lang="cs-CZ" altLang="cs-CZ"/>
          </a:p>
        </p:txBody>
      </p:sp>
      <p:sp>
        <p:nvSpPr>
          <p:cNvPr id="12291" name="Zástupný symbol pro obsah 2">
            <a:extLst>
              <a:ext uri="{FF2B5EF4-FFF2-40B4-BE49-F238E27FC236}">
                <a16:creationId xmlns:a16="http://schemas.microsoft.com/office/drawing/2014/main" id="{09070579-F3AE-4763-BC06-55DB3AD8E0B0}"/>
              </a:ext>
            </a:extLst>
          </p:cNvPr>
          <p:cNvSpPr>
            <a:spLocks noGrp="1" noChangeArrowheads="1"/>
          </p:cNvSpPr>
          <p:nvPr>
            <p:ph idx="1"/>
          </p:nvPr>
        </p:nvSpPr>
        <p:spPr/>
        <p:txBody>
          <a:bodyPr/>
          <a:lstStyle/>
          <a:p>
            <a:pPr algn="just">
              <a:lnSpc>
                <a:spcPct val="100000"/>
              </a:lnSpc>
            </a:pPr>
            <a:r>
              <a:rPr lang="cs-CZ" sz="1600" dirty="0"/>
              <a:t>státní zástupce je povinen stíhat všechny trestné činy, o nichž se dozví, pokud zákon, přímo použitelný předpis Evropské unie nebo vyhlášená mezinárodní smlouva, kterou je Česká republika vázána, nestanoví jinak</a:t>
            </a:r>
          </a:p>
          <a:p>
            <a:pPr algn="just">
              <a:lnSpc>
                <a:spcPct val="100000"/>
              </a:lnSpc>
            </a:pPr>
            <a:endParaRPr lang="cs-CZ" sz="1600" dirty="0"/>
          </a:p>
          <a:p>
            <a:pPr algn="just">
              <a:lnSpc>
                <a:spcPct val="100000"/>
              </a:lnSpc>
            </a:pPr>
            <a:r>
              <a:rPr lang="cs-CZ" sz="1600" dirty="0"/>
              <a:t>nařízení rady (EU) 2017/1939 ze dne 12. října 2017, kterým se provádí posílená spolupráce za účelem zřízení Úřadu evropského veřejného žalobce  - ochrana finančních zájmů  evropských společenství (zločinné spolčení)</a:t>
            </a:r>
          </a:p>
          <a:p>
            <a:pPr algn="just">
              <a:lnSpc>
                <a:spcPct val="100000"/>
              </a:lnSpc>
            </a:pPr>
            <a:endParaRPr lang="cs-CZ" sz="1600" dirty="0"/>
          </a:p>
          <a:p>
            <a:pPr algn="just">
              <a:lnSpc>
                <a:spcPct val="100000"/>
              </a:lnSpc>
            </a:pPr>
            <a:r>
              <a:rPr lang="cs-CZ" sz="1600" dirty="0"/>
              <a:t>551/1992 Sb., Evropská úmluva o předávání trestního řízení </a:t>
            </a:r>
          </a:p>
          <a:p>
            <a:pPr>
              <a:lnSpc>
                <a:spcPct val="100000"/>
              </a:lnSpc>
              <a:buFont typeface="Wingdings" pitchFamily="2" charset="2"/>
              <a:buNone/>
            </a:pPr>
            <a:endParaRPr lang="cs-CZ" sz="1600" dirty="0"/>
          </a:p>
          <a:p>
            <a:pPr algn="just">
              <a:lnSpc>
                <a:spcPct val="100000"/>
              </a:lnSpc>
            </a:pPr>
            <a:r>
              <a:rPr lang="cs-CZ" sz="1600" dirty="0"/>
              <a:t>oportunita je výjimkou ze zásady legality – státní zástupce nemá povinnost stíhat všechny trestné činy o kterých se dozví ….</a:t>
            </a:r>
          </a:p>
          <a:p>
            <a:pPr algn="just">
              <a:lnSpc>
                <a:spcPct val="100000"/>
              </a:lnSpc>
            </a:pPr>
            <a:endParaRPr lang="cs-CZ" sz="1600" dirty="0"/>
          </a:p>
          <a:p>
            <a:pPr algn="just">
              <a:lnSpc>
                <a:spcPct val="100000"/>
              </a:lnSpc>
            </a:pPr>
            <a:r>
              <a:rPr lang="cs-CZ" sz="1600" dirty="0"/>
              <a:t>prvky oportunity - § 159a/3 </a:t>
            </a:r>
            <a:r>
              <a:rPr lang="cs-CZ" sz="1600" dirty="0" err="1"/>
              <a:t>TrŘ</a:t>
            </a:r>
            <a:r>
              <a:rPr lang="cs-CZ" sz="1600" dirty="0"/>
              <a:t> fakultativní odložení věci, § 172/2 </a:t>
            </a:r>
            <a:r>
              <a:rPr lang="cs-CZ" sz="1600" dirty="0" err="1"/>
              <a:t>TrŘ</a:t>
            </a:r>
            <a:r>
              <a:rPr lang="cs-CZ" sz="1600" dirty="0"/>
              <a:t> - fakultativní zastavení trestního stíhání; neúčelnost – nový trest bez významu, bylo rozhodnuto jinak   </a:t>
            </a:r>
          </a:p>
          <a:p>
            <a:pPr algn="just">
              <a:lnSpc>
                <a:spcPct val="100000"/>
              </a:lnSpc>
            </a:pPr>
            <a:endParaRPr lang="cs-CZ" sz="1600" dirty="0"/>
          </a:p>
          <a:p>
            <a:pPr algn="just">
              <a:lnSpc>
                <a:spcPct val="100000"/>
              </a:lnSpc>
            </a:pPr>
            <a:r>
              <a:rPr lang="cs-CZ" sz="1600" dirty="0"/>
              <a:t>oportunita není zásadou českého trestního řízení</a:t>
            </a:r>
          </a:p>
          <a:p>
            <a:pPr marL="324000" lvl="1" indent="0" algn="just">
              <a:buNone/>
            </a:pPr>
            <a:endParaRPr lang="cs-CZ" altLang="cs-CZ" sz="1700" dirty="0"/>
          </a:p>
          <a:p>
            <a:pPr>
              <a:buFont typeface="Wingdings" panose="05000000000000000000" pitchFamily="2" charset="2"/>
              <a:buNone/>
            </a:pPr>
            <a:endParaRPr lang="cs-CZ" altLang="cs-CZ" dirty="0"/>
          </a:p>
        </p:txBody>
      </p:sp>
      <p:sp>
        <p:nvSpPr>
          <p:cNvPr id="12292" name="Zástupný symbol pro číslo snímku 4">
            <a:extLst>
              <a:ext uri="{FF2B5EF4-FFF2-40B4-BE49-F238E27FC236}">
                <a16:creationId xmlns:a16="http://schemas.microsoft.com/office/drawing/2014/main" id="{1ED4CDCA-7F08-4C05-93EB-5E9447E6875C}"/>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CA7CFBF3-172A-44BC-8A77-3810BA19FF1E}" type="slidenum">
              <a:rPr lang="cs-CZ" altLang="cs-CZ" sz="1200"/>
              <a:pPr>
                <a:spcBef>
                  <a:spcPct val="0"/>
                </a:spcBef>
                <a:buClrTx/>
                <a:buFontTx/>
                <a:buNone/>
              </a:pPr>
              <a:t>40</a:t>
            </a:fld>
            <a:endParaRPr lang="cs-CZ" altLang="cs-CZ" sz="120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AB48C3A3-76B9-4964-AE5F-F21FA3A65A3E}"/>
              </a:ext>
            </a:extLst>
          </p:cNvPr>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
        <p:nvSpPr>
          <p:cNvPr id="3" name="Nadpis 2">
            <a:extLst>
              <a:ext uri="{FF2B5EF4-FFF2-40B4-BE49-F238E27FC236}">
                <a16:creationId xmlns:a16="http://schemas.microsoft.com/office/drawing/2014/main" id="{EC870C99-5B26-47BD-8C7F-90CC7C5479F8}"/>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459C3F45-25F3-48FE-8961-D7C321F02336}"/>
              </a:ext>
            </a:extLst>
          </p:cNvPr>
          <p:cNvSpPr>
            <a:spLocks noGrp="1"/>
          </p:cNvSpPr>
          <p:nvPr>
            <p:ph idx="1"/>
          </p:nvPr>
        </p:nvSpPr>
        <p:spPr/>
        <p:txBody>
          <a:bodyPr/>
          <a:lstStyle/>
          <a:p>
            <a:pPr algn="just"/>
            <a:endParaRPr lang="cs-CZ" altLang="cs-CZ" sz="1600" dirty="0"/>
          </a:p>
          <a:p>
            <a:pPr algn="just"/>
            <a:r>
              <a:rPr lang="cs-CZ" altLang="cs-CZ" sz="1600" dirty="0"/>
              <a:t>souhlas poškozeného  - § 163, § 163a </a:t>
            </a:r>
            <a:r>
              <a:rPr lang="cs-CZ" altLang="cs-CZ" sz="1600" dirty="0" err="1"/>
              <a:t>TrŘ</a:t>
            </a:r>
            <a:r>
              <a:rPr lang="cs-CZ" altLang="cs-CZ" sz="1600" dirty="0"/>
              <a:t> </a:t>
            </a:r>
          </a:p>
          <a:p>
            <a:pPr algn="just"/>
            <a:endParaRPr lang="cs-CZ" altLang="cs-CZ" sz="1600" dirty="0"/>
          </a:p>
          <a:p>
            <a:pPr lvl="1" algn="just"/>
            <a:r>
              <a:rPr lang="cs-CZ" altLang="cs-CZ" sz="1500" dirty="0"/>
              <a:t>u taxativně vyjmenovaných trestných činů v případě, že pachatel je ve vztahu k poškozenému  manželem, partnerem nebo druhem</a:t>
            </a:r>
          </a:p>
          <a:p>
            <a:pPr lvl="1" algn="just"/>
            <a:endParaRPr lang="cs-CZ" altLang="cs-CZ" sz="1500" dirty="0"/>
          </a:p>
          <a:p>
            <a:pPr lvl="1" algn="just"/>
            <a:r>
              <a:rPr lang="cs-CZ" altLang="cs-CZ" sz="1500" dirty="0"/>
              <a:t>souhlasu není třeba v případě  smrti, poškozený je mladší 15 let, souhlas byl vzat v tísni</a:t>
            </a:r>
          </a:p>
          <a:p>
            <a:pPr lvl="1" algn="just">
              <a:buFont typeface="Wingdings" panose="05000000000000000000" pitchFamily="2" charset="2"/>
              <a:buNone/>
            </a:pPr>
            <a:endParaRPr lang="cs-CZ" altLang="cs-CZ" sz="1600" dirty="0"/>
          </a:p>
          <a:p>
            <a:pPr algn="just"/>
            <a:r>
              <a:rPr lang="cs-CZ" altLang="cs-CZ" sz="1600" dirty="0"/>
              <a:t>nepřípustnost trestního stíhání - § 11 </a:t>
            </a:r>
            <a:r>
              <a:rPr lang="cs-CZ" altLang="cs-CZ" sz="1600" dirty="0" err="1"/>
              <a:t>TrŘ</a:t>
            </a:r>
            <a:r>
              <a:rPr lang="cs-CZ" altLang="cs-CZ" sz="1600" dirty="0"/>
              <a:t> - milost, amnestie, věk, příčetnost, promlčení, smrt  </a:t>
            </a:r>
          </a:p>
          <a:p>
            <a:endParaRPr lang="cs-CZ" dirty="0"/>
          </a:p>
        </p:txBody>
      </p:sp>
    </p:spTree>
    <p:extLst>
      <p:ext uri="{BB962C8B-B14F-4D97-AF65-F5344CB8AC3E}">
        <p14:creationId xmlns:p14="http://schemas.microsoft.com/office/powerpoint/2010/main" val="35881096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Nadpis 1"/>
          <p:cNvSpPr>
            <a:spLocks noGrp="1"/>
          </p:cNvSpPr>
          <p:nvPr>
            <p:ph type="title"/>
          </p:nvPr>
        </p:nvSpPr>
        <p:spPr/>
        <p:txBody>
          <a:bodyPr/>
          <a:lstStyle/>
          <a:p>
            <a:endParaRPr lang="cs-CZ"/>
          </a:p>
        </p:txBody>
      </p:sp>
      <p:sp>
        <p:nvSpPr>
          <p:cNvPr id="23555" name="Zástupný symbol pro obsah 2"/>
          <p:cNvSpPr>
            <a:spLocks noGrp="1"/>
          </p:cNvSpPr>
          <p:nvPr>
            <p:ph idx="1"/>
          </p:nvPr>
        </p:nvSpPr>
        <p:spPr/>
        <p:txBody>
          <a:bodyPr/>
          <a:lstStyle/>
          <a:p>
            <a:pPr marL="342900" lvl="1" indent="-342900"/>
            <a:r>
              <a:rPr lang="cs-CZ" sz="1500" dirty="0"/>
              <a:t>exempce  poslanců, senátorů </a:t>
            </a:r>
          </a:p>
          <a:p>
            <a:pPr marL="342900" lvl="1" indent="-342900"/>
            <a:endParaRPr lang="cs-CZ" sz="1500" dirty="0"/>
          </a:p>
          <a:p>
            <a:pPr marL="342900" lvl="1" indent="-342900" algn="just"/>
            <a:r>
              <a:rPr lang="cs-CZ" sz="1500" dirty="0"/>
              <a:t>hmotněprávní - beztrestnost (</a:t>
            </a:r>
            <a:r>
              <a:rPr lang="cs-CZ" sz="1500" dirty="0" err="1"/>
              <a:t>indemita</a:t>
            </a:r>
            <a:r>
              <a:rPr lang="cs-CZ" sz="1500" dirty="0"/>
              <a:t>) - čl. 27/1,2 Ústavy – poslance ani senátora  nelze postihnout pro hlasování (úplná) a projevy učiněné v PS či Senátu  nebo v jiných orgánech (částečná, lze disciplinárně postihnout)</a:t>
            </a:r>
          </a:p>
          <a:p>
            <a:pPr marL="342900" lvl="1" indent="-342900" algn="just"/>
            <a:endParaRPr lang="cs-CZ" sz="1500" dirty="0"/>
          </a:p>
          <a:p>
            <a:pPr marL="342900" lvl="1" indent="-342900" algn="just"/>
            <a:r>
              <a:rPr lang="cs-CZ" sz="1500" dirty="0"/>
              <a:t>procesněprávní - nestíhatelnost -  lze je stíhat jen se souhlasem komory; soudce Ústavního soudu nelze trestně stíhat bez souhlasu Senátu  (z. č. 98/2013 Sb.) </a:t>
            </a:r>
          </a:p>
          <a:p>
            <a:pPr marL="342900" lvl="1" indent="-342900" algn="just"/>
            <a:endParaRPr lang="cs-CZ" sz="1500" dirty="0"/>
          </a:p>
          <a:p>
            <a:pPr marL="742950" lvl="2" indent="-342900" algn="just">
              <a:buFont typeface="Arial" panose="020B0604020202020204" pitchFamily="34" charset="0"/>
              <a:buChar char="•"/>
            </a:pPr>
            <a:r>
              <a:rPr lang="cs-CZ" sz="1400" dirty="0"/>
              <a:t>odepře-li komora souhlas, je trestní stíhání po dobu trvání mandátu vyloučeno</a:t>
            </a:r>
          </a:p>
          <a:p>
            <a:pPr marL="742950" lvl="2" indent="-342900" algn="just">
              <a:buFont typeface="Arial" panose="020B0604020202020204" pitchFamily="34" charset="0"/>
              <a:buChar char="•"/>
            </a:pPr>
            <a:endParaRPr lang="cs-CZ" sz="1400" dirty="0"/>
          </a:p>
          <a:p>
            <a:pPr marL="742950" lvl="2" indent="-342900" algn="just">
              <a:buFont typeface="Arial" panose="020B0604020202020204" pitchFamily="34" charset="0"/>
              <a:buChar char="•"/>
            </a:pPr>
            <a:r>
              <a:rPr lang="cs-CZ" sz="1400" dirty="0"/>
              <a:t>odepřel-li Senát souhlas, je  trestní stíhání po dobu trvání mandátu vyloučeno</a:t>
            </a:r>
          </a:p>
          <a:p>
            <a:pPr marL="742950" lvl="2" indent="-342900" algn="just"/>
            <a:endParaRPr lang="cs-CZ" dirty="0"/>
          </a:p>
        </p:txBody>
      </p:sp>
      <p:sp>
        <p:nvSpPr>
          <p:cNvPr id="4" name="Zástupný symbol pro číslo snímku 3"/>
          <p:cNvSpPr>
            <a:spLocks noGrp="1"/>
          </p:cNvSpPr>
          <p:nvPr>
            <p:ph type="sldNum" sz="quarter" idx="11"/>
          </p:nvPr>
        </p:nvSpPr>
        <p:spPr/>
        <p:txBody>
          <a:bodyPr/>
          <a:lstStyle/>
          <a:p>
            <a:pPr>
              <a:defRPr/>
            </a:pPr>
            <a:fld id="{99BA57DA-DE6A-4F9D-87B2-FC639F0632AB}" type="slidenum">
              <a:rPr lang="cs-CZ" smtClean="0"/>
              <a:pPr>
                <a:defRPr/>
              </a:pPr>
              <a:t>42</a:t>
            </a:fld>
            <a:endParaRPr lang="cs-CZ"/>
          </a:p>
        </p:txBody>
      </p:sp>
    </p:spTree>
    <p:extLst>
      <p:ext uri="{BB962C8B-B14F-4D97-AF65-F5344CB8AC3E}">
        <p14:creationId xmlns:p14="http://schemas.microsoft.com/office/powerpoint/2010/main" val="8801165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CE087780-7C67-46CF-981B-94AFDE6FF16D}"/>
              </a:ext>
            </a:extLst>
          </p:cNvPr>
          <p:cNvSpPr>
            <a:spLocks noGrp="1"/>
          </p:cNvSpPr>
          <p:nvPr>
            <p:ph type="sldNum" sz="quarter" idx="11"/>
          </p:nvPr>
        </p:nvSpPr>
        <p:spPr/>
        <p:txBody>
          <a:bodyPr/>
          <a:lstStyle/>
          <a:p>
            <a:fld id="{0970407D-EE58-4A0B-824B-1D3AE42DD9CF}" type="slidenum">
              <a:rPr lang="cs-CZ" altLang="cs-CZ" smtClean="0"/>
              <a:pPr/>
              <a:t>43</a:t>
            </a:fld>
            <a:endParaRPr lang="cs-CZ" altLang="cs-CZ" dirty="0"/>
          </a:p>
        </p:txBody>
      </p:sp>
      <p:sp>
        <p:nvSpPr>
          <p:cNvPr id="3" name="Nadpis 2">
            <a:extLst>
              <a:ext uri="{FF2B5EF4-FFF2-40B4-BE49-F238E27FC236}">
                <a16:creationId xmlns:a16="http://schemas.microsoft.com/office/drawing/2014/main" id="{4E6F9CC5-987C-4214-9CB5-35C13A8438C2}"/>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6FB81F1F-5B54-4B73-947B-FEF3582D750E}"/>
              </a:ext>
            </a:extLst>
          </p:cNvPr>
          <p:cNvSpPr>
            <a:spLocks noGrp="1"/>
          </p:cNvSpPr>
          <p:nvPr>
            <p:ph idx="1"/>
          </p:nvPr>
        </p:nvSpPr>
        <p:spPr/>
        <p:txBody>
          <a:bodyPr/>
          <a:lstStyle/>
          <a:p>
            <a:pPr marL="342900" lvl="1" indent="-342900" algn="just"/>
            <a:r>
              <a:rPr lang="cs-CZ" sz="1600" dirty="0"/>
              <a:t>prezident České republiky </a:t>
            </a:r>
          </a:p>
          <a:p>
            <a:pPr marL="342900" lvl="1" indent="-342900" algn="just"/>
            <a:endParaRPr lang="cs-CZ" sz="1600" dirty="0"/>
          </a:p>
          <a:p>
            <a:pPr marL="342900" lvl="1" indent="-342900" algn="just"/>
            <a:r>
              <a:rPr lang="cs-CZ" sz="1600" dirty="0"/>
              <a:t>hmotněprávní  - nestíhatelnost – čl. 65 Ústavy  - prezidenta republiky nelze zadržet, trestně stíhat ani stíhat pro přestupek nebo jiný správní delikt</a:t>
            </a:r>
          </a:p>
          <a:p>
            <a:pPr marL="742950" lvl="2" indent="-342900" algn="just">
              <a:buFont typeface="Arial" panose="020B0604020202020204" pitchFamily="34" charset="0"/>
              <a:buChar char="•"/>
            </a:pPr>
            <a:endParaRPr lang="cs-CZ" sz="1400" dirty="0"/>
          </a:p>
          <a:p>
            <a:pPr marL="742950" lvl="2" indent="-342900" algn="just">
              <a:buFont typeface="Arial" panose="020B0604020202020204" pitchFamily="34" charset="0"/>
              <a:buChar char="•"/>
            </a:pPr>
            <a:r>
              <a:rPr lang="cs-CZ" sz="1300" dirty="0"/>
              <a:t>prezident republiky může být stíhán pro velezradu nebo hrubé porušení Ústavy nebo jiné součásti ústavního pořádku, a to před Ústavním soudem na základě žaloby Senátu; trestem může být ztráta prezidentského úřadu a způsobilosti jej znovu nabýt</a:t>
            </a:r>
          </a:p>
          <a:p>
            <a:pPr marL="742950" lvl="2" indent="-342900" algn="just">
              <a:buFont typeface="Arial" panose="020B0604020202020204" pitchFamily="34" charset="0"/>
              <a:buChar char="•"/>
            </a:pPr>
            <a:r>
              <a:rPr lang="cs-CZ" sz="1300" dirty="0"/>
              <a:t>velezradou se rozumí - jednání prezidenta republiky směřující proti svrchovanosti a celistvosti republiky, jakož i proti jejímu demokratickému řádu</a:t>
            </a:r>
          </a:p>
          <a:p>
            <a:pPr marL="742950" lvl="2" indent="-342900" algn="just">
              <a:buFont typeface="Arial" panose="020B0604020202020204" pitchFamily="34" charset="0"/>
              <a:buChar char="•"/>
            </a:pPr>
            <a:r>
              <a:rPr lang="cs-CZ" sz="1300" dirty="0"/>
              <a:t>prezident republiky není z výkonu své funkce odpovědný</a:t>
            </a:r>
          </a:p>
          <a:p>
            <a:pPr marL="742950" lvl="2" indent="-342900" algn="just">
              <a:buFont typeface="Arial" panose="020B0604020202020204" pitchFamily="34" charset="0"/>
              <a:buChar char="•"/>
            </a:pPr>
            <a:r>
              <a:rPr lang="cs-CZ" sz="1300" dirty="0"/>
              <a:t>Václav Klaus 2013 (nepodepsal doplněk lisabonské smlouvy o novém záchranném fondu eurozóny, otálel s podpisem dodatku k Evropské sociální chartě, téměř rok nejmenoval žádného ústavního soudce, pět let navzdory soudnímu verdiktu nerozhodl o jmenování Petra Langera soudcem)</a:t>
            </a:r>
          </a:p>
          <a:p>
            <a:pPr marL="742950" lvl="2" indent="-342900" algn="just">
              <a:buFont typeface="Arial" panose="020B0604020202020204" pitchFamily="34" charset="0"/>
              <a:buChar char="•"/>
            </a:pPr>
            <a:r>
              <a:rPr lang="cs-CZ" sz="1300" dirty="0"/>
              <a:t>Miloš Zeman 2019 (zaúkolování BIS hledáním důkazů, že se v ČR vyráběl </a:t>
            </a:r>
            <a:r>
              <a:rPr lang="cs-CZ" sz="1300" dirty="0" err="1"/>
              <a:t>novičok</a:t>
            </a:r>
            <a:r>
              <a:rPr lang="cs-CZ" sz="1300" dirty="0"/>
              <a:t>, vyžádání informací o činnosti ruských agentů  v ČR od BIS); 2021 (neschopnost vykonávat úřad)</a:t>
            </a:r>
          </a:p>
          <a:p>
            <a:pPr algn="just">
              <a:lnSpc>
                <a:spcPct val="100000"/>
              </a:lnSpc>
            </a:pPr>
            <a:r>
              <a:rPr lang="cs-CZ" sz="1600" dirty="0"/>
              <a:t>procesněprávní -  spáchání činu před nástupem do funkce, pod dobu funkce trestní stíhání vyloučeno, po skončení mandátu možné je</a:t>
            </a:r>
          </a:p>
        </p:txBody>
      </p:sp>
    </p:spTree>
    <p:extLst>
      <p:ext uri="{BB962C8B-B14F-4D97-AF65-F5344CB8AC3E}">
        <p14:creationId xmlns:p14="http://schemas.microsoft.com/office/powerpoint/2010/main" val="27561950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64793E24-F5C1-477C-A955-FA45D2C22D43}"/>
              </a:ext>
            </a:extLst>
          </p:cNvPr>
          <p:cNvSpPr>
            <a:spLocks noGrp="1"/>
          </p:cNvSpPr>
          <p:nvPr>
            <p:ph type="sldNum" sz="quarter" idx="11"/>
          </p:nvPr>
        </p:nvSpPr>
        <p:spPr/>
        <p:txBody>
          <a:bodyPr/>
          <a:lstStyle/>
          <a:p>
            <a:fld id="{0970407D-EE58-4A0B-824B-1D3AE42DD9CF}" type="slidenum">
              <a:rPr lang="cs-CZ" altLang="cs-CZ" smtClean="0"/>
              <a:pPr/>
              <a:t>44</a:t>
            </a:fld>
            <a:endParaRPr lang="cs-CZ" altLang="cs-CZ" dirty="0"/>
          </a:p>
        </p:txBody>
      </p:sp>
      <p:sp>
        <p:nvSpPr>
          <p:cNvPr id="3" name="Nadpis 2">
            <a:extLst>
              <a:ext uri="{FF2B5EF4-FFF2-40B4-BE49-F238E27FC236}">
                <a16:creationId xmlns:a16="http://schemas.microsoft.com/office/drawing/2014/main" id="{2587709E-F3CC-44DF-8559-13FC4EC685D1}"/>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C37900AD-3065-4792-8799-97E7480E6651}"/>
              </a:ext>
            </a:extLst>
          </p:cNvPr>
          <p:cNvSpPr>
            <a:spLocks noGrp="1"/>
          </p:cNvSpPr>
          <p:nvPr>
            <p:ph idx="1"/>
          </p:nvPr>
        </p:nvSpPr>
        <p:spPr/>
        <p:txBody>
          <a:bodyPr/>
          <a:lstStyle/>
          <a:p>
            <a:pPr marL="742950" lvl="2" indent="-342900" algn="just"/>
            <a:endParaRPr lang="cs-CZ" sz="1600" dirty="0"/>
          </a:p>
          <a:p>
            <a:pPr algn="just">
              <a:lnSpc>
                <a:spcPct val="100000"/>
              </a:lnSpc>
            </a:pPr>
            <a:r>
              <a:rPr lang="cs-CZ" sz="1500" dirty="0"/>
              <a:t>osoby  požívající  diplomatických výsad a imunit podle mezinárodního práva  - </a:t>
            </a:r>
            <a:r>
              <a:rPr lang="cs-CZ" sz="1500" u="none" strike="noStrike" dirty="0">
                <a:solidFill>
                  <a:srgbClr val="000000"/>
                </a:solidFill>
                <a:effectLst/>
              </a:rPr>
              <a:t>hlavy cizích států, předsedové cizích vlád, členové armádních sborů cizích států, pokud jsou na našem území se souhlasem naší vlády, diplomatičtí hodnostáři (velvyslanci, vyslanci tajemníci, atašé atd.), soudci mezinárodního soudního dvora, členové některých orgánů Evropské Unie a další</a:t>
            </a:r>
          </a:p>
          <a:p>
            <a:pPr algn="just"/>
            <a:endParaRPr lang="cs-CZ" sz="1500" dirty="0">
              <a:solidFill>
                <a:srgbClr val="000000"/>
              </a:solidFill>
            </a:endParaRPr>
          </a:p>
          <a:p>
            <a:pPr algn="just">
              <a:lnSpc>
                <a:spcPct val="100000"/>
              </a:lnSpc>
            </a:pPr>
            <a:r>
              <a:rPr lang="cs-CZ" sz="1500" dirty="0">
                <a:solidFill>
                  <a:srgbClr val="000000"/>
                </a:solidFill>
              </a:rPr>
              <a:t>osoby vydané k trestnímu stíhání jiným státem - p</a:t>
            </a:r>
            <a:r>
              <a:rPr lang="cs-CZ" sz="1500" u="none" strike="noStrike" dirty="0">
                <a:solidFill>
                  <a:srgbClr val="000000"/>
                </a:solidFill>
                <a:effectLst/>
              </a:rPr>
              <a:t>okud je k trestnímu stíhání do České republiky vydána osoba jiným státem, lze tuto osobu stíhat jen pro trestný čin, pro který byla do České republiky vydána (tzv. zásada speciality); v případě rozšíření trestního stíhání obviněného, lze tak podle mezinárodního práva udělat je se souhlasem vydávajícího státu</a:t>
            </a:r>
            <a:br>
              <a:rPr lang="cs-CZ" sz="1100" u="none" strike="noStrike" dirty="0">
                <a:solidFill>
                  <a:srgbClr val="000000"/>
                </a:solidFill>
                <a:effectLst/>
              </a:rPr>
            </a:br>
            <a:endParaRPr lang="cs-CZ" sz="1500" dirty="0"/>
          </a:p>
          <a:p>
            <a:pPr algn="just">
              <a:lnSpc>
                <a:spcPct val="100000"/>
              </a:lnSpc>
            </a:pPr>
            <a:r>
              <a:rPr lang="cs-CZ" sz="1500" dirty="0"/>
              <a:t>soudce obecných soudů lze trestně stíhat nebo vzít do vazby pro činy spáchané při výkonu funkce nebo v souvislosti s výkonem  jen se souhlasem prezidenta (§ 76 zákona č. 6/2002 Sb., o soudech a soudcích)</a:t>
            </a:r>
          </a:p>
          <a:p>
            <a:pPr algn="just">
              <a:lnSpc>
                <a:spcPct val="100000"/>
              </a:lnSpc>
            </a:pPr>
            <a:endParaRPr lang="cs-CZ" sz="1500" dirty="0"/>
          </a:p>
          <a:p>
            <a:pPr algn="just">
              <a:lnSpc>
                <a:spcPct val="100000"/>
              </a:lnSpc>
            </a:pPr>
            <a:r>
              <a:rPr lang="cs-CZ" sz="1500" dirty="0"/>
              <a:t>toto omezení se netýká laických přísedících</a:t>
            </a:r>
          </a:p>
          <a:p>
            <a:pPr marL="72000" indent="0" algn="just">
              <a:lnSpc>
                <a:spcPct val="100000"/>
              </a:lnSpc>
              <a:buNone/>
            </a:pPr>
            <a:endParaRPr lang="cs-CZ" sz="1500" dirty="0"/>
          </a:p>
          <a:p>
            <a:pPr algn="just">
              <a:lnSpc>
                <a:spcPct val="100000"/>
              </a:lnSpc>
            </a:pPr>
            <a:r>
              <a:rPr lang="cs-CZ" sz="1500" dirty="0"/>
              <a:t>veřejný ochránce práv -  trestní stíhání jen se souhlasem Poslanecké sněmovny, odepře-li souhlas, je po dobu výkonu funkce vyloučeno (§ 7 zákona č. 349/1999Sb., o veřejném ochránci práv)</a:t>
            </a:r>
          </a:p>
          <a:p>
            <a:endParaRPr lang="cs-CZ" dirty="0"/>
          </a:p>
        </p:txBody>
      </p:sp>
    </p:spTree>
    <p:extLst>
      <p:ext uri="{BB962C8B-B14F-4D97-AF65-F5344CB8AC3E}">
        <p14:creationId xmlns:p14="http://schemas.microsoft.com/office/powerpoint/2010/main" val="88449921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a:extLst>
              <a:ext uri="{FF2B5EF4-FFF2-40B4-BE49-F238E27FC236}">
                <a16:creationId xmlns:a16="http://schemas.microsoft.com/office/drawing/2014/main" id="{184721E5-0F02-444B-AFB8-FACCE019F831}"/>
              </a:ext>
            </a:extLst>
          </p:cNvPr>
          <p:cNvSpPr>
            <a:spLocks noGrp="1" noChangeArrowheads="1"/>
          </p:cNvSpPr>
          <p:nvPr>
            <p:ph type="title"/>
          </p:nvPr>
        </p:nvSpPr>
        <p:spPr/>
        <p:txBody>
          <a:bodyPr/>
          <a:lstStyle/>
          <a:p>
            <a:pPr algn="ctr"/>
            <a:r>
              <a:rPr lang="cs-CZ" altLang="cs-CZ" sz="2800"/>
              <a:t>Tzv. odklony</a:t>
            </a:r>
          </a:p>
        </p:txBody>
      </p:sp>
      <p:sp>
        <p:nvSpPr>
          <p:cNvPr id="14339" name="Zástupný symbol pro obsah 2">
            <a:extLst>
              <a:ext uri="{FF2B5EF4-FFF2-40B4-BE49-F238E27FC236}">
                <a16:creationId xmlns:a16="http://schemas.microsoft.com/office/drawing/2014/main" id="{AA5C55C7-6BBE-4CA1-9624-4AC7554881F0}"/>
              </a:ext>
            </a:extLst>
          </p:cNvPr>
          <p:cNvSpPr>
            <a:spLocks noGrp="1" noChangeArrowheads="1"/>
          </p:cNvSpPr>
          <p:nvPr>
            <p:ph idx="1"/>
          </p:nvPr>
        </p:nvSpPr>
        <p:spPr/>
        <p:txBody>
          <a:bodyPr/>
          <a:lstStyle/>
          <a:p>
            <a:pPr lvl="1"/>
            <a:r>
              <a:rPr lang="cs-CZ" altLang="cs-CZ" sz="1600" dirty="0"/>
              <a:t>§ 307 </a:t>
            </a:r>
            <a:r>
              <a:rPr lang="cs-CZ" altLang="cs-CZ" sz="1600" dirty="0" err="1"/>
              <a:t>TrŘ</a:t>
            </a:r>
            <a:r>
              <a:rPr lang="cs-CZ" altLang="cs-CZ" sz="1600" dirty="0"/>
              <a:t> - podmíněné zastavení trestního stíhání </a:t>
            </a:r>
          </a:p>
          <a:p>
            <a:pPr marL="1200150" lvl="2" indent="-285750">
              <a:buFont typeface="Arial" panose="020B0604020202020204" pitchFamily="34" charset="0"/>
              <a:buChar char="•"/>
            </a:pPr>
            <a:r>
              <a:rPr lang="cs-CZ" altLang="cs-CZ" sz="1400" dirty="0"/>
              <a:t>doznal se</a:t>
            </a:r>
          </a:p>
          <a:p>
            <a:pPr marL="1200150" lvl="2" indent="-285750">
              <a:buFont typeface="Arial" panose="020B0604020202020204" pitchFamily="34" charset="0"/>
              <a:buChar char="•"/>
            </a:pPr>
            <a:r>
              <a:rPr lang="cs-CZ" altLang="cs-CZ" sz="1400" dirty="0"/>
              <a:t>uhrazení škody  poškozenému </a:t>
            </a:r>
          </a:p>
          <a:p>
            <a:pPr marL="1200150" lvl="2" indent="-285750">
              <a:buFont typeface="Arial" panose="020B0604020202020204" pitchFamily="34" charset="0"/>
              <a:buChar char="•"/>
            </a:pPr>
            <a:r>
              <a:rPr lang="cs-CZ" altLang="cs-CZ" sz="1400" dirty="0"/>
              <a:t>vydání bezdůvodného  obohacení </a:t>
            </a:r>
          </a:p>
          <a:p>
            <a:pPr marL="1200150" lvl="2" indent="-285750">
              <a:buFont typeface="Arial" panose="020B0604020202020204" pitchFamily="34" charset="0"/>
              <a:buChar char="•"/>
            </a:pPr>
            <a:r>
              <a:rPr lang="cs-CZ" altLang="cs-CZ" sz="1400" dirty="0"/>
              <a:t>dosavadní život  a okolnosti případu </a:t>
            </a:r>
          </a:p>
          <a:p>
            <a:pPr lvl="2"/>
            <a:endParaRPr lang="cs-CZ" altLang="cs-CZ" sz="1400" dirty="0"/>
          </a:p>
          <a:p>
            <a:pPr lvl="1"/>
            <a:r>
              <a:rPr lang="cs-CZ" altLang="cs-CZ" sz="1600" dirty="0"/>
              <a:t>§ 309 </a:t>
            </a:r>
            <a:r>
              <a:rPr lang="cs-CZ" altLang="cs-CZ" sz="1600" dirty="0" err="1"/>
              <a:t>TrŘ</a:t>
            </a:r>
            <a:r>
              <a:rPr lang="cs-CZ" altLang="cs-CZ" sz="1600" dirty="0"/>
              <a:t> - narovnání </a:t>
            </a:r>
          </a:p>
          <a:p>
            <a:pPr marL="1200150" lvl="2" indent="-285750">
              <a:buFont typeface="Arial" panose="020B0604020202020204" pitchFamily="34" charset="0"/>
              <a:buChar char="•"/>
            </a:pPr>
            <a:r>
              <a:rPr lang="cs-CZ" altLang="cs-CZ" sz="1400" dirty="0"/>
              <a:t>prohlášení, že spáchal skutek </a:t>
            </a:r>
          </a:p>
          <a:p>
            <a:pPr marL="1200150" lvl="2" indent="-285750">
              <a:buFont typeface="Arial" panose="020B0604020202020204" pitchFamily="34" charset="0"/>
              <a:buChar char="•"/>
            </a:pPr>
            <a:r>
              <a:rPr lang="cs-CZ" altLang="cs-CZ" sz="1400" dirty="0"/>
              <a:t>uhrazení škody  poškozenému </a:t>
            </a:r>
          </a:p>
          <a:p>
            <a:pPr marL="1200150" lvl="2" indent="-285750">
              <a:buFont typeface="Arial" panose="020B0604020202020204" pitchFamily="34" charset="0"/>
              <a:buChar char="•"/>
            </a:pPr>
            <a:r>
              <a:rPr lang="cs-CZ" altLang="cs-CZ" sz="1400" dirty="0"/>
              <a:t>vydání bezdůvodného  obohacení </a:t>
            </a:r>
          </a:p>
          <a:p>
            <a:pPr marL="1200150" lvl="2" indent="-285750">
              <a:buFont typeface="Arial" panose="020B0604020202020204" pitchFamily="34" charset="0"/>
              <a:buChar char="•"/>
            </a:pPr>
            <a:r>
              <a:rPr lang="cs-CZ" altLang="cs-CZ" sz="1400" dirty="0"/>
              <a:t>složení peněžní částky k obecně prospěšným účelům </a:t>
            </a:r>
          </a:p>
          <a:p>
            <a:pPr lvl="1"/>
            <a:endParaRPr lang="cs-CZ" altLang="cs-CZ" sz="1600" dirty="0"/>
          </a:p>
          <a:p>
            <a:pPr lvl="1" algn="just"/>
            <a:r>
              <a:rPr lang="cs-CZ" altLang="cs-CZ" sz="1600" dirty="0"/>
              <a:t>§ 175a </a:t>
            </a:r>
            <a:r>
              <a:rPr lang="cs-CZ" altLang="cs-CZ" sz="1600" dirty="0" err="1"/>
              <a:t>TrŘ</a:t>
            </a:r>
            <a:r>
              <a:rPr lang="cs-CZ" altLang="cs-CZ" sz="1600" dirty="0"/>
              <a:t> - dohoda o vině a trestu  - od 1. 10. 2020 možno i u zvlášť závažného zločinu, nejde proti uprchlému</a:t>
            </a:r>
          </a:p>
          <a:p>
            <a:pPr marL="1200150" lvl="2" indent="-285750">
              <a:buFont typeface="Arial" panose="020B0604020202020204" pitchFamily="34" charset="0"/>
              <a:buChar char="•"/>
            </a:pPr>
            <a:r>
              <a:rPr lang="cs-CZ" altLang="cs-CZ" sz="1400" dirty="0"/>
              <a:t>výsledky vyšetřování dostatečně nasvědčují tomu, že skutek se stal, je trestným činem a spáchal jej  obviněný </a:t>
            </a:r>
          </a:p>
          <a:p>
            <a:pPr marL="1200150" lvl="2" indent="-285750" algn="just">
              <a:buFont typeface="Arial" panose="020B0604020202020204" pitchFamily="34" charset="0"/>
              <a:buChar char="•"/>
            </a:pPr>
            <a:r>
              <a:rPr lang="cs-CZ" altLang="cs-CZ" sz="1400" dirty="0"/>
              <a:t>obviněný prohlásil, že spáchal skutek a nejsou pochybnosti o  pravdivosti jeho prohlášení </a:t>
            </a:r>
          </a:p>
          <a:p>
            <a:endParaRPr lang="cs-CZ" altLang="cs-CZ" sz="1800" dirty="0"/>
          </a:p>
        </p:txBody>
      </p:sp>
      <p:sp>
        <p:nvSpPr>
          <p:cNvPr id="14340" name="Zástupný symbol pro číslo snímku 4">
            <a:extLst>
              <a:ext uri="{FF2B5EF4-FFF2-40B4-BE49-F238E27FC236}">
                <a16:creationId xmlns:a16="http://schemas.microsoft.com/office/drawing/2014/main" id="{EF1AD415-5C77-4309-9F18-B040C485A672}"/>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8B66581D-15F5-4D14-A262-16C50777F2B9}" type="slidenum">
              <a:rPr lang="cs-CZ" altLang="cs-CZ" sz="1200"/>
              <a:pPr>
                <a:spcBef>
                  <a:spcPct val="0"/>
                </a:spcBef>
                <a:buClrTx/>
                <a:buFontTx/>
                <a:buNone/>
              </a:pPr>
              <a:t>45</a:t>
            </a:fld>
            <a:endParaRPr lang="cs-CZ" altLang="cs-CZ" sz="120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dpis 1">
            <a:extLst>
              <a:ext uri="{FF2B5EF4-FFF2-40B4-BE49-F238E27FC236}">
                <a16:creationId xmlns:a16="http://schemas.microsoft.com/office/drawing/2014/main" id="{1F172EFD-63F2-4AEA-8494-8B05DFF93F64}"/>
              </a:ext>
            </a:extLst>
          </p:cNvPr>
          <p:cNvSpPr>
            <a:spLocks noGrp="1" noChangeArrowheads="1"/>
          </p:cNvSpPr>
          <p:nvPr>
            <p:ph type="title"/>
          </p:nvPr>
        </p:nvSpPr>
        <p:spPr/>
        <p:txBody>
          <a:bodyPr/>
          <a:lstStyle/>
          <a:p>
            <a:pPr algn="ctr"/>
            <a:r>
              <a:rPr lang="cs-CZ" altLang="cs-CZ" b="1"/>
              <a:t>Zásada oficiality - § 2/4 TrŘ  </a:t>
            </a:r>
          </a:p>
        </p:txBody>
      </p:sp>
      <p:sp>
        <p:nvSpPr>
          <p:cNvPr id="15363" name="Zástupný symbol pro obsah 2">
            <a:extLst>
              <a:ext uri="{FF2B5EF4-FFF2-40B4-BE49-F238E27FC236}">
                <a16:creationId xmlns:a16="http://schemas.microsoft.com/office/drawing/2014/main" id="{80C397D7-C3A2-4E0A-9FD6-F08594D50810}"/>
              </a:ext>
            </a:extLst>
          </p:cNvPr>
          <p:cNvSpPr>
            <a:spLocks noGrp="1" noChangeArrowheads="1"/>
          </p:cNvSpPr>
          <p:nvPr>
            <p:ph idx="1"/>
          </p:nvPr>
        </p:nvSpPr>
        <p:spPr/>
        <p:txBody>
          <a:bodyPr/>
          <a:lstStyle/>
          <a:p>
            <a:pPr algn="just"/>
            <a:endParaRPr lang="cs-CZ" altLang="cs-CZ" sz="2000" dirty="0"/>
          </a:p>
          <a:p>
            <a:pPr algn="just">
              <a:lnSpc>
                <a:spcPct val="100000"/>
              </a:lnSpc>
            </a:pPr>
            <a:r>
              <a:rPr lang="cs-CZ" altLang="cs-CZ" sz="1800" dirty="0"/>
              <a:t>povinnost orgánů vystupovat z úřední povinnosti (ex officio), pokud  zákon nestanoví něco jiného </a:t>
            </a:r>
          </a:p>
          <a:p>
            <a:pPr algn="just">
              <a:lnSpc>
                <a:spcPct val="100000"/>
              </a:lnSpc>
              <a:buFont typeface="Wingdings" panose="05000000000000000000" pitchFamily="2" charset="2"/>
              <a:buNone/>
            </a:pPr>
            <a:r>
              <a:rPr lang="cs-CZ" altLang="cs-CZ" sz="1800" dirty="0"/>
              <a:t> </a:t>
            </a:r>
          </a:p>
          <a:p>
            <a:pPr algn="just">
              <a:lnSpc>
                <a:spcPct val="100000"/>
              </a:lnSpc>
            </a:pPr>
            <a:r>
              <a:rPr lang="cs-CZ" altLang="cs-CZ" sz="1800" dirty="0"/>
              <a:t>výjimky ze zásady oficiality</a:t>
            </a:r>
          </a:p>
          <a:p>
            <a:pPr algn="just">
              <a:lnSpc>
                <a:spcPct val="100000"/>
              </a:lnSpc>
              <a:buFont typeface="Wingdings" panose="05000000000000000000" pitchFamily="2" charset="2"/>
              <a:buNone/>
            </a:pPr>
            <a:endParaRPr lang="cs-CZ" altLang="cs-CZ" sz="1800" dirty="0"/>
          </a:p>
          <a:p>
            <a:pPr lvl="1" algn="just"/>
            <a:r>
              <a:rPr lang="cs-CZ" altLang="cs-CZ" sz="1600" dirty="0"/>
              <a:t>souhlas poškozeného - § 163, § 163a </a:t>
            </a:r>
            <a:r>
              <a:rPr lang="cs-CZ" altLang="cs-CZ" sz="1600" dirty="0" err="1"/>
              <a:t>TrŘ</a:t>
            </a:r>
            <a:endParaRPr lang="cs-CZ" altLang="cs-CZ" sz="1600" dirty="0"/>
          </a:p>
          <a:p>
            <a:pPr lvl="1" algn="just"/>
            <a:endParaRPr lang="cs-CZ" altLang="cs-CZ" sz="1600" dirty="0"/>
          </a:p>
          <a:p>
            <a:pPr lvl="1" algn="just"/>
            <a:r>
              <a:rPr lang="cs-CZ" altLang="cs-CZ" sz="1600" dirty="0"/>
              <a:t>opravné řízení se zahajuje podáním opravného prostředku</a:t>
            </a:r>
          </a:p>
          <a:p>
            <a:pPr lvl="1" algn="just"/>
            <a:endParaRPr lang="cs-CZ" altLang="cs-CZ" sz="1600" dirty="0"/>
          </a:p>
          <a:p>
            <a:pPr lvl="1" algn="just"/>
            <a:r>
              <a:rPr lang="cs-CZ" altLang="cs-CZ" sz="1600" dirty="0"/>
              <a:t>o nároku na náhradu škody se rozhodne, pokud se poškozený připojí s tímto návrhem </a:t>
            </a:r>
          </a:p>
          <a:p>
            <a:pPr lvl="1" algn="just"/>
            <a:endParaRPr lang="cs-CZ" altLang="cs-CZ" sz="1600" dirty="0"/>
          </a:p>
          <a:p>
            <a:pPr lvl="1" algn="just"/>
            <a:r>
              <a:rPr lang="cs-CZ" altLang="cs-CZ" sz="1600" dirty="0"/>
              <a:t>o svědečném, znalečném, </a:t>
            </a:r>
            <a:r>
              <a:rPr lang="cs-CZ" altLang="cs-CZ" sz="1600" dirty="0" err="1"/>
              <a:t>tlumočném</a:t>
            </a:r>
            <a:r>
              <a:rPr lang="cs-CZ" altLang="cs-CZ" sz="1600" dirty="0"/>
              <a:t>, odměně obhájce se  rozhoduje jen na návrh </a:t>
            </a:r>
          </a:p>
          <a:p>
            <a:endParaRPr lang="cs-CZ" altLang="cs-CZ" dirty="0"/>
          </a:p>
        </p:txBody>
      </p:sp>
      <p:sp>
        <p:nvSpPr>
          <p:cNvPr id="15364" name="Zástupný symbol pro číslo snímku 5">
            <a:extLst>
              <a:ext uri="{FF2B5EF4-FFF2-40B4-BE49-F238E27FC236}">
                <a16:creationId xmlns:a16="http://schemas.microsoft.com/office/drawing/2014/main" id="{95A056A6-CD7A-4CDB-B8A0-C7211D3A8EA9}"/>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F0F4B687-BD3D-46EC-966B-E05128DA59D8}" type="slidenum">
              <a:rPr lang="cs-CZ" altLang="cs-CZ" sz="1200"/>
              <a:pPr>
                <a:spcBef>
                  <a:spcPct val="0"/>
                </a:spcBef>
                <a:buClrTx/>
                <a:buFontTx/>
                <a:buNone/>
              </a:pPr>
              <a:t>46</a:t>
            </a:fld>
            <a:endParaRPr lang="cs-CZ" altLang="cs-CZ" sz="120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a:extLst>
              <a:ext uri="{FF2B5EF4-FFF2-40B4-BE49-F238E27FC236}">
                <a16:creationId xmlns:a16="http://schemas.microsoft.com/office/drawing/2014/main" id="{9431F78E-38BA-4E42-A45B-72EA1EFFE3B8}"/>
              </a:ext>
            </a:extLst>
          </p:cNvPr>
          <p:cNvSpPr>
            <a:spLocks noGrp="1" noChangeArrowheads="1"/>
          </p:cNvSpPr>
          <p:nvPr>
            <p:ph type="title"/>
          </p:nvPr>
        </p:nvSpPr>
        <p:spPr/>
        <p:txBody>
          <a:bodyPr/>
          <a:lstStyle/>
          <a:p>
            <a:pPr algn="ctr"/>
            <a:r>
              <a:rPr lang="cs-CZ" altLang="cs-CZ" sz="2800"/>
              <a:t>Zásada přiměřenosti/ zdrženlivosti - § 2/4 TrŘ</a:t>
            </a:r>
          </a:p>
        </p:txBody>
      </p:sp>
      <p:sp>
        <p:nvSpPr>
          <p:cNvPr id="26627" name="Zástupný symbol pro obsah 2">
            <a:extLst>
              <a:ext uri="{FF2B5EF4-FFF2-40B4-BE49-F238E27FC236}">
                <a16:creationId xmlns:a16="http://schemas.microsoft.com/office/drawing/2014/main" id="{48014D2F-05AD-479A-984F-EF8EFD954A19}"/>
              </a:ext>
            </a:extLst>
          </p:cNvPr>
          <p:cNvSpPr>
            <a:spLocks noGrp="1"/>
          </p:cNvSpPr>
          <p:nvPr>
            <p:ph idx="1"/>
          </p:nvPr>
        </p:nvSpPr>
        <p:spPr/>
        <p:txBody>
          <a:bodyPr/>
          <a:lstStyle/>
          <a:p>
            <a:pPr algn="just">
              <a:lnSpc>
                <a:spcPct val="100000"/>
              </a:lnSpc>
              <a:defRPr/>
            </a:pPr>
            <a:r>
              <a:rPr lang="cs-CZ" sz="1700" dirty="0"/>
              <a:t>trestní věci se musí projednávat  s plným šetřením základních lidských práv a svobod</a:t>
            </a:r>
          </a:p>
          <a:p>
            <a:pPr algn="just">
              <a:lnSpc>
                <a:spcPct val="100000"/>
              </a:lnSpc>
              <a:buFont typeface="Wingdings" panose="05000000000000000000" pitchFamily="2" charset="2"/>
              <a:buNone/>
              <a:defRPr/>
            </a:pPr>
            <a:endParaRPr lang="cs-CZ" sz="1700" dirty="0"/>
          </a:p>
          <a:p>
            <a:pPr algn="just">
              <a:lnSpc>
                <a:spcPct val="100000"/>
              </a:lnSpc>
              <a:defRPr/>
            </a:pPr>
            <a:r>
              <a:rPr lang="cs-CZ" sz="1700" dirty="0"/>
              <a:t>zásahy jen v odůvodněných případech a v nezbytné míře</a:t>
            </a:r>
          </a:p>
          <a:p>
            <a:pPr algn="just">
              <a:lnSpc>
                <a:spcPct val="100000"/>
              </a:lnSpc>
              <a:defRPr/>
            </a:pPr>
            <a:endParaRPr lang="cs-CZ" sz="1700" dirty="0"/>
          </a:p>
          <a:p>
            <a:pPr algn="just">
              <a:lnSpc>
                <a:spcPct val="100000"/>
              </a:lnSpc>
              <a:defRPr/>
            </a:pPr>
            <a:r>
              <a:rPr lang="cs-CZ" sz="1700" dirty="0"/>
              <a:t>tzv. test proporcionality</a:t>
            </a:r>
          </a:p>
          <a:p>
            <a:pPr marL="72000" indent="0" algn="just">
              <a:lnSpc>
                <a:spcPct val="100000"/>
              </a:lnSpc>
              <a:buNone/>
              <a:defRPr/>
            </a:pPr>
            <a:endParaRPr lang="cs-CZ" sz="1800" dirty="0"/>
          </a:p>
          <a:p>
            <a:pPr lvl="1" algn="just">
              <a:defRPr/>
            </a:pPr>
            <a:r>
              <a:rPr lang="cs-CZ" sz="1500" dirty="0">
                <a:ea typeface="+mn-ea"/>
                <a:cs typeface="+mn-cs"/>
              </a:rPr>
              <a:t>hodnocení zásahu z hlediska vhodnosti, kdy je posuzována možnost splnění sledovaného účelu </a:t>
            </a:r>
          </a:p>
          <a:p>
            <a:pPr marL="324000" lvl="1" indent="0" algn="just">
              <a:buNone/>
              <a:defRPr/>
            </a:pPr>
            <a:endParaRPr lang="cs-CZ" sz="1500" dirty="0">
              <a:ea typeface="+mn-ea"/>
              <a:cs typeface="+mn-cs"/>
            </a:endParaRPr>
          </a:p>
          <a:p>
            <a:pPr marL="1200150" lvl="2" indent="-285750" algn="just">
              <a:lnSpc>
                <a:spcPct val="100000"/>
              </a:lnSpc>
              <a:buFont typeface="Arial" panose="020B0604020202020204" pitchFamily="34" charset="0"/>
              <a:buChar char="•"/>
              <a:defRPr/>
            </a:pPr>
            <a:r>
              <a:rPr lang="cs-CZ" dirty="0">
                <a:ea typeface="+mn-ea"/>
                <a:cs typeface="+mn-cs"/>
              </a:rPr>
              <a:t>není-li daný zásah ani způsobilý sledovaného cíle dosáhnout, jde o projev svévole ze strany zasahujícího orgánu </a:t>
            </a:r>
          </a:p>
          <a:p>
            <a:pPr lvl="1" algn="just">
              <a:defRPr/>
            </a:pPr>
            <a:endParaRPr lang="cs-CZ" sz="1500" dirty="0">
              <a:ea typeface="+mn-ea"/>
              <a:cs typeface="+mn-cs"/>
            </a:endParaRPr>
          </a:p>
          <a:p>
            <a:pPr lvl="1" algn="just">
              <a:defRPr/>
            </a:pPr>
            <a:r>
              <a:rPr lang="cs-CZ" sz="1500" dirty="0">
                <a:ea typeface="+mn-ea"/>
                <a:cs typeface="+mn-cs"/>
              </a:rPr>
              <a:t>hodnocení zásahu z hlediska potřebnosti, tj. zda je daný zásah vůbec nutný a zda lze sledovaného cíle dosáhnout i jinými prostředky </a:t>
            </a:r>
          </a:p>
          <a:p>
            <a:pPr marL="324000" lvl="1" indent="0" algn="just">
              <a:buNone/>
              <a:defRPr/>
            </a:pPr>
            <a:endParaRPr lang="cs-CZ" sz="1500" dirty="0">
              <a:ea typeface="+mn-ea"/>
              <a:cs typeface="+mn-cs"/>
            </a:endParaRPr>
          </a:p>
          <a:p>
            <a:pPr marL="1200150" lvl="2" indent="-285750" algn="just">
              <a:lnSpc>
                <a:spcPct val="100000"/>
              </a:lnSpc>
              <a:buFont typeface="Arial" panose="020B0604020202020204" pitchFamily="34" charset="0"/>
              <a:buChar char="•"/>
              <a:defRPr/>
            </a:pPr>
            <a:r>
              <a:rPr lang="cs-CZ" dirty="0">
                <a:ea typeface="+mn-ea"/>
                <a:cs typeface="+mn-cs"/>
              </a:rPr>
              <a:t>přednost má být dána takovému jednání, které do práv zasáhne v míře nejmenší </a:t>
            </a:r>
          </a:p>
          <a:p>
            <a:pPr lvl="1" algn="just">
              <a:defRPr/>
            </a:pPr>
            <a:endParaRPr lang="cs-CZ" sz="1500" dirty="0">
              <a:ea typeface="+mn-ea"/>
              <a:cs typeface="+mn-cs"/>
            </a:endParaRPr>
          </a:p>
          <a:p>
            <a:pPr lvl="1" algn="just">
              <a:defRPr/>
            </a:pPr>
            <a:r>
              <a:rPr lang="cs-CZ" sz="1500" dirty="0">
                <a:ea typeface="+mn-ea"/>
                <a:cs typeface="+mn-cs"/>
              </a:rPr>
              <a:t>hodnocení přiměřenosti v užším smyslu, kdy se navzájem poměřují újma a veřejný zájem takového zásahu</a:t>
            </a:r>
            <a:endParaRPr lang="cs-CZ" sz="1500" dirty="0"/>
          </a:p>
          <a:p>
            <a:pPr algn="just">
              <a:buFont typeface="Wingdings" panose="05000000000000000000" pitchFamily="2" charset="2"/>
              <a:buNone/>
              <a:defRPr/>
            </a:pPr>
            <a:endParaRPr lang="cs-CZ" sz="1800" dirty="0"/>
          </a:p>
          <a:p>
            <a:pPr>
              <a:buFont typeface="Wingdings" panose="05000000000000000000" pitchFamily="2" charset="2"/>
              <a:buNone/>
              <a:defRPr/>
            </a:pPr>
            <a:endParaRPr lang="cs-CZ" sz="1800" dirty="0"/>
          </a:p>
        </p:txBody>
      </p:sp>
      <p:sp>
        <p:nvSpPr>
          <p:cNvPr id="16388" name="Zástupný symbol pro číslo snímku 5">
            <a:extLst>
              <a:ext uri="{FF2B5EF4-FFF2-40B4-BE49-F238E27FC236}">
                <a16:creationId xmlns:a16="http://schemas.microsoft.com/office/drawing/2014/main" id="{91C76609-3B80-47FB-AA78-4238ECEB5314}"/>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70C0B2C8-81F1-40AB-8111-36E257E6E6D2}" type="slidenum">
              <a:rPr lang="cs-CZ" altLang="cs-CZ" sz="1200"/>
              <a:pPr>
                <a:spcBef>
                  <a:spcPct val="0"/>
                </a:spcBef>
                <a:buClrTx/>
                <a:buFontTx/>
                <a:buNone/>
              </a:pPr>
              <a:t>47</a:t>
            </a:fld>
            <a:endParaRPr lang="cs-CZ" altLang="cs-CZ" sz="120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Nadpis 1">
            <a:extLst>
              <a:ext uri="{FF2B5EF4-FFF2-40B4-BE49-F238E27FC236}">
                <a16:creationId xmlns:a16="http://schemas.microsoft.com/office/drawing/2014/main" id="{427C61BF-5512-47B7-9A02-2C8490EBE59A}"/>
              </a:ext>
            </a:extLst>
          </p:cNvPr>
          <p:cNvSpPr>
            <a:spLocks noGrp="1" noChangeArrowheads="1"/>
          </p:cNvSpPr>
          <p:nvPr>
            <p:ph type="title"/>
          </p:nvPr>
        </p:nvSpPr>
        <p:spPr/>
        <p:txBody>
          <a:bodyPr/>
          <a:lstStyle/>
          <a:p>
            <a:pPr algn="ctr"/>
            <a:r>
              <a:rPr lang="cs-CZ" altLang="cs-CZ" b="1"/>
              <a:t>Zásada ústnosti - § 2/11 TrŘ </a:t>
            </a:r>
          </a:p>
        </p:txBody>
      </p:sp>
      <p:sp>
        <p:nvSpPr>
          <p:cNvPr id="36867" name="Zástupný symbol pro obsah 2">
            <a:extLst>
              <a:ext uri="{FF2B5EF4-FFF2-40B4-BE49-F238E27FC236}">
                <a16:creationId xmlns:a16="http://schemas.microsoft.com/office/drawing/2014/main" id="{E5035C32-0FB3-402A-A833-8A72C672C424}"/>
              </a:ext>
            </a:extLst>
          </p:cNvPr>
          <p:cNvSpPr>
            <a:spLocks noGrp="1"/>
          </p:cNvSpPr>
          <p:nvPr>
            <p:ph idx="1"/>
          </p:nvPr>
        </p:nvSpPr>
        <p:spPr/>
        <p:txBody>
          <a:bodyPr/>
          <a:lstStyle/>
          <a:p>
            <a:pPr algn="just">
              <a:lnSpc>
                <a:spcPct val="100000"/>
              </a:lnSpc>
              <a:defRPr/>
            </a:pPr>
            <a:endParaRPr lang="cs-CZ" sz="1700" dirty="0"/>
          </a:p>
          <a:p>
            <a:pPr algn="just">
              <a:lnSpc>
                <a:spcPct val="100000"/>
              </a:lnSpc>
              <a:defRPr/>
            </a:pPr>
            <a:r>
              <a:rPr lang="cs-CZ" sz="1700" dirty="0"/>
              <a:t>jednání před soudy je ústní, osoby se vyslýchají</a:t>
            </a:r>
          </a:p>
          <a:p>
            <a:pPr algn="just">
              <a:lnSpc>
                <a:spcPct val="100000"/>
              </a:lnSpc>
              <a:defRPr/>
            </a:pPr>
            <a:endParaRPr lang="cs-CZ" sz="1700" dirty="0"/>
          </a:p>
          <a:p>
            <a:pPr algn="just">
              <a:lnSpc>
                <a:spcPct val="100000"/>
              </a:lnSpc>
              <a:defRPr/>
            </a:pPr>
            <a:r>
              <a:rPr lang="cs-CZ" sz="1700" dirty="0"/>
              <a:t>soud rozhoduje na základě ústně provedených důkazů a ústních přednesů stran</a:t>
            </a:r>
          </a:p>
          <a:p>
            <a:pPr algn="just">
              <a:lnSpc>
                <a:spcPct val="100000"/>
              </a:lnSpc>
              <a:defRPr/>
            </a:pPr>
            <a:endParaRPr lang="cs-CZ" sz="1700" dirty="0"/>
          </a:p>
          <a:p>
            <a:pPr algn="just">
              <a:lnSpc>
                <a:spcPct val="100000"/>
              </a:lnSpc>
              <a:defRPr/>
            </a:pPr>
            <a:r>
              <a:rPr lang="cs-CZ" sz="1700" dirty="0"/>
              <a:t>právo osoby, proti které se vede trestní řízení být slyšen a vyjádřit se ke všem skutečnostem  </a:t>
            </a:r>
          </a:p>
          <a:p>
            <a:pPr algn="just">
              <a:lnSpc>
                <a:spcPct val="100000"/>
              </a:lnSpc>
              <a:buFont typeface="Wingdings" panose="05000000000000000000" pitchFamily="2" charset="2"/>
              <a:buNone/>
              <a:defRPr/>
            </a:pPr>
            <a:endParaRPr lang="cs-CZ" sz="1700" dirty="0"/>
          </a:p>
          <a:p>
            <a:pPr algn="just">
              <a:lnSpc>
                <a:spcPct val="100000"/>
              </a:lnSpc>
              <a:defRPr/>
            </a:pPr>
            <a:r>
              <a:rPr lang="cs-CZ" sz="1700" dirty="0"/>
              <a:t>co není před soudem není na světě - při rozhodnutí o vině  a trestu  soud nepřihlíží  k tomu, co je ve spisech, ale co zazní před ním </a:t>
            </a:r>
          </a:p>
          <a:p>
            <a:pPr algn="just">
              <a:lnSpc>
                <a:spcPct val="100000"/>
              </a:lnSpc>
              <a:defRPr/>
            </a:pPr>
            <a:endParaRPr lang="cs-CZ" sz="1700" dirty="0"/>
          </a:p>
          <a:p>
            <a:pPr marL="342900" lvl="1" indent="-342900">
              <a:defRPr/>
            </a:pPr>
            <a:r>
              <a:rPr lang="cs-CZ" sz="1600" dirty="0"/>
              <a:t>přečtení protokolů o dřívější výpovědi obžalovaného - § 207/2 </a:t>
            </a:r>
            <a:r>
              <a:rPr lang="cs-CZ" sz="1600" dirty="0" err="1"/>
              <a:t>TrŘ</a:t>
            </a:r>
            <a:r>
              <a:rPr lang="cs-CZ" sz="1600" dirty="0"/>
              <a:t> </a:t>
            </a:r>
          </a:p>
          <a:p>
            <a:pPr marL="0" lvl="1" indent="0">
              <a:buNone/>
              <a:defRPr/>
            </a:pPr>
            <a:endParaRPr lang="cs-CZ" sz="1600" dirty="0"/>
          </a:p>
          <a:p>
            <a:pPr marL="742950" lvl="2" indent="-342900">
              <a:lnSpc>
                <a:spcPct val="100000"/>
              </a:lnSpc>
              <a:buFont typeface="Arial" panose="020B0604020202020204" pitchFamily="34" charset="0"/>
              <a:buChar char="•"/>
              <a:defRPr/>
            </a:pPr>
            <a:r>
              <a:rPr lang="cs-CZ" dirty="0"/>
              <a:t>jedná se v jeho nepřítomnosti</a:t>
            </a:r>
          </a:p>
          <a:p>
            <a:pPr marL="742950" lvl="2" indent="-342900">
              <a:lnSpc>
                <a:spcPct val="100000"/>
              </a:lnSpc>
              <a:buFont typeface="Arial" panose="020B0604020202020204" pitchFamily="34" charset="0"/>
              <a:buChar char="•"/>
              <a:defRPr/>
            </a:pPr>
            <a:r>
              <a:rPr lang="cs-CZ" dirty="0"/>
              <a:t>odepře vypovídat</a:t>
            </a:r>
          </a:p>
          <a:p>
            <a:pPr marL="742950" lvl="2" indent="-342900" algn="just">
              <a:lnSpc>
                <a:spcPct val="100000"/>
              </a:lnSpc>
              <a:buFont typeface="Arial" panose="020B0604020202020204" pitchFamily="34" charset="0"/>
              <a:buChar char="•"/>
              <a:defRPr/>
            </a:pPr>
            <a:r>
              <a:rPr lang="cs-CZ" dirty="0"/>
              <a:t>podstatné rozpory – paměťová stopa je nejlepší hned po  popisované události, zapomínat je lidské, snaha zveličovat, přehánět</a:t>
            </a:r>
          </a:p>
          <a:p>
            <a:pPr algn="just">
              <a:defRPr/>
            </a:pPr>
            <a:endParaRPr lang="cs-CZ" sz="1700" dirty="0"/>
          </a:p>
          <a:p>
            <a:pPr lvl="1" algn="just">
              <a:buFont typeface="Wingdings" panose="05000000000000000000" pitchFamily="2" charset="2"/>
              <a:buNone/>
              <a:defRPr/>
            </a:pPr>
            <a:endParaRPr lang="cs-CZ" sz="1800" dirty="0"/>
          </a:p>
          <a:p>
            <a:pPr>
              <a:defRPr/>
            </a:pPr>
            <a:endParaRPr lang="cs-CZ" dirty="0"/>
          </a:p>
        </p:txBody>
      </p:sp>
      <p:sp>
        <p:nvSpPr>
          <p:cNvPr id="29700" name="Zástupný symbol pro číslo snímku 5">
            <a:extLst>
              <a:ext uri="{FF2B5EF4-FFF2-40B4-BE49-F238E27FC236}">
                <a16:creationId xmlns:a16="http://schemas.microsoft.com/office/drawing/2014/main" id="{9F3AB519-A14A-4C0E-AA69-DF60FB9017E5}"/>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1E65D6F0-F07B-475E-A69A-FAAFDC521549}" type="slidenum">
              <a:rPr lang="cs-CZ" altLang="cs-CZ" sz="1200"/>
              <a:pPr>
                <a:spcBef>
                  <a:spcPct val="0"/>
                </a:spcBef>
                <a:buClrTx/>
                <a:buFontTx/>
                <a:buNone/>
              </a:pPr>
              <a:t>48</a:t>
            </a:fld>
            <a:endParaRPr lang="cs-CZ" altLang="cs-CZ" sz="120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Nadpis 1">
            <a:extLst>
              <a:ext uri="{FF2B5EF4-FFF2-40B4-BE49-F238E27FC236}">
                <a16:creationId xmlns:a16="http://schemas.microsoft.com/office/drawing/2014/main" id="{C3D5AF5D-041D-4073-A6A3-7F62AFFF8FAE}"/>
              </a:ext>
            </a:extLst>
          </p:cNvPr>
          <p:cNvSpPr>
            <a:spLocks noGrp="1" noChangeArrowheads="1"/>
          </p:cNvSpPr>
          <p:nvPr>
            <p:ph type="title"/>
          </p:nvPr>
        </p:nvSpPr>
        <p:spPr/>
        <p:txBody>
          <a:bodyPr/>
          <a:lstStyle/>
          <a:p>
            <a:endParaRPr lang="cs-CZ" altLang="cs-CZ"/>
          </a:p>
        </p:txBody>
      </p:sp>
      <p:sp>
        <p:nvSpPr>
          <p:cNvPr id="30723" name="Zástupný symbol pro obsah 2">
            <a:extLst>
              <a:ext uri="{FF2B5EF4-FFF2-40B4-BE49-F238E27FC236}">
                <a16:creationId xmlns:a16="http://schemas.microsoft.com/office/drawing/2014/main" id="{9BAEEFA0-4520-450D-976E-32F121DCBE7A}"/>
              </a:ext>
            </a:extLst>
          </p:cNvPr>
          <p:cNvSpPr>
            <a:spLocks noGrp="1" noChangeArrowheads="1"/>
          </p:cNvSpPr>
          <p:nvPr>
            <p:ph idx="1"/>
          </p:nvPr>
        </p:nvSpPr>
        <p:spPr/>
        <p:txBody>
          <a:bodyPr/>
          <a:lstStyle/>
          <a:p>
            <a:pPr marL="742950" lvl="2" indent="-342900"/>
            <a:endParaRPr lang="cs-CZ" altLang="cs-CZ" sz="1600" dirty="0"/>
          </a:p>
          <a:p>
            <a:pPr marL="342900" lvl="1" indent="-342900"/>
            <a:r>
              <a:rPr lang="cs-CZ" altLang="cs-CZ" sz="1700" dirty="0"/>
              <a:t>přečtení protokolů o předchozím výslechu svědka  - § 211 </a:t>
            </a:r>
            <a:r>
              <a:rPr lang="cs-CZ" altLang="cs-CZ" sz="1700" dirty="0" err="1"/>
              <a:t>TrŘ</a:t>
            </a:r>
            <a:r>
              <a:rPr lang="cs-CZ" altLang="cs-CZ" sz="1700" dirty="0"/>
              <a:t> </a:t>
            </a:r>
          </a:p>
          <a:p>
            <a:pPr marL="0" lvl="1" indent="0">
              <a:buNone/>
            </a:pPr>
            <a:endParaRPr lang="cs-CZ" altLang="cs-CZ" sz="1700" dirty="0"/>
          </a:p>
          <a:p>
            <a:pPr marL="742950" lvl="2" indent="-342900">
              <a:buFont typeface="Arial" panose="020B0604020202020204" pitchFamily="34" charset="0"/>
              <a:buChar char="•"/>
            </a:pPr>
            <a:r>
              <a:rPr lang="cs-CZ" altLang="cs-CZ" dirty="0"/>
              <a:t>osobní výslech osoby není nutný-  stejnou věc opakuje více svědků, podané svědectví se netýká předmětu řízení  </a:t>
            </a:r>
          </a:p>
          <a:p>
            <a:pPr marL="742950" lvl="2" indent="-342900">
              <a:buFont typeface="Arial" panose="020B0604020202020204" pitchFamily="34" charset="0"/>
              <a:buChar char="•"/>
            </a:pPr>
            <a:r>
              <a:rPr lang="cs-CZ" altLang="cs-CZ" dirty="0"/>
              <a:t>osoba zemřela, stala se nezvěstnou, pro dlouhodobý pobyt v cizině nedosažitelnou (v cizině možno vyslýchat cestou právní pomoci, ale pak stejně čtu)</a:t>
            </a:r>
          </a:p>
          <a:p>
            <a:pPr marL="742950" lvl="2" indent="-342900">
              <a:buFont typeface="Arial" panose="020B0604020202020204" pitchFamily="34" charset="0"/>
              <a:buChar char="•"/>
            </a:pPr>
            <a:r>
              <a:rPr lang="cs-CZ" altLang="cs-CZ" dirty="0"/>
              <a:t>svědek odmítnul vypovídat </a:t>
            </a:r>
          </a:p>
          <a:p>
            <a:pPr marL="742950" lvl="2" indent="-342900">
              <a:buFont typeface="Arial" panose="020B0604020202020204" pitchFamily="34" charset="0"/>
              <a:buChar char="•"/>
            </a:pPr>
            <a:r>
              <a:rPr lang="cs-CZ" altLang="cs-CZ" dirty="0"/>
              <a:t>svědek se v podstatných bodech odchyluje od své předchozí výpovědi </a:t>
            </a:r>
          </a:p>
          <a:p>
            <a:pPr marL="742950" lvl="2" indent="-342900">
              <a:buFont typeface="Arial" panose="020B0604020202020204" pitchFamily="34" charset="0"/>
              <a:buChar char="•"/>
            </a:pPr>
            <a:r>
              <a:rPr lang="cs-CZ" altLang="cs-CZ" dirty="0"/>
              <a:t>místo výslechu znalce se čte jeho posudek </a:t>
            </a:r>
          </a:p>
          <a:p>
            <a:pPr marL="342900" lvl="1" indent="-342900"/>
            <a:endParaRPr lang="cs-CZ" altLang="cs-CZ" sz="1700" dirty="0"/>
          </a:p>
          <a:p>
            <a:pPr marL="342900" lvl="1" indent="-342900" algn="just"/>
            <a:r>
              <a:rPr lang="cs-CZ" altLang="cs-CZ" sz="1700" dirty="0"/>
              <a:t>se souhlasem státního zástupce a obžalovaného lze číst  v hl. l. úřední záznamy  o podání vysvětlení a o provedení dalších úkonů  v přípravném řízení </a:t>
            </a:r>
          </a:p>
          <a:p>
            <a:pPr marL="342900" lvl="1" indent="-342900" algn="just">
              <a:buNone/>
            </a:pPr>
            <a:endParaRPr lang="cs-CZ" altLang="cs-CZ" sz="1700" dirty="0"/>
          </a:p>
          <a:p>
            <a:pPr marL="342900" lvl="1" indent="-342900" algn="just"/>
            <a:r>
              <a:rPr lang="cs-CZ" altLang="cs-CZ" sz="1700" dirty="0"/>
              <a:t>§ 314c  </a:t>
            </a:r>
            <a:r>
              <a:rPr lang="cs-CZ" altLang="cs-CZ" sz="1700" dirty="0" err="1"/>
              <a:t>TrŘ</a:t>
            </a:r>
            <a:r>
              <a:rPr lang="cs-CZ" altLang="cs-CZ" sz="1700" dirty="0"/>
              <a:t>  - samosoudce může rozhodnout bez projednávání  („slyšení“) věci – trestní příkaz </a:t>
            </a:r>
          </a:p>
          <a:p>
            <a:pPr marL="342900" lvl="1" indent="-342900"/>
            <a:endParaRPr lang="cs-CZ" altLang="cs-CZ" sz="1600" dirty="0"/>
          </a:p>
          <a:p>
            <a:pPr algn="just"/>
            <a:endParaRPr lang="cs-CZ" altLang="cs-CZ" sz="1800" dirty="0"/>
          </a:p>
        </p:txBody>
      </p:sp>
      <p:sp>
        <p:nvSpPr>
          <p:cNvPr id="30724" name="Zástupný symbol pro číslo snímku 4">
            <a:extLst>
              <a:ext uri="{FF2B5EF4-FFF2-40B4-BE49-F238E27FC236}">
                <a16:creationId xmlns:a16="http://schemas.microsoft.com/office/drawing/2014/main" id="{A0B1CEA0-02CA-4790-B77D-C783AF715037}"/>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439651F4-3FD8-4ECF-914B-51BA68721C9D}" type="slidenum">
              <a:rPr lang="cs-CZ" altLang="cs-CZ" sz="1200"/>
              <a:pPr>
                <a:spcBef>
                  <a:spcPct val="0"/>
                </a:spcBef>
                <a:buClrTx/>
                <a:buFontTx/>
                <a:buNone/>
              </a:pPr>
              <a:t>49</a:t>
            </a:fld>
            <a:endParaRPr lang="cs-CZ" altLang="cs-CZ" sz="12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a:extLst>
              <a:ext uri="{FF2B5EF4-FFF2-40B4-BE49-F238E27FC236}">
                <a16:creationId xmlns:a16="http://schemas.microsoft.com/office/drawing/2014/main" id="{BA5DACBC-6B2E-4C51-86A7-488CF4B1A322}"/>
              </a:ext>
            </a:extLst>
          </p:cNvPr>
          <p:cNvSpPr>
            <a:spLocks noGrp="1" noChangeArrowheads="1"/>
          </p:cNvSpPr>
          <p:nvPr>
            <p:ph type="title"/>
          </p:nvPr>
        </p:nvSpPr>
        <p:spPr/>
        <p:txBody>
          <a:bodyPr/>
          <a:lstStyle/>
          <a:p>
            <a:pPr algn="ctr"/>
            <a:r>
              <a:rPr lang="cs-CZ" altLang="cs-CZ" sz="2800"/>
              <a:t>Funkce základních  zásad trestního řízení </a:t>
            </a:r>
          </a:p>
        </p:txBody>
      </p:sp>
      <p:sp>
        <p:nvSpPr>
          <p:cNvPr id="10243" name="Zástupný symbol pro obsah 2">
            <a:extLst>
              <a:ext uri="{FF2B5EF4-FFF2-40B4-BE49-F238E27FC236}">
                <a16:creationId xmlns:a16="http://schemas.microsoft.com/office/drawing/2014/main" id="{4CFD7D38-49D9-4EE3-BA24-B286C86D6113}"/>
              </a:ext>
            </a:extLst>
          </p:cNvPr>
          <p:cNvSpPr>
            <a:spLocks noGrp="1" noChangeArrowheads="1"/>
          </p:cNvSpPr>
          <p:nvPr>
            <p:ph idx="1"/>
          </p:nvPr>
        </p:nvSpPr>
        <p:spPr/>
        <p:txBody>
          <a:bodyPr/>
          <a:lstStyle/>
          <a:p>
            <a:pPr algn="just">
              <a:lnSpc>
                <a:spcPct val="100000"/>
              </a:lnSpc>
            </a:pPr>
            <a:endParaRPr lang="cs-CZ" altLang="cs-CZ" sz="1800" dirty="0">
              <a:latin typeface="Arial" panose="020B0604020202020204" pitchFamily="34" charset="0"/>
              <a:cs typeface="Arial" panose="020B0604020202020204" pitchFamily="34" charset="0"/>
            </a:endParaRPr>
          </a:p>
          <a:p>
            <a:pPr algn="just">
              <a:lnSpc>
                <a:spcPct val="100000"/>
              </a:lnSpc>
            </a:pPr>
            <a:r>
              <a:rPr lang="cs-CZ" altLang="cs-CZ" sz="1800" dirty="0">
                <a:latin typeface="Arial" panose="020B0604020202020204" pitchFamily="34" charset="0"/>
                <a:cs typeface="Arial" panose="020B0604020202020204" pitchFamily="34" charset="0"/>
              </a:rPr>
              <a:t>funkce interpretační - spočívá v tom, že prostřednictvím zásad trestního řízení provádí orgány činné v trestním řízení interpretaci příslušného ustanovení a tím zajišťují jednotnou interpretaci zákona</a:t>
            </a:r>
          </a:p>
          <a:p>
            <a:pPr algn="just">
              <a:lnSpc>
                <a:spcPct val="100000"/>
              </a:lnSpc>
              <a:buFont typeface="Wingdings" panose="05000000000000000000" pitchFamily="2" charset="2"/>
              <a:buNone/>
            </a:pPr>
            <a:endParaRPr lang="cs-CZ" altLang="cs-CZ" sz="1800" dirty="0">
              <a:latin typeface="Arial" panose="020B0604020202020204" pitchFamily="34" charset="0"/>
              <a:cs typeface="Arial" panose="020B0604020202020204" pitchFamily="34" charset="0"/>
            </a:endParaRPr>
          </a:p>
          <a:p>
            <a:pPr algn="just">
              <a:lnSpc>
                <a:spcPct val="100000"/>
              </a:lnSpc>
            </a:pPr>
            <a:r>
              <a:rPr lang="cs-CZ" altLang="cs-CZ" sz="1800" dirty="0">
                <a:latin typeface="Arial" panose="020B0604020202020204" pitchFamily="34" charset="0"/>
                <a:cs typeface="Arial" panose="020B0604020202020204" pitchFamily="34" charset="0"/>
              </a:rPr>
              <a:t>funkce poznávací - spočívá v tom, že z charakteru základních zásad a jejich uplatnění v trestním procesu můžeme usuzovat na charakter trestního procesu, tj. zda je inkviziční, kontradiktorní, smíšený</a:t>
            </a:r>
          </a:p>
          <a:p>
            <a:pPr algn="just">
              <a:lnSpc>
                <a:spcPct val="100000"/>
              </a:lnSpc>
              <a:buFont typeface="Wingdings" panose="05000000000000000000" pitchFamily="2" charset="2"/>
              <a:buNone/>
            </a:pPr>
            <a:endParaRPr lang="cs-CZ" altLang="cs-CZ" sz="1800" dirty="0">
              <a:latin typeface="Arial" panose="020B0604020202020204" pitchFamily="34" charset="0"/>
              <a:cs typeface="Arial" panose="020B0604020202020204" pitchFamily="34" charset="0"/>
            </a:endParaRPr>
          </a:p>
          <a:p>
            <a:pPr algn="just">
              <a:lnSpc>
                <a:spcPct val="100000"/>
              </a:lnSpc>
            </a:pPr>
            <a:r>
              <a:rPr lang="cs-CZ" altLang="cs-CZ" sz="1800" dirty="0">
                <a:latin typeface="Arial" panose="020B0604020202020204" pitchFamily="34" charset="0"/>
                <a:cs typeface="Arial" panose="020B0604020202020204" pitchFamily="34" charset="0"/>
              </a:rPr>
              <a:t>funkce aplikační - projevuje se v rozhodovacím procesu orgánů činných v trestním řízení</a:t>
            </a:r>
          </a:p>
          <a:p>
            <a:pPr algn="just">
              <a:lnSpc>
                <a:spcPct val="100000"/>
              </a:lnSpc>
              <a:buFont typeface="Wingdings" panose="05000000000000000000" pitchFamily="2" charset="2"/>
              <a:buNone/>
            </a:pPr>
            <a:r>
              <a:rPr lang="cs-CZ" altLang="cs-CZ" sz="1800" dirty="0">
                <a:latin typeface="Arial" panose="020B0604020202020204" pitchFamily="34" charset="0"/>
                <a:cs typeface="Arial" panose="020B0604020202020204" pitchFamily="34" charset="0"/>
              </a:rPr>
              <a:t> </a:t>
            </a:r>
          </a:p>
          <a:p>
            <a:pPr algn="just">
              <a:lnSpc>
                <a:spcPct val="100000"/>
              </a:lnSpc>
            </a:pPr>
            <a:r>
              <a:rPr lang="cs-CZ" altLang="cs-CZ" sz="1800" dirty="0">
                <a:latin typeface="Arial" panose="020B0604020202020204" pitchFamily="34" charset="0"/>
                <a:cs typeface="Arial" panose="020B0604020202020204" pitchFamily="34" charset="0"/>
              </a:rPr>
              <a:t>funkce tvorby práva  - spočívá v tom, že zákonodárce musí vycházet důsledně ze základních zásad, na nichž je norma vybudována</a:t>
            </a:r>
          </a:p>
          <a:p>
            <a:pPr algn="just"/>
            <a:endParaRPr lang="cs-CZ" altLang="cs-CZ" dirty="0"/>
          </a:p>
        </p:txBody>
      </p:sp>
      <p:sp>
        <p:nvSpPr>
          <p:cNvPr id="10244" name="Zástupný symbol pro číslo snímku 3">
            <a:extLst>
              <a:ext uri="{FF2B5EF4-FFF2-40B4-BE49-F238E27FC236}">
                <a16:creationId xmlns:a16="http://schemas.microsoft.com/office/drawing/2014/main" id="{741ED6F2-E185-48C7-B331-E8A52D7BE2B2}"/>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8E4BEFC3-FC93-4698-934C-68BA9CC83AF4}" type="slidenum">
              <a:rPr lang="cs-CZ" altLang="cs-CZ" sz="1200"/>
              <a:pPr>
                <a:spcBef>
                  <a:spcPct val="0"/>
                </a:spcBef>
                <a:buClrTx/>
                <a:buFontTx/>
                <a:buNone/>
              </a:pPr>
              <a:t>5</a:t>
            </a:fld>
            <a:endParaRPr lang="cs-CZ" altLang="cs-CZ" sz="120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endParaRPr lang="cs-CZ"/>
          </a:p>
        </p:txBody>
      </p:sp>
      <p:sp>
        <p:nvSpPr>
          <p:cNvPr id="30723" name="Rectangle 3"/>
          <p:cNvSpPr>
            <a:spLocks noGrp="1" noChangeArrowheads="1"/>
          </p:cNvSpPr>
          <p:nvPr>
            <p:ph type="body" idx="1"/>
          </p:nvPr>
        </p:nvSpPr>
        <p:spPr/>
        <p:txBody>
          <a:bodyPr/>
          <a:lstStyle/>
          <a:p>
            <a:pPr algn="ctr" eaLnBrk="1" hangingPunct="1">
              <a:buFont typeface="Wingdings" pitchFamily="2" charset="2"/>
              <a:buNone/>
            </a:pPr>
            <a:endParaRPr lang="cs-CZ" b="1" dirty="0"/>
          </a:p>
          <a:p>
            <a:pPr algn="ctr" eaLnBrk="1" hangingPunct="1">
              <a:buFont typeface="Wingdings" pitchFamily="2" charset="2"/>
              <a:buNone/>
            </a:pPr>
            <a:r>
              <a:rPr lang="cs-CZ" sz="4000" b="1" dirty="0">
                <a:latin typeface="Arial" charset="0"/>
                <a:cs typeface="Arial" charset="0"/>
              </a:rPr>
              <a:t>Děkuji za pozornost </a:t>
            </a:r>
          </a:p>
          <a:p>
            <a:pPr eaLnBrk="1" hangingPunct="1"/>
            <a:endParaRPr lang="cs-CZ" sz="4000" dirty="0">
              <a:latin typeface="Arial" charset="0"/>
              <a:cs typeface="Arial" charset="0"/>
            </a:endParaRPr>
          </a:p>
          <a:p>
            <a:pPr algn="ctr" eaLnBrk="1" hangingPunct="1">
              <a:buFont typeface="Wingdings" pitchFamily="2" charset="2"/>
              <a:buNone/>
            </a:pPr>
            <a:r>
              <a:rPr lang="cs-CZ" sz="4000" b="1" dirty="0">
                <a:latin typeface="Arial" charset="0"/>
                <a:cs typeface="Arial" charset="0"/>
              </a:rPr>
              <a:t>Otázky…???</a:t>
            </a:r>
          </a:p>
          <a:p>
            <a:pPr eaLnBrk="1" hangingPunct="1"/>
            <a:endParaRPr lang="cs-CZ" dirty="0"/>
          </a:p>
        </p:txBody>
      </p:sp>
      <p:sp>
        <p:nvSpPr>
          <p:cNvPr id="5" name="Zástupný symbol pro číslo snímku 4"/>
          <p:cNvSpPr>
            <a:spLocks noGrp="1"/>
          </p:cNvSpPr>
          <p:nvPr>
            <p:ph type="sldNum" sz="quarter" idx="11"/>
          </p:nvPr>
        </p:nvSpPr>
        <p:spPr/>
        <p:txBody>
          <a:bodyPr/>
          <a:lstStyle/>
          <a:p>
            <a:pPr>
              <a:defRPr/>
            </a:pPr>
            <a:fld id="{EFAFD18F-8D97-42F7-8859-6D193F4097A4}" type="slidenum">
              <a:rPr lang="cs-CZ" smtClean="0"/>
              <a:pPr>
                <a:defRPr/>
              </a:pPr>
              <a:t>50</a:t>
            </a:fld>
            <a:endParaRPr lang="cs-CZ"/>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Nadpis 1"/>
          <p:cNvSpPr>
            <a:spLocks noGrp="1"/>
          </p:cNvSpPr>
          <p:nvPr>
            <p:ph type="title"/>
          </p:nvPr>
        </p:nvSpPr>
        <p:spPr/>
        <p:txBody>
          <a:bodyPr/>
          <a:lstStyle/>
          <a:p>
            <a:pPr eaLnBrk="1" hangingPunct="1"/>
            <a:endParaRPr lang="cs-CZ"/>
          </a:p>
        </p:txBody>
      </p:sp>
      <p:sp>
        <p:nvSpPr>
          <p:cNvPr id="31747" name="Zástupný symbol pro obsah 2"/>
          <p:cNvSpPr>
            <a:spLocks noGrp="1"/>
          </p:cNvSpPr>
          <p:nvPr>
            <p:ph idx="1"/>
          </p:nvPr>
        </p:nvSpPr>
        <p:spPr/>
        <p:txBody>
          <a:bodyPr/>
          <a:lstStyle/>
          <a:p>
            <a:pPr algn="ctr" eaLnBrk="1" hangingPunct="1">
              <a:buFont typeface="Wingdings" pitchFamily="2" charset="2"/>
              <a:buNone/>
            </a:pPr>
            <a:r>
              <a:rPr lang="cs-CZ" b="1"/>
              <a:t>prof. </a:t>
            </a:r>
            <a:r>
              <a:rPr lang="cs-CZ" b="1" dirty="0"/>
              <a:t>JUDr. Marek Fryšták, Ph.D.</a:t>
            </a:r>
          </a:p>
          <a:p>
            <a:pPr algn="ctr" eaLnBrk="1" hangingPunct="1">
              <a:buFont typeface="Wingdings" pitchFamily="2" charset="2"/>
              <a:buNone/>
            </a:pPr>
            <a:r>
              <a:rPr lang="cs-CZ" b="1" dirty="0"/>
              <a:t>Katedra trestního práva </a:t>
            </a:r>
          </a:p>
          <a:p>
            <a:pPr algn="ctr" eaLnBrk="1" hangingPunct="1">
              <a:buFont typeface="Wingdings" pitchFamily="2" charset="2"/>
              <a:buNone/>
            </a:pPr>
            <a:r>
              <a:rPr lang="cs-CZ" b="1" dirty="0"/>
              <a:t>Právnická fakulta Masarykovy univerzity  </a:t>
            </a:r>
          </a:p>
          <a:p>
            <a:pPr algn="ctr" eaLnBrk="1" hangingPunct="1">
              <a:buFont typeface="Wingdings" pitchFamily="2" charset="2"/>
              <a:buNone/>
            </a:pPr>
            <a:r>
              <a:rPr lang="cs-CZ" b="1" dirty="0"/>
              <a:t>Veveří 70, 611 80 Brno</a:t>
            </a:r>
          </a:p>
          <a:p>
            <a:pPr algn="ctr" eaLnBrk="1" hangingPunct="1">
              <a:buFont typeface="Wingdings" pitchFamily="2" charset="2"/>
              <a:buNone/>
            </a:pPr>
            <a:r>
              <a:rPr lang="cs-CZ" b="1" dirty="0"/>
              <a:t>Tel. + 420 549 493 870, Fax. + 420 541 213 162</a:t>
            </a:r>
          </a:p>
          <a:p>
            <a:pPr algn="ctr" eaLnBrk="1" hangingPunct="1">
              <a:buFont typeface="Wingdings" pitchFamily="2" charset="2"/>
              <a:buNone/>
            </a:pPr>
            <a:r>
              <a:rPr lang="cs-CZ" b="1" dirty="0"/>
              <a:t>E-mail: </a:t>
            </a:r>
            <a:r>
              <a:rPr lang="cs-CZ" b="1" dirty="0">
                <a:hlinkClick r:id="rId2"/>
              </a:rPr>
              <a:t>Marek.Frystak@law.muni.cz</a:t>
            </a:r>
            <a:r>
              <a:rPr lang="cs-CZ" b="1" dirty="0"/>
              <a:t> </a:t>
            </a:r>
          </a:p>
          <a:p>
            <a:pPr eaLnBrk="1" hangingPunct="1"/>
            <a:endParaRPr lang="cs-CZ" dirty="0"/>
          </a:p>
        </p:txBody>
      </p:sp>
      <p:sp>
        <p:nvSpPr>
          <p:cNvPr id="5" name="Zástupný symbol pro číslo snímku 4"/>
          <p:cNvSpPr>
            <a:spLocks noGrp="1"/>
          </p:cNvSpPr>
          <p:nvPr>
            <p:ph type="sldNum" sz="quarter" idx="11"/>
          </p:nvPr>
        </p:nvSpPr>
        <p:spPr/>
        <p:txBody>
          <a:bodyPr/>
          <a:lstStyle/>
          <a:p>
            <a:pPr>
              <a:defRPr/>
            </a:pPr>
            <a:fld id="{FE6CED58-10AC-4CA0-A572-3C0DADBAA36E}" type="slidenum">
              <a:rPr lang="cs-CZ" smtClean="0"/>
              <a:pPr>
                <a:defRPr/>
              </a:pPr>
              <a:t>51</a:t>
            </a:fld>
            <a:endParaRPr lang="cs-CZ"/>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a:extLst>
              <a:ext uri="{FF2B5EF4-FFF2-40B4-BE49-F238E27FC236}">
                <a16:creationId xmlns:a16="http://schemas.microsoft.com/office/drawing/2014/main" id="{CC16E0DD-D810-4408-9D2B-AE0BC04F8571}"/>
              </a:ext>
            </a:extLst>
          </p:cNvPr>
          <p:cNvSpPr>
            <a:spLocks noGrp="1" noChangeArrowheads="1"/>
          </p:cNvSpPr>
          <p:nvPr>
            <p:ph type="title"/>
          </p:nvPr>
        </p:nvSpPr>
        <p:spPr/>
        <p:txBody>
          <a:bodyPr/>
          <a:lstStyle/>
          <a:p>
            <a:pPr algn="ctr" eaLnBrk="1" hangingPunct="1"/>
            <a:r>
              <a:rPr lang="cs-CZ" altLang="cs-CZ" b="1"/>
              <a:t>Právo na spravedlivý proces </a:t>
            </a:r>
            <a:endParaRPr lang="cs-CZ" altLang="cs-CZ"/>
          </a:p>
        </p:txBody>
      </p:sp>
      <p:sp>
        <p:nvSpPr>
          <p:cNvPr id="11267" name="Zástupný symbol pro obsah 2">
            <a:extLst>
              <a:ext uri="{FF2B5EF4-FFF2-40B4-BE49-F238E27FC236}">
                <a16:creationId xmlns:a16="http://schemas.microsoft.com/office/drawing/2014/main" id="{7952883A-D3DF-4CD7-82C7-CF5738D41E2A}"/>
              </a:ext>
            </a:extLst>
          </p:cNvPr>
          <p:cNvSpPr>
            <a:spLocks noGrp="1" noChangeArrowheads="1"/>
          </p:cNvSpPr>
          <p:nvPr>
            <p:ph idx="1"/>
          </p:nvPr>
        </p:nvSpPr>
        <p:spPr/>
        <p:txBody>
          <a:bodyPr/>
          <a:lstStyle/>
          <a:p>
            <a:pPr marL="533400" indent="-533400" algn="just"/>
            <a:endParaRPr lang="cs-CZ" altLang="cs-CZ" sz="1700" dirty="0"/>
          </a:p>
          <a:p>
            <a:pPr marL="533400" indent="-533400" algn="just">
              <a:lnSpc>
                <a:spcPct val="100000"/>
              </a:lnSpc>
            </a:pPr>
            <a:r>
              <a:rPr lang="cs-CZ" altLang="cs-CZ" sz="1800" dirty="0"/>
              <a:t>čl. 6 Evropské úmluvy o ochraně základních práv a svobod </a:t>
            </a:r>
          </a:p>
          <a:p>
            <a:pPr marL="533400" indent="-533400" algn="just">
              <a:lnSpc>
                <a:spcPct val="100000"/>
              </a:lnSpc>
              <a:buNone/>
            </a:pPr>
            <a:endParaRPr lang="cs-CZ" altLang="cs-CZ" sz="1800" dirty="0"/>
          </a:p>
          <a:p>
            <a:pPr marL="533400" indent="-533400" algn="just">
              <a:lnSpc>
                <a:spcPct val="100000"/>
              </a:lnSpc>
            </a:pPr>
            <a:r>
              <a:rPr lang="cs-CZ" altLang="cs-CZ" sz="1800" dirty="0"/>
              <a:t>každý má právo, aby jeho věc byla projednána veřejně, spravedlivě a v přiměřené době nezávislým a nestranným soudem zřízeným zákonem, který rozhodne o oprávněnosti jakéhokoli trestního obvinění  (tj. trestný čin, přestupek, či správní delikt) proti němu</a:t>
            </a:r>
          </a:p>
          <a:p>
            <a:pPr marL="533400" indent="-533400" algn="just">
              <a:lnSpc>
                <a:spcPct val="100000"/>
              </a:lnSpc>
            </a:pPr>
            <a:endParaRPr lang="cs-CZ" altLang="cs-CZ" sz="1800" dirty="0"/>
          </a:p>
          <a:p>
            <a:pPr marL="533400" indent="-533400" algn="just">
              <a:lnSpc>
                <a:spcPct val="100000"/>
              </a:lnSpc>
            </a:pPr>
            <a:r>
              <a:rPr lang="cs-CZ" altLang="cs-CZ" sz="1800" dirty="0"/>
              <a:t>uvedené právo se netýká jen trestního řízení </a:t>
            </a:r>
          </a:p>
          <a:p>
            <a:pPr marL="533400" indent="-533400" algn="just">
              <a:lnSpc>
                <a:spcPct val="100000"/>
              </a:lnSpc>
              <a:buNone/>
            </a:pPr>
            <a:endParaRPr lang="cs-CZ" altLang="cs-CZ" sz="1800" dirty="0"/>
          </a:p>
          <a:p>
            <a:pPr marL="533400" indent="-533400" algn="just">
              <a:lnSpc>
                <a:spcPct val="100000"/>
              </a:lnSpc>
            </a:pPr>
            <a:r>
              <a:rPr lang="cs-CZ" altLang="cs-CZ" sz="1800" dirty="0"/>
              <a:t>spravedlivým (řádným/férovým) je ten proces, který je veřejný, spravedlivý a  rozhodnutý v přiměřené době nezávislým a nestranným soudem </a:t>
            </a:r>
          </a:p>
        </p:txBody>
      </p:sp>
      <p:sp>
        <p:nvSpPr>
          <p:cNvPr id="11268" name="Zástupný symbol pro číslo snímku 5">
            <a:extLst>
              <a:ext uri="{FF2B5EF4-FFF2-40B4-BE49-F238E27FC236}">
                <a16:creationId xmlns:a16="http://schemas.microsoft.com/office/drawing/2014/main" id="{89E4DD38-E57C-49C6-8A93-A2850B94C5C8}"/>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B7E563BD-B5D0-4F4D-8E0B-7B51BC7CF625}" type="slidenum">
              <a:rPr lang="cs-CZ" altLang="cs-CZ" sz="1200"/>
              <a:pPr>
                <a:spcBef>
                  <a:spcPct val="0"/>
                </a:spcBef>
                <a:buClrTx/>
                <a:buFontTx/>
                <a:buNone/>
              </a:pPr>
              <a:t>6</a:t>
            </a:fld>
            <a:endParaRPr lang="cs-CZ" altLang="cs-CZ" sz="12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a:extLst>
              <a:ext uri="{FF2B5EF4-FFF2-40B4-BE49-F238E27FC236}">
                <a16:creationId xmlns:a16="http://schemas.microsoft.com/office/drawing/2014/main" id="{6F82ACBB-C1F9-4F23-A96A-BD55E49F14D0}"/>
              </a:ext>
            </a:extLst>
          </p:cNvPr>
          <p:cNvSpPr>
            <a:spLocks noGrp="1" noChangeArrowheads="1"/>
          </p:cNvSpPr>
          <p:nvPr>
            <p:ph type="title"/>
          </p:nvPr>
        </p:nvSpPr>
        <p:spPr/>
        <p:txBody>
          <a:bodyPr/>
          <a:lstStyle/>
          <a:p>
            <a:endParaRPr lang="cs-CZ" altLang="cs-CZ"/>
          </a:p>
        </p:txBody>
      </p:sp>
      <p:sp>
        <p:nvSpPr>
          <p:cNvPr id="12291" name="Zástupný symbol pro obsah 2">
            <a:extLst>
              <a:ext uri="{FF2B5EF4-FFF2-40B4-BE49-F238E27FC236}">
                <a16:creationId xmlns:a16="http://schemas.microsoft.com/office/drawing/2014/main" id="{0FE9EA33-83D1-4E23-8BD4-8DE06B006199}"/>
              </a:ext>
            </a:extLst>
          </p:cNvPr>
          <p:cNvSpPr>
            <a:spLocks noGrp="1" noChangeArrowheads="1"/>
          </p:cNvSpPr>
          <p:nvPr>
            <p:ph idx="1"/>
          </p:nvPr>
        </p:nvSpPr>
        <p:spPr/>
        <p:txBody>
          <a:bodyPr/>
          <a:lstStyle/>
          <a:p>
            <a:pPr marL="342900" lvl="1" indent="-342900" algn="just"/>
            <a:endParaRPr lang="cs-CZ" altLang="cs-CZ" sz="1800" dirty="0"/>
          </a:p>
          <a:p>
            <a:pPr marL="342900" lvl="1" indent="-342900" algn="just"/>
            <a:endParaRPr lang="cs-CZ" altLang="cs-CZ" sz="1800" dirty="0"/>
          </a:p>
          <a:p>
            <a:pPr marL="342900" lvl="1" indent="-342900" algn="just"/>
            <a:endParaRPr lang="cs-CZ" altLang="cs-CZ" sz="1800" dirty="0"/>
          </a:p>
          <a:p>
            <a:pPr marL="342900" lvl="1" indent="-342900" algn="just"/>
            <a:r>
              <a:rPr lang="cs-CZ" altLang="cs-CZ" sz="1800" dirty="0"/>
              <a:t>předvídatelnost (právní jistota), jasnost a srozumitelnost (pro koho píši zákony?) práva  (situace 90. let min. století) </a:t>
            </a:r>
          </a:p>
          <a:p>
            <a:pPr marL="342900" lvl="1" indent="-342900" algn="just"/>
            <a:endParaRPr lang="cs-CZ" altLang="cs-CZ" sz="1800" dirty="0"/>
          </a:p>
          <a:p>
            <a:pPr marL="342900" lvl="1" indent="-342900" algn="just"/>
            <a:r>
              <a:rPr lang="cs-CZ" altLang="cs-CZ" sz="1800" dirty="0"/>
              <a:t>občan musí být způsobilý předvídat, do jaké míry, která je rozumná při daných okolnostech případu, důsledky, které mohou vzniknout z jeho jednání; tyto důsledky nemusí být předvídatelné absolutní jistotou, pokud by tomu tak bylo, právo by se svázalo do přílišné rigidity   </a:t>
            </a:r>
          </a:p>
          <a:p>
            <a:endParaRPr lang="cs-CZ" altLang="cs-CZ" dirty="0"/>
          </a:p>
        </p:txBody>
      </p:sp>
      <p:sp>
        <p:nvSpPr>
          <p:cNvPr id="12292" name="Zástupný symbol pro číslo snímku 4">
            <a:extLst>
              <a:ext uri="{FF2B5EF4-FFF2-40B4-BE49-F238E27FC236}">
                <a16:creationId xmlns:a16="http://schemas.microsoft.com/office/drawing/2014/main" id="{C2038166-10B9-423C-A539-7BA259454366}"/>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71E84779-3959-4059-8195-EE42230F9272}" type="slidenum">
              <a:rPr lang="cs-CZ" altLang="cs-CZ" sz="1200"/>
              <a:pPr>
                <a:spcBef>
                  <a:spcPct val="0"/>
                </a:spcBef>
                <a:buClrTx/>
                <a:buFontTx/>
                <a:buNone/>
              </a:pPr>
              <a:t>7</a:t>
            </a:fld>
            <a:endParaRPr lang="cs-CZ" altLang="cs-CZ" sz="12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FE747F19-07A6-46DB-9FE2-379E637948C4}"/>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3" name="Nadpis 2">
            <a:extLst>
              <a:ext uri="{FF2B5EF4-FFF2-40B4-BE49-F238E27FC236}">
                <a16:creationId xmlns:a16="http://schemas.microsoft.com/office/drawing/2014/main" id="{2F8CBDCD-08E0-40BF-95AF-CEF7ED6AF4BE}"/>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E88C92CE-B0FF-4965-A122-68212D7DB5A0}"/>
              </a:ext>
            </a:extLst>
          </p:cNvPr>
          <p:cNvSpPr>
            <a:spLocks noGrp="1"/>
          </p:cNvSpPr>
          <p:nvPr>
            <p:ph idx="1"/>
          </p:nvPr>
        </p:nvSpPr>
        <p:spPr/>
        <p:txBody>
          <a:bodyPr/>
          <a:lstStyle/>
          <a:p>
            <a:pPr marL="285750" indent="-285750" algn="just">
              <a:lnSpc>
                <a:spcPct val="100000"/>
              </a:lnSpc>
              <a:defRPr/>
            </a:pPr>
            <a:r>
              <a:rPr lang="cs-CZ" sz="1600" dirty="0"/>
              <a:t>čl. 35/1 Evropské úmluvy - podmínkou přijatelnosti stížnosti ze strany ESLP je vyčerpání efektivních vnitrostátních prostředků nápravy – pokud je ústavní stížnost neefektivní, nemusím ji podávat – od 1.8.2021 lhůta 4 měsíců (zkrácení z </a:t>
            </a:r>
            <a:r>
              <a:rPr lang="cs-CZ" sz="1600"/>
              <a:t>původních šesti) </a:t>
            </a:r>
            <a:endParaRPr lang="cs-CZ" sz="1600" dirty="0"/>
          </a:p>
          <a:p>
            <a:pPr marL="285750" indent="-285750" algn="just">
              <a:lnSpc>
                <a:spcPct val="100000"/>
              </a:lnSpc>
              <a:defRPr/>
            </a:pPr>
            <a:endParaRPr lang="cs-CZ" sz="1600" dirty="0"/>
          </a:p>
          <a:p>
            <a:pPr marL="285750" indent="-285750" algn="just">
              <a:lnSpc>
                <a:spcPct val="100000"/>
              </a:lnSpc>
              <a:defRPr/>
            </a:pPr>
            <a:r>
              <a:rPr lang="cs-CZ" sz="1600" dirty="0"/>
              <a:t>z práva spravedlivý proces vyplývají široký katalog dílčích procesních práv, které jsou blíže upraveny v rámci zásad uvedených v Ústavě, Listině a trestním řádu </a:t>
            </a:r>
          </a:p>
          <a:p>
            <a:pPr marL="285750" indent="-285750" algn="just">
              <a:lnSpc>
                <a:spcPct val="100000"/>
              </a:lnSpc>
              <a:defRPr/>
            </a:pPr>
            <a:endParaRPr lang="cs-CZ" altLang="cs-CZ" sz="1600" dirty="0"/>
          </a:p>
          <a:p>
            <a:pPr marL="285750" indent="-285750" algn="just">
              <a:lnSpc>
                <a:spcPct val="100000"/>
              </a:lnSpc>
              <a:defRPr/>
            </a:pPr>
            <a:r>
              <a:rPr lang="cs-CZ" altLang="cs-CZ" sz="1600" dirty="0"/>
              <a:t>„…účelem trestního řízení přitom není jenom spravedlivé potrestání pachatele, účelem trestního řízení je rovněž „fair“ proces</a:t>
            </a:r>
            <a:r>
              <a:rPr lang="cs-CZ" altLang="cs-CZ" sz="1600" i="1" dirty="0"/>
              <a:t>;</a:t>
            </a:r>
            <a:r>
              <a:rPr lang="cs-CZ" altLang="cs-CZ" sz="1600" dirty="0"/>
              <a:t> existence řádného procesu je nevyhnutelnou podmínkou existence demokratického právního státu…“ (I. ÚS  781/04 ze dne 13.12.2005)</a:t>
            </a:r>
          </a:p>
          <a:p>
            <a:pPr marL="285750" indent="-285750" algn="just">
              <a:lnSpc>
                <a:spcPct val="100000"/>
              </a:lnSpc>
              <a:defRPr/>
            </a:pPr>
            <a:endParaRPr lang="cs-CZ" altLang="cs-CZ" sz="1600" dirty="0"/>
          </a:p>
          <a:p>
            <a:pPr marL="285750" indent="-285750" algn="just">
              <a:lnSpc>
                <a:spcPct val="100000"/>
              </a:lnSpc>
              <a:defRPr/>
            </a:pPr>
            <a:r>
              <a:rPr lang="cs-CZ" altLang="cs-CZ" sz="1600" dirty="0"/>
              <a:t>„…účel trestního řízení, jímž je zcela jistě především snaha náležitě zjistit trestné činy a podle zákona jejich pachatele spravedlivě potrestat, nemůže být v právním státě nadřazen zásadě řádného zákonného procesu …“ (III. ÚS 239/04 ze dne 17.6.2004)</a:t>
            </a:r>
          </a:p>
          <a:p>
            <a:pPr marL="285750" indent="-285750" algn="just">
              <a:lnSpc>
                <a:spcPct val="100000"/>
              </a:lnSpc>
              <a:defRPr/>
            </a:pPr>
            <a:endParaRPr lang="cs-CZ" altLang="cs-CZ" sz="1600" dirty="0"/>
          </a:p>
          <a:p>
            <a:pPr marL="285750" indent="-285750" algn="just">
              <a:lnSpc>
                <a:spcPct val="100000"/>
              </a:lnSpc>
              <a:defRPr/>
            </a:pPr>
            <a:r>
              <a:rPr lang="cs-CZ" altLang="cs-CZ" sz="1600" dirty="0"/>
              <a:t>„…přijde-li spravedlnost pozdě, je to totéž jako by byla odmítnuta…“ (IV. ÚS 3892/18)</a:t>
            </a:r>
          </a:p>
          <a:p>
            <a:pPr marL="285750" indent="-285750" algn="just">
              <a:lnSpc>
                <a:spcPct val="100000"/>
              </a:lnSpc>
              <a:defRPr/>
            </a:pPr>
            <a:endParaRPr lang="cs-CZ" altLang="cs-CZ" sz="1600" dirty="0"/>
          </a:p>
          <a:p>
            <a:pPr marL="285750" indent="-285750" algn="just">
              <a:lnSpc>
                <a:spcPct val="100000"/>
              </a:lnSpc>
              <a:defRPr/>
            </a:pPr>
            <a:r>
              <a:rPr lang="cs-CZ" altLang="cs-CZ" sz="1600" dirty="0"/>
              <a:t>justice </a:t>
            </a:r>
            <a:r>
              <a:rPr lang="cs-CZ" altLang="cs-CZ" sz="1600" dirty="0" err="1"/>
              <a:t>delayed</a:t>
            </a:r>
            <a:r>
              <a:rPr lang="cs-CZ" altLang="cs-CZ" sz="1600" dirty="0"/>
              <a:t> </a:t>
            </a:r>
            <a:r>
              <a:rPr lang="cs-CZ" altLang="cs-CZ" sz="1600" dirty="0" err="1"/>
              <a:t>is</a:t>
            </a:r>
            <a:r>
              <a:rPr lang="cs-CZ" altLang="cs-CZ" sz="1600" dirty="0"/>
              <a:t> justice </a:t>
            </a:r>
            <a:r>
              <a:rPr lang="cs-CZ" altLang="cs-CZ" sz="1600" dirty="0" err="1"/>
              <a:t>denied</a:t>
            </a:r>
            <a:r>
              <a:rPr lang="cs-CZ" altLang="cs-CZ" sz="1600" dirty="0"/>
              <a:t> – pozdní spravedlnost, žádná spravedlnost</a:t>
            </a:r>
          </a:p>
          <a:p>
            <a:pPr marL="285750" indent="-285750" algn="just">
              <a:lnSpc>
                <a:spcPct val="100000"/>
              </a:lnSpc>
              <a:defRPr/>
            </a:pPr>
            <a:endParaRPr lang="cs-CZ" altLang="cs-CZ" sz="1600" dirty="0"/>
          </a:p>
          <a:p>
            <a:pPr marL="285750" indent="-285750" algn="just">
              <a:lnSpc>
                <a:spcPct val="100000"/>
              </a:lnSpc>
              <a:defRPr/>
            </a:pPr>
            <a:endParaRPr lang="cs-CZ" altLang="cs-CZ" sz="1600" dirty="0"/>
          </a:p>
          <a:p>
            <a:pPr marL="0" indent="0" algn="just">
              <a:lnSpc>
                <a:spcPct val="100000"/>
              </a:lnSpc>
              <a:buNone/>
              <a:defRPr/>
            </a:pPr>
            <a:endParaRPr lang="cs-CZ" sz="1800" dirty="0"/>
          </a:p>
          <a:p>
            <a:pPr marL="533400" indent="-533400" algn="just">
              <a:lnSpc>
                <a:spcPct val="100000"/>
              </a:lnSpc>
              <a:defRPr/>
            </a:pPr>
            <a:endParaRPr lang="cs-CZ" sz="1800" dirty="0"/>
          </a:p>
          <a:p>
            <a:endParaRPr lang="cs-CZ" dirty="0"/>
          </a:p>
        </p:txBody>
      </p:sp>
    </p:spTree>
    <p:extLst>
      <p:ext uri="{BB962C8B-B14F-4D97-AF65-F5344CB8AC3E}">
        <p14:creationId xmlns:p14="http://schemas.microsoft.com/office/powerpoint/2010/main" val="664746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682AC9EC-C3BC-42FB-B795-6E5B80CACCE2}"/>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F9D76962-6378-4253-859C-C5EE28C12204}"/>
              </a:ext>
            </a:extLst>
          </p:cNvPr>
          <p:cNvSpPr>
            <a:spLocks noGrp="1"/>
          </p:cNvSpPr>
          <p:nvPr>
            <p:ph type="title"/>
          </p:nvPr>
        </p:nvSpPr>
        <p:spPr/>
        <p:txBody>
          <a:bodyPr/>
          <a:lstStyle/>
          <a:p>
            <a:pPr algn="ctr">
              <a:lnSpc>
                <a:spcPct val="100000"/>
              </a:lnSpc>
            </a:pPr>
            <a:r>
              <a:rPr lang="cs-CZ" sz="2800" dirty="0"/>
              <a:t>Právo na spravedlivý proces a právo na spravedlivý rozsudek – David Uhlíř – 29. 8. 2019  </a:t>
            </a:r>
            <a:br>
              <a:rPr lang="cs-CZ" sz="4000" dirty="0"/>
            </a:br>
            <a:br>
              <a:rPr lang="cs-CZ" sz="3200" dirty="0"/>
            </a:br>
            <a:endParaRPr lang="cs-CZ" dirty="0"/>
          </a:p>
        </p:txBody>
      </p:sp>
      <p:sp>
        <p:nvSpPr>
          <p:cNvPr id="5" name="Zástupný obsah 4">
            <a:extLst>
              <a:ext uri="{FF2B5EF4-FFF2-40B4-BE49-F238E27FC236}">
                <a16:creationId xmlns:a16="http://schemas.microsoft.com/office/drawing/2014/main" id="{7FFCA5AF-4D07-46E4-B874-A242CD2171D1}"/>
              </a:ext>
            </a:extLst>
          </p:cNvPr>
          <p:cNvSpPr>
            <a:spLocks noGrp="1"/>
          </p:cNvSpPr>
          <p:nvPr>
            <p:ph idx="1"/>
          </p:nvPr>
        </p:nvSpPr>
        <p:spPr/>
        <p:txBody>
          <a:bodyPr/>
          <a:lstStyle/>
          <a:p>
            <a:pPr algn="just">
              <a:lnSpc>
                <a:spcPct val="100000"/>
              </a:lnSpc>
            </a:pPr>
            <a:r>
              <a:rPr lang="cs-CZ" sz="1600" dirty="0"/>
              <a:t>...Právo na spravedlivý proces není právem na spravedlivý výsledek, není právem na objektivně správné hodnocení důkazů, na nalezení pravdy, není právem na určitý výklad zákonů. </a:t>
            </a:r>
          </a:p>
          <a:p>
            <a:pPr algn="just">
              <a:lnSpc>
                <a:spcPct val="100000"/>
              </a:lnSpc>
            </a:pPr>
            <a:endParaRPr lang="cs-CZ" sz="1600" dirty="0"/>
          </a:p>
          <a:p>
            <a:pPr algn="just">
              <a:lnSpc>
                <a:spcPct val="100000"/>
              </a:lnSpc>
            </a:pPr>
            <a:r>
              <a:rPr lang="cs-CZ" sz="1600" dirty="0"/>
              <a:t>Když se zamýšlíme nad tím, proč tomu tak je, zjistíme, že takový slib je nemožný a nesplnitelný. Spravedlivý proces lze slíbit a v 99 % případů lze splnit, spravedlivý výsledek však už nikoli.</a:t>
            </a:r>
          </a:p>
          <a:p>
            <a:pPr algn="just">
              <a:lnSpc>
                <a:spcPct val="100000"/>
              </a:lnSpc>
            </a:pPr>
            <a:endParaRPr lang="cs-CZ" sz="1600" dirty="0"/>
          </a:p>
          <a:p>
            <a:pPr algn="just">
              <a:lnSpc>
                <a:spcPct val="100000"/>
              </a:lnSpc>
            </a:pPr>
            <a:r>
              <a:rPr lang="cs-CZ" sz="1600" dirty="0"/>
              <a:t>Uvědomil jsem si, že právo na spravedlivý proces vzniklo ztrátou v překladu. Původní anglický termín „</a:t>
            </a:r>
            <a:r>
              <a:rPr lang="cs-CZ" sz="1600" dirty="0" err="1"/>
              <a:t>due</a:t>
            </a:r>
            <a:r>
              <a:rPr lang="cs-CZ" sz="1600" dirty="0"/>
              <a:t> </a:t>
            </a:r>
            <a:r>
              <a:rPr lang="cs-CZ" sz="1600" dirty="0" err="1"/>
              <a:t>process</a:t>
            </a:r>
            <a:r>
              <a:rPr lang="cs-CZ" sz="1600" dirty="0"/>
              <a:t> </a:t>
            </a:r>
            <a:r>
              <a:rPr lang="cs-CZ" sz="1600" dirty="0" err="1"/>
              <a:t>of</a:t>
            </a:r>
            <a:r>
              <a:rPr lang="cs-CZ" sz="1600" dirty="0"/>
              <a:t> </a:t>
            </a:r>
            <a:r>
              <a:rPr lang="cs-CZ" sz="1600" dirty="0" err="1"/>
              <a:t>law</a:t>
            </a:r>
            <a:r>
              <a:rPr lang="cs-CZ" sz="1600" dirty="0"/>
              <a:t>“ je překládán nikoli jako „řádný proces“, což by byl překlad odpovídající, ale jako „spravedlivý proces“, což už je pojem zavádějící. Citace z pozdějších verzí Magny Charty pak slibuje, že „nikdo nebude zbaven života, svobody či majetku bez řádného procesu práva.“ Tím se tehdy mínilo, že se tak nestane ze svévole šerifa jako moci výkonné, ale osoba bude postavena před soud. Teprve posléze po dlouhé době se vypracovaly úvahy nad tím, jak má takový řádný proces vypadat.</a:t>
            </a:r>
          </a:p>
          <a:p>
            <a:pPr marL="72000" indent="0" algn="just">
              <a:lnSpc>
                <a:spcPct val="100000"/>
              </a:lnSpc>
              <a:buNone/>
            </a:pPr>
            <a:endParaRPr lang="cs-CZ" sz="1600" dirty="0"/>
          </a:p>
          <a:p>
            <a:pPr algn="just">
              <a:lnSpc>
                <a:spcPct val="100000"/>
              </a:lnSpc>
            </a:pPr>
            <a:r>
              <a:rPr lang="cs-CZ" sz="1600" dirty="0"/>
              <a:t>Jistou skepsi ilustruje už asi 40 let starý vtip z časopisu Playboy, který říká: „Nevím, co všichni mají na řádném procesu, mně vynesl 10 let.</a:t>
            </a:r>
          </a:p>
          <a:p>
            <a:endParaRPr lang="cs-CZ" sz="1600" dirty="0"/>
          </a:p>
        </p:txBody>
      </p:sp>
    </p:spTree>
    <p:extLst>
      <p:ext uri="{BB962C8B-B14F-4D97-AF65-F5344CB8AC3E}">
        <p14:creationId xmlns:p14="http://schemas.microsoft.com/office/powerpoint/2010/main" val="996251204"/>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46859 (1)</Template>
  <TotalTime>19</TotalTime>
  <Words>6796</Words>
  <Application>Microsoft Office PowerPoint</Application>
  <PresentationFormat>Širokoúhlá obrazovka</PresentationFormat>
  <Paragraphs>575</Paragraphs>
  <Slides>51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51</vt:i4>
      </vt:variant>
    </vt:vector>
  </HeadingPairs>
  <TitlesOfParts>
    <vt:vector size="56" baseType="lpstr">
      <vt:lpstr>Arial</vt:lpstr>
      <vt:lpstr>Tahoma</vt:lpstr>
      <vt:lpstr>Trebuchet MS</vt:lpstr>
      <vt:lpstr>Wingdings</vt:lpstr>
      <vt:lpstr>Prezentace_MU_CZ</vt:lpstr>
      <vt:lpstr>Základní zásady trestního řízení  21.9.2023</vt:lpstr>
      <vt:lpstr>Základní charakteristika trestního řízení </vt:lpstr>
      <vt:lpstr>Prezentace aplikace PowerPoint</vt:lpstr>
      <vt:lpstr>Základní zásady trestního řízení </vt:lpstr>
      <vt:lpstr>Funkce základních  zásad trestního řízení </vt:lpstr>
      <vt:lpstr>Právo na spravedlivý proces </vt:lpstr>
      <vt:lpstr>Prezentace aplikace PowerPoint</vt:lpstr>
      <vt:lpstr>Prezentace aplikace PowerPoint</vt:lpstr>
      <vt:lpstr>Právo na spravedlivý proces a právo na spravedlivý rozsudek – David Uhlíř – 29. 8. 2019    </vt:lpstr>
      <vt:lpstr>Prezentace aplikace PowerPoint</vt:lpstr>
      <vt:lpstr>Proč tedy výsledkem řádného procesu není vždy spravedlivý rozsudek? </vt:lpstr>
      <vt:lpstr>Veřejnost procesu </vt:lpstr>
      <vt:lpstr>Prezentace aplikace PowerPoint</vt:lpstr>
      <vt:lpstr>Prezentace aplikace PowerPoint</vt:lpstr>
      <vt:lpstr>Dress code  </vt:lpstr>
      <vt:lpstr>Prezentace aplikace PowerPoint</vt:lpstr>
      <vt:lpstr>Spravedlnost procesu  </vt:lpstr>
      <vt:lpstr>Prezentace aplikace PowerPoint</vt:lpstr>
      <vt:lpstr>Prezentace aplikace PowerPoint</vt:lpstr>
      <vt:lpstr> </vt:lpstr>
      <vt:lpstr>Přiměřenost délky procesu </vt:lpstr>
      <vt:lpstr>Proč má být trestní řízení rychlé?</vt:lpstr>
      <vt:lpstr>Prezentace aplikace PowerPoint</vt:lpstr>
      <vt:lpstr>Prezentace aplikace PowerPoint</vt:lpstr>
      <vt:lpstr>Prezentace aplikace PowerPoint</vt:lpstr>
      <vt:lpstr>Prezentace aplikace PowerPoint</vt:lpstr>
      <vt:lpstr>Prezentace aplikace PowerPoint</vt:lpstr>
      <vt:lpstr>Nezávislý a nestranný soud </vt:lpstr>
      <vt:lpstr>Prezentace aplikace PowerPoint</vt:lpstr>
      <vt:lpstr>Prezentace aplikace PowerPoint</vt:lpstr>
      <vt:lpstr>Zásada volného hodnocení důkazů </vt:lpstr>
      <vt:lpstr>Prezentace aplikace PowerPoint</vt:lpstr>
      <vt:lpstr>Prezentace aplikace PowerPoint</vt:lpstr>
      <vt:lpstr> </vt:lpstr>
      <vt:lpstr>Prezentace aplikace PowerPoint</vt:lpstr>
      <vt:lpstr>Prezentace aplikace PowerPoint</vt:lpstr>
      <vt:lpstr>Prezentace aplikace PowerPoint</vt:lpstr>
      <vt:lpstr>Zásada zákonnosti - § 2/1 TrŘ</vt:lpstr>
      <vt:lpstr>Presumpce neviny - § 2/2 TrŘ</vt:lpstr>
      <vt:lpstr>Zásada legality - § 2/3 TrŘ</vt:lpstr>
      <vt:lpstr>Prezentace aplikace PowerPoint</vt:lpstr>
      <vt:lpstr>Prezentace aplikace PowerPoint</vt:lpstr>
      <vt:lpstr>Prezentace aplikace PowerPoint</vt:lpstr>
      <vt:lpstr>Prezentace aplikace PowerPoint</vt:lpstr>
      <vt:lpstr>Tzv. odklony</vt:lpstr>
      <vt:lpstr>Zásada oficiality - § 2/4 TrŘ  </vt:lpstr>
      <vt:lpstr>Zásada přiměřenosti/ zdrženlivosti - § 2/4 TrŘ</vt:lpstr>
      <vt:lpstr>Zásada ústnosti - § 2/11 TrŘ </vt:lpstr>
      <vt:lpstr>Prezentace aplikace PowerPoint</vt:lpstr>
      <vt:lpstr>Prezentace aplikace PowerPoint</vt:lpstr>
      <vt:lpstr>Prezentace aplikace PowerPoint</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Jana Buchalová</dc:creator>
  <cp:lastModifiedBy>Marek Fryšták</cp:lastModifiedBy>
  <cp:revision>48</cp:revision>
  <cp:lastPrinted>1601-01-01T00:00:00Z</cp:lastPrinted>
  <dcterms:created xsi:type="dcterms:W3CDTF">2019-01-29T09:52:45Z</dcterms:created>
  <dcterms:modified xsi:type="dcterms:W3CDTF">2023-09-21T06:53:27Z</dcterms:modified>
</cp:coreProperties>
</file>