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139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7E3AE7-A290-48B1-ADAD-D5CF5A598BA9}" type="datetimeFigureOut">
              <a:rPr lang="cs-CZ" smtClean="0"/>
              <a:t>23.11.2023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1E1D0F-D273-4CE0-9EA7-368D9F33E2F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4506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D8BC13F-57E8-424C-8CAE-3EFF297782AB}" type="slidenum">
              <a:rPr lang="cs-CZ" altLang="cs-CZ">
                <a:latin typeface="Georgia" pitchFamily="18" charset="0"/>
              </a:rPr>
              <a:pPr/>
              <a:t>5</a:t>
            </a:fld>
            <a:endParaRPr lang="cs-CZ" altLang="cs-CZ">
              <a:latin typeface="Georgia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4813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1C77E1C-E9CD-40E7-BE7C-795312FA978E}" type="slidenum">
              <a:rPr lang="cs-CZ" altLang="cs-CZ">
                <a:latin typeface="Georgia" pitchFamily="18" charset="0"/>
              </a:rPr>
              <a:pPr/>
              <a:t>7</a:t>
            </a:fld>
            <a:endParaRPr lang="cs-CZ" altLang="cs-CZ">
              <a:latin typeface="Georgia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5018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2251370-C87F-4241-A08A-A179A0C4FA3D}" type="slidenum">
              <a:rPr lang="cs-CZ" altLang="cs-CZ">
                <a:latin typeface="Georgia" pitchFamily="18" charset="0"/>
              </a:rPr>
              <a:pPr/>
              <a:t>8</a:t>
            </a:fld>
            <a:endParaRPr lang="cs-CZ" altLang="cs-CZ">
              <a:latin typeface="Georgia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150" y="414338"/>
            <a:ext cx="11588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298877" y="2900365"/>
            <a:ext cx="8521200" cy="1171580"/>
          </a:xfrm>
        </p:spPr>
        <p:txBody>
          <a:bodyPr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7" y="4116403"/>
            <a:ext cx="8521200" cy="698497"/>
          </a:xfrm>
        </p:spPr>
        <p:txBody>
          <a:bodyPr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Subjekty TŘ</a:t>
            </a:r>
          </a:p>
        </p:txBody>
      </p:sp>
      <p:sp>
        <p:nvSpPr>
          <p:cNvPr id="6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829EB35-5B4C-42C0-955D-9965F18CDF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Zástupný symbol pro obsah 12"/>
          <p:cNvSpPr>
            <a:spLocks noGrp="1"/>
          </p:cNvSpPr>
          <p:nvPr>
            <p:ph sz="quarter" idx="24"/>
          </p:nvPr>
        </p:nvSpPr>
        <p:spPr>
          <a:xfrm>
            <a:off x="539998" y="718713"/>
            <a:ext cx="3915001" cy="320400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9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39999" y="4500000"/>
            <a:ext cx="3915000" cy="1331998"/>
          </a:xfrm>
        </p:spPr>
        <p:txBody>
          <a:bodyPr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1" name="Zástupný symbol pro text 13"/>
          <p:cNvSpPr>
            <a:spLocks noGrp="1"/>
          </p:cNvSpPr>
          <p:nvPr>
            <p:ph type="body" sz="quarter" idx="19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>
              <a:lnSpc>
                <a:spcPts val="825"/>
              </a:lnSpc>
              <a:defRPr sz="675" b="1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3" name="Zástupný symbol pro text 5"/>
          <p:cNvSpPr>
            <a:spLocks noGrp="1"/>
          </p:cNvSpPr>
          <p:nvPr>
            <p:ph type="body" sz="quarter" idx="20"/>
          </p:nvPr>
        </p:nvSpPr>
        <p:spPr>
          <a:xfrm>
            <a:off x="4688459" y="4500000"/>
            <a:ext cx="3915000" cy="1331998"/>
          </a:xfrm>
        </p:spPr>
        <p:txBody>
          <a:bodyPr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3"/>
          <p:cNvSpPr>
            <a:spLocks noGrp="1"/>
          </p:cNvSpPr>
          <p:nvPr>
            <p:ph type="body" sz="quarter" idx="22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>
              <a:lnSpc>
                <a:spcPts val="825"/>
              </a:lnSpc>
              <a:defRPr sz="675" b="1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7" name="Zástupný symbol pro obsah 12"/>
          <p:cNvSpPr>
            <a:spLocks noGrp="1"/>
          </p:cNvSpPr>
          <p:nvPr>
            <p:ph sz="quarter" idx="25"/>
          </p:nvPr>
        </p:nvSpPr>
        <p:spPr>
          <a:xfrm>
            <a:off x="4688459" y="718713"/>
            <a:ext cx="3915001" cy="320400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" name="Zástupný symbol pro zápatí 1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Subjekty TŘ</a:t>
            </a:r>
          </a:p>
        </p:txBody>
      </p:sp>
      <p:sp>
        <p:nvSpPr>
          <p:cNvPr id="14" name="Zástupný symbol pro číslo snímku 2"/>
          <p:cNvSpPr>
            <a:spLocks noGrp="1"/>
          </p:cNvSpPr>
          <p:nvPr>
            <p:ph type="sldNum" sz="quarter" idx="27"/>
          </p:nvPr>
        </p:nvSpPr>
        <p:spPr/>
        <p:txBody>
          <a:bodyPr/>
          <a:lstStyle>
            <a:lvl1pPr>
              <a:defRPr/>
            </a:lvl1pPr>
          </a:lstStyle>
          <a:p>
            <a:fld id="{A829EB35-5B4C-42C0-955D-9965F18CDF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Subjekty TŘ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829EB35-5B4C-42C0-955D-9965F18CDF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1338" y="6048375"/>
            <a:ext cx="649287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4000" cy="5842000"/>
          </a:xfrm>
        </p:spPr>
        <p:txBody>
          <a:bodyPr rtlCol="0" anchor="ctr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noProof="0"/>
              <a:t>Klepnutím na ikonu přidáte obrázek.</a:t>
            </a:r>
            <a:endParaRPr lang="cs-CZ" noProof="0" dirty="0"/>
          </a:p>
        </p:txBody>
      </p:sp>
      <p:sp>
        <p:nvSpPr>
          <p:cNvPr id="4" name="Zástupný symbol pro zápatí 1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Subjekty TŘ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829EB35-5B4C-42C0-955D-9965F18CDF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32125" y="2019300"/>
            <a:ext cx="3079750" cy="283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/>
              <a:t>Subjekty TŘ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A829EB35-5B4C-42C0-955D-9965F18CDF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87513" y="2433638"/>
            <a:ext cx="5754687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Subjekty TŘ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A829EB35-5B4C-42C0-955D-9965F18CDF7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21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5622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r>
              <a:rPr lang="cs-CZ"/>
              <a:t>Subjekty TŘ</a:t>
            </a: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A829EB35-5B4C-42C0-955D-9965F18CDF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cs-CZ"/>
              <a:t>Subjekty TŘ</a:t>
            </a: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829EB35-5B4C-42C0-955D-9965F18CDF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150" y="414338"/>
            <a:ext cx="1150938" cy="105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298877" y="2900365"/>
            <a:ext cx="8521200" cy="1171580"/>
          </a:xfrm>
        </p:spPr>
        <p:txBody>
          <a:bodyPr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7" y="4116403"/>
            <a:ext cx="8521200" cy="698497"/>
          </a:xfrm>
        </p:spPr>
        <p:txBody>
          <a:bodyPr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Subjekty TŘ</a:t>
            </a:r>
          </a:p>
        </p:txBody>
      </p:sp>
      <p:sp>
        <p:nvSpPr>
          <p:cNvPr id="6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829EB35-5B4C-42C0-955D-9965F18CDF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7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cs-CZ"/>
              <a:t>Subjekty TŘ</a:t>
            </a:r>
          </a:p>
        </p:txBody>
      </p:sp>
      <p:sp>
        <p:nvSpPr>
          <p:cNvPr id="8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A829EB35-5B4C-42C0-955D-9965F18CDF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Zástupný symbol pro text 7"/>
          <p:cNvSpPr>
            <a:spLocks noGrp="1"/>
          </p:cNvSpPr>
          <p:nvPr>
            <p:ph type="body" sz="quarter" idx="26"/>
          </p:nvPr>
        </p:nvSpPr>
        <p:spPr>
          <a:xfrm>
            <a:off x="540544" y="1296001"/>
            <a:ext cx="3915000" cy="271576"/>
          </a:xfrm>
        </p:spPr>
        <p:txBody>
          <a:bodyPr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Nadpis 12"/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21" name="Zástupný symbol pro text 7"/>
          <p:cNvSpPr>
            <a:spLocks noGrp="1"/>
          </p:cNvSpPr>
          <p:nvPr>
            <p:ph type="body" sz="quarter" idx="27"/>
          </p:nvPr>
        </p:nvSpPr>
        <p:spPr>
          <a:xfrm>
            <a:off x="4688459" y="1290515"/>
            <a:ext cx="3915000" cy="271576"/>
          </a:xfrm>
        </p:spPr>
        <p:txBody>
          <a:bodyPr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1"/>
            <a:ext cx="3914999" cy="4140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90271"/>
            <a:ext cx="3914999" cy="4140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8" name="Zástupný symbol pro zápatí 1"/>
          <p:cNvSpPr>
            <a:spLocks noGrp="1"/>
          </p:cNvSpPr>
          <p:nvPr>
            <p:ph type="ftr" sz="quarter" idx="29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Subjekty TŘ</a:t>
            </a:r>
          </a:p>
        </p:txBody>
      </p:sp>
      <p:sp>
        <p:nvSpPr>
          <p:cNvPr id="9" name="Zástupný symbol pro číslo snímku 2"/>
          <p:cNvSpPr>
            <a:spLocks noGrp="1"/>
          </p:cNvSpPr>
          <p:nvPr>
            <p:ph type="sldNum" sz="quarter" idx="30"/>
          </p:nvPr>
        </p:nvSpPr>
        <p:spPr/>
        <p:txBody>
          <a:bodyPr/>
          <a:lstStyle>
            <a:lvl1pPr>
              <a:defRPr/>
            </a:lvl1pPr>
          </a:lstStyle>
          <a:p>
            <a:fld id="{A829EB35-5B4C-42C0-955D-9965F18CDF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Zástupný symbol pro obsah 12"/>
          <p:cNvSpPr>
            <a:spLocks noGrp="1"/>
          </p:cNvSpPr>
          <p:nvPr>
            <p:ph sz="quarter" idx="24"/>
          </p:nvPr>
        </p:nvSpPr>
        <p:spPr>
          <a:xfrm>
            <a:off x="539353" y="1695075"/>
            <a:ext cx="3913810" cy="3896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/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 i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67024"/>
            <a:ext cx="3914999" cy="4140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2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7" name="Zástupný symbol pro zápatí 1"/>
          <p:cNvSpPr>
            <a:spLocks noGrp="1"/>
          </p:cNvSpPr>
          <p:nvPr>
            <p:ph type="ftr" sz="quarter" idx="29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Subjekty TŘ</a:t>
            </a:r>
          </a:p>
        </p:txBody>
      </p:sp>
      <p:sp>
        <p:nvSpPr>
          <p:cNvPr id="8" name="Zástupný symbol pro číslo snímku 2"/>
          <p:cNvSpPr>
            <a:spLocks noGrp="1"/>
          </p:cNvSpPr>
          <p:nvPr>
            <p:ph type="sldNum" sz="quarter" idx="30"/>
          </p:nvPr>
        </p:nvSpPr>
        <p:spPr/>
        <p:txBody>
          <a:bodyPr/>
          <a:lstStyle>
            <a:lvl1pPr>
              <a:defRPr/>
            </a:lvl1pPr>
          </a:lstStyle>
          <a:p>
            <a:fld id="{A829EB35-5B4C-42C0-955D-9965F18CDF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Obrázek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Zástupný symbol pro obsah 12"/>
          <p:cNvSpPr>
            <a:spLocks noGrp="1"/>
          </p:cNvSpPr>
          <p:nvPr>
            <p:ph sz="quarter" idx="22"/>
          </p:nvPr>
        </p:nvSpPr>
        <p:spPr>
          <a:xfrm>
            <a:off x="3330000" y="1692003"/>
            <a:ext cx="2483644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39999" y="4414271"/>
            <a:ext cx="2484000" cy="1427730"/>
          </a:xfrm>
        </p:spPr>
        <p:txBody>
          <a:bodyPr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3330000" y="4414271"/>
            <a:ext cx="2484000" cy="1427730"/>
          </a:xfrm>
        </p:spPr>
        <p:txBody>
          <a:bodyPr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9" name="Zástupný symbol pro text 5"/>
          <p:cNvSpPr>
            <a:spLocks noGrp="1"/>
          </p:cNvSpPr>
          <p:nvPr>
            <p:ph type="body" sz="quarter" idx="15"/>
          </p:nvPr>
        </p:nvSpPr>
        <p:spPr>
          <a:xfrm>
            <a:off x="6120900" y="4414270"/>
            <a:ext cx="2484000" cy="1427730"/>
          </a:xfrm>
        </p:spPr>
        <p:txBody>
          <a:bodyPr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19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3"/>
          <p:cNvSpPr>
            <a:spLocks noGrp="1"/>
          </p:cNvSpPr>
          <p:nvPr>
            <p:ph type="body" sz="quarter" idx="20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6" name="Zástupný symbol pro text 13"/>
          <p:cNvSpPr>
            <a:spLocks noGrp="1"/>
          </p:cNvSpPr>
          <p:nvPr>
            <p:ph type="body" sz="quarter" idx="2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obsah 12"/>
          <p:cNvSpPr>
            <a:spLocks noGrp="1"/>
          </p:cNvSpPr>
          <p:nvPr>
            <p:ph sz="quarter" idx="23"/>
          </p:nvPr>
        </p:nvSpPr>
        <p:spPr>
          <a:xfrm>
            <a:off x="540000" y="1692003"/>
            <a:ext cx="2483644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0" name="Zástupný symbol pro obsah 12"/>
          <p:cNvSpPr>
            <a:spLocks noGrp="1"/>
          </p:cNvSpPr>
          <p:nvPr>
            <p:ph sz="quarter" idx="24"/>
          </p:nvPr>
        </p:nvSpPr>
        <p:spPr>
          <a:xfrm>
            <a:off x="6120001" y="1692003"/>
            <a:ext cx="2483644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9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1" name="Nadpis 12"/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22" name="Zástupný symbol pro zápatí 1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Subjekty TŘ</a:t>
            </a:r>
          </a:p>
        </p:txBody>
      </p:sp>
      <p:sp>
        <p:nvSpPr>
          <p:cNvPr id="23" name="Zástupný symbol pro číslo snímku 2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/>
            </a:lvl1pPr>
          </a:lstStyle>
          <a:p>
            <a:fld id="{A829EB35-5B4C-42C0-955D-9965F18CDF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160" y="692150"/>
            <a:ext cx="3900740" cy="513985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2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/>
          <p:cNvSpPr>
            <a:spLocks noGrp="1"/>
          </p:cNvSpPr>
          <p:nvPr>
            <p:ph sz="quarter" idx="24"/>
          </p:nvPr>
        </p:nvSpPr>
        <p:spPr>
          <a:xfrm>
            <a:off x="539353" y="692151"/>
            <a:ext cx="3913810" cy="489963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" name="Zástupný symbol pro text 13"/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 i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zápatí 1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Subjekty TŘ</a:t>
            </a:r>
          </a:p>
        </p:txBody>
      </p:sp>
      <p:sp>
        <p:nvSpPr>
          <p:cNvPr id="7" name="Zástupný symbol pro číslo snímku 2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/>
            </a:lvl1pPr>
          </a:lstStyle>
          <a:p>
            <a:fld id="{A829EB35-5B4C-42C0-955D-9965F18CDF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Subjekty TŘ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829EB35-5B4C-42C0-955D-9965F18CDF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9750" y="6227763"/>
            <a:ext cx="5940425" cy="2524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eaLnBrk="1" hangingPunct="1">
              <a:defRPr lang="cs-CZ" altLang="cs-CZ" sz="9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Subjekty TŘ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1150" y="6227763"/>
            <a:ext cx="188913" cy="2524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chemeClr val="tx2"/>
                </a:solidFill>
                <a:latin typeface="Arial" charset="0"/>
              </a:defRPr>
            </a:lvl1pPr>
          </a:lstStyle>
          <a:p>
            <a:fld id="{A829EB35-5B4C-42C0-955D-9965F18CDF78}" type="slidenum">
              <a:rPr lang="cs-CZ" smtClean="0"/>
              <a:t>‹#›</a:t>
            </a:fld>
            <a:endParaRPr lang="cs-CZ"/>
          </a:p>
        </p:txBody>
      </p:sp>
      <p:sp>
        <p:nvSpPr>
          <p:cNvPr id="1028" name="Zástupný nadpis 1"/>
          <p:cNvSpPr>
            <a:spLocks noGrp="1"/>
          </p:cNvSpPr>
          <p:nvPr>
            <p:ph type="title"/>
          </p:nvPr>
        </p:nvSpPr>
        <p:spPr bwMode="auto">
          <a:xfrm>
            <a:off x="539750" y="720725"/>
            <a:ext cx="80645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Kliknutím lze upravit styl.</a:t>
            </a:r>
          </a:p>
        </p:txBody>
      </p:sp>
      <p:sp>
        <p:nvSpPr>
          <p:cNvPr id="1029" name="Zástupný symbol pro text 4"/>
          <p:cNvSpPr>
            <a:spLocks noGrp="1"/>
          </p:cNvSpPr>
          <p:nvPr>
            <p:ph type="body" idx="1"/>
          </p:nvPr>
        </p:nvSpPr>
        <p:spPr bwMode="auto">
          <a:xfrm>
            <a:off x="539750" y="1871663"/>
            <a:ext cx="8064500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ransition>
    <p:pull dir="d"/>
  </p:transition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2pPr>
      <a:lvl3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3pPr>
      <a:lvl4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4pPr>
      <a:lvl5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algn="l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00000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algn="l" rtl="0" eaLnBrk="1" fontAlgn="base" hangingPunct="1">
        <a:lnSpc>
          <a:spcPts val="1350"/>
        </a:lnSpc>
        <a:spcBef>
          <a:spcPct val="0"/>
        </a:spcBef>
        <a:spcAft>
          <a:spcPct val="0"/>
        </a:spcAft>
        <a:buClr>
          <a:schemeClr val="tx2"/>
        </a:buClr>
        <a:buSzPct val="100000"/>
        <a:defRPr sz="1100">
          <a:solidFill>
            <a:schemeClr val="tx1"/>
          </a:solidFill>
          <a:latin typeface="+mn-lt"/>
        </a:defRPr>
      </a:lvl2pPr>
      <a:lvl3pPr marL="685800" algn="l" rtl="0" eaLnBrk="1" fontAlgn="base" hangingPunct="1">
        <a:lnSpc>
          <a:spcPts val="1350"/>
        </a:lnSpc>
        <a:spcBef>
          <a:spcPct val="0"/>
        </a:spcBef>
        <a:spcAft>
          <a:spcPct val="0"/>
        </a:spcAft>
        <a:buClr>
          <a:schemeClr val="folHlink"/>
        </a:buClr>
        <a:buSzPct val="80000"/>
        <a:defRPr sz="1100">
          <a:solidFill>
            <a:schemeClr val="tx1"/>
          </a:solidFill>
          <a:latin typeface="+mn-lt"/>
        </a:defRPr>
      </a:lvl3pPr>
      <a:lvl4pPr marL="1028700" algn="l" rtl="0" eaLnBrk="1" fontAlgn="base" hangingPunct="1">
        <a:lnSpc>
          <a:spcPts val="1350"/>
        </a:lnSpc>
        <a:spcBef>
          <a:spcPct val="0"/>
        </a:spcBef>
        <a:spcAft>
          <a:spcPct val="0"/>
        </a:spcAft>
        <a:buClr>
          <a:schemeClr val="accent2"/>
        </a:buClr>
        <a:buSzPct val="90000"/>
        <a:defRPr sz="1100">
          <a:solidFill>
            <a:schemeClr val="tx1"/>
          </a:solidFill>
          <a:latin typeface="+mn-lt"/>
        </a:defRPr>
      </a:lvl4pPr>
      <a:lvl5pPr marL="1371600" algn="l" rtl="0" eaLnBrk="1" fontAlgn="base" hangingPunct="1">
        <a:lnSpc>
          <a:spcPts val="1350"/>
        </a:lnSpc>
        <a:spcBef>
          <a:spcPct val="0"/>
        </a:spcBef>
        <a:spcAft>
          <a:spcPct val="0"/>
        </a:spcAft>
        <a:buClr>
          <a:schemeClr val="accent1"/>
        </a:buClr>
        <a:defRPr sz="11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98877" y="2900365"/>
            <a:ext cx="8521200" cy="816667"/>
          </a:xfrm>
        </p:spPr>
        <p:txBody>
          <a:bodyPr>
            <a:normAutofit/>
          </a:bodyPr>
          <a:lstStyle/>
          <a:p>
            <a:r>
              <a:rPr lang="cs-CZ" altLang="cs-CZ" dirty="0"/>
              <a:t>Subjekty trestního řízení</a:t>
            </a:r>
          </a:p>
        </p:txBody>
      </p:sp>
      <p:sp>
        <p:nvSpPr>
          <p:cNvPr id="20483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933056"/>
            <a:ext cx="6400800" cy="1753369"/>
          </a:xfrm>
        </p:spPr>
        <p:txBody>
          <a:bodyPr>
            <a:normAutofit/>
          </a:bodyPr>
          <a:lstStyle/>
          <a:p>
            <a:r>
              <a:rPr lang="cs-CZ" altLang="cs-CZ" b="1" dirty="0">
                <a:latin typeface="Georgia" pitchFamily="18" charset="0"/>
              </a:rPr>
              <a:t>Subjekty trestního řízení rozumíme ty činitele (státní orgány, fyzické a právnické osoby), kteří mají a vykonávají vlastním jménem vliv na průběh řízení a kterým zákon dává k uskutečnění tohoto vlivu určitá procesní práva nebo určité procesní způsobilosti</a:t>
            </a:r>
            <a:r>
              <a:rPr lang="cs-CZ" altLang="cs-CZ" sz="1800" b="1" dirty="0">
                <a:latin typeface="Georgia" pitchFamily="18" charset="0"/>
              </a:rPr>
              <a:t>.</a:t>
            </a:r>
          </a:p>
          <a:p>
            <a:endParaRPr lang="cs-CZ" alt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cs-CZ" altLang="en-US"/>
              <a:t>Subjekty TŘ</a:t>
            </a:r>
            <a:endParaRPr altLang="en-US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fld id="{11822022-A848-4336-8A5F-4D3260AF7CE3}" type="slidenum">
              <a:rPr lang="cs-CZ" altLang="en-US"/>
              <a:pPr/>
              <a:t>1</a:t>
            </a:fld>
            <a:endParaRPr lang="cs-CZ" altLang="en-US"/>
          </a:p>
        </p:txBody>
      </p:sp>
    </p:spTree>
  </p:cSld>
  <p:clrMapOvr>
    <a:masterClrMapping/>
  </p:clrMapOvr>
  <p:transition>
    <p:pull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/>
          </p:cNvSpPr>
          <p:nvPr>
            <p:ph idx="1"/>
          </p:nvPr>
        </p:nvSpPr>
        <p:spPr>
          <a:xfrm>
            <a:off x="323850" y="738188"/>
            <a:ext cx="8229600" cy="6119812"/>
          </a:xfrm>
        </p:spPr>
        <p:txBody>
          <a:bodyPr/>
          <a:lstStyle/>
          <a:p>
            <a:pPr marL="188913" indent="-134938" algn="just" eaLnBrk="1" hangingPunct="1">
              <a:lnSpc>
                <a:spcPct val="90000"/>
              </a:lnSpc>
              <a:buFontTx/>
              <a:buNone/>
            </a:pPr>
            <a:r>
              <a:rPr lang="cs-CZ" altLang="cs-CZ" sz="2000" b="1" dirty="0"/>
              <a:t>      Znaky: </a:t>
            </a:r>
          </a:p>
          <a:p>
            <a:pPr marL="188913" indent="-134938" algn="just" eaLnBrk="1" hangingPunct="1">
              <a:lnSpc>
                <a:spcPct val="90000"/>
              </a:lnSpc>
              <a:buFontTx/>
              <a:buNone/>
            </a:pPr>
            <a:endParaRPr lang="cs-CZ" altLang="cs-CZ" sz="2000" b="1" dirty="0"/>
          </a:p>
          <a:p>
            <a:pPr marL="188913" indent="-134938"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altLang="cs-CZ" sz="2000" b="1" dirty="0"/>
              <a:t>Škodou</a:t>
            </a:r>
            <a:r>
              <a:rPr lang="cs-CZ" altLang="cs-CZ" sz="2000" dirty="0"/>
              <a:t> podle § 43 odst.1 TŘ se rozumí majetková škoda, na zdraví, nemajetková újma, nebo újma, jíž se pachatel obohatil. </a:t>
            </a:r>
          </a:p>
          <a:p>
            <a:pPr marL="188913" indent="-134938"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altLang="cs-CZ" sz="2000" b="1" dirty="0"/>
              <a:t>Majetková škoda</a:t>
            </a:r>
            <a:r>
              <a:rPr lang="cs-CZ" altLang="cs-CZ" sz="2000" i="1" dirty="0"/>
              <a:t> </a:t>
            </a:r>
            <a:r>
              <a:rPr lang="cs-CZ" altLang="cs-CZ" sz="2000" dirty="0"/>
              <a:t>je škoda, kterou došlo ke zmenšení nebo úbytku majetku poškozeného a kterou lze vyjádřit v penězích.</a:t>
            </a:r>
            <a:r>
              <a:rPr lang="cs-CZ" altLang="cs-CZ" sz="2000" i="1" dirty="0"/>
              <a:t> </a:t>
            </a:r>
          </a:p>
          <a:p>
            <a:pPr marL="188913" indent="-134938"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altLang="cs-CZ" sz="2000" b="1" dirty="0"/>
              <a:t>Škodou na zdraví</a:t>
            </a:r>
            <a:r>
              <a:rPr lang="cs-CZ" altLang="cs-CZ" sz="2000" i="1" dirty="0"/>
              <a:t> </a:t>
            </a:r>
            <a:r>
              <a:rPr lang="cs-CZ" altLang="cs-CZ" sz="2000" dirty="0"/>
              <a:t>se rozumí ztráta na výdělku, bolesti a ztížení společenského uplatnění, jakož i úhrada nákladů spojených s léčením, resp. v případě úmrtí náklady spojené s pohřbem. </a:t>
            </a:r>
          </a:p>
          <a:p>
            <a:pPr marL="188913" indent="-134938"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altLang="cs-CZ" sz="2000" b="1" dirty="0"/>
              <a:t>Nemajetkovou újmou</a:t>
            </a:r>
            <a:r>
              <a:rPr lang="cs-CZ" altLang="cs-CZ" sz="2000" dirty="0"/>
              <a:t> má zákon na mysli například škodu na dobré pověsti, dobrém jménu s následky pro činnost obchodní společnosti jako například v případě spáchání trestných činů poškozování cizích práv či </a:t>
            </a:r>
            <a:r>
              <a:rPr lang="cs-CZ" altLang="cs-CZ" sz="2000" dirty="0" err="1"/>
              <a:t>nekalé</a:t>
            </a:r>
            <a:r>
              <a:rPr lang="cs-CZ" altLang="cs-CZ" sz="2000" dirty="0"/>
              <a:t> soutěže. Může vzniknout v souvislosti se spácháním trestných činů proti pořádku ve věcech veřejných, trestných činů hrubě narušujících občanské soužití nebo trestných činů proti svobodě a lidské důstojnosti. </a:t>
            </a:r>
          </a:p>
          <a:p>
            <a:pPr marL="188913" indent="-134938"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altLang="cs-CZ" sz="2000" b="1" dirty="0"/>
              <a:t>Bezdůvodné obohacení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29EB35-5B4C-42C0-955D-9965F18CDF78}" type="slidenum">
              <a:rPr lang="cs-CZ" smtClean="0"/>
              <a:t>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Subjekty TŘ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9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96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396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396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396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396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/>
          </p:cNvSpPr>
          <p:nvPr>
            <p:ph idx="1"/>
          </p:nvPr>
        </p:nvSpPr>
        <p:spPr>
          <a:xfrm>
            <a:off x="395288" y="571500"/>
            <a:ext cx="8229600" cy="5715000"/>
          </a:xfrm>
        </p:spPr>
        <p:txBody>
          <a:bodyPr/>
          <a:lstStyle/>
          <a:p>
            <a:pPr marL="188913" indent="-134938" algn="just" eaLnBrk="1" hangingPunct="1"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Ø"/>
            </a:pPr>
            <a:r>
              <a:rPr lang="cs-CZ" altLang="cs-CZ" sz="2400" b="1" dirty="0">
                <a:latin typeface="Microsoft Sans Serif" pitchFamily="34" charset="0"/>
              </a:rPr>
              <a:t>Práva poškozeného</a:t>
            </a:r>
          </a:p>
          <a:p>
            <a:pPr marL="188913" indent="-134938" algn="just" eaLnBrk="1" hangingPunct="1">
              <a:lnSpc>
                <a:spcPct val="90000"/>
              </a:lnSpc>
              <a:buClr>
                <a:schemeClr val="bg1"/>
              </a:buClr>
              <a:buFont typeface="Wingdings" pitchFamily="2" charset="2"/>
              <a:buNone/>
            </a:pPr>
            <a:endParaRPr lang="cs-CZ" altLang="cs-CZ" sz="2400" b="1" dirty="0">
              <a:latin typeface="Microsoft Sans Serif" pitchFamily="34" charset="0"/>
            </a:endParaRPr>
          </a:p>
          <a:p>
            <a:pPr marL="188913" indent="-134938" algn="just" eaLnBrk="1" hangingPunct="1">
              <a:lnSpc>
                <a:spcPct val="90000"/>
              </a:lnSpc>
              <a:buClr>
                <a:schemeClr val="bg1"/>
              </a:buClr>
              <a:buFont typeface="Wingdings" pitchFamily="2" charset="2"/>
              <a:buNone/>
            </a:pPr>
            <a:endParaRPr lang="cs-CZ" altLang="cs-CZ" sz="2400" b="1" dirty="0">
              <a:latin typeface="Microsoft Sans Serif" pitchFamily="34" charset="0"/>
            </a:endParaRPr>
          </a:p>
          <a:p>
            <a:pPr marL="377825" lvl="1" indent="-134938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sz="2400" dirty="0">
                <a:latin typeface="Microsoft Sans Serif" pitchFamily="34" charset="0"/>
              </a:rPr>
              <a:t>Poškozený má především právo činit </a:t>
            </a:r>
            <a:r>
              <a:rPr lang="cs-CZ" altLang="cs-CZ" sz="2400" b="1" dirty="0">
                <a:latin typeface="Microsoft Sans Serif" pitchFamily="34" charset="0"/>
              </a:rPr>
              <a:t>návrhy na doplnění dokazování</a:t>
            </a:r>
            <a:r>
              <a:rPr lang="cs-CZ" altLang="cs-CZ" sz="2400" dirty="0">
                <a:latin typeface="Microsoft Sans Serif" pitchFamily="34" charset="0"/>
              </a:rPr>
              <a:t>, </a:t>
            </a:r>
            <a:r>
              <a:rPr lang="cs-CZ" altLang="cs-CZ" sz="2400" b="1" dirty="0">
                <a:latin typeface="Microsoft Sans Serif" pitchFamily="34" charset="0"/>
              </a:rPr>
              <a:t>nahlížet do spisů</a:t>
            </a:r>
            <a:r>
              <a:rPr lang="cs-CZ" altLang="cs-CZ" sz="2400" dirty="0">
                <a:latin typeface="Microsoft Sans Serif" pitchFamily="34" charset="0"/>
              </a:rPr>
              <a:t>, </a:t>
            </a:r>
            <a:r>
              <a:rPr lang="cs-CZ" altLang="cs-CZ" sz="2400" b="1" dirty="0">
                <a:latin typeface="Microsoft Sans Serif" pitchFamily="34" charset="0"/>
              </a:rPr>
              <a:t>zúčastnit se</a:t>
            </a:r>
            <a:r>
              <a:rPr lang="cs-CZ" altLang="cs-CZ" sz="2400" dirty="0">
                <a:latin typeface="Microsoft Sans Serif" pitchFamily="34" charset="0"/>
              </a:rPr>
              <a:t> hlavního líčení a veřejného zasedání, konaného o odvolání, a před skončením řízení se </a:t>
            </a:r>
            <a:r>
              <a:rPr lang="cs-CZ" altLang="cs-CZ" sz="2400" b="1" dirty="0">
                <a:latin typeface="Microsoft Sans Serif" pitchFamily="34" charset="0"/>
              </a:rPr>
              <a:t>k věci vyjádřit</a:t>
            </a:r>
            <a:r>
              <a:rPr lang="cs-CZ" altLang="cs-CZ" sz="2400" dirty="0">
                <a:latin typeface="Microsoft Sans Serif" pitchFamily="34" charset="0"/>
              </a:rPr>
              <a:t>. </a:t>
            </a:r>
          </a:p>
          <a:p>
            <a:pPr marL="377825" lvl="1" indent="-134938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sz="2400" dirty="0">
                <a:latin typeface="Microsoft Sans Serif" pitchFamily="34" charset="0"/>
              </a:rPr>
              <a:t>Poškozený, jemuž náleží nárok na náhradu škody způsobené trestným činem, je oprávněn také </a:t>
            </a:r>
            <a:r>
              <a:rPr lang="cs-CZ" altLang="cs-CZ" sz="2400" b="1" dirty="0">
                <a:latin typeface="Microsoft Sans Serif" pitchFamily="34" charset="0"/>
              </a:rPr>
              <a:t>navrhnout</a:t>
            </a:r>
            <a:r>
              <a:rPr lang="cs-CZ" altLang="cs-CZ" sz="2400" dirty="0">
                <a:latin typeface="Microsoft Sans Serif" pitchFamily="34" charset="0"/>
              </a:rPr>
              <a:t>, aby soud v odsuzujícím rozsudku uložil obžalovanému povinnost škodu nahradit. </a:t>
            </a:r>
          </a:p>
          <a:p>
            <a:pPr marL="377825" lvl="1" indent="-134938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sz="2400" dirty="0">
                <a:latin typeface="Microsoft Sans Serif" pitchFamily="34" charset="0"/>
              </a:rPr>
              <a:t>Takový návrh je třeba učinit </a:t>
            </a:r>
            <a:r>
              <a:rPr lang="cs-CZ" altLang="cs-CZ" sz="2400" dirty="0">
                <a:solidFill>
                  <a:srgbClr val="FF0000"/>
                </a:solidFill>
                <a:latin typeface="Microsoft Sans Serif" pitchFamily="34" charset="0"/>
              </a:rPr>
              <a:t>nejpozději u hlavního líčení před zahájení dokazování</a:t>
            </a:r>
            <a:r>
              <a:rPr lang="cs-CZ" altLang="cs-CZ" sz="2400" dirty="0">
                <a:latin typeface="Microsoft Sans Serif" pitchFamily="34" charset="0"/>
              </a:rPr>
              <a:t> (§ 43 odst. 3 TŘ).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29EB35-5B4C-42C0-955D-9965F18CDF78}" type="slidenum">
              <a:rPr lang="cs-CZ" smtClean="0"/>
              <a:t>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Subjekty TŘ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0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06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406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406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 marL="188913" indent="-134938" algn="just" eaLnBrk="1" hangingPunct="1">
              <a:lnSpc>
                <a:spcPct val="90000"/>
              </a:lnSpc>
              <a:buFont typeface="Arial" charset="0"/>
              <a:buChar char="̶"/>
            </a:pPr>
            <a:r>
              <a:rPr lang="cs-CZ" altLang="cs-CZ" sz="2000"/>
              <a:t>Za poškozeného se </a:t>
            </a:r>
            <a:r>
              <a:rPr lang="cs-CZ" altLang="cs-CZ" sz="2000" b="1"/>
              <a:t>nepovažuje ten</a:t>
            </a:r>
            <a:r>
              <a:rPr lang="cs-CZ" altLang="cs-CZ" sz="2000"/>
              <a:t>, kdo se sice cítí být trestným činem morálně nebo jinak poškozen, avšak </a:t>
            </a:r>
            <a:r>
              <a:rPr lang="cs-CZ" altLang="cs-CZ" sz="2000" b="1"/>
              <a:t>vzniklá újma není způsobena zaviněním pachatele</a:t>
            </a:r>
            <a:r>
              <a:rPr lang="cs-CZ" altLang="cs-CZ" sz="2000"/>
              <a:t> nebo </a:t>
            </a:r>
            <a:r>
              <a:rPr lang="cs-CZ" altLang="cs-CZ" sz="2000" b="1"/>
              <a:t>její vznik není v příčinné souvislosti s trestným činem.</a:t>
            </a:r>
          </a:p>
          <a:p>
            <a:pPr marL="188913" indent="-134938" algn="just" eaLnBrk="1" hangingPunct="1">
              <a:lnSpc>
                <a:spcPct val="90000"/>
              </a:lnSpc>
              <a:buFontTx/>
              <a:buNone/>
            </a:pPr>
            <a:endParaRPr lang="cs-CZ" altLang="cs-CZ" sz="2000" b="1"/>
          </a:p>
          <a:p>
            <a:pPr marL="188913" indent="-134938" algn="just" eaLnBrk="1" hangingPunct="1">
              <a:lnSpc>
                <a:spcPct val="90000"/>
              </a:lnSpc>
              <a:buFont typeface="Arial" charset="0"/>
              <a:buChar char="̶"/>
            </a:pPr>
            <a:r>
              <a:rPr lang="cs-CZ" altLang="cs-CZ" sz="2000"/>
              <a:t>Možnost uplatnění práv mimořádně vysokého počtu poškozených prostřednictvím </a:t>
            </a:r>
            <a:r>
              <a:rPr lang="cs-CZ" altLang="cs-CZ" sz="2000" b="1"/>
              <a:t>společného zmocněnce</a:t>
            </a:r>
            <a:r>
              <a:rPr lang="cs-CZ" altLang="cs-CZ" sz="2000"/>
              <a:t>, kterého si zvolí. Společný  zmocněnec  vykonává  práva poškozených, které  zastupuje, včetně uplatnění  nároku na náhradu škody v trestním řízení.</a:t>
            </a:r>
          </a:p>
          <a:p>
            <a:pPr marL="188913" indent="-134938" algn="just" eaLnBrk="1" hangingPunct="1">
              <a:lnSpc>
                <a:spcPct val="90000"/>
              </a:lnSpc>
              <a:buFont typeface="Arial" charset="0"/>
              <a:buChar char="̶"/>
            </a:pPr>
            <a:r>
              <a:rPr lang="cs-CZ" altLang="cs-CZ" sz="2000"/>
              <a:t>Zákon o obětech umožňuje oběti mít v trestním řízení důvěrníka § 21 ZoO: důvěrníkem může být fyzická osoba způsobilá k právním úkonům, kterou si oběť zvolí. Důvěrník poskytuje oběti potřebnou, zejména psychickou, pomoc. Důvěrník může být zároveň zmocněncem oběti. Důvěrníkem nemůže být osoba, která má v trestním řízení postavení obviněného, obhájce, svědka, znalce nebo tlumočníka. </a:t>
            </a:r>
            <a:r>
              <a:rPr lang="cs-CZ" altLang="cs-CZ" sz="2000">
                <a:solidFill>
                  <a:srgbClr val="FF0000"/>
                </a:solidFill>
              </a:rPr>
              <a:t>Důvěrník nemůže zasahovat do průběhu úkonu.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29EB35-5B4C-42C0-955D-9965F18CDF78}" type="slidenum">
              <a:rPr lang="cs-CZ" smtClean="0"/>
              <a:t>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Subjekty TŘ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2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26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426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/>
          </p:cNvSpPr>
          <p:nvPr>
            <p:ph idx="1"/>
          </p:nvPr>
        </p:nvSpPr>
        <p:spPr>
          <a:xfrm>
            <a:off x="395288" y="428625"/>
            <a:ext cx="8229600" cy="2525713"/>
          </a:xfrm>
        </p:spPr>
        <p:txBody>
          <a:bodyPr/>
          <a:lstStyle/>
          <a:p>
            <a:pPr marL="0" indent="0" algn="just" eaLnBrk="1" hangingPunct="1">
              <a:lnSpc>
                <a:spcPct val="90000"/>
              </a:lnSpc>
              <a:buClr>
                <a:srgbClr val="FF9966"/>
              </a:buClr>
              <a:buFont typeface="Wingdings 2" pitchFamily="18" charset="2"/>
              <a:buNone/>
            </a:pPr>
            <a:r>
              <a:rPr lang="cs-CZ" altLang="cs-CZ" sz="2000" b="1"/>
              <a:t>Zajištění nároku poškozeného</a:t>
            </a:r>
          </a:p>
          <a:p>
            <a:pPr marL="0" indent="0" algn="just" eaLnBrk="1" hangingPunct="1">
              <a:lnSpc>
                <a:spcPct val="90000"/>
              </a:lnSpc>
              <a:buClr>
                <a:srgbClr val="FF9966"/>
              </a:buClr>
              <a:buFont typeface="Wingdings 2" pitchFamily="18" charset="2"/>
              <a:buNone/>
            </a:pPr>
            <a:endParaRPr lang="cs-CZ" altLang="cs-CZ" sz="2000" b="1"/>
          </a:p>
          <a:p>
            <a:pPr marL="0" indent="0" algn="just" eaLnBrk="1" hangingPunct="1">
              <a:lnSpc>
                <a:spcPct val="90000"/>
              </a:lnSpc>
              <a:buClr>
                <a:srgbClr val="FF9966"/>
              </a:buClr>
              <a:buFont typeface="Wingdings 2" pitchFamily="18" charset="2"/>
              <a:buNone/>
            </a:pPr>
            <a:endParaRPr lang="cs-CZ" altLang="cs-CZ" sz="2000" b="1"/>
          </a:p>
          <a:p>
            <a:pPr marL="377825" lvl="1" indent="-134938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sz="2000"/>
              <a:t>Obvinění se často pokoušejí zbavit se majetku a navzdory konečnému rozhodnutí soudu, kterým přizná nárok na náhradu škody, tak může dojít ke zmaření nebo ztížení jejího uspokojení.  Proto trestní řád obsahuje ustanovení </a:t>
            </a:r>
            <a:r>
              <a:rPr lang="cs-CZ" altLang="cs-CZ" sz="2000">
                <a:solidFill>
                  <a:srgbClr val="FF0000"/>
                </a:solidFill>
              </a:rPr>
              <a:t>o zajištění nároku poškozeného</a:t>
            </a:r>
            <a:r>
              <a:rPr lang="cs-CZ" altLang="cs-CZ" sz="2000"/>
              <a:t> (§ 47 - § 49 TŘ). </a:t>
            </a:r>
          </a:p>
        </p:txBody>
      </p:sp>
      <p:sp>
        <p:nvSpPr>
          <p:cNvPr id="243715" name="Rectangle 3"/>
          <p:cNvSpPr>
            <a:spLocks noChangeArrowheads="1"/>
          </p:cNvSpPr>
          <p:nvPr/>
        </p:nvSpPr>
        <p:spPr bwMode="auto">
          <a:xfrm>
            <a:off x="395288" y="3500438"/>
            <a:ext cx="8229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1" hangingPunct="1">
              <a:spcBef>
                <a:spcPct val="20000"/>
              </a:spcBef>
              <a:buClr>
                <a:srgbClr val="FF9966"/>
              </a:buClr>
              <a:buFont typeface="Wingdings" pitchFamily="2" charset="2"/>
              <a:buChar char="Ø"/>
            </a:pPr>
            <a:r>
              <a:rPr lang="cs-CZ" altLang="cs-CZ" sz="2000" b="1">
                <a:latin typeface="Georgia" pitchFamily="18" charset="0"/>
              </a:rPr>
              <a:t>Poškozený a odklony</a:t>
            </a:r>
          </a:p>
          <a:p>
            <a:pPr marL="742950" lvl="1" indent="-285750" algn="just" eaLnBrk="1" hangingPunct="1">
              <a:spcBef>
                <a:spcPct val="20000"/>
              </a:spcBef>
              <a:buFontTx/>
              <a:buChar char="•"/>
            </a:pPr>
            <a:r>
              <a:rPr lang="cs-CZ" altLang="cs-CZ" sz="2000">
                <a:latin typeface="Georgia" pitchFamily="18" charset="0"/>
              </a:rPr>
              <a:t>Významným nástrojem uspokojení poškozeného jsou ustanovení trestního řádu o některých tzv. odklonech, tedy o podmíněném zastavení trestního stíhání (§ 307 – § 308 TŘ) a narovnání         (§ 309 - § 314 TŘ.).</a:t>
            </a:r>
          </a:p>
          <a:p>
            <a:pPr marL="742950" lvl="1" indent="-285750" algn="just" eaLnBrk="1" hangingPunct="1">
              <a:spcBef>
                <a:spcPct val="20000"/>
              </a:spcBef>
              <a:buFontTx/>
              <a:buChar char="•"/>
            </a:pPr>
            <a:r>
              <a:rPr lang="cs-CZ" altLang="cs-CZ" sz="2000">
                <a:latin typeface="Georgia" pitchFamily="18" charset="0"/>
              </a:rPr>
              <a:t>Nově i v rámci dohody o vině a trestu (§ 314o a násl. TŘ)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29EB35-5B4C-42C0-955D-9965F18CDF78}" type="slidenum">
              <a:rPr lang="cs-CZ" smtClean="0"/>
              <a:t>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Subjekty TŘ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3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3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4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43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/>
          </p:cNvSpPr>
          <p:nvPr>
            <p:ph idx="1"/>
          </p:nvPr>
        </p:nvSpPr>
        <p:spPr>
          <a:xfrm>
            <a:off x="468313" y="500063"/>
            <a:ext cx="8229600" cy="4791075"/>
          </a:xfrm>
        </p:spPr>
        <p:txBody>
          <a:bodyPr/>
          <a:lstStyle/>
          <a:p>
            <a:pPr marL="0" indent="0" algn="just" eaLnBrk="1" hangingPunct="1">
              <a:buClr>
                <a:srgbClr val="FF9966"/>
              </a:buClr>
              <a:buFont typeface="Wingdings 2" pitchFamily="18" charset="2"/>
              <a:buNone/>
            </a:pPr>
            <a:r>
              <a:rPr lang="cs-CZ" altLang="cs-CZ" sz="2400" b="1"/>
              <a:t>Poškozený a konečné rozhodnutí</a:t>
            </a:r>
          </a:p>
          <a:p>
            <a:pPr marL="0" indent="0" algn="just" eaLnBrk="1" hangingPunct="1">
              <a:buClr>
                <a:srgbClr val="FF9966"/>
              </a:buClr>
              <a:buFont typeface="Wingdings" pitchFamily="2" charset="2"/>
              <a:buNone/>
            </a:pPr>
            <a:endParaRPr lang="cs-CZ" altLang="cs-CZ" sz="2400" b="1"/>
          </a:p>
          <a:p>
            <a:pPr marL="0" indent="0" algn="just" eaLnBrk="1" hangingPunct="1">
              <a:buClr>
                <a:srgbClr val="FF9966"/>
              </a:buClr>
              <a:buFont typeface="Wingdings" pitchFamily="2" charset="2"/>
              <a:buNone/>
            </a:pPr>
            <a:endParaRPr lang="cs-CZ" altLang="cs-CZ" sz="2400" b="1"/>
          </a:p>
          <a:p>
            <a:pPr marL="377825" lvl="1" indent="-134938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sz="2400"/>
              <a:t>Pravomocný rozsudek, kterým byl poškozenému přiznán nárok na náhradu škody, má povahu </a:t>
            </a:r>
            <a:r>
              <a:rPr lang="cs-CZ" altLang="cs-CZ" sz="2400" b="1"/>
              <a:t>exekučního titulu</a:t>
            </a:r>
            <a:r>
              <a:rPr lang="cs-CZ" altLang="cs-CZ" sz="2400"/>
              <a:t> podle předpisů občanského práva.</a:t>
            </a:r>
          </a:p>
          <a:p>
            <a:pPr marL="377825" lvl="1" indent="-134938" algn="just" eaLnBrk="1" hangingPunct="1">
              <a:lnSpc>
                <a:spcPct val="90000"/>
              </a:lnSpc>
              <a:buFontTx/>
              <a:buNone/>
            </a:pPr>
            <a:endParaRPr lang="cs-CZ" altLang="cs-CZ" sz="2400"/>
          </a:p>
          <a:p>
            <a:pPr marL="377825" lvl="1" indent="-134938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sz="2400"/>
              <a:t>Proti rozsudku, v neprospěch obžalovaného, může podat poškozený, jenž uplatnil nárok na náhradu škody, odvolání. Může tak učinit však </a:t>
            </a:r>
            <a:r>
              <a:rPr lang="cs-CZ" altLang="cs-CZ" sz="2400">
                <a:solidFill>
                  <a:srgbClr val="FF0000"/>
                </a:solidFill>
              </a:rPr>
              <a:t>jen proti výroku o povinnosti k náhradě škody nebo nemajetkové újmy nebo vydání bezdůvodného obohacení</a:t>
            </a:r>
            <a:r>
              <a:rPr lang="cs-CZ" altLang="cs-CZ" sz="2400"/>
              <a:t> (§ 247 odst. 1 TŘ).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29EB35-5B4C-42C0-955D-9965F18CDF78}" type="slidenum">
              <a:rPr lang="cs-CZ" smtClean="0"/>
              <a:t>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Subjekty TŘ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4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47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447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595312"/>
          </a:xfrm>
        </p:spPr>
        <p:txBody>
          <a:bodyPr/>
          <a:lstStyle/>
          <a:p>
            <a:pPr eaLnBrk="1" hangingPunct="1"/>
            <a:r>
              <a:rPr lang="cs-CZ" altLang="cs-CZ" sz="2800">
                <a:solidFill>
                  <a:srgbClr val="FF0000"/>
                </a:solidFill>
              </a:rPr>
              <a:t>Zúčastněná osoba </a:t>
            </a:r>
          </a:p>
        </p:txBody>
      </p:sp>
      <p:sp>
        <p:nvSpPr>
          <p:cNvPr id="245763" name="Rectangle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89313"/>
          </a:xfrm>
        </p:spPr>
        <p:txBody>
          <a:bodyPr/>
          <a:lstStyle/>
          <a:p>
            <a:pPr marL="188913" indent="-134938" algn="just" eaLnBrk="1" hangingPunct="1">
              <a:lnSpc>
                <a:spcPct val="8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altLang="cs-CZ" sz="2000"/>
              <a:t>definice: </a:t>
            </a:r>
          </a:p>
          <a:p>
            <a:pPr marL="188913" indent="-134938" algn="just" eaLnBrk="1" hangingPunct="1">
              <a:lnSpc>
                <a:spcPct val="80000"/>
              </a:lnSpc>
              <a:buClr>
                <a:srgbClr val="FF9966"/>
              </a:buClr>
              <a:buFont typeface="Wingdings 2" pitchFamily="18" charset="2"/>
              <a:buNone/>
            </a:pPr>
            <a:endParaRPr lang="cs-CZ" altLang="cs-CZ" sz="2000"/>
          </a:p>
          <a:p>
            <a:pPr marL="377825" lvl="1" indent="-134938" algn="just" eaLnBrk="1" hangingPunct="1">
              <a:lnSpc>
                <a:spcPct val="80000"/>
              </a:lnSpc>
              <a:buClr>
                <a:srgbClr val="FF9966"/>
              </a:buClr>
              <a:buFont typeface="Arial" charset="0"/>
              <a:buChar char="̶"/>
            </a:pPr>
            <a:r>
              <a:rPr lang="cs-CZ" altLang="cs-CZ" sz="2000" b="1"/>
              <a:t>Zúčastněná osoba je ten, jehož věc nebo část majetku byla zabrána</a:t>
            </a:r>
            <a:r>
              <a:rPr lang="cs-CZ" altLang="cs-CZ" sz="2000"/>
              <a:t>  (§ 42 odst. 1 TŘ, § 73 tr. zák.) </a:t>
            </a:r>
            <a:r>
              <a:rPr lang="cs-CZ" altLang="cs-CZ" sz="2000" b="1"/>
              <a:t>nebo podle návrhu být zabrána má.</a:t>
            </a:r>
          </a:p>
          <a:p>
            <a:pPr marL="377825" lvl="1" indent="-134938" algn="just" eaLnBrk="1" hangingPunct="1">
              <a:lnSpc>
                <a:spcPct val="80000"/>
              </a:lnSpc>
              <a:buClr>
                <a:srgbClr val="FF9966"/>
              </a:buClr>
              <a:buFont typeface="Arial" charset="0"/>
              <a:buChar char="̶"/>
            </a:pPr>
            <a:r>
              <a:rPr lang="cs-CZ" altLang="cs-CZ" sz="2000"/>
              <a:t>je </a:t>
            </a:r>
            <a:r>
              <a:rPr lang="cs-CZ" altLang="cs-CZ" sz="2000" b="1"/>
              <a:t>stranou v řízení</a:t>
            </a:r>
            <a:r>
              <a:rPr lang="cs-CZ" altLang="cs-CZ" sz="2000"/>
              <a:t> (§ 12 odst. 6 TŘ)</a:t>
            </a:r>
          </a:p>
          <a:p>
            <a:pPr marL="377825" lvl="1" indent="-134938" algn="just" eaLnBrk="1" hangingPunct="1">
              <a:lnSpc>
                <a:spcPct val="80000"/>
              </a:lnSpc>
              <a:buClr>
                <a:srgbClr val="FF9966"/>
              </a:buClr>
              <a:buFont typeface="Arial" charset="0"/>
              <a:buChar char="̶"/>
            </a:pPr>
            <a:r>
              <a:rPr lang="cs-CZ" altLang="cs-CZ" sz="2000"/>
              <a:t>jde o osobu </a:t>
            </a:r>
            <a:r>
              <a:rPr lang="cs-CZ" altLang="cs-CZ" sz="2000" b="1"/>
              <a:t>odlišnou od obviněného</a:t>
            </a:r>
            <a:endParaRPr lang="cs-CZ" altLang="cs-CZ" sz="2000"/>
          </a:p>
        </p:txBody>
      </p:sp>
      <p:sp>
        <p:nvSpPr>
          <p:cNvPr id="245764" name="Rectangle 4"/>
          <p:cNvSpPr>
            <a:spLocks noChangeArrowheads="1"/>
          </p:cNvSpPr>
          <p:nvPr/>
        </p:nvSpPr>
        <p:spPr bwMode="auto">
          <a:xfrm>
            <a:off x="468313" y="3786188"/>
            <a:ext cx="8229600" cy="259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1" hangingPunct="1">
              <a:lnSpc>
                <a:spcPct val="90000"/>
              </a:lnSpc>
              <a:spcBef>
                <a:spcPct val="20000"/>
              </a:spcBef>
              <a:buClr>
                <a:srgbClr val="FF9966"/>
              </a:buClr>
              <a:buFont typeface="Wingdings" pitchFamily="2" charset="2"/>
              <a:buChar char="Ø"/>
            </a:pPr>
            <a:r>
              <a:rPr lang="cs-CZ" altLang="cs-CZ" sz="2000" b="1">
                <a:latin typeface="Georgia" pitchFamily="18" charset="0"/>
              </a:rPr>
              <a:t>Práva zúčastněné osoby</a:t>
            </a:r>
          </a:p>
          <a:p>
            <a:pPr marL="742950" lvl="1" indent="-285750" algn="just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altLang="cs-CZ" sz="2000">
                <a:latin typeface="Georgia" pitchFamily="18" charset="0"/>
              </a:rPr>
              <a:t>Zúčastněná osoba má především právo nahlížet do spisů, s výjimkou protokolu o hlasování a osobních údajů svědka (§ 55 odst. 2 TŘ, činit si z nich výpisky a poznámky a pořizovat si na své náklady kopie spisů a jejich částí (§ 65 odst. 1 TŘ). </a:t>
            </a:r>
          </a:p>
          <a:p>
            <a:pPr marL="342900" indent="-342900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cs-CZ" altLang="cs-CZ" sz="2000">
              <a:latin typeface="Georgia" pitchFamily="18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29EB35-5B4C-42C0-955D-9965F18CDF78}" type="slidenum">
              <a:rPr lang="cs-CZ" smtClean="0"/>
              <a:t>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Subjekty TŘ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5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45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45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45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45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00088"/>
          </a:xfrm>
        </p:spPr>
        <p:txBody>
          <a:bodyPr/>
          <a:lstStyle/>
          <a:p>
            <a:pPr eaLnBrk="1" hangingPunct="1"/>
            <a:r>
              <a:rPr lang="cs-CZ" altLang="cs-CZ" sz="2800">
                <a:solidFill>
                  <a:srgbClr val="FF0000"/>
                </a:solidFill>
              </a:rPr>
              <a:t>Policejní orgán v trestním řízení</a:t>
            </a:r>
          </a:p>
        </p:txBody>
      </p:sp>
      <p:sp>
        <p:nvSpPr>
          <p:cNvPr id="226307" name="Rectangle 3"/>
          <p:cNvSpPr>
            <a:spLocks noGrp="1"/>
          </p:cNvSpPr>
          <p:nvPr>
            <p:ph idx="1"/>
          </p:nvPr>
        </p:nvSpPr>
        <p:spPr>
          <a:xfrm>
            <a:off x="468313" y="1412875"/>
            <a:ext cx="7991475" cy="4968875"/>
          </a:xfrm>
        </p:spPr>
        <p:txBody>
          <a:bodyPr/>
          <a:lstStyle/>
          <a:p>
            <a:pPr marL="381000" indent="-381000" algn="just" eaLnBrk="1" hangingPunct="1">
              <a:lnSpc>
                <a:spcPct val="90000"/>
              </a:lnSpc>
              <a:buFont typeface="Arial" charset="0"/>
              <a:buChar char="̶"/>
            </a:pPr>
            <a:r>
              <a:rPr lang="cs-CZ" altLang="cs-CZ" sz="2000" b="1"/>
              <a:t>Policejní orgán</a:t>
            </a:r>
            <a:r>
              <a:rPr lang="cs-CZ" altLang="cs-CZ" sz="2000"/>
              <a:t> – v trestním řízení se tak označují útvary Policie ČR, resp. útvar Ministerstva vnitra pro inspekční činnost</a:t>
            </a:r>
          </a:p>
          <a:p>
            <a:pPr marL="381000" indent="-381000" algn="just" eaLnBrk="1" hangingPunct="1">
              <a:lnSpc>
                <a:spcPct val="90000"/>
              </a:lnSpc>
              <a:buFont typeface="Arial" charset="0"/>
              <a:buChar char="̶"/>
            </a:pPr>
            <a:r>
              <a:rPr lang="cs-CZ" altLang="cs-CZ" sz="2000" b="1"/>
              <a:t>Organizace a působnost policie</a:t>
            </a:r>
            <a:r>
              <a:rPr lang="cs-CZ" altLang="cs-CZ" sz="2000"/>
              <a:t> – zákon č. 273/2008 Sb., o Policii České republiky, ve znění pozdějších předpisů </a:t>
            </a:r>
          </a:p>
          <a:p>
            <a:pPr marL="381000" indent="-381000" algn="just" eaLnBrk="1" hangingPunct="1">
              <a:lnSpc>
                <a:spcPct val="90000"/>
              </a:lnSpc>
              <a:buFont typeface="Arial" charset="0"/>
              <a:buChar char="̶"/>
            </a:pPr>
            <a:r>
              <a:rPr lang="cs-CZ" altLang="cs-CZ" sz="2000" b="1"/>
              <a:t>Úkoly policie</a:t>
            </a:r>
            <a:r>
              <a:rPr lang="cs-CZ" altLang="cs-CZ" sz="2000"/>
              <a:t> související s trestním řízením:</a:t>
            </a:r>
          </a:p>
          <a:p>
            <a:pPr marL="800100" lvl="1" indent="-342900" algn="just" eaLnBrk="1" hangingPunct="1">
              <a:lnSpc>
                <a:spcPct val="90000"/>
              </a:lnSpc>
              <a:buFont typeface="Arial" charset="0"/>
              <a:buChar char="̶"/>
            </a:pPr>
            <a:r>
              <a:rPr lang="cs-CZ" altLang="cs-CZ" sz="2000"/>
              <a:t>ochrana bezpečnosti osob a majetku,</a:t>
            </a:r>
          </a:p>
          <a:p>
            <a:pPr marL="800100" lvl="1" indent="-342900" algn="just" eaLnBrk="1" hangingPunct="1">
              <a:lnSpc>
                <a:spcPct val="90000"/>
              </a:lnSpc>
              <a:buFont typeface="Arial" charset="0"/>
              <a:buChar char="̶"/>
            </a:pPr>
            <a:r>
              <a:rPr lang="cs-CZ" altLang="cs-CZ" sz="2000"/>
              <a:t>boj proti terorismu,</a:t>
            </a:r>
          </a:p>
          <a:p>
            <a:pPr marL="800100" lvl="1" indent="-342900" algn="just" eaLnBrk="1" hangingPunct="1">
              <a:lnSpc>
                <a:spcPct val="90000"/>
              </a:lnSpc>
              <a:buFont typeface="Arial" charset="0"/>
              <a:buChar char="̶"/>
            </a:pPr>
            <a:r>
              <a:rPr lang="cs-CZ" altLang="cs-CZ" sz="2000"/>
              <a:t>odhalování trestných činů a zjišťování jejich pachatelů, </a:t>
            </a:r>
          </a:p>
          <a:p>
            <a:pPr marL="800100" lvl="1" indent="-342900" algn="just" eaLnBrk="1" hangingPunct="1">
              <a:lnSpc>
                <a:spcPct val="90000"/>
              </a:lnSpc>
              <a:buFont typeface="Arial" charset="0"/>
              <a:buChar char="̶"/>
            </a:pPr>
            <a:r>
              <a:rPr lang="cs-CZ" altLang="cs-CZ" sz="2000"/>
              <a:t>vedení vyšetřování o trestných činech. </a:t>
            </a:r>
          </a:p>
          <a:p>
            <a:pPr marL="381000" indent="-381000" algn="just" eaLnBrk="1" hangingPunct="1">
              <a:lnSpc>
                <a:spcPct val="90000"/>
              </a:lnSpc>
              <a:buFont typeface="Arial" charset="0"/>
              <a:buChar char="̶"/>
            </a:pPr>
            <a:r>
              <a:rPr lang="cs-CZ" altLang="cs-CZ" sz="2000"/>
              <a:t>Úkony trestního řízení koná zpravidla </a:t>
            </a:r>
            <a:r>
              <a:rPr lang="cs-CZ" altLang="cs-CZ" sz="2000" b="1"/>
              <a:t>samostatně</a:t>
            </a:r>
            <a:r>
              <a:rPr lang="cs-CZ" altLang="cs-CZ" sz="2000"/>
              <a:t>, ale pod </a:t>
            </a:r>
            <a:r>
              <a:rPr lang="cs-CZ" altLang="cs-CZ" sz="2000" b="1"/>
              <a:t>dozorem</a:t>
            </a:r>
            <a:r>
              <a:rPr lang="cs-CZ" altLang="cs-CZ" sz="2000"/>
              <a:t> státního zástupce. V některých případech (zejména má-li být úkonem zasahováno do občanských, resp. lidských práv a svobod) je k provedení úkonu třeba </a:t>
            </a:r>
            <a:r>
              <a:rPr lang="cs-CZ" altLang="cs-CZ" sz="2000" b="1"/>
              <a:t>předchozího souhlasu</a:t>
            </a:r>
            <a:r>
              <a:rPr lang="cs-CZ" altLang="cs-CZ" sz="2000"/>
              <a:t> státního zástupce nebo soudce.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29EB35-5B4C-42C0-955D-9965F18CDF78}" type="slidenum">
              <a:rPr lang="cs-CZ" smtClean="0"/>
              <a:t>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Subjekty TŘ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6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26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26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26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26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26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26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26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0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692150"/>
            <a:ext cx="7991475" cy="5761038"/>
          </a:xfrm>
        </p:spPr>
        <p:txBody>
          <a:bodyPr rtlCol="0">
            <a:noAutofit/>
          </a:bodyPr>
          <a:lstStyle/>
          <a:p>
            <a:pPr marL="381000" indent="-381000" algn="just" eaLnBrk="1" hangingPunct="1">
              <a:lnSpc>
                <a:spcPct val="90000"/>
              </a:lnSpc>
              <a:spcBef>
                <a:spcPts val="0"/>
              </a:spcBef>
              <a:buFontTx/>
              <a:buNone/>
              <a:defRPr/>
            </a:pPr>
            <a:r>
              <a:rPr lang="cs-CZ" altLang="cs-CZ" sz="2000" b="1" dirty="0"/>
              <a:t>Úloha policie v rámci jednotlivých částí přípravného řízení:</a:t>
            </a:r>
          </a:p>
          <a:p>
            <a:pPr marL="381000" indent="-381000" algn="just" eaLnBrk="1" hangingPunct="1">
              <a:lnSpc>
                <a:spcPct val="90000"/>
              </a:lnSpc>
              <a:spcBef>
                <a:spcPts val="0"/>
              </a:spcBef>
              <a:buFontTx/>
              <a:buNone/>
              <a:defRPr/>
            </a:pPr>
            <a:endParaRPr lang="cs-CZ" altLang="cs-CZ" sz="2000" b="1" dirty="0"/>
          </a:p>
          <a:p>
            <a:pPr marL="381000" indent="-381000" algn="just" eaLnBrk="1" hangingPunct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altLang="cs-CZ" sz="2000" b="1" dirty="0"/>
              <a:t>Prověřování (§ 158 a násl. TŘ)</a:t>
            </a:r>
            <a:r>
              <a:rPr lang="cs-CZ" altLang="cs-CZ" sz="2000" dirty="0"/>
              <a:t>:</a:t>
            </a:r>
          </a:p>
          <a:p>
            <a:pPr marL="1219200" lvl="2" indent="-304800" algn="just" eaLnBrk="1" hangingPunct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altLang="cs-CZ" sz="2000" dirty="0"/>
              <a:t>šetření a opatření k odhalení skutečností nasvědčujících tomu, že byl spáchán trestný čin, a směřující ke zjištění jeho pachatele a zahájení trestního stíhání (§ 160 TŘ)</a:t>
            </a:r>
          </a:p>
          <a:p>
            <a:pPr marL="1219200" lvl="2" indent="-304800" algn="just" eaLnBrk="1" hangingPunct="1">
              <a:lnSpc>
                <a:spcPct val="90000"/>
              </a:lnSpc>
              <a:spcBef>
                <a:spcPts val="0"/>
              </a:spcBef>
              <a:defRPr/>
            </a:pPr>
            <a:endParaRPr lang="cs-CZ" altLang="cs-CZ" sz="1125" dirty="0"/>
          </a:p>
          <a:p>
            <a:pPr marL="381000" indent="-381000" algn="just" eaLnBrk="1" hangingPunct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altLang="cs-CZ" sz="2000" b="1" dirty="0"/>
              <a:t>Vyšetřování</a:t>
            </a:r>
            <a:r>
              <a:rPr lang="cs-CZ" altLang="cs-CZ" sz="2000" dirty="0"/>
              <a:t> (§ 161 a násl. TŘ) – Služba kriminální policie a vyšetřování Policie ČR:</a:t>
            </a:r>
          </a:p>
          <a:p>
            <a:pPr marL="1219200" lvl="2" indent="-304800" algn="just" eaLnBrk="1" hangingPunct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altLang="cs-CZ" sz="2000" dirty="0"/>
              <a:t>vyhledávání důkazů k objasnění všech základních skutečností důležitých pro posouzení případu, včetně osoby pachatele a následku trestného činu,</a:t>
            </a:r>
          </a:p>
          <a:p>
            <a:pPr marL="1219200" lvl="2" indent="-304800" algn="just" eaLnBrk="1" hangingPunct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altLang="cs-CZ" sz="2000" dirty="0"/>
              <a:t>předkládá státnímu zástupci návrh na podání obžaloby + seznam navrhovaných důkazů (§166 TŘ) </a:t>
            </a:r>
          </a:p>
          <a:p>
            <a:pPr marL="800100" lvl="1" indent="-342900" algn="just" eaLnBrk="1" hangingPunct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altLang="cs-CZ" sz="2000" dirty="0"/>
              <a:t>Vyšetřování, které provádí státní zástupce </a:t>
            </a:r>
          </a:p>
          <a:p>
            <a:pPr marL="1219200" lvl="2" indent="-304800" algn="just" eaLnBrk="1" hangingPunct="1">
              <a:lnSpc>
                <a:spcPct val="90000"/>
              </a:lnSpc>
              <a:spcBef>
                <a:spcPts val="0"/>
              </a:spcBef>
              <a:defRPr/>
            </a:pPr>
            <a:endParaRPr lang="cs-CZ" altLang="cs-CZ" sz="1125" dirty="0"/>
          </a:p>
          <a:p>
            <a:pPr marL="381000" indent="-381000" algn="just" eaLnBrk="1" hangingPunct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altLang="cs-CZ" sz="2000" b="1" dirty="0"/>
              <a:t>Zkrácené přípravné řízení</a:t>
            </a:r>
            <a:endParaRPr lang="cs-CZ" altLang="cs-CZ" sz="20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29EB35-5B4C-42C0-955D-9965F18CDF78}" type="slidenum">
              <a:rPr lang="cs-CZ" smtClean="0"/>
              <a:t>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Subjekty TŘ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7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273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273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273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273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273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273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273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22338"/>
          </a:xfrm>
        </p:spPr>
        <p:txBody>
          <a:bodyPr/>
          <a:lstStyle/>
          <a:p>
            <a:pPr eaLnBrk="1" hangingPunct="1"/>
            <a:r>
              <a:rPr lang="cs-CZ" altLang="cs-CZ" sz="2800">
                <a:solidFill>
                  <a:srgbClr val="FF0000"/>
                </a:solidFill>
              </a:rPr>
              <a:t>Státní zastupitelství v trestním řízení</a:t>
            </a:r>
          </a:p>
        </p:txBody>
      </p:sp>
      <p:sp>
        <p:nvSpPr>
          <p:cNvPr id="228355" name="Rectangle 3"/>
          <p:cNvSpPr>
            <a:spLocks noGrp="1"/>
          </p:cNvSpPr>
          <p:nvPr>
            <p:ph idx="1"/>
          </p:nvPr>
        </p:nvSpPr>
        <p:spPr>
          <a:xfrm>
            <a:off x="468313" y="1412875"/>
            <a:ext cx="7991475" cy="4968875"/>
          </a:xfrm>
        </p:spPr>
        <p:txBody>
          <a:bodyPr/>
          <a:lstStyle/>
          <a:p>
            <a:pPr marL="381000" indent="-381000" algn="just" eaLnBrk="1" hangingPunct="1">
              <a:buFont typeface="Arial" charset="0"/>
              <a:buChar char="̶"/>
            </a:pPr>
            <a:r>
              <a:rPr lang="cs-CZ" altLang="cs-CZ" sz="2000" b="1"/>
              <a:t>Definice:</a:t>
            </a:r>
            <a:endParaRPr lang="cs-CZ" altLang="cs-CZ" sz="2000"/>
          </a:p>
          <a:p>
            <a:pPr marL="381000" indent="-381000" algn="just" eaLnBrk="1" hangingPunct="1">
              <a:buFontTx/>
              <a:buNone/>
            </a:pPr>
            <a:r>
              <a:rPr lang="cs-CZ" altLang="cs-CZ" sz="2000"/>
              <a:t>	Soustava úřadů státu, určených k zastupování státu při ochraně veřejného zájmu ve věcech svěřených zákonem do působnosti státního zastupitelství.</a:t>
            </a:r>
          </a:p>
          <a:p>
            <a:pPr marL="381000" indent="-381000" algn="just" eaLnBrk="1" hangingPunct="1">
              <a:buFont typeface="Arial" charset="0"/>
              <a:buChar char="̶"/>
            </a:pPr>
            <a:r>
              <a:rPr lang="cs-CZ" altLang="cs-CZ" sz="2000"/>
              <a:t>Orgán veřejné žaloby v trestním řízení, plní i další úkoly vyplývající z trestního řádu, podílí se na prevenci kriminality a poskytování pomoci obětem trestných činů.  </a:t>
            </a:r>
          </a:p>
          <a:p>
            <a:pPr marL="381000" indent="-381000" algn="just" eaLnBrk="1" hangingPunct="1">
              <a:buFont typeface="Arial" charset="0"/>
              <a:buChar char="̶"/>
            </a:pPr>
            <a:r>
              <a:rPr lang="cs-CZ" altLang="cs-CZ" sz="2000" b="1"/>
              <a:t>Soustava státního zastupitelství:</a:t>
            </a:r>
          </a:p>
          <a:p>
            <a:pPr marL="800100" lvl="1" indent="-342900" algn="just" eaLnBrk="1" hangingPunct="1">
              <a:buFont typeface="Arial" charset="0"/>
              <a:buChar char="̶"/>
            </a:pPr>
            <a:r>
              <a:rPr lang="cs-CZ" altLang="cs-CZ" sz="2000">
                <a:solidFill>
                  <a:srgbClr val="FF0000"/>
                </a:solidFill>
              </a:rPr>
              <a:t>Nejvyšší státní zastupitelství (Brno)</a:t>
            </a:r>
          </a:p>
          <a:p>
            <a:pPr marL="800100" lvl="1" indent="-342900" algn="just" eaLnBrk="1" hangingPunct="1">
              <a:buFont typeface="Arial" charset="0"/>
              <a:buChar char="̶"/>
            </a:pPr>
            <a:r>
              <a:rPr lang="cs-CZ" altLang="cs-CZ" sz="2000">
                <a:solidFill>
                  <a:srgbClr val="FF0000"/>
                </a:solidFill>
              </a:rPr>
              <a:t>Vrchní státní zastupitelství  (Praha, Olomouc)</a:t>
            </a:r>
          </a:p>
          <a:p>
            <a:pPr marL="800100" lvl="1" indent="-342900" algn="just" eaLnBrk="1" hangingPunct="1">
              <a:buFont typeface="Arial" charset="0"/>
              <a:buChar char="̶"/>
            </a:pPr>
            <a:r>
              <a:rPr lang="cs-CZ" altLang="cs-CZ" sz="2000">
                <a:solidFill>
                  <a:srgbClr val="FF0000"/>
                </a:solidFill>
              </a:rPr>
              <a:t>Krajská státní zastupitelství (Praha, České Budějovice, Ústí nad Labem, Hradec Králové, Plzeň, Brno, Ostrava)</a:t>
            </a:r>
          </a:p>
          <a:p>
            <a:pPr marL="800100" lvl="1" indent="-342900" algn="just" eaLnBrk="1" hangingPunct="1">
              <a:buFont typeface="Arial" charset="0"/>
              <a:buChar char="̶"/>
            </a:pPr>
            <a:r>
              <a:rPr lang="cs-CZ" altLang="cs-CZ" sz="2000">
                <a:solidFill>
                  <a:srgbClr val="FF0000"/>
                </a:solidFill>
              </a:rPr>
              <a:t>Okresní státní zastupitelství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29EB35-5B4C-42C0-955D-9965F18CDF78}" type="slidenum">
              <a:rPr lang="cs-CZ" smtClean="0"/>
              <a:t>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Subjekty TŘ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8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28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28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228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28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/>
          </p:cNvSpPr>
          <p:nvPr>
            <p:ph idx="1"/>
          </p:nvPr>
        </p:nvSpPr>
        <p:spPr>
          <a:xfrm>
            <a:off x="468313" y="1571625"/>
            <a:ext cx="7991475" cy="4233863"/>
          </a:xfrm>
        </p:spPr>
        <p:txBody>
          <a:bodyPr/>
          <a:lstStyle/>
          <a:p>
            <a:pPr marL="381000" indent="-381000" algn="just" eaLnBrk="1" hangingPunct="1">
              <a:lnSpc>
                <a:spcPct val="90000"/>
              </a:lnSpc>
              <a:buFont typeface="Arial" charset="0"/>
              <a:buChar char="̶"/>
            </a:pPr>
            <a:r>
              <a:rPr lang="cs-CZ" altLang="cs-CZ" sz="2000" b="1"/>
              <a:t>Postavení ve vztahu k Ministerstvu spravedlnosti</a:t>
            </a:r>
          </a:p>
          <a:p>
            <a:pPr marL="381000" indent="-381000" algn="just" eaLnBrk="1" hangingPunct="1">
              <a:lnSpc>
                <a:spcPct val="90000"/>
              </a:lnSpc>
              <a:buFont typeface="Arial" charset="0"/>
              <a:buChar char="̶"/>
            </a:pPr>
            <a:r>
              <a:rPr lang="cs-CZ" altLang="cs-CZ" sz="2000" b="1"/>
              <a:t>Úloha</a:t>
            </a:r>
            <a:r>
              <a:rPr lang="cs-CZ" altLang="cs-CZ" sz="2000"/>
              <a:t> státního zástupce </a:t>
            </a:r>
            <a:r>
              <a:rPr lang="cs-CZ" altLang="cs-CZ" sz="2000" b="1"/>
              <a:t>v přípravném řízení:</a:t>
            </a:r>
            <a:endParaRPr lang="cs-CZ" altLang="cs-CZ" sz="2000"/>
          </a:p>
          <a:p>
            <a:pPr marL="800100" lvl="1" indent="-342900" algn="just" eaLnBrk="1" hangingPunct="1">
              <a:lnSpc>
                <a:spcPct val="90000"/>
              </a:lnSpc>
              <a:buFont typeface="Arial" charset="0"/>
              <a:buChar char="̶"/>
            </a:pPr>
            <a:r>
              <a:rPr lang="cs-CZ" altLang="cs-CZ" sz="2000">
                <a:solidFill>
                  <a:srgbClr val="FF0000"/>
                </a:solidFill>
              </a:rPr>
              <a:t>orgán činný v trestním řízení</a:t>
            </a:r>
          </a:p>
          <a:p>
            <a:pPr marL="800100" lvl="1" indent="-342900" algn="just" eaLnBrk="1" hangingPunct="1">
              <a:lnSpc>
                <a:spcPct val="90000"/>
              </a:lnSpc>
              <a:buFont typeface="Arial" charset="0"/>
              <a:buChar char="̶"/>
            </a:pPr>
            <a:r>
              <a:rPr lang="cs-CZ" altLang="cs-CZ" sz="2000">
                <a:solidFill>
                  <a:srgbClr val="FF0000"/>
                </a:solidFill>
              </a:rPr>
              <a:t>povinnost stíhat všechny trestné činy, o nichž se dozví</a:t>
            </a:r>
          </a:p>
          <a:p>
            <a:pPr marL="800100" lvl="1" indent="-342900" algn="just" eaLnBrk="1" hangingPunct="1">
              <a:lnSpc>
                <a:spcPct val="90000"/>
              </a:lnSpc>
              <a:buFont typeface="Arial" charset="0"/>
              <a:buChar char="̶"/>
            </a:pPr>
            <a:r>
              <a:rPr lang="cs-CZ" altLang="cs-CZ" sz="2000">
                <a:solidFill>
                  <a:srgbClr val="FF0000"/>
                </a:solidFill>
              </a:rPr>
              <a:t>odpovídá za zákonnost průběhu přípravného řízení</a:t>
            </a:r>
          </a:p>
          <a:p>
            <a:pPr marL="800100" lvl="1" indent="-342900" algn="just" eaLnBrk="1" hangingPunct="1">
              <a:lnSpc>
                <a:spcPct val="90000"/>
              </a:lnSpc>
              <a:buFont typeface="Arial" charset="0"/>
              <a:buChar char="̶"/>
            </a:pPr>
            <a:r>
              <a:rPr lang="cs-CZ" altLang="cs-CZ" sz="2000">
                <a:solidFill>
                  <a:srgbClr val="FF0000"/>
                </a:solidFill>
              </a:rPr>
              <a:t>dozor státního zástupce v přípravném řízení</a:t>
            </a:r>
          </a:p>
          <a:p>
            <a:pPr marL="800100" lvl="1" indent="-342900" algn="just" eaLnBrk="1" hangingPunct="1">
              <a:lnSpc>
                <a:spcPct val="90000"/>
              </a:lnSpc>
              <a:buFont typeface="Arial" charset="0"/>
              <a:buChar char="̶"/>
            </a:pPr>
            <a:r>
              <a:rPr lang="cs-CZ" altLang="cs-CZ" sz="2000">
                <a:solidFill>
                  <a:srgbClr val="FF0000"/>
                </a:solidFill>
              </a:rPr>
              <a:t>výlučná oprávnění státního zástupce</a:t>
            </a:r>
          </a:p>
          <a:p>
            <a:pPr marL="800100" lvl="1" indent="-342900" algn="just" eaLnBrk="1" hangingPunct="1">
              <a:lnSpc>
                <a:spcPct val="90000"/>
              </a:lnSpc>
              <a:buFont typeface="Arial" charset="0"/>
              <a:buChar char="̶"/>
            </a:pPr>
            <a:r>
              <a:rPr lang="cs-CZ" altLang="cs-CZ" sz="2000">
                <a:solidFill>
                  <a:srgbClr val="FF0000"/>
                </a:solidFill>
              </a:rPr>
              <a:t>vypracovává a podává obžalobu</a:t>
            </a:r>
          </a:p>
          <a:p>
            <a:pPr marL="381000" indent="-381000" algn="just" eaLnBrk="1" hangingPunct="1">
              <a:lnSpc>
                <a:spcPct val="90000"/>
              </a:lnSpc>
              <a:buFont typeface="Arial" charset="0"/>
              <a:buChar char="̶"/>
            </a:pPr>
            <a:r>
              <a:rPr lang="cs-CZ" altLang="cs-CZ" sz="2000" b="1"/>
              <a:t>Úloha</a:t>
            </a:r>
            <a:r>
              <a:rPr lang="cs-CZ" altLang="cs-CZ" sz="2000"/>
              <a:t> státního zástupce </a:t>
            </a:r>
            <a:r>
              <a:rPr lang="cs-CZ" altLang="cs-CZ" sz="2000" b="1"/>
              <a:t>v řízení před soudem:</a:t>
            </a:r>
          </a:p>
          <a:p>
            <a:pPr marL="800100" lvl="1" indent="-342900" algn="just" eaLnBrk="1" hangingPunct="1">
              <a:lnSpc>
                <a:spcPct val="90000"/>
              </a:lnSpc>
              <a:buFont typeface="Arial" charset="0"/>
              <a:buChar char="̶"/>
            </a:pPr>
            <a:r>
              <a:rPr lang="cs-CZ" altLang="cs-CZ" sz="2000">
                <a:solidFill>
                  <a:srgbClr val="FF0000"/>
                </a:solidFill>
              </a:rPr>
              <a:t>postavení strany (na rozdíl od přípravného řízení)</a:t>
            </a:r>
          </a:p>
          <a:p>
            <a:pPr marL="800100" lvl="1" indent="-342900" algn="just" eaLnBrk="1" hangingPunct="1">
              <a:lnSpc>
                <a:spcPct val="90000"/>
              </a:lnSpc>
              <a:buFont typeface="Arial" charset="0"/>
              <a:buChar char="̶"/>
            </a:pPr>
            <a:r>
              <a:rPr lang="cs-CZ" altLang="cs-CZ" sz="2000">
                <a:solidFill>
                  <a:srgbClr val="FF0000"/>
                </a:solidFill>
              </a:rPr>
              <a:t>povinnost účastnit se hlavního líčení</a:t>
            </a:r>
          </a:p>
          <a:p>
            <a:pPr marL="800100" lvl="1" indent="-342900" algn="just" eaLnBrk="1" hangingPunct="1"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29EB35-5B4C-42C0-955D-9965F18CDF78}" type="slidenum">
              <a:rPr lang="cs-CZ" smtClean="0"/>
              <a:t>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Subjekty TŘ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9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29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293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29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29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293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293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293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29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293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293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3960813"/>
          </a:xfrm>
        </p:spPr>
        <p:txBody>
          <a:bodyPr>
            <a:normAutofit lnSpcReduction="10000"/>
          </a:bodyPr>
          <a:lstStyle/>
          <a:p>
            <a:pPr marL="188913" indent="-134938" eaLnBrk="1" hangingPunct="1">
              <a:lnSpc>
                <a:spcPct val="100000"/>
              </a:lnSpc>
              <a:buFont typeface="Arial" charset="0"/>
              <a:buChar char="̶"/>
            </a:pPr>
            <a:r>
              <a:rPr lang="cs-CZ" altLang="cs-CZ" sz="2000" b="1" dirty="0"/>
              <a:t>orgány činné v trestním řízení (=OČTŘ)</a:t>
            </a:r>
            <a:r>
              <a:rPr lang="cs-CZ" altLang="cs-CZ" sz="2000" dirty="0"/>
              <a:t>: </a:t>
            </a:r>
          </a:p>
          <a:p>
            <a:pPr marL="377825" lvl="1" indent="-134938" eaLnBrk="1" hangingPunct="1">
              <a:buFont typeface="Wingdings" pitchFamily="2" charset="2"/>
              <a:buChar char="Ø"/>
            </a:pPr>
            <a:r>
              <a:rPr lang="cs-CZ" altLang="cs-CZ" sz="2000" dirty="0">
                <a:solidFill>
                  <a:srgbClr val="FF0000"/>
                </a:solidFill>
              </a:rPr>
              <a:t>soud </a:t>
            </a:r>
          </a:p>
          <a:p>
            <a:pPr marL="377825" lvl="1" indent="-134938" eaLnBrk="1" hangingPunct="1">
              <a:buFont typeface="Wingdings" pitchFamily="2" charset="2"/>
              <a:buChar char="Ø"/>
            </a:pPr>
            <a:r>
              <a:rPr lang="cs-CZ" altLang="cs-CZ" sz="2000" dirty="0">
                <a:solidFill>
                  <a:srgbClr val="FF0000"/>
                </a:solidFill>
              </a:rPr>
              <a:t>státní zástupce </a:t>
            </a:r>
          </a:p>
          <a:p>
            <a:pPr marL="377825" lvl="1" indent="-134938" eaLnBrk="1" hangingPunct="1">
              <a:buFont typeface="Wingdings" pitchFamily="2" charset="2"/>
              <a:buChar char="Ø"/>
            </a:pPr>
            <a:r>
              <a:rPr lang="cs-CZ" altLang="cs-CZ" sz="2000" dirty="0">
                <a:solidFill>
                  <a:srgbClr val="FF0000"/>
                </a:solidFill>
              </a:rPr>
              <a:t>policejní orgán</a:t>
            </a:r>
          </a:p>
          <a:p>
            <a:pPr marL="188913" indent="-134938" eaLnBrk="1" hangingPunct="1">
              <a:lnSpc>
                <a:spcPct val="100000"/>
              </a:lnSpc>
              <a:buFont typeface="Arial" charset="0"/>
              <a:buChar char="̶"/>
            </a:pPr>
            <a:r>
              <a:rPr lang="cs-CZ" altLang="cs-CZ" sz="2000" b="1" dirty="0"/>
              <a:t>osoba, proti níž se řízení vede</a:t>
            </a:r>
            <a:r>
              <a:rPr lang="cs-CZ" altLang="cs-CZ" sz="2000" dirty="0"/>
              <a:t> (podezřelý, obviněný, obžalovaný, odsouzený)</a:t>
            </a:r>
          </a:p>
          <a:p>
            <a:pPr marL="188913" indent="-134938" eaLnBrk="1" hangingPunct="1">
              <a:lnSpc>
                <a:spcPct val="100000"/>
              </a:lnSpc>
              <a:buFont typeface="Arial" charset="0"/>
              <a:buChar char="̶"/>
            </a:pPr>
            <a:r>
              <a:rPr lang="cs-CZ" altLang="cs-CZ" sz="2000" b="1" dirty="0"/>
              <a:t>obhájce obviněného - !!! Specifické postavení</a:t>
            </a:r>
          </a:p>
          <a:p>
            <a:pPr marL="188913" indent="-134938" eaLnBrk="1" hangingPunct="1">
              <a:lnSpc>
                <a:spcPct val="100000"/>
              </a:lnSpc>
              <a:buFont typeface="Arial" charset="0"/>
              <a:buChar char="̶"/>
            </a:pPr>
            <a:r>
              <a:rPr lang="cs-CZ" altLang="cs-CZ" sz="2000" b="1" dirty="0"/>
              <a:t>poškozený</a:t>
            </a:r>
          </a:p>
          <a:p>
            <a:pPr marL="188913" indent="-134938" eaLnBrk="1" hangingPunct="1">
              <a:lnSpc>
                <a:spcPct val="100000"/>
              </a:lnSpc>
              <a:buFont typeface="Arial" charset="0"/>
              <a:buChar char="̶"/>
            </a:pPr>
            <a:r>
              <a:rPr lang="cs-CZ" altLang="cs-CZ" sz="2000" b="1" dirty="0"/>
              <a:t>zúčastněná osoba</a:t>
            </a:r>
          </a:p>
          <a:p>
            <a:pPr marL="188913" indent="-134938" eaLnBrk="1" hangingPunct="1">
              <a:lnSpc>
                <a:spcPct val="100000"/>
              </a:lnSpc>
              <a:buFont typeface="Arial" charset="0"/>
              <a:buChar char="̶"/>
            </a:pPr>
            <a:r>
              <a:rPr lang="cs-CZ" altLang="cs-CZ" sz="2000" b="1" dirty="0"/>
              <a:t>osoby s tzv. samostatnými obhajovacími právy</a:t>
            </a:r>
            <a:r>
              <a:rPr lang="cs-CZ" altLang="cs-CZ" sz="2000" dirty="0"/>
              <a:t> </a:t>
            </a:r>
          </a:p>
          <a:p>
            <a:pPr marL="188913" indent="-134938" eaLnBrk="1" hangingPunct="1">
              <a:lnSpc>
                <a:spcPct val="100000"/>
              </a:lnSpc>
              <a:buFont typeface="Arial" charset="0"/>
              <a:buChar char="̶"/>
            </a:pPr>
            <a:r>
              <a:rPr lang="cs-CZ" altLang="cs-CZ" sz="2000" b="1" dirty="0"/>
              <a:t>orgán pověřený péčí o mládež v řízení proti mladistvým</a:t>
            </a:r>
            <a:r>
              <a:rPr lang="cs-CZ" altLang="cs-CZ" sz="2000" dirty="0"/>
              <a:t> </a:t>
            </a:r>
          </a:p>
          <a:p>
            <a:pPr marL="188913" indent="-134938" eaLnBrk="1" hangingPunct="1">
              <a:lnSpc>
                <a:spcPct val="100000"/>
              </a:lnSpc>
              <a:buFont typeface="Arial" charset="0"/>
              <a:buChar char="̶"/>
            </a:pPr>
            <a:r>
              <a:rPr lang="cs-CZ" altLang="cs-CZ" sz="2000" b="1" dirty="0"/>
              <a:t>další osoby</a:t>
            </a:r>
            <a:r>
              <a:rPr lang="cs-CZ" altLang="cs-CZ" sz="2000" dirty="0"/>
              <a:t> jako např. svědek, znalec, tlumočník, </a:t>
            </a:r>
            <a:r>
              <a:rPr lang="cs-CZ" altLang="cs-CZ" sz="2000" dirty="0">
                <a:solidFill>
                  <a:srgbClr val="FF0000"/>
                </a:solidFill>
              </a:rPr>
              <a:t>pokud uplatňují návrhy</a:t>
            </a:r>
            <a:r>
              <a:rPr lang="cs-CZ" altLang="cs-CZ" sz="2000" dirty="0"/>
              <a:t> na svědečné, znalečné nebo </a:t>
            </a:r>
            <a:r>
              <a:rPr lang="cs-CZ" altLang="cs-CZ" sz="2000" dirty="0" err="1"/>
              <a:t>tlumočné</a:t>
            </a:r>
            <a:endParaRPr lang="cs-CZ" altLang="cs-CZ" sz="2000" dirty="0"/>
          </a:p>
          <a:p>
            <a:pPr marL="188913" indent="-134938" eaLnBrk="1" hangingPunct="1">
              <a:lnSpc>
                <a:spcPct val="100000"/>
              </a:lnSpc>
              <a:buFontTx/>
              <a:buNone/>
            </a:pPr>
            <a:endParaRPr lang="cs-CZ" altLang="cs-CZ" sz="2000" dirty="0"/>
          </a:p>
          <a:p>
            <a:pPr marL="188913" indent="-134938" eaLnBrk="1" hangingPunct="1">
              <a:lnSpc>
                <a:spcPct val="100000"/>
              </a:lnSpc>
              <a:buFontTx/>
              <a:buNone/>
            </a:pPr>
            <a:endParaRPr lang="cs-CZ" altLang="cs-CZ" sz="2800" dirty="0"/>
          </a:p>
        </p:txBody>
      </p:sp>
      <p:sp>
        <p:nvSpPr>
          <p:cNvPr id="224259" name="Rectangle 3"/>
          <p:cNvSpPr>
            <a:spLocks noChangeArrowheads="1"/>
          </p:cNvSpPr>
          <p:nvPr/>
        </p:nvSpPr>
        <p:spPr bwMode="auto">
          <a:xfrm>
            <a:off x="539750" y="404813"/>
            <a:ext cx="82296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lang="cs-CZ" altLang="cs-CZ" sz="2800" b="1">
                <a:solidFill>
                  <a:srgbClr val="FF0000"/>
                </a:solidFill>
                <a:latin typeface="Century Gothic" pitchFamily="34" charset="0"/>
              </a:rPr>
              <a:t>Druhy subjektů v trestním řízení: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endParaRPr lang="cs-CZ" altLang="cs-CZ" sz="280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224260" name="Rectangle 4"/>
          <p:cNvSpPr>
            <a:spLocks noChangeArrowheads="1"/>
          </p:cNvSpPr>
          <p:nvPr/>
        </p:nvSpPr>
        <p:spPr bwMode="auto">
          <a:xfrm>
            <a:off x="468313" y="5445125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cs-CZ" altLang="cs-CZ" sz="2000" b="1">
                <a:latin typeface="Georgia" pitchFamily="18" charset="0"/>
              </a:rPr>
              <a:t>Strany</a:t>
            </a:r>
            <a:r>
              <a:rPr lang="cs-CZ" altLang="cs-CZ" sz="2000">
                <a:latin typeface="Georgia" pitchFamily="18" charset="0"/>
              </a:rPr>
              <a:t> jako subjekty trestního řízení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cs-CZ" altLang="cs-CZ" sz="2000" b="1">
                <a:latin typeface="Georgia" pitchFamily="18" charset="0"/>
              </a:rPr>
              <a:t>Procesní způsobilost</a:t>
            </a:r>
            <a:r>
              <a:rPr lang="cs-CZ" altLang="cs-CZ" sz="2000">
                <a:latin typeface="Georgia" pitchFamily="18" charset="0"/>
              </a:rPr>
              <a:t> subjektů v trestním řízení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29EB35-5B4C-42C0-955D-9965F18CDF78}" type="slidenum">
              <a:rPr lang="cs-CZ" smtClean="0"/>
              <a:t>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Subjekty TŘ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4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24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242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242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242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242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242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242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242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242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2242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2242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224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224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5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/>
          </p:cNvSpPr>
          <p:nvPr>
            <p:ph type="title"/>
          </p:nvPr>
        </p:nvSpPr>
        <p:spPr>
          <a:xfrm>
            <a:off x="395288" y="404813"/>
            <a:ext cx="8229600" cy="666750"/>
          </a:xfrm>
        </p:spPr>
        <p:txBody>
          <a:bodyPr/>
          <a:lstStyle/>
          <a:p>
            <a:pPr eaLnBrk="1" hangingPunct="1"/>
            <a:r>
              <a:rPr lang="cs-CZ" altLang="cs-CZ" sz="2800">
                <a:solidFill>
                  <a:srgbClr val="FF0000"/>
                </a:solidFill>
              </a:rPr>
              <a:t>Úkoly a soustava soudů v trestním řízení</a:t>
            </a:r>
          </a:p>
        </p:txBody>
      </p:sp>
      <p:sp>
        <p:nvSpPr>
          <p:cNvPr id="230403" name="Rectangle 3"/>
          <p:cNvSpPr>
            <a:spLocks noGrp="1"/>
          </p:cNvSpPr>
          <p:nvPr>
            <p:ph idx="1"/>
          </p:nvPr>
        </p:nvSpPr>
        <p:spPr>
          <a:xfrm>
            <a:off x="468313" y="1628775"/>
            <a:ext cx="7991475" cy="4005263"/>
          </a:xfrm>
        </p:spPr>
        <p:txBody>
          <a:bodyPr/>
          <a:lstStyle/>
          <a:p>
            <a:pPr marL="381000" indent="-381000" algn="just" eaLnBrk="1" hangingPunct="1">
              <a:buFont typeface="Arial" charset="0"/>
              <a:buChar char="̶"/>
            </a:pPr>
            <a:r>
              <a:rPr lang="cs-CZ" altLang="cs-CZ" sz="2000" b="1"/>
              <a:t>Struktura</a:t>
            </a:r>
            <a:r>
              <a:rPr lang="cs-CZ" altLang="cs-CZ" sz="2000"/>
              <a:t> soudů:</a:t>
            </a:r>
          </a:p>
          <a:p>
            <a:pPr marL="1219200" lvl="2" indent="-304800" algn="just" eaLnBrk="1" hangingPunct="1">
              <a:lnSpc>
                <a:spcPct val="100000"/>
              </a:lnSpc>
            </a:pPr>
            <a:r>
              <a:rPr lang="cs-CZ" altLang="cs-CZ" sz="2000"/>
              <a:t>Nejvyšší soud (Brno)</a:t>
            </a:r>
          </a:p>
          <a:p>
            <a:pPr marL="1219200" lvl="2" indent="-304800" algn="just" eaLnBrk="1" hangingPunct="1">
              <a:lnSpc>
                <a:spcPct val="100000"/>
              </a:lnSpc>
            </a:pPr>
            <a:r>
              <a:rPr lang="cs-CZ" altLang="cs-CZ" sz="2000"/>
              <a:t>Vrchní soudy (Praha, Olomouc)</a:t>
            </a:r>
          </a:p>
          <a:p>
            <a:pPr marL="1219200" lvl="2" indent="-304800" algn="just" eaLnBrk="1" hangingPunct="1">
              <a:lnSpc>
                <a:spcPct val="100000"/>
              </a:lnSpc>
            </a:pPr>
            <a:r>
              <a:rPr lang="cs-CZ" altLang="cs-CZ" sz="2000"/>
              <a:t>Krajské soudy (Praha, České Budějovice, Ústí nad Labem, Hradec Králové, Plzeň, Brno, Ostrava)</a:t>
            </a:r>
          </a:p>
          <a:p>
            <a:pPr marL="1219200" lvl="2" indent="-304800" algn="just" eaLnBrk="1" hangingPunct="1">
              <a:lnSpc>
                <a:spcPct val="100000"/>
              </a:lnSpc>
            </a:pPr>
            <a:r>
              <a:rPr lang="cs-CZ" altLang="cs-CZ" sz="2000"/>
              <a:t>Okresní soudy</a:t>
            </a:r>
          </a:p>
          <a:p>
            <a:pPr marL="1219200" lvl="2" indent="-304800" algn="just" eaLnBrk="1" hangingPunct="1">
              <a:lnSpc>
                <a:spcPct val="100000"/>
              </a:lnSpc>
            </a:pPr>
            <a:r>
              <a:rPr lang="cs-CZ" altLang="cs-CZ" sz="2000"/>
              <a:t>Zvláštní postavení – Ústavní soud</a:t>
            </a:r>
          </a:p>
          <a:p>
            <a:pPr marL="381000" indent="-381000" algn="just" eaLnBrk="1" hangingPunct="1">
              <a:buFont typeface="Arial" charset="0"/>
              <a:buChar char="̶"/>
            </a:pPr>
            <a:r>
              <a:rPr lang="cs-CZ" altLang="cs-CZ" sz="2000" b="1"/>
              <a:t>Úkoly</a:t>
            </a:r>
            <a:r>
              <a:rPr lang="cs-CZ" altLang="cs-CZ" sz="2000"/>
              <a:t> soudů</a:t>
            </a:r>
          </a:p>
          <a:p>
            <a:pPr marL="800100" lvl="1" indent="-342900" algn="just" eaLnBrk="1" hangingPunct="1">
              <a:buFont typeface="Arial" charset="0"/>
              <a:buChar char="̶"/>
            </a:pPr>
            <a:r>
              <a:rPr lang="cs-CZ" altLang="cs-CZ" sz="2000">
                <a:solidFill>
                  <a:srgbClr val="FF0000"/>
                </a:solidFill>
              </a:rPr>
              <a:t>Rozhodují o vině a trestu za trestné činy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29EB35-5B4C-42C0-955D-9965F18CDF78}" type="slidenum">
              <a:rPr lang="cs-CZ" smtClean="0"/>
              <a:t>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Subjekty TŘ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0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30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30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30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1643063"/>
            <a:ext cx="7991475" cy="4071937"/>
          </a:xfrm>
        </p:spPr>
        <p:txBody>
          <a:bodyPr rtlCol="0">
            <a:noAutofit/>
          </a:bodyPr>
          <a:lstStyle/>
          <a:p>
            <a:pPr marL="381000" indent="-381000" algn="just" eaLnBrk="1" hangingPunct="1">
              <a:spcBef>
                <a:spcPts val="0"/>
              </a:spcBef>
              <a:defRPr/>
            </a:pPr>
            <a:r>
              <a:rPr lang="cs-CZ" altLang="cs-CZ" sz="2000" b="1" dirty="0"/>
              <a:t>Pravomoc </a:t>
            </a:r>
            <a:r>
              <a:rPr lang="cs-CZ" altLang="cs-CZ" sz="2000" dirty="0"/>
              <a:t>soudů</a:t>
            </a:r>
          </a:p>
          <a:p>
            <a:pPr marL="381000" indent="-381000" algn="just" eaLnBrk="1" hangingPunct="1">
              <a:spcBef>
                <a:spcPts val="0"/>
              </a:spcBef>
              <a:defRPr/>
            </a:pPr>
            <a:r>
              <a:rPr lang="cs-CZ" altLang="cs-CZ" sz="2000" b="1" dirty="0"/>
              <a:t>příslušnost</a:t>
            </a:r>
            <a:r>
              <a:rPr lang="cs-CZ" altLang="cs-CZ" sz="2000" dirty="0"/>
              <a:t> soudů:</a:t>
            </a:r>
          </a:p>
          <a:p>
            <a:pPr marL="0" indent="0" algn="just" eaLnBrk="1" hangingPunct="1">
              <a:spcBef>
                <a:spcPts val="0"/>
              </a:spcBef>
              <a:buFont typeface="Wingdings 2" panose="05020102010507070707" pitchFamily="18" charset="2"/>
              <a:buNone/>
              <a:defRPr/>
            </a:pPr>
            <a:r>
              <a:rPr lang="cs-CZ" altLang="cs-CZ" sz="2000" dirty="0"/>
              <a:t>- </a:t>
            </a:r>
            <a:r>
              <a:rPr lang="cs-CZ" altLang="cs-CZ" sz="2000" dirty="0">
                <a:solidFill>
                  <a:srgbClr val="00B050"/>
                </a:solidFill>
              </a:rPr>
              <a:t>Věcná</a:t>
            </a:r>
            <a:r>
              <a:rPr lang="cs-CZ" altLang="cs-CZ" sz="2000" dirty="0"/>
              <a:t> - § 16 a § 17 – zvláštní je příslušnost </a:t>
            </a:r>
            <a:r>
              <a:rPr lang="cs-CZ" altLang="cs-CZ" sz="2000" dirty="0">
                <a:solidFill>
                  <a:srgbClr val="00B050"/>
                </a:solidFill>
              </a:rPr>
              <a:t>funkční</a:t>
            </a:r>
          </a:p>
          <a:p>
            <a:pPr algn="just" eaLnBrk="1" hangingPunct="1">
              <a:spcBef>
                <a:spcPts val="0"/>
              </a:spcBef>
              <a:buFontTx/>
              <a:buChar char="-"/>
              <a:defRPr/>
            </a:pPr>
            <a:r>
              <a:rPr lang="cs-CZ" altLang="cs-CZ" sz="2000" dirty="0">
                <a:solidFill>
                  <a:srgbClr val="00B050"/>
                </a:solidFill>
              </a:rPr>
              <a:t>Místní</a:t>
            </a:r>
            <a:r>
              <a:rPr lang="cs-CZ" altLang="cs-CZ" sz="2000" dirty="0"/>
              <a:t> - § 18</a:t>
            </a:r>
          </a:p>
          <a:p>
            <a:pPr marL="381000" indent="-381000" algn="just" eaLnBrk="1" hangingPunct="1">
              <a:spcBef>
                <a:spcPts val="0"/>
              </a:spcBef>
              <a:defRPr/>
            </a:pPr>
            <a:r>
              <a:rPr lang="cs-CZ" altLang="cs-CZ" sz="2000" b="1" dirty="0"/>
              <a:t>Obsazení</a:t>
            </a:r>
            <a:r>
              <a:rPr lang="cs-CZ" altLang="cs-CZ" sz="2000" dirty="0"/>
              <a:t> soudů </a:t>
            </a:r>
          </a:p>
          <a:p>
            <a:pPr marL="800100" lvl="1" indent="-342900" algn="just" eaLnBrk="1" hangingPunct="1">
              <a:spcBef>
                <a:spcPts val="0"/>
              </a:spcBef>
              <a:defRPr/>
            </a:pPr>
            <a:r>
              <a:rPr lang="cs-CZ" altLang="cs-CZ" sz="2000" b="1" dirty="0">
                <a:solidFill>
                  <a:srgbClr val="FF0000"/>
                </a:solidFill>
              </a:rPr>
              <a:t>Soudci (samosoudce, senát)</a:t>
            </a:r>
          </a:p>
          <a:p>
            <a:pPr marL="800100" lvl="1" indent="-342900" algn="just" eaLnBrk="1" hangingPunct="1">
              <a:spcBef>
                <a:spcPts val="0"/>
              </a:spcBef>
              <a:defRPr/>
            </a:pPr>
            <a:r>
              <a:rPr lang="cs-CZ" altLang="cs-CZ" sz="2000" b="1" dirty="0">
                <a:solidFill>
                  <a:srgbClr val="FF0000"/>
                </a:solidFill>
              </a:rPr>
              <a:t>další úřední osoby</a:t>
            </a:r>
            <a:r>
              <a:rPr lang="cs-CZ" altLang="cs-CZ" sz="2000" dirty="0">
                <a:solidFill>
                  <a:srgbClr val="FF0000"/>
                </a:solidFill>
              </a:rPr>
              <a:t> – vyšší soudní úředník, justiční čekatel, asistent soudce, zapisovatel a protokolující úředník, tlumočník, probační úředník</a:t>
            </a:r>
          </a:p>
          <a:p>
            <a:pPr algn="just" eaLnBrk="1" hangingPunct="1">
              <a:spcBef>
                <a:spcPts val="0"/>
              </a:spcBef>
              <a:defRPr/>
            </a:pPr>
            <a:r>
              <a:rPr lang="cs-CZ" altLang="cs-CZ" sz="2000" b="1" dirty="0"/>
              <a:t>jednání</a:t>
            </a:r>
            <a:r>
              <a:rPr lang="cs-CZ" altLang="cs-CZ" sz="2000" dirty="0"/>
              <a:t> soudů – senáty nebo samosoudci</a:t>
            </a:r>
          </a:p>
          <a:p>
            <a:pPr algn="just" eaLnBrk="1" hangingPunct="1">
              <a:spcBef>
                <a:spcPts val="0"/>
              </a:spcBef>
              <a:defRPr/>
            </a:pPr>
            <a:r>
              <a:rPr lang="cs-CZ" altLang="cs-CZ" sz="2000" dirty="0"/>
              <a:t>Vyloučení OČTŘ</a:t>
            </a:r>
          </a:p>
          <a:p>
            <a:pPr marL="381000" indent="-381000" algn="just" eaLnBrk="1" hangingPunct="1">
              <a:spcBef>
                <a:spcPts val="0"/>
              </a:spcBef>
              <a:buFont typeface="Wingdings 2" panose="05020102010507070707" pitchFamily="18" charset="2"/>
              <a:buNone/>
              <a:defRPr/>
            </a:pPr>
            <a:endParaRPr lang="cs-CZ" altLang="cs-CZ" sz="20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29EB35-5B4C-42C0-955D-9965F18CDF78}" type="slidenum">
              <a:rPr lang="cs-CZ" smtClean="0"/>
              <a:t>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Subjekty TŘ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1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1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31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31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314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314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314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314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314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>
                <a:solidFill>
                  <a:srgbClr val="FF0000"/>
                </a:solidFill>
                <a:latin typeface="Microsoft Sans Serif" pitchFamily="34" charset="0"/>
              </a:rPr>
              <a:t>Podezřelý</a:t>
            </a:r>
          </a:p>
        </p:txBody>
      </p:sp>
      <p:sp>
        <p:nvSpPr>
          <p:cNvPr id="232451" name="Rectangle 3"/>
          <p:cNvSpPr>
            <a:spLocks noChangeArrowheads="1"/>
          </p:cNvSpPr>
          <p:nvPr/>
        </p:nvSpPr>
        <p:spPr bwMode="auto">
          <a:xfrm>
            <a:off x="395288" y="1700213"/>
            <a:ext cx="82296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algn="just" eaLnBrk="1" hangingPunct="1">
              <a:spcBef>
                <a:spcPct val="20000"/>
              </a:spcBef>
              <a:buClr>
                <a:srgbClr val="FF9966"/>
              </a:buClr>
              <a:buFont typeface="Wingdings" pitchFamily="2" charset="2"/>
              <a:buChar char="Ø"/>
            </a:pPr>
            <a:r>
              <a:rPr lang="cs-CZ" altLang="cs-CZ" sz="2000" b="1" dirty="0">
                <a:latin typeface="Georgia" pitchFamily="18" charset="0"/>
              </a:rPr>
              <a:t>zadržená osoba</a:t>
            </a:r>
            <a:r>
              <a:rPr lang="cs-CZ" altLang="cs-CZ" sz="2000" dirty="0">
                <a:latin typeface="Georgia" pitchFamily="18" charset="0"/>
              </a:rPr>
              <a:t> (§ 76 odst.1 TŘ)</a:t>
            </a:r>
          </a:p>
          <a:p>
            <a:pPr marL="609600" indent="-609600" algn="just" eaLnBrk="1" hangingPunct="1">
              <a:spcBef>
                <a:spcPct val="20000"/>
              </a:spcBef>
              <a:buClr>
                <a:srgbClr val="FF9966"/>
              </a:buClr>
              <a:buFont typeface="Wingdings" pitchFamily="2" charset="2"/>
              <a:buChar char="Ø"/>
            </a:pPr>
            <a:r>
              <a:rPr lang="cs-CZ" altLang="cs-CZ" sz="2000" b="1" dirty="0">
                <a:latin typeface="Georgia" pitchFamily="18" charset="0"/>
              </a:rPr>
              <a:t>osoba, které bylo sděleno podezření ve zkráceném přípravném řízení</a:t>
            </a:r>
            <a:r>
              <a:rPr lang="cs-CZ" altLang="cs-CZ" sz="2000" dirty="0">
                <a:latin typeface="Georgia" pitchFamily="18" charset="0"/>
              </a:rPr>
              <a:t> (§ 179a a </a:t>
            </a:r>
            <a:r>
              <a:rPr lang="cs-CZ" altLang="cs-CZ" sz="2000" dirty="0" err="1">
                <a:latin typeface="Georgia" pitchFamily="18" charset="0"/>
              </a:rPr>
              <a:t>násl</a:t>
            </a:r>
            <a:r>
              <a:rPr lang="cs-CZ" altLang="cs-CZ" sz="2000" dirty="0">
                <a:latin typeface="Georgia" pitchFamily="18" charset="0"/>
              </a:rPr>
              <a:t>. TŘ)</a:t>
            </a:r>
          </a:p>
          <a:p>
            <a:pPr marL="609600" indent="-609600" algn="just" eaLnBrk="1" hangingPunct="1">
              <a:spcBef>
                <a:spcPct val="20000"/>
              </a:spcBef>
              <a:buClr>
                <a:srgbClr val="FF9966"/>
              </a:buClr>
              <a:buFont typeface="Wingdings" pitchFamily="2" charset="2"/>
              <a:buChar char="Ø"/>
            </a:pPr>
            <a:r>
              <a:rPr lang="cs-CZ" altLang="cs-CZ" sz="2000" dirty="0">
                <a:latin typeface="Georgia" pitchFamily="18" charset="0"/>
              </a:rPr>
              <a:t>Dočasné odložení trestního stíhání podezřelého (§159c a 159d TŘ)</a:t>
            </a:r>
          </a:p>
          <a:p>
            <a:pPr marL="609600" indent="-609600" algn="just" eaLnBrk="1" hangingPunct="1">
              <a:spcBef>
                <a:spcPct val="20000"/>
              </a:spcBef>
              <a:buClr>
                <a:srgbClr val="FF9966"/>
              </a:buClr>
              <a:buFont typeface="Wingdings" pitchFamily="2" charset="2"/>
              <a:buChar char="Ø"/>
            </a:pPr>
            <a:r>
              <a:rPr lang="cs-CZ" altLang="cs-CZ" sz="2000" b="1" dirty="0">
                <a:latin typeface="Georgia" pitchFamily="18" charset="0"/>
              </a:rPr>
              <a:t>práva</a:t>
            </a:r>
            <a:r>
              <a:rPr lang="cs-CZ" altLang="cs-CZ" sz="2000" dirty="0">
                <a:latin typeface="Georgia" pitchFamily="18" charset="0"/>
              </a:rPr>
              <a:t> </a:t>
            </a:r>
            <a:r>
              <a:rPr lang="cs-CZ" altLang="cs-CZ" sz="2000" b="1" dirty="0">
                <a:latin typeface="Georgia" pitchFamily="18" charset="0"/>
              </a:rPr>
              <a:t>podezřelého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29EB35-5B4C-42C0-955D-9965F18CDF78}" type="slidenum">
              <a:rPr lang="cs-CZ" smtClean="0"/>
              <a:t>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Subjekty TŘ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2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/>
          </p:cNvSpPr>
          <p:nvPr>
            <p:ph idx="1"/>
          </p:nvPr>
        </p:nvSpPr>
        <p:spPr>
          <a:xfrm>
            <a:off x="395288" y="1341438"/>
            <a:ext cx="7920037" cy="5184775"/>
          </a:xfrm>
        </p:spPr>
        <p:txBody>
          <a:bodyPr/>
          <a:lstStyle/>
          <a:p>
            <a:pPr marL="363538" indent="-363538" algn="just" eaLnBrk="1" hangingPunct="1">
              <a:lnSpc>
                <a:spcPct val="10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altLang="cs-CZ" sz="2000" dirty="0"/>
              <a:t>definice: </a:t>
            </a:r>
          </a:p>
          <a:p>
            <a:pPr marL="542925" lvl="1" indent="0" algn="just" eaLnBrk="1" hangingPunct="1">
              <a:buClr>
                <a:srgbClr val="FF9966"/>
              </a:buClr>
              <a:buFontTx/>
              <a:buNone/>
            </a:pPr>
            <a:r>
              <a:rPr lang="cs-CZ" altLang="cs-CZ" sz="2000" b="1" dirty="0">
                <a:solidFill>
                  <a:srgbClr val="FF0000"/>
                </a:solidFill>
              </a:rPr>
              <a:t>obviněným je osoba, proti které bylo zahájeno trestní stíhání</a:t>
            </a:r>
            <a:r>
              <a:rPr lang="cs-CZ" altLang="cs-CZ" sz="2000" dirty="0">
                <a:solidFill>
                  <a:srgbClr val="FF0000"/>
                </a:solidFill>
              </a:rPr>
              <a:t>     (§ 32 a §160 odst. 1 TŘ)</a:t>
            </a:r>
          </a:p>
          <a:p>
            <a:pPr marL="363538" indent="-363538" algn="just" eaLnBrk="1" hangingPunct="1">
              <a:lnSpc>
                <a:spcPct val="10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altLang="cs-CZ" sz="2000" b="1" dirty="0"/>
              <a:t>poučovací povinnost</a:t>
            </a:r>
            <a:r>
              <a:rPr lang="cs-CZ" altLang="cs-CZ" sz="2000" dirty="0"/>
              <a:t> orgánů činných v trestním řízení</a:t>
            </a:r>
          </a:p>
          <a:p>
            <a:pPr marL="363538" indent="-363538" algn="just" eaLnBrk="1" hangingPunct="1">
              <a:lnSpc>
                <a:spcPct val="10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altLang="cs-CZ" sz="2000" dirty="0"/>
              <a:t>musí jí být </a:t>
            </a:r>
            <a:r>
              <a:rPr lang="cs-CZ" altLang="cs-CZ" sz="2000" b="1" dirty="0"/>
              <a:t>oznámeno</a:t>
            </a:r>
            <a:r>
              <a:rPr lang="cs-CZ" altLang="cs-CZ" sz="2000" dirty="0"/>
              <a:t>, pro jaký trestný čin je stíhána</a:t>
            </a:r>
          </a:p>
          <a:p>
            <a:pPr marL="363538" indent="-363538" algn="just" eaLnBrk="1" hangingPunct="1">
              <a:lnSpc>
                <a:spcPct val="10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altLang="cs-CZ" sz="2000" dirty="0"/>
              <a:t>má </a:t>
            </a:r>
            <a:r>
              <a:rPr lang="cs-CZ" altLang="cs-CZ" sz="2000" b="1" dirty="0"/>
              <a:t>právo vyjádřit se</a:t>
            </a:r>
            <a:r>
              <a:rPr lang="cs-CZ" altLang="cs-CZ" sz="2000" dirty="0"/>
              <a:t> ke všem skutečnostem, které se jí kladou za vinu a k důkazům o nich</a:t>
            </a:r>
          </a:p>
          <a:p>
            <a:pPr marL="363538" indent="-363538" algn="just" eaLnBrk="1" hangingPunct="1">
              <a:lnSpc>
                <a:spcPct val="10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altLang="cs-CZ" sz="2000" dirty="0"/>
              <a:t>nemá povinnost vypovídat</a:t>
            </a:r>
          </a:p>
          <a:p>
            <a:pPr marL="363538" indent="-363538" algn="just" eaLnBrk="1" hangingPunct="1">
              <a:lnSpc>
                <a:spcPct val="10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altLang="cs-CZ" sz="2000" dirty="0"/>
              <a:t>má </a:t>
            </a:r>
            <a:r>
              <a:rPr lang="cs-CZ" altLang="cs-CZ" sz="2000" b="1" dirty="0"/>
              <a:t>právo na tlumočníka</a:t>
            </a:r>
            <a:r>
              <a:rPr lang="cs-CZ" altLang="cs-CZ" sz="2000" dirty="0"/>
              <a:t> (může používat mateřského jazyka)</a:t>
            </a:r>
          </a:p>
          <a:p>
            <a:pPr marL="363538" indent="-363538" algn="just" eaLnBrk="1" hangingPunct="1">
              <a:lnSpc>
                <a:spcPct val="10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altLang="cs-CZ" sz="2000" dirty="0"/>
              <a:t>má </a:t>
            </a:r>
            <a:r>
              <a:rPr lang="cs-CZ" altLang="cs-CZ" sz="2000" b="1" dirty="0"/>
              <a:t>právo uvádět</a:t>
            </a:r>
            <a:r>
              <a:rPr lang="cs-CZ" altLang="cs-CZ" sz="2000" dirty="0"/>
              <a:t> okolnosti a důkazy sloužící k jeho obhajobě, činit návrhy a podávat žádosti </a:t>
            </a:r>
          </a:p>
          <a:p>
            <a:pPr marL="363538" indent="-363538" algn="just" eaLnBrk="1" hangingPunct="1">
              <a:lnSpc>
                <a:spcPct val="10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altLang="cs-CZ" sz="2000" dirty="0"/>
              <a:t>může podávat </a:t>
            </a:r>
            <a:r>
              <a:rPr lang="cs-CZ" altLang="cs-CZ" sz="2000" b="1" dirty="0"/>
              <a:t>opravné prostředky</a:t>
            </a:r>
          </a:p>
          <a:p>
            <a:pPr marL="363538" indent="-363538" algn="just" eaLnBrk="1" hangingPunct="1">
              <a:lnSpc>
                <a:spcPct val="10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altLang="cs-CZ" sz="2000" dirty="0"/>
              <a:t>po podání obžaloby má </a:t>
            </a:r>
            <a:r>
              <a:rPr lang="cs-CZ" altLang="cs-CZ" sz="2000" b="1" dirty="0"/>
              <a:t>právo být přítomen</a:t>
            </a:r>
            <a:r>
              <a:rPr lang="cs-CZ" altLang="cs-CZ" sz="2000" dirty="0"/>
              <a:t> při projednávání věci </a:t>
            </a:r>
          </a:p>
        </p:txBody>
      </p:sp>
      <p:sp>
        <p:nvSpPr>
          <p:cNvPr id="233475" name="Rectangle 3"/>
          <p:cNvSpPr>
            <a:spLocks noChangeArrowheads="1"/>
          </p:cNvSpPr>
          <p:nvPr/>
        </p:nvSpPr>
        <p:spPr bwMode="auto">
          <a:xfrm>
            <a:off x="539750" y="549275"/>
            <a:ext cx="82296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lang="cs-CZ" altLang="cs-CZ" sz="2800" b="1">
                <a:solidFill>
                  <a:srgbClr val="FF0000"/>
                </a:solidFill>
                <a:latin typeface="Microsoft Sans Serif" pitchFamily="34" charset="0"/>
              </a:rPr>
              <a:t>Obviněný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endParaRPr lang="cs-CZ" altLang="cs-CZ" sz="2800">
              <a:latin typeface="Microsoft Sans Serif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29EB35-5B4C-42C0-955D-9965F18CDF78}" type="slidenum">
              <a:rPr lang="cs-CZ" smtClean="0"/>
              <a:t>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Subjekty TŘ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3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3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334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334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334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334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334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334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334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334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334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22338"/>
          </a:xfrm>
        </p:spPr>
        <p:txBody>
          <a:bodyPr/>
          <a:lstStyle/>
          <a:p>
            <a:pPr eaLnBrk="1" hangingPunct="1"/>
            <a:r>
              <a:rPr lang="cs-CZ" altLang="cs-CZ" sz="2800">
                <a:solidFill>
                  <a:srgbClr val="FF0000"/>
                </a:solidFill>
                <a:latin typeface="Microsoft Sans Serif" pitchFamily="34" charset="0"/>
              </a:rPr>
              <a:t>Obhájce</a:t>
            </a:r>
          </a:p>
        </p:txBody>
      </p:sp>
      <p:sp>
        <p:nvSpPr>
          <p:cNvPr id="234499" name="Rectangle 3"/>
          <p:cNvSpPr>
            <a:spLocks noGrp="1"/>
          </p:cNvSpPr>
          <p:nvPr>
            <p:ph idx="1"/>
          </p:nvPr>
        </p:nvSpPr>
        <p:spPr>
          <a:xfrm>
            <a:off x="468313" y="1484313"/>
            <a:ext cx="7991475" cy="4321175"/>
          </a:xfrm>
        </p:spPr>
        <p:txBody>
          <a:bodyPr>
            <a:normAutofit lnSpcReduction="10000"/>
          </a:bodyPr>
          <a:lstStyle/>
          <a:p>
            <a:pPr marL="381000" indent="-381000" algn="just" eaLnBrk="1" hangingPunct="1"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Ø"/>
            </a:pPr>
            <a:r>
              <a:rPr lang="cs-CZ" altLang="cs-CZ" sz="2000" dirty="0"/>
              <a:t>definice: </a:t>
            </a:r>
          </a:p>
          <a:p>
            <a:pPr marL="457200" lvl="1" indent="0" algn="just" eaLnBrk="1" hangingPunct="1">
              <a:lnSpc>
                <a:spcPct val="90000"/>
              </a:lnSpc>
              <a:buClr>
                <a:srgbClr val="FF9966"/>
              </a:buClr>
              <a:buFontTx/>
              <a:buNone/>
            </a:pPr>
            <a:r>
              <a:rPr lang="cs-CZ" altLang="cs-CZ" sz="2000" b="1" dirty="0">
                <a:solidFill>
                  <a:srgbClr val="FF0000"/>
                </a:solidFill>
              </a:rPr>
              <a:t>obhájce poskytuje obviněnému potřebnou právní pomoc, účelně využívá k hájení jeho zájmů prostředky a způsoby obhajoby uvedené v zákoně, zejména dbá na to, aby byly v řízení  náležitě a včas objasněny skutečnosti, které obviněného zbavují viny nebo jeho vinu zmírňují a tím přispívat ke správnému a spravedlivému rozhodnutí ve věci</a:t>
            </a:r>
            <a:r>
              <a:rPr lang="cs-CZ" altLang="cs-CZ" sz="2000" dirty="0">
                <a:solidFill>
                  <a:srgbClr val="FF0000"/>
                </a:solidFill>
              </a:rPr>
              <a:t> (z. č. 85/1996 Sb., o advokacii)</a:t>
            </a:r>
          </a:p>
          <a:p>
            <a:pPr marL="381000" indent="-381000" algn="just" eaLnBrk="1" hangingPunct="1"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Ø"/>
            </a:pPr>
            <a:endParaRPr lang="cs-CZ" altLang="cs-CZ" sz="2000" dirty="0"/>
          </a:p>
          <a:p>
            <a:pPr marL="381000" indent="-381000" algn="just" eaLnBrk="1" hangingPunct="1"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Ø"/>
            </a:pPr>
            <a:r>
              <a:rPr lang="cs-CZ" altLang="cs-CZ" sz="2000" dirty="0"/>
              <a:t>obhájcem v </a:t>
            </a:r>
            <a:r>
              <a:rPr lang="cs-CZ" altLang="cs-CZ" sz="2000" b="1" dirty="0"/>
              <a:t>trestním řízení</a:t>
            </a:r>
            <a:r>
              <a:rPr lang="cs-CZ" altLang="cs-CZ" sz="2000" dirty="0"/>
              <a:t> může být </a:t>
            </a:r>
            <a:r>
              <a:rPr lang="cs-CZ" altLang="cs-CZ" sz="2000" b="1" dirty="0"/>
              <a:t>jen advokát </a:t>
            </a:r>
            <a:r>
              <a:rPr lang="cs-CZ" altLang="cs-CZ" sz="2000" dirty="0"/>
              <a:t>(za určitých okolností i advokátní koncipient)</a:t>
            </a:r>
          </a:p>
          <a:p>
            <a:pPr marL="381000" indent="-381000" algn="just" eaLnBrk="1" hangingPunct="1"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Ø"/>
            </a:pPr>
            <a:endParaRPr lang="cs-CZ" altLang="cs-CZ" sz="2000" dirty="0"/>
          </a:p>
          <a:p>
            <a:pPr marL="381000" indent="-381000" algn="just" eaLnBrk="1" hangingPunct="1"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Ø"/>
            </a:pPr>
            <a:r>
              <a:rPr lang="cs-CZ" altLang="cs-CZ" sz="2000" dirty="0"/>
              <a:t>advokát a obhájce v trestním řízení</a:t>
            </a:r>
          </a:p>
          <a:p>
            <a:pPr marL="381000" indent="-381000" algn="just" eaLnBrk="1" hangingPunct="1"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Ø"/>
            </a:pPr>
            <a:r>
              <a:rPr lang="cs-CZ" altLang="cs-CZ" sz="2000" dirty="0">
                <a:solidFill>
                  <a:srgbClr val="00B050"/>
                </a:solidFill>
              </a:rPr>
              <a:t>obhájce vystupuje jménem svého klienta</a:t>
            </a:r>
            <a:r>
              <a:rPr lang="cs-CZ" altLang="cs-CZ" sz="2000" dirty="0"/>
              <a:t>, pokud nejde o úkony trestního řízení, které se vztahují k jeho vlastním právům a povinnostem (uplatnění odměny advokáta)</a:t>
            </a:r>
          </a:p>
          <a:p>
            <a:pPr marL="381000" indent="-381000" algn="just" eaLnBrk="1" hangingPunct="1">
              <a:lnSpc>
                <a:spcPct val="90000"/>
              </a:lnSpc>
              <a:buFontTx/>
              <a:buNone/>
            </a:pPr>
            <a:endParaRPr lang="cs-CZ" alt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29EB35-5B4C-42C0-955D-9965F18CDF78}" type="slidenum">
              <a:rPr lang="cs-CZ" smtClean="0"/>
              <a:t>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Subjekty TŘ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4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4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34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34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34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34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49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/>
          </p:cNvSpPr>
          <p:nvPr>
            <p:ph idx="1"/>
          </p:nvPr>
        </p:nvSpPr>
        <p:spPr>
          <a:xfrm>
            <a:off x="468313" y="620688"/>
            <a:ext cx="8229600" cy="5737250"/>
          </a:xfrm>
        </p:spPr>
        <p:txBody>
          <a:bodyPr/>
          <a:lstStyle/>
          <a:p>
            <a:pPr marL="188913" indent="-134938" algn="just" eaLnBrk="1" hangingPunct="1">
              <a:lnSpc>
                <a:spcPct val="100000"/>
              </a:lnSpc>
              <a:buClr>
                <a:schemeClr val="bg1"/>
              </a:buClr>
              <a:buFont typeface="Arial" pitchFamily="34" charset="0"/>
              <a:buChar char="•"/>
            </a:pPr>
            <a:r>
              <a:rPr lang="cs-CZ" altLang="cs-CZ" sz="2000" dirty="0"/>
              <a:t>- činí za obviněného </a:t>
            </a:r>
            <a:r>
              <a:rPr lang="cs-CZ" altLang="cs-CZ" sz="2000" b="1" dirty="0"/>
              <a:t>návrhy, žádosti, opravné prostředky</a:t>
            </a:r>
          </a:p>
          <a:p>
            <a:pPr marL="188913" indent="-134938" algn="just" eaLnBrk="1" hangingPunct="1">
              <a:lnSpc>
                <a:spcPct val="100000"/>
              </a:lnSpc>
              <a:buClr>
                <a:schemeClr val="bg1"/>
              </a:buClr>
              <a:buFont typeface="Arial" pitchFamily="34" charset="0"/>
              <a:buChar char="•"/>
            </a:pPr>
            <a:r>
              <a:rPr lang="cs-CZ" altLang="cs-CZ" sz="2000" dirty="0"/>
              <a:t>- má </a:t>
            </a:r>
            <a:r>
              <a:rPr lang="cs-CZ" altLang="cs-CZ" sz="2000" b="1" dirty="0"/>
              <a:t>právo nahlížet do spisů</a:t>
            </a:r>
          </a:p>
          <a:p>
            <a:pPr marL="188913" indent="-134938" algn="just" eaLnBrk="1" hangingPunct="1">
              <a:lnSpc>
                <a:spcPct val="100000"/>
              </a:lnSpc>
              <a:buClr>
                <a:schemeClr val="bg1"/>
              </a:buClr>
              <a:buFont typeface="Arial" pitchFamily="34" charset="0"/>
              <a:buChar char="•"/>
            </a:pPr>
            <a:r>
              <a:rPr lang="cs-CZ" altLang="cs-CZ" sz="2000" dirty="0"/>
              <a:t>- může se </a:t>
            </a:r>
            <a:r>
              <a:rPr lang="cs-CZ" altLang="cs-CZ" sz="2000" b="1" dirty="0"/>
              <a:t>účastnit vyšetřovacích  úkonů</a:t>
            </a:r>
          </a:p>
          <a:p>
            <a:pPr marL="188913" indent="-134938" algn="just" eaLnBrk="1" hangingPunct="1">
              <a:lnSpc>
                <a:spcPct val="100000"/>
              </a:lnSpc>
              <a:buClr>
                <a:schemeClr val="bg1"/>
              </a:buClr>
              <a:buFont typeface="Arial" pitchFamily="34" charset="0"/>
              <a:buChar char="•"/>
            </a:pPr>
            <a:r>
              <a:rPr lang="cs-CZ" altLang="cs-CZ" sz="2000" dirty="0"/>
              <a:t>- může </a:t>
            </a:r>
            <a:r>
              <a:rPr lang="cs-CZ" altLang="cs-CZ" sz="2000" b="1" dirty="0"/>
              <a:t>mluvit s obviněným</a:t>
            </a:r>
            <a:r>
              <a:rPr lang="cs-CZ" altLang="cs-CZ" sz="2000" dirty="0"/>
              <a:t>, jenž je ve vazbě nebo ve výkonu trestu - odnětí svobody bez přítomnosti třetí osoby</a:t>
            </a:r>
          </a:p>
          <a:p>
            <a:pPr marL="188913" indent="-134938" algn="just" eaLnBrk="1" hangingPunct="1">
              <a:lnSpc>
                <a:spcPct val="100000"/>
              </a:lnSpc>
              <a:buClr>
                <a:schemeClr val="bg1"/>
              </a:buClr>
              <a:buFont typeface="Arial" pitchFamily="34" charset="0"/>
              <a:buChar char="•"/>
            </a:pPr>
            <a:r>
              <a:rPr lang="cs-CZ" altLang="cs-CZ" sz="2000" dirty="0"/>
              <a:t>- řada dalších procesních oprávnění (klást otázky vyslýchaným osobám, vést výslech, právo na závěrečnou řeč, doručují se mu písemnosti, vyrozumívá se o úkonech…) </a:t>
            </a:r>
          </a:p>
          <a:p>
            <a:pPr marL="188913" indent="-134938" algn="just" eaLnBrk="1" hangingPunct="1">
              <a:lnSpc>
                <a:spcPct val="100000"/>
              </a:lnSpc>
              <a:buFont typeface="Arial" pitchFamily="34" charset="0"/>
              <a:buChar char="•"/>
            </a:pPr>
            <a:endParaRPr lang="cs-CZ" altLang="cs-CZ" sz="2000" dirty="0"/>
          </a:p>
          <a:p>
            <a:pPr marL="188913" indent="-134938" algn="just" eaLnBrk="1" hangingPunct="1">
              <a:lnSpc>
                <a:spcPct val="10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altLang="cs-CZ" sz="2000" b="1" dirty="0"/>
              <a:t>obhájce zvolený a ustanovený</a:t>
            </a:r>
          </a:p>
          <a:p>
            <a:pPr marL="377825" lvl="1" indent="-134938" algn="just" eaLnBrk="1" hangingPunct="1">
              <a:buFont typeface="Arial" pitchFamily="34" charset="0"/>
              <a:buChar char="•"/>
            </a:pPr>
            <a:r>
              <a:rPr lang="cs-CZ" altLang="cs-CZ" sz="2000" dirty="0">
                <a:solidFill>
                  <a:srgbClr val="FF0000"/>
                </a:solidFill>
              </a:rPr>
              <a:t>rozlišovacím znakem je způsob, kterým je obhájce pověřen vykonávat obhajobu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29EB35-5B4C-42C0-955D-9965F18CDF78}" type="slidenum">
              <a:rPr lang="cs-CZ" smtClean="0"/>
              <a:t>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Subjekty TŘ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55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55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355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355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355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355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355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Nutná obhajoba</a:t>
            </a:r>
          </a:p>
        </p:txBody>
      </p:sp>
      <p:sp>
        <p:nvSpPr>
          <p:cNvPr id="47107" name="Zástupný symbol pro obsah 2"/>
          <p:cNvSpPr>
            <a:spLocks noGrp="1"/>
          </p:cNvSpPr>
          <p:nvPr>
            <p:ph idx="1"/>
          </p:nvPr>
        </p:nvSpPr>
        <p:spPr>
          <a:xfrm>
            <a:off x="539750" y="1692275"/>
            <a:ext cx="8064500" cy="4140200"/>
          </a:xfrm>
        </p:spPr>
        <p:txBody>
          <a:bodyPr/>
          <a:lstStyle/>
          <a:p>
            <a:pPr marL="188913" indent="-134938" eaLnBrk="1" hangingPunct="1">
              <a:buFont typeface="Arial" charset="0"/>
              <a:buChar char="̶"/>
            </a:pPr>
            <a:r>
              <a:rPr lang="cs-CZ" altLang="cs-CZ"/>
              <a:t>Případy, kdy obviněný musí mít obhájce již od okamžiku, kdy je proti němu zahájeno trestní stíhání (i proti vůli)</a:t>
            </a:r>
          </a:p>
          <a:p>
            <a:pPr marL="188913" indent="-134938" eaLnBrk="1" hangingPunct="1">
              <a:buFont typeface="Arial" charset="0"/>
              <a:buChar char="̶"/>
            </a:pPr>
            <a:r>
              <a:rPr lang="cs-CZ" altLang="cs-CZ"/>
              <a:t>§ 36 a násl. TŘ</a:t>
            </a:r>
          </a:p>
          <a:p>
            <a:pPr marL="188913" indent="-134938" eaLnBrk="1" hangingPunct="1">
              <a:buFont typeface="Arial" charset="0"/>
              <a:buChar char="̶"/>
            </a:pPr>
            <a:r>
              <a:rPr lang="cs-CZ" altLang="cs-CZ"/>
              <a:t>!!! Je možné dle § 36b TŘ v případě, kdy je dána nutná obhajoba z důvodu hrozící výše trestu, se obhájce vzdát. Jindy to možné není.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29EB35-5B4C-42C0-955D-9965F18CDF78}" type="slidenum">
              <a:rPr lang="cs-CZ" smtClean="0"/>
              <a:t>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Subjekty TŘ</a:t>
            </a:r>
          </a:p>
        </p:txBody>
      </p:sp>
    </p:spTree>
  </p:cSld>
  <p:clrMapOvr>
    <a:masterClrMapping/>
  </p:clrMapOvr>
  <p:transition>
    <p:pull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500063"/>
            <a:ext cx="8229600" cy="5429250"/>
          </a:xfrm>
        </p:spPr>
        <p:txBody>
          <a:bodyPr rtlCol="0">
            <a:noAutofit/>
          </a:bodyPr>
          <a:lstStyle/>
          <a:p>
            <a:pPr marL="0" indent="0" algn="ctr" eaLnBrk="1" hangingPunct="1">
              <a:spcBef>
                <a:spcPts val="0"/>
              </a:spcBef>
              <a:buClr>
                <a:srgbClr val="FF9966"/>
              </a:buClr>
              <a:buFont typeface="Wingdings 2" panose="05020102010507070707" pitchFamily="18" charset="2"/>
              <a:buNone/>
              <a:defRPr/>
            </a:pPr>
            <a:r>
              <a:rPr lang="cs-CZ" altLang="cs-CZ" sz="2000" b="1" dirty="0">
                <a:solidFill>
                  <a:srgbClr val="FF0000"/>
                </a:solidFill>
              </a:rPr>
              <a:t>Jiné osoby s obhajovacími právy</a:t>
            </a:r>
          </a:p>
          <a:p>
            <a:pPr algn="just" eaLnBrk="1" hangingPunct="1">
              <a:spcBef>
                <a:spcPts val="0"/>
              </a:spcBef>
              <a:buClr>
                <a:srgbClr val="FF9966"/>
              </a:buClr>
              <a:buFont typeface="Wingdings" panose="05000000000000000000" pitchFamily="2" charset="2"/>
              <a:buNone/>
              <a:defRPr/>
            </a:pPr>
            <a:endParaRPr lang="cs-CZ" altLang="cs-CZ" sz="2000" b="1" dirty="0"/>
          </a:p>
          <a:p>
            <a:pPr algn="just" eaLnBrk="1" hangingPunct="1">
              <a:spcBef>
                <a:spcPts val="0"/>
              </a:spcBef>
              <a:buClr>
                <a:srgbClr val="FF9966"/>
              </a:buClr>
              <a:buFont typeface="Wingdings" panose="05000000000000000000" pitchFamily="2" charset="2"/>
              <a:buNone/>
              <a:defRPr/>
            </a:pPr>
            <a:endParaRPr lang="cs-CZ" altLang="cs-CZ" sz="2000" b="1" dirty="0"/>
          </a:p>
          <a:p>
            <a:pPr algn="just" eaLnBrk="1" hangingPunct="1">
              <a:spcBef>
                <a:spcPts val="0"/>
              </a:spcBef>
              <a:buClr>
                <a:srgbClr val="FF9966"/>
              </a:buClr>
              <a:buFont typeface="Wingdings" panose="05000000000000000000" pitchFamily="2" charset="2"/>
              <a:buNone/>
              <a:defRPr/>
            </a:pPr>
            <a:endParaRPr lang="cs-CZ" altLang="cs-CZ" sz="2000" b="1" dirty="0"/>
          </a:p>
          <a:p>
            <a:pPr lvl="1" algn="just" eaLnBrk="1" hangingPunct="1">
              <a:spcBef>
                <a:spcPts val="0"/>
              </a:spcBef>
              <a:buFontTx/>
              <a:buChar char="•"/>
              <a:defRPr/>
            </a:pPr>
            <a:r>
              <a:rPr lang="cs-CZ" altLang="cs-CZ" sz="2000" b="1" dirty="0"/>
              <a:t>osoby jednající jménem obviněného</a:t>
            </a:r>
            <a:r>
              <a:rPr lang="cs-CZ" altLang="cs-CZ" sz="2000" dirty="0"/>
              <a:t> (zákonný zástupce obviněného – rodič, osvojitel, poručník, kolizní opatrovník, opatrovník)</a:t>
            </a:r>
          </a:p>
          <a:p>
            <a:pPr lvl="1" algn="just" eaLnBrk="1" hangingPunct="1">
              <a:spcBef>
                <a:spcPts val="0"/>
              </a:spcBef>
              <a:buFontTx/>
              <a:buChar char="•"/>
              <a:defRPr/>
            </a:pPr>
            <a:r>
              <a:rPr lang="cs-CZ" altLang="cs-CZ" sz="2000" b="1" dirty="0"/>
              <a:t>osoby jednající jménem vlastním</a:t>
            </a:r>
            <a:r>
              <a:rPr lang="cs-CZ" altLang="cs-CZ" sz="2000" dirty="0"/>
              <a:t> (zejm. osoby obviněnému blízké – příbuzní v pokolení přímém, jeho sourozenec, osvojitel, osvojenec, manžel a druh)</a:t>
            </a:r>
          </a:p>
          <a:p>
            <a:pPr lvl="1" algn="just" eaLnBrk="1" hangingPunct="1">
              <a:spcBef>
                <a:spcPts val="0"/>
              </a:spcBef>
              <a:buFontTx/>
              <a:buChar char="•"/>
              <a:defRPr/>
            </a:pPr>
            <a:r>
              <a:rPr lang="cs-CZ" altLang="cs-CZ" sz="2000" b="1" dirty="0"/>
              <a:t>orgán sociálně právní ochrany dětí (= OSPOD)</a:t>
            </a:r>
            <a:r>
              <a:rPr lang="cs-CZ" altLang="cs-CZ" sz="2000" dirty="0"/>
              <a:t>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29EB35-5B4C-42C0-955D-9965F18CDF78}" type="slidenum">
              <a:rPr lang="cs-CZ" smtClean="0"/>
              <a:t>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Subjekty TŘ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6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65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365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365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/>
          </p:cNvSpPr>
          <p:nvPr>
            <p:ph type="title"/>
          </p:nvPr>
        </p:nvSpPr>
        <p:spPr>
          <a:xfrm>
            <a:off x="468313" y="457200"/>
            <a:ext cx="8229600" cy="796925"/>
          </a:xfrm>
        </p:spPr>
        <p:txBody>
          <a:bodyPr/>
          <a:lstStyle/>
          <a:p>
            <a:pPr eaLnBrk="1" hangingPunct="1"/>
            <a:r>
              <a:rPr lang="cs-CZ" altLang="cs-CZ" sz="2800">
                <a:solidFill>
                  <a:srgbClr val="FF0000"/>
                </a:solidFill>
              </a:rPr>
              <a:t>Poškozený </a:t>
            </a:r>
          </a:p>
        </p:txBody>
      </p:sp>
      <p:sp>
        <p:nvSpPr>
          <p:cNvPr id="237571" name="Rectangle 3"/>
          <p:cNvSpPr>
            <a:spLocks noGrp="1"/>
          </p:cNvSpPr>
          <p:nvPr>
            <p:ph idx="1"/>
          </p:nvPr>
        </p:nvSpPr>
        <p:spPr>
          <a:xfrm>
            <a:off x="468313" y="1393825"/>
            <a:ext cx="8229600" cy="4964113"/>
          </a:xfrm>
        </p:spPr>
        <p:txBody>
          <a:bodyPr/>
          <a:lstStyle/>
          <a:p>
            <a:pPr marL="188913" indent="-134938"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altLang="cs-CZ" sz="2000" b="1" dirty="0"/>
              <a:t>definice:</a:t>
            </a:r>
            <a:r>
              <a:rPr lang="cs-CZ" altLang="cs-CZ" sz="2000" dirty="0"/>
              <a:t> </a:t>
            </a:r>
          </a:p>
          <a:p>
            <a:pPr marL="274638" lvl="1" indent="0" algn="just" eaLnBrk="1" hangingPunct="1">
              <a:lnSpc>
                <a:spcPct val="90000"/>
              </a:lnSpc>
              <a:buFontTx/>
              <a:buNone/>
            </a:pPr>
            <a:r>
              <a:rPr lang="cs-CZ" altLang="cs-CZ" sz="2000" b="1" dirty="0">
                <a:solidFill>
                  <a:srgbClr val="FF0000"/>
                </a:solidFill>
              </a:rPr>
              <a:t>Poškozeným je ten (fyzická nebo právnická osoba), komu bylo trestným činem ublíženo na zdraví, způsobena majetková nebo nemajetková újma, nebo ten, na jehož úkor se pachatel obohatil </a:t>
            </a:r>
            <a:r>
              <a:rPr lang="cs-CZ" altLang="cs-CZ" sz="2000" dirty="0">
                <a:solidFill>
                  <a:srgbClr val="FF0000"/>
                </a:solidFill>
              </a:rPr>
              <a:t>(§ 43 odst. 1 TŘ) </a:t>
            </a:r>
          </a:p>
          <a:p>
            <a:pPr marL="188913" indent="-134938" algn="just" eaLnBrk="1" hangingPunct="1"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Ø"/>
            </a:pPr>
            <a:endParaRPr lang="cs-CZ" altLang="cs-CZ" sz="2000" dirty="0"/>
          </a:p>
          <a:p>
            <a:pPr marL="188913" indent="-134938" algn="just" eaLnBrk="1" hangingPunct="1"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Ø"/>
            </a:pPr>
            <a:r>
              <a:rPr lang="cs-CZ" altLang="cs-CZ" sz="2000" dirty="0">
                <a:solidFill>
                  <a:srgbClr val="FF0000"/>
                </a:solidFill>
              </a:rPr>
              <a:t>Obětí</a:t>
            </a:r>
            <a:r>
              <a:rPr lang="cs-CZ" altLang="cs-CZ" sz="2000" dirty="0"/>
              <a:t> se rozumí </a:t>
            </a:r>
            <a:r>
              <a:rPr lang="cs-CZ" altLang="cs-CZ" sz="2000" dirty="0">
                <a:solidFill>
                  <a:srgbClr val="FF0000"/>
                </a:solidFill>
              </a:rPr>
              <a:t>fyzická</a:t>
            </a:r>
            <a:r>
              <a:rPr lang="cs-CZ" altLang="cs-CZ" sz="2000" dirty="0"/>
              <a:t> osoba, které bylo nebo mělo být trestným činem ublíženo na zdraví, způsobena majetková nebo nemajetková újma nebo na jejíž úkor se pachatel trestným činem obohatil.</a:t>
            </a:r>
          </a:p>
          <a:p>
            <a:pPr marL="188913" indent="-134938" algn="just" eaLnBrk="1" hangingPunct="1"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Ø"/>
            </a:pPr>
            <a:r>
              <a:rPr lang="cs-CZ" altLang="cs-CZ" sz="2000" dirty="0"/>
              <a:t>OBĚŤ – zákon č. 45/2013 Sb., o obětech trestných činů (</a:t>
            </a:r>
            <a:r>
              <a:rPr lang="cs-CZ" altLang="cs-CZ" sz="2000" dirty="0" err="1"/>
              <a:t>ZoO</a:t>
            </a:r>
            <a:r>
              <a:rPr lang="cs-CZ" altLang="cs-CZ" sz="2000" dirty="0"/>
              <a:t>)</a:t>
            </a:r>
          </a:p>
          <a:p>
            <a:pPr marL="188913" indent="-134938" algn="just" eaLnBrk="1" hangingPunct="1"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Ø"/>
            </a:pPr>
            <a:r>
              <a:rPr lang="cs-CZ" altLang="cs-CZ" sz="2000" dirty="0"/>
              <a:t>oprávnění poškozeného nemůže vykonávat ten, kdo je v trestním řízení stíhán jako spoluobviněný (§ 44 odst. 1 TŘ)</a:t>
            </a:r>
          </a:p>
          <a:p>
            <a:pPr marL="188913" indent="-134938" algn="just" eaLnBrk="1" hangingPunct="1"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Ø"/>
            </a:pPr>
            <a:r>
              <a:rPr lang="cs-CZ" altLang="cs-CZ" sz="2000" dirty="0"/>
              <a:t>poškozeným může být jak fyzická tak právnická osoba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29EB35-5B4C-42C0-955D-9965F18CDF78}" type="slidenum">
              <a:rPr lang="cs-CZ" smtClean="0"/>
              <a:t>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Subjekty TŘ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7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7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37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37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37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37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37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0" grpId="0"/>
    </p:bld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2" id="{0320C601-660B-437A-8045-25531535E4D7}" vid="{EE903394-AB2F-4AEE-8CF4-38987C0A79B6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UNI MED">
    <a:dk1>
      <a:srgbClr val="000000"/>
    </a:dk1>
    <a:lt1>
      <a:srgbClr val="FFFFFF"/>
    </a:lt1>
    <a:dk2>
      <a:srgbClr val="0000DC"/>
    </a:dk2>
    <a:lt2>
      <a:srgbClr val="FFC000"/>
    </a:lt2>
    <a:accent1>
      <a:srgbClr val="0000DC"/>
    </a:accent1>
    <a:accent2>
      <a:srgbClr val="F01928"/>
    </a:accent2>
    <a:accent3>
      <a:srgbClr val="00AF3F"/>
    </a:accent3>
    <a:accent4>
      <a:srgbClr val="4BC8FF"/>
    </a:accent4>
    <a:accent5>
      <a:srgbClr val="FF7300"/>
    </a:accent5>
    <a:accent6>
      <a:srgbClr val="B9006E"/>
    </a:accent6>
    <a:hlink>
      <a:srgbClr val="0000DC"/>
    </a:hlink>
    <a:folHlink>
      <a:srgbClr val="5AC8A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Uvody_proces_2021 online</Template>
  <TotalTime>0</TotalTime>
  <Words>1964</Words>
  <Application>Microsoft Office PowerPoint</Application>
  <PresentationFormat>Předvádění na obrazovce (4:3)</PresentationFormat>
  <Paragraphs>209</Paragraphs>
  <Slides>21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30" baseType="lpstr">
      <vt:lpstr>Arial</vt:lpstr>
      <vt:lpstr>Calibri</vt:lpstr>
      <vt:lpstr>Century Gothic</vt:lpstr>
      <vt:lpstr>Georgia</vt:lpstr>
      <vt:lpstr>Microsoft Sans Serif</vt:lpstr>
      <vt:lpstr>Tahoma</vt:lpstr>
      <vt:lpstr>Wingdings</vt:lpstr>
      <vt:lpstr>Wingdings 2</vt:lpstr>
      <vt:lpstr>Prezentace_MU_CZ</vt:lpstr>
      <vt:lpstr>Subjekty trestního řízení</vt:lpstr>
      <vt:lpstr>Prezentace aplikace PowerPoint</vt:lpstr>
      <vt:lpstr>Podezřelý</vt:lpstr>
      <vt:lpstr>Prezentace aplikace PowerPoint</vt:lpstr>
      <vt:lpstr>Obhájce</vt:lpstr>
      <vt:lpstr>Prezentace aplikace PowerPoint</vt:lpstr>
      <vt:lpstr>Nutná obhajoba</vt:lpstr>
      <vt:lpstr>Prezentace aplikace PowerPoint</vt:lpstr>
      <vt:lpstr>Poškozený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Zúčastněná osoba </vt:lpstr>
      <vt:lpstr>Policejní orgán v trestním řízení</vt:lpstr>
      <vt:lpstr>Prezentace aplikace PowerPoint</vt:lpstr>
      <vt:lpstr>Státní zastupitelství v trestním řízení</vt:lpstr>
      <vt:lpstr>Prezentace aplikace PowerPoint</vt:lpstr>
      <vt:lpstr>Úkoly a soustava soudů v trestním řízení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Subjekty trestního řízení</dc:title>
  <dc:creator>Eva</dc:creator>
  <cp:lastModifiedBy>Josef Kuchta</cp:lastModifiedBy>
  <cp:revision>1</cp:revision>
  <dcterms:created xsi:type="dcterms:W3CDTF">2021-03-14T12:26:04Z</dcterms:created>
  <dcterms:modified xsi:type="dcterms:W3CDTF">2023-11-23T01:11:09Z</dcterms:modified>
</cp:coreProperties>
</file>