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64"/>
  </p:notesMasterIdLst>
  <p:handoutMasterIdLst>
    <p:handoutMasterId r:id="rId65"/>
  </p:handoutMasterIdLst>
  <p:sldIdLst>
    <p:sldId id="256" r:id="rId2"/>
    <p:sldId id="326" r:id="rId3"/>
    <p:sldId id="351" r:id="rId4"/>
    <p:sldId id="517" r:id="rId5"/>
    <p:sldId id="353" r:id="rId6"/>
    <p:sldId id="354" r:id="rId7"/>
    <p:sldId id="523" r:id="rId8"/>
    <p:sldId id="520" r:id="rId9"/>
    <p:sldId id="522" r:id="rId10"/>
    <p:sldId id="355" r:id="rId11"/>
    <p:sldId id="356" r:id="rId12"/>
    <p:sldId id="406" r:id="rId13"/>
    <p:sldId id="358" r:id="rId14"/>
    <p:sldId id="359" r:id="rId15"/>
    <p:sldId id="360" r:id="rId16"/>
    <p:sldId id="361" r:id="rId17"/>
    <p:sldId id="362" r:id="rId18"/>
    <p:sldId id="363" r:id="rId19"/>
    <p:sldId id="364" r:id="rId20"/>
    <p:sldId id="365" r:id="rId21"/>
    <p:sldId id="366" r:id="rId22"/>
    <p:sldId id="367" r:id="rId23"/>
    <p:sldId id="368" r:id="rId24"/>
    <p:sldId id="407" r:id="rId25"/>
    <p:sldId id="462" r:id="rId26"/>
    <p:sldId id="463" r:id="rId27"/>
    <p:sldId id="464" r:id="rId28"/>
    <p:sldId id="511" r:id="rId29"/>
    <p:sldId id="475" r:id="rId30"/>
    <p:sldId id="476" r:id="rId31"/>
    <p:sldId id="493" r:id="rId32"/>
    <p:sldId id="477" r:id="rId33"/>
    <p:sldId id="494" r:id="rId34"/>
    <p:sldId id="478" r:id="rId35"/>
    <p:sldId id="479" r:id="rId36"/>
    <p:sldId id="480" r:id="rId37"/>
    <p:sldId id="481" r:id="rId38"/>
    <p:sldId id="482" r:id="rId39"/>
    <p:sldId id="384" r:id="rId40"/>
    <p:sldId id="385" r:id="rId41"/>
    <p:sldId id="386" r:id="rId42"/>
    <p:sldId id="387" r:id="rId43"/>
    <p:sldId id="388" r:id="rId44"/>
    <p:sldId id="389" r:id="rId45"/>
    <p:sldId id="390" r:id="rId46"/>
    <p:sldId id="391" r:id="rId47"/>
    <p:sldId id="392" r:id="rId48"/>
    <p:sldId id="393" r:id="rId49"/>
    <p:sldId id="394" r:id="rId50"/>
    <p:sldId id="395" r:id="rId51"/>
    <p:sldId id="396" r:id="rId52"/>
    <p:sldId id="397" r:id="rId53"/>
    <p:sldId id="398" r:id="rId54"/>
    <p:sldId id="399" r:id="rId55"/>
    <p:sldId id="400" r:id="rId56"/>
    <p:sldId id="401" r:id="rId57"/>
    <p:sldId id="402" r:id="rId58"/>
    <p:sldId id="403" r:id="rId59"/>
    <p:sldId id="404" r:id="rId60"/>
    <p:sldId id="405" r:id="rId61"/>
    <p:sldId id="305" r:id="rId62"/>
    <p:sldId id="324" r:id="rId63"/>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6754" autoAdjust="0"/>
  </p:normalViewPr>
  <p:slideViewPr>
    <p:cSldViewPr snapToGrid="0">
      <p:cViewPr varScale="1">
        <p:scale>
          <a:sx n="100" d="100"/>
          <a:sy n="100" d="100"/>
        </p:scale>
        <p:origin x="72" y="420"/>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9. 4. 2018</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0" name="Obrázek 9">
            <a:extLst>
              <a:ext uri="{FF2B5EF4-FFF2-40B4-BE49-F238E27FC236}">
                <a16:creationId xmlns:a16="http://schemas.microsoft.com/office/drawing/2014/main" id="{BC5D462A-E758-4BCA-AD83-84964775D7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a:t>9. 4. 2018</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Upravte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Upravte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Upravte styly předlohy textu.</a:t>
            </a:r>
          </a:p>
        </p:txBody>
      </p:sp>
      <p:pic>
        <p:nvPicPr>
          <p:cNvPr id="14" name="Obrázek 13">
            <a:extLst>
              <a:ext uri="{FF2B5EF4-FFF2-40B4-BE49-F238E27FC236}">
                <a16:creationId xmlns:a16="http://schemas.microsoft.com/office/drawing/2014/main" id="{5FEE0D4D-8DE9-4C74-909E-3D6A7A05C0C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9. 4. 2018</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BD9EAA30-1FED-4896-80B1-3BDC9D59935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9. 4. 2018</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7" name="Obrázek 6">
            <a:extLst>
              <a:ext uri="{FF2B5EF4-FFF2-40B4-BE49-F238E27FC236}">
                <a16:creationId xmlns:a16="http://schemas.microsoft.com/office/drawing/2014/main" id="{507BAEFB-3478-47F5-888D-1DA9C581BEA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139"/>
          </a:xfrm>
          <a:prstGeom prst="rect">
            <a:avLst/>
          </a:prstGeom>
        </p:spPr>
      </p:pic>
    </p:spTree>
    <p:extLst>
      <p:ext uri="{BB962C8B-B14F-4D97-AF65-F5344CB8AC3E}">
        <p14:creationId xmlns:p14="http://schemas.microsoft.com/office/powerpoint/2010/main" val="3163854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3CB5923B-A900-438F-B7D2-0E35F40784C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r>
              <a:rPr lang="cs-CZ"/>
              <a:t>9. 4. 2018</a:t>
            </a:r>
            <a:endParaRPr lang="cs-CZ" dirty="0"/>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AA728D69-F43C-45BB-A655-A4B6ABA23BC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a:t>9. 4. 2018</a:t>
            </a:r>
            <a:endParaRPr lang="cs-CZ" dirty="0"/>
          </a:p>
        </p:txBody>
      </p:sp>
      <p:sp>
        <p:nvSpPr>
          <p:cNvPr id="5" name="Zástupný symbol pro číslo snímku 2">
            <a:extLst>
              <a:ext uri="{FF2B5EF4-FFF2-40B4-BE49-F238E27FC236}">
                <a16:creationId xmlns:a16="http://schemas.microsoft.com/office/drawing/2014/main" id="{B1B107C1-A64C-4C75-A4EF-124CAB9AEE0A}"/>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9. 4. 2018</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83D8F9C-31DA-4A72-9A88-45079BA91C2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9. 4. 2018</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7A9A2BD2-1096-47BE-BE7D-31D4B6ED512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9. 4. 2018</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10" name="Obrázek 9">
            <a:extLst>
              <a:ext uri="{FF2B5EF4-FFF2-40B4-BE49-F238E27FC236}">
                <a16:creationId xmlns:a16="http://schemas.microsoft.com/office/drawing/2014/main" id="{BD636BBA-EAE3-4723-B113-5D7145D09DF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9. 4. 2018</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2" name="Obrázek 11">
            <a:extLst>
              <a:ext uri="{FF2B5EF4-FFF2-40B4-BE49-F238E27FC236}">
                <a16:creationId xmlns:a16="http://schemas.microsoft.com/office/drawing/2014/main" id="{8D071A41-2EBD-49A7-A906-FB9C1EE30D4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a:t>9. 4. 2018</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3" name="Obrázek 12">
            <a:extLst>
              <a:ext uri="{FF2B5EF4-FFF2-40B4-BE49-F238E27FC236}">
                <a16:creationId xmlns:a16="http://schemas.microsoft.com/office/drawing/2014/main" id="{8EF222EE-72EC-4915-BFF7-454D9FCA75D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a:t>9. 4. 2018</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Upravte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Upravte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Upravte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Upravte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Upravte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17" name="Obrázek 16">
            <a:extLst>
              <a:ext uri="{FF2B5EF4-FFF2-40B4-BE49-F238E27FC236}">
                <a16:creationId xmlns:a16="http://schemas.microsoft.com/office/drawing/2014/main" id="{46E8DF9B-B034-4030-8D59-8EB30894BEB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9. 4. 2018</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Upravte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pic>
        <p:nvPicPr>
          <p:cNvPr id="11" name="Obrázek 10">
            <a:extLst>
              <a:ext uri="{FF2B5EF4-FFF2-40B4-BE49-F238E27FC236}">
                <a16:creationId xmlns:a16="http://schemas.microsoft.com/office/drawing/2014/main" id="{11D939FD-1FD8-4E6C-BF1C-80C9479ECF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9. 4. 2018</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7" name="Obrázek 6">
            <a:extLst>
              <a:ext uri="{FF2B5EF4-FFF2-40B4-BE49-F238E27FC236}">
                <a16:creationId xmlns:a16="http://schemas.microsoft.com/office/drawing/2014/main" id="{F8A642DD-F4D1-4553-8BF4-32A8C8CF50D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9. 4. 2018</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mailto:Marek.Frystak@law.muni.cz"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p:txBody>
          <a:bodyPr/>
          <a:lstStyle/>
          <a:p>
            <a:pPr algn="ctr"/>
            <a:r>
              <a:rPr lang="cs-CZ" sz="3600" dirty="0"/>
              <a:t>Průběh trestního řízení</a:t>
            </a:r>
            <a:br>
              <a:rPr lang="cs-CZ" sz="3600" dirty="0"/>
            </a:br>
            <a:r>
              <a:rPr lang="cs-CZ" sz="3600" dirty="0"/>
              <a:t>dokazování, zvláštní způsoby dokazování, rozhodnutí</a:t>
            </a:r>
          </a:p>
        </p:txBody>
      </p:sp>
      <p:sp>
        <p:nvSpPr>
          <p:cNvPr id="5" name="Podnadpis 4"/>
          <p:cNvSpPr>
            <a:spLocks noGrp="1"/>
          </p:cNvSpPr>
          <p:nvPr>
            <p:ph type="subTitle" idx="1"/>
          </p:nvPr>
        </p:nvSpPr>
        <p:spPr/>
        <p:txBody>
          <a:bodyPr/>
          <a:lstStyle/>
          <a:p>
            <a:pPr algn="ctr"/>
            <a:endParaRPr lang="cs-CZ" b="1" dirty="0">
              <a:solidFill>
                <a:schemeClr val="tx2"/>
              </a:solidFill>
            </a:endParaRPr>
          </a:p>
          <a:p>
            <a:pPr algn="ctr"/>
            <a:endParaRPr lang="cs-CZ" b="1" dirty="0">
              <a:solidFill>
                <a:schemeClr val="tx2"/>
              </a:solidFill>
            </a:endParaRPr>
          </a:p>
          <a:p>
            <a:pPr algn="ctr"/>
            <a:r>
              <a:rPr lang="cs-CZ" b="1" dirty="0">
                <a:solidFill>
                  <a:schemeClr val="tx2"/>
                </a:solidFill>
              </a:rPr>
              <a:t>Marek Fryšták</a:t>
            </a:r>
          </a:p>
          <a:p>
            <a:pPr algn="ctr"/>
            <a:endParaRPr lang="cs-CZ" b="1" dirty="0">
              <a:solidFill>
                <a:schemeClr val="tx2"/>
              </a:solidFill>
            </a:endParaRPr>
          </a:p>
          <a:p>
            <a:pPr algn="ctr"/>
            <a:r>
              <a:rPr lang="cs-CZ" b="1" dirty="0">
                <a:solidFill>
                  <a:schemeClr val="tx2"/>
                </a:solidFill>
              </a:rPr>
              <a:t>katedra trestního práva </a:t>
            </a:r>
          </a:p>
        </p:txBody>
      </p:sp>
    </p:spTree>
    <p:extLst>
      <p:ext uri="{BB962C8B-B14F-4D97-AF65-F5344CB8AC3E}">
        <p14:creationId xmlns:p14="http://schemas.microsoft.com/office/powerpoint/2010/main" val="4167955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1"/>
          <p:cNvSpPr>
            <a:spLocks noGrp="1"/>
          </p:cNvSpPr>
          <p:nvPr>
            <p:ph type="title"/>
          </p:nvPr>
        </p:nvSpPr>
        <p:spPr/>
        <p:txBody>
          <a:bodyPr/>
          <a:lstStyle/>
          <a:p>
            <a:pPr algn="ctr"/>
            <a:r>
              <a:rPr lang="cs-CZ" sz="2800"/>
              <a:t>Postup před zahájením trestního stíhání – prověřování </a:t>
            </a:r>
            <a:br>
              <a:rPr lang="cs-CZ" b="1"/>
            </a:br>
            <a:r>
              <a:rPr lang="cs-CZ" b="1"/>
              <a:t> </a:t>
            </a:r>
          </a:p>
        </p:txBody>
      </p:sp>
      <p:sp>
        <p:nvSpPr>
          <p:cNvPr id="10243" name="Zástupný symbol pro obsah 2"/>
          <p:cNvSpPr>
            <a:spLocks noGrp="1"/>
          </p:cNvSpPr>
          <p:nvPr>
            <p:ph idx="1"/>
          </p:nvPr>
        </p:nvSpPr>
        <p:spPr/>
        <p:txBody>
          <a:bodyPr/>
          <a:lstStyle/>
          <a:p>
            <a:pPr marL="72000" indent="0">
              <a:buNone/>
            </a:pPr>
            <a:endParaRPr lang="cs-CZ" sz="1700" dirty="0"/>
          </a:p>
          <a:p>
            <a:r>
              <a:rPr lang="cs-CZ" sz="1700" dirty="0"/>
              <a:t>policejní orgán je oprávněn dle § 158 </a:t>
            </a:r>
            <a:r>
              <a:rPr lang="cs-CZ" sz="1700" dirty="0" err="1"/>
              <a:t>TrŘ</a:t>
            </a:r>
            <a:r>
              <a:rPr lang="cs-CZ" sz="1700" dirty="0"/>
              <a:t> např.</a:t>
            </a:r>
          </a:p>
          <a:p>
            <a:pPr>
              <a:buFont typeface="Wingdings" pitchFamily="2" charset="2"/>
              <a:buNone/>
            </a:pPr>
            <a:endParaRPr lang="cs-CZ" sz="1700" dirty="0"/>
          </a:p>
          <a:p>
            <a:pPr lvl="1" algn="just" eaLnBrk="1" hangingPunct="1"/>
            <a:r>
              <a:rPr lang="cs-CZ" sz="1500" dirty="0"/>
              <a:t>vyžadovat vysvětlení od fyzických a právnických osob a státních orgánů</a:t>
            </a:r>
          </a:p>
          <a:p>
            <a:pPr lvl="1" algn="just" eaLnBrk="1" hangingPunct="1">
              <a:buFont typeface="Wingdings" pitchFamily="2" charset="2"/>
              <a:buNone/>
            </a:pPr>
            <a:endParaRPr lang="cs-CZ" sz="1500" dirty="0"/>
          </a:p>
          <a:p>
            <a:pPr lvl="1" algn="just" eaLnBrk="1" hangingPunct="1"/>
            <a:r>
              <a:rPr lang="cs-CZ" sz="1500" dirty="0"/>
              <a:t>vyžadovat odborné vyjádření od příslušných orgánů, a je-li toho pro posouzení věci třeba, též znalecké posudky</a:t>
            </a:r>
          </a:p>
          <a:p>
            <a:pPr lvl="1" algn="just" eaLnBrk="1" hangingPunct="1">
              <a:buFont typeface="Wingdings" pitchFamily="2" charset="2"/>
              <a:buNone/>
            </a:pPr>
            <a:endParaRPr lang="cs-CZ" sz="1500" dirty="0"/>
          </a:p>
          <a:p>
            <a:pPr lvl="1" algn="just" eaLnBrk="1" hangingPunct="1"/>
            <a:r>
              <a:rPr lang="cs-CZ" sz="1500" dirty="0"/>
              <a:t>obstarávat potřebné podklady, zejména spisy a jiné písemné materiály</a:t>
            </a:r>
          </a:p>
          <a:p>
            <a:pPr lvl="1" algn="just" eaLnBrk="1" hangingPunct="1">
              <a:buFont typeface="Wingdings" pitchFamily="2" charset="2"/>
              <a:buNone/>
            </a:pPr>
            <a:endParaRPr lang="cs-CZ" sz="1500" dirty="0"/>
          </a:p>
          <a:p>
            <a:pPr lvl="1" algn="just" eaLnBrk="1" hangingPunct="1"/>
            <a:r>
              <a:rPr lang="cs-CZ" sz="1500" dirty="0"/>
              <a:t>zadržet osobu podezřelou </a:t>
            </a:r>
          </a:p>
          <a:p>
            <a:pPr lvl="1" algn="just" eaLnBrk="1" hangingPunct="1">
              <a:buFont typeface="Wingdings" pitchFamily="2" charset="2"/>
              <a:buNone/>
            </a:pPr>
            <a:endParaRPr lang="cs-CZ" sz="1500" dirty="0"/>
          </a:p>
          <a:p>
            <a:pPr lvl="1" algn="just" eaLnBrk="1" hangingPunct="1"/>
            <a:r>
              <a:rPr lang="cs-CZ" sz="1500" dirty="0"/>
              <a:t>provádět ohledání místa činu </a:t>
            </a:r>
          </a:p>
          <a:p>
            <a:pPr lvl="1" algn="just" eaLnBrk="1" hangingPunct="1"/>
            <a:endParaRPr lang="cs-CZ" sz="1500" dirty="0"/>
          </a:p>
          <a:p>
            <a:endParaRPr lang="cs-CZ" sz="1800" dirty="0"/>
          </a:p>
        </p:txBody>
      </p:sp>
      <p:sp>
        <p:nvSpPr>
          <p:cNvPr id="6" name="Zástupný symbol pro číslo snímku 5"/>
          <p:cNvSpPr>
            <a:spLocks noGrp="1"/>
          </p:cNvSpPr>
          <p:nvPr>
            <p:ph type="sldNum" sz="quarter" idx="11"/>
          </p:nvPr>
        </p:nvSpPr>
        <p:spPr/>
        <p:txBody>
          <a:bodyPr/>
          <a:lstStyle/>
          <a:p>
            <a:pPr>
              <a:defRPr/>
            </a:pPr>
            <a:fld id="{E35CD5DD-831A-4D81-B4C2-CF8EAE450120}" type="slidenum">
              <a:rPr lang="cs-CZ" smtClean="0"/>
              <a:pPr>
                <a:defRPr/>
              </a:pPr>
              <a:t>10</a:t>
            </a:fld>
            <a:endParaRPr lang="cs-CZ"/>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p:txBody>
          <a:bodyPr/>
          <a:lstStyle/>
          <a:p>
            <a:pPr algn="ctr"/>
            <a:r>
              <a:rPr lang="cs-CZ" sz="2800" dirty="0"/>
              <a:t>Postup po zahájení trestního stíhání – vyšetřování  </a:t>
            </a:r>
          </a:p>
        </p:txBody>
      </p:sp>
      <p:sp>
        <p:nvSpPr>
          <p:cNvPr id="11267" name="Zástupný symbol pro obsah 2"/>
          <p:cNvSpPr>
            <a:spLocks noGrp="1"/>
          </p:cNvSpPr>
          <p:nvPr>
            <p:ph idx="1"/>
          </p:nvPr>
        </p:nvSpPr>
        <p:spPr/>
        <p:txBody>
          <a:bodyPr/>
          <a:lstStyle/>
          <a:p>
            <a:endParaRPr lang="cs-CZ" sz="1700" dirty="0"/>
          </a:p>
          <a:p>
            <a:pPr algn="just"/>
            <a:r>
              <a:rPr lang="cs-CZ" sz="1800" dirty="0"/>
              <a:t>§ 161/2 </a:t>
            </a:r>
            <a:r>
              <a:rPr lang="cs-CZ" sz="1800" dirty="0" err="1"/>
              <a:t>TrŘ</a:t>
            </a:r>
            <a:r>
              <a:rPr lang="cs-CZ" sz="1800" dirty="0"/>
              <a:t>  - není-li uvedeno jinak, vyšetřování konají útvary P ČR </a:t>
            </a:r>
          </a:p>
          <a:p>
            <a:pPr algn="just">
              <a:buFont typeface="Wingdings" pitchFamily="2" charset="2"/>
              <a:buNone/>
            </a:pPr>
            <a:endParaRPr lang="cs-CZ" sz="1800" dirty="0"/>
          </a:p>
          <a:p>
            <a:pPr lvl="1" algn="just"/>
            <a:r>
              <a:rPr lang="cs-CZ" sz="1500" dirty="0"/>
              <a:t>GIBS – TČ spáchané  příslušníky P ČR, VS a celníky + zaměstnanci těchto subjektů v souvislosti  s plněním jejich pracovních úkolů </a:t>
            </a:r>
          </a:p>
          <a:p>
            <a:pPr lvl="1" algn="just">
              <a:buFont typeface="Wingdings" pitchFamily="2" charset="2"/>
              <a:buNone/>
            </a:pPr>
            <a:endParaRPr lang="cs-CZ" sz="1500" dirty="0"/>
          </a:p>
          <a:p>
            <a:pPr lvl="1" algn="just"/>
            <a:r>
              <a:rPr lang="cs-CZ" sz="1500" dirty="0"/>
              <a:t>státní zástupce  - TČ spáchané příslušníky GIBS, BIS, UZIS, VP, VZ </a:t>
            </a:r>
          </a:p>
          <a:p>
            <a:pPr lvl="1" algn="just">
              <a:buFont typeface="Wingdings" pitchFamily="2" charset="2"/>
              <a:buNone/>
            </a:pPr>
            <a:endParaRPr lang="cs-CZ" sz="1500" dirty="0"/>
          </a:p>
          <a:p>
            <a:pPr lvl="1" algn="just"/>
            <a:r>
              <a:rPr lang="cs-CZ" sz="1500" dirty="0"/>
              <a:t>kapitán lodi při dálkových plavbách  - TČ spáchané  na této lodi</a:t>
            </a:r>
          </a:p>
          <a:p>
            <a:pPr lvl="2" algn="just">
              <a:buFont typeface="Wingdings" pitchFamily="2" charset="2"/>
              <a:buNone/>
            </a:pPr>
            <a:endParaRPr lang="cs-CZ" dirty="0"/>
          </a:p>
          <a:p>
            <a:pPr lvl="1" algn="just"/>
            <a:r>
              <a:rPr lang="cs-CZ" sz="1500" dirty="0"/>
              <a:t>vojenská policie - např. TČ příslušníků ozbrojených sil spáchané při plnění úkolů v zahraničí   (zahraniční mise)</a:t>
            </a:r>
          </a:p>
          <a:p>
            <a:pPr lvl="1">
              <a:buFont typeface="Wingdings" pitchFamily="2" charset="2"/>
              <a:buNone/>
            </a:pPr>
            <a:endParaRPr lang="cs-CZ" sz="1700" dirty="0"/>
          </a:p>
          <a:p>
            <a:pPr algn="just"/>
            <a:r>
              <a:rPr lang="cs-CZ" sz="1700" dirty="0"/>
              <a:t>trestní stíhání se souhlasem poškozeného - § 163, § 163a </a:t>
            </a:r>
            <a:r>
              <a:rPr lang="cs-CZ" sz="1700" dirty="0" err="1"/>
              <a:t>TrŘ</a:t>
            </a:r>
            <a:r>
              <a:rPr lang="cs-CZ" sz="1700" dirty="0"/>
              <a:t> – výjimka ze zásady legality </a:t>
            </a:r>
          </a:p>
          <a:p>
            <a:pPr>
              <a:buFont typeface="Wingdings" pitchFamily="2" charset="2"/>
              <a:buNone/>
            </a:pPr>
            <a:endParaRPr lang="cs-CZ" sz="1800" dirty="0"/>
          </a:p>
        </p:txBody>
      </p:sp>
      <p:sp>
        <p:nvSpPr>
          <p:cNvPr id="6" name="Zástupný symbol pro číslo snímku 5"/>
          <p:cNvSpPr>
            <a:spLocks noGrp="1"/>
          </p:cNvSpPr>
          <p:nvPr>
            <p:ph type="sldNum" sz="quarter" idx="11"/>
          </p:nvPr>
        </p:nvSpPr>
        <p:spPr/>
        <p:txBody>
          <a:bodyPr/>
          <a:lstStyle/>
          <a:p>
            <a:pPr>
              <a:defRPr/>
            </a:pPr>
            <a:fld id="{D0C211A2-2AF7-4981-BD74-8903EB5A6982}" type="slidenum">
              <a:rPr lang="cs-CZ" smtClean="0"/>
              <a:pPr>
                <a:defRPr/>
              </a:pPr>
              <a:t>11</a:t>
            </a:fld>
            <a:endParaRPr lang="cs-CZ"/>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8008FBC5-8DCA-41B8-9BD6-926E6452E7AB}"/>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3" name="Nadpis 2">
            <a:extLst>
              <a:ext uri="{FF2B5EF4-FFF2-40B4-BE49-F238E27FC236}">
                <a16:creationId xmlns:a16="http://schemas.microsoft.com/office/drawing/2014/main" id="{6BD27384-9297-41AB-9F61-383CE90BF60E}"/>
              </a:ext>
            </a:extLst>
          </p:cNvPr>
          <p:cNvSpPr>
            <a:spLocks noGrp="1"/>
          </p:cNvSpPr>
          <p:nvPr>
            <p:ph type="title"/>
          </p:nvPr>
        </p:nvSpPr>
        <p:spPr>
          <a:xfrm>
            <a:off x="718547" y="800212"/>
            <a:ext cx="10753200" cy="451576"/>
          </a:xfrm>
        </p:spPr>
        <p:txBody>
          <a:bodyPr/>
          <a:lstStyle/>
          <a:p>
            <a:pPr algn="ctr"/>
            <a:r>
              <a:rPr lang="cs-CZ" sz="3600" dirty="0"/>
              <a:t>Soudní stadia </a:t>
            </a:r>
            <a:br>
              <a:rPr lang="cs-CZ" sz="3600" dirty="0"/>
            </a:br>
            <a:r>
              <a:rPr lang="cs-CZ" sz="3600" dirty="0"/>
              <a:t>Předběžné projednání obžaloby </a:t>
            </a:r>
          </a:p>
        </p:txBody>
      </p:sp>
      <p:sp>
        <p:nvSpPr>
          <p:cNvPr id="4" name="Zástupný obsah 3">
            <a:extLst>
              <a:ext uri="{FF2B5EF4-FFF2-40B4-BE49-F238E27FC236}">
                <a16:creationId xmlns:a16="http://schemas.microsoft.com/office/drawing/2014/main" id="{DD5E2B23-57E6-43E7-A36F-EFB0504ECC66}"/>
              </a:ext>
            </a:extLst>
          </p:cNvPr>
          <p:cNvSpPr>
            <a:spLocks noGrp="1"/>
          </p:cNvSpPr>
          <p:nvPr>
            <p:ph idx="1"/>
          </p:nvPr>
        </p:nvSpPr>
        <p:spPr/>
        <p:txBody>
          <a:bodyPr/>
          <a:lstStyle/>
          <a:p>
            <a:pPr algn="just"/>
            <a:endParaRPr lang="cs-CZ" sz="1700" dirty="0"/>
          </a:p>
          <a:p>
            <a:pPr algn="just"/>
            <a:r>
              <a:rPr lang="cs-CZ" sz="1700" dirty="0"/>
              <a:t>předběžné projednání obžaloby - jeho účelem je, aby se do trestního řízení  dostaly pouze věci, které tam patří; § 185 a násl. </a:t>
            </a:r>
            <a:r>
              <a:rPr lang="cs-CZ" sz="1700" dirty="0" err="1"/>
              <a:t>TrŘ</a:t>
            </a:r>
            <a:endParaRPr lang="cs-CZ" sz="1700" dirty="0"/>
          </a:p>
          <a:p>
            <a:pPr algn="just">
              <a:buNone/>
            </a:pPr>
            <a:endParaRPr lang="cs-CZ" sz="1700" dirty="0"/>
          </a:p>
          <a:p>
            <a:pPr lvl="1" algn="just"/>
            <a:r>
              <a:rPr lang="cs-CZ" sz="1500" dirty="0"/>
              <a:t>věc patří do příslušnosti jiného soudu </a:t>
            </a:r>
          </a:p>
          <a:p>
            <a:pPr lvl="1" algn="just"/>
            <a:r>
              <a:rPr lang="cs-CZ" sz="1500" dirty="0"/>
              <a:t>zastavení trestního stíhání </a:t>
            </a:r>
          </a:p>
          <a:p>
            <a:pPr lvl="1" algn="just"/>
            <a:r>
              <a:rPr lang="cs-CZ" sz="1500" dirty="0"/>
              <a:t>přípravné řízení nebylo provedenou podle zákona</a:t>
            </a:r>
          </a:p>
          <a:p>
            <a:pPr lvl="1" algn="just"/>
            <a:r>
              <a:rPr lang="cs-CZ" sz="1500" dirty="0"/>
              <a:t>ve věci nejsou v potřebném rozsahu objasněny všechny okolnosti</a:t>
            </a:r>
          </a:p>
          <a:p>
            <a:pPr lvl="1" algn="just"/>
            <a:r>
              <a:rPr lang="cs-CZ" sz="1500" dirty="0"/>
              <a:t>nařízení hlavního líčení </a:t>
            </a:r>
          </a:p>
          <a:p>
            <a:pPr algn="just"/>
            <a:endParaRPr lang="cs-CZ" sz="1800" dirty="0"/>
          </a:p>
          <a:p>
            <a:pPr algn="just"/>
            <a:r>
              <a:rPr lang="cs-CZ" sz="1700" dirty="0"/>
              <a:t>samosoudce předběžné projednání věci neprovádí, ale obžalobu má povinnost „přezkoumat“ ve výše uvedeném duchu </a:t>
            </a:r>
          </a:p>
          <a:p>
            <a:endParaRPr lang="cs-CZ" dirty="0"/>
          </a:p>
        </p:txBody>
      </p:sp>
    </p:spTree>
    <p:extLst>
      <p:ext uri="{BB962C8B-B14F-4D97-AF65-F5344CB8AC3E}">
        <p14:creationId xmlns:p14="http://schemas.microsoft.com/office/powerpoint/2010/main" val="20748640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p:cNvSpPr>
            <a:spLocks noGrp="1"/>
          </p:cNvSpPr>
          <p:nvPr>
            <p:ph type="title"/>
          </p:nvPr>
        </p:nvSpPr>
        <p:spPr/>
        <p:txBody>
          <a:bodyPr/>
          <a:lstStyle/>
          <a:p>
            <a:pPr algn="ctr"/>
            <a:r>
              <a:rPr lang="cs-CZ" sz="2600" dirty="0"/>
              <a:t>Hlavní líčení </a:t>
            </a:r>
          </a:p>
        </p:txBody>
      </p:sp>
      <p:sp>
        <p:nvSpPr>
          <p:cNvPr id="3" name="Zástupný symbol pro obsah 2"/>
          <p:cNvSpPr>
            <a:spLocks noGrp="1"/>
          </p:cNvSpPr>
          <p:nvPr>
            <p:ph idx="1"/>
          </p:nvPr>
        </p:nvSpPr>
        <p:spPr/>
        <p:txBody>
          <a:bodyPr/>
          <a:lstStyle/>
          <a:p>
            <a:pPr algn="just" eaLnBrk="1" hangingPunct="1">
              <a:defRPr/>
            </a:pPr>
            <a:r>
              <a:rPr lang="cs-CZ" sz="1700" dirty="0"/>
              <a:t>§ 196 a </a:t>
            </a:r>
            <a:r>
              <a:rPr lang="cs-CZ" sz="1700" dirty="0" err="1"/>
              <a:t>násl</a:t>
            </a:r>
            <a:r>
              <a:rPr lang="cs-CZ" sz="1700" dirty="0"/>
              <a:t>. </a:t>
            </a:r>
            <a:r>
              <a:rPr lang="cs-CZ" sz="1700" dirty="0" err="1"/>
              <a:t>TrŘ</a:t>
            </a:r>
            <a:r>
              <a:rPr lang="cs-CZ" sz="1700" dirty="0"/>
              <a:t> </a:t>
            </a:r>
          </a:p>
          <a:p>
            <a:pPr algn="just" eaLnBrk="1" hangingPunct="1">
              <a:buFont typeface="Wingdings" pitchFamily="2" charset="2"/>
              <a:buNone/>
              <a:defRPr/>
            </a:pPr>
            <a:endParaRPr lang="cs-CZ" sz="1700" dirty="0"/>
          </a:p>
          <a:p>
            <a:pPr lvl="1" algn="just" eaLnBrk="1" hangingPunct="1">
              <a:defRPr/>
            </a:pPr>
            <a:r>
              <a:rPr lang="cs-CZ" sz="1500" dirty="0"/>
              <a:t>nejdůležitější  stadium trestního řízení, ve kterém se rozhodují otázky viny, trestu a další otázky </a:t>
            </a:r>
          </a:p>
          <a:p>
            <a:pPr algn="just" eaLnBrk="1" hangingPunct="1">
              <a:buFont typeface="Wingdings" pitchFamily="2" charset="2"/>
              <a:buNone/>
              <a:defRPr/>
            </a:pPr>
            <a:endParaRPr lang="cs-CZ" sz="1700" dirty="0"/>
          </a:p>
          <a:p>
            <a:pPr marL="342900" lvl="1" indent="-342900" algn="just">
              <a:defRPr/>
            </a:pPr>
            <a:r>
              <a:rPr lang="cs-CZ" sz="1700" dirty="0"/>
              <a:t>počátek hlavního líčení </a:t>
            </a:r>
          </a:p>
          <a:p>
            <a:pPr marL="742950" lvl="2" indent="-342900" algn="just">
              <a:buFont typeface="Arial" pitchFamily="34" charset="0"/>
              <a:buChar char="•"/>
              <a:defRPr/>
            </a:pPr>
            <a:r>
              <a:rPr lang="cs-CZ" dirty="0"/>
              <a:t>sdělení věci, která bude projednávána</a:t>
            </a:r>
          </a:p>
          <a:p>
            <a:pPr marL="742950" lvl="2" indent="-342900" algn="just">
              <a:buFont typeface="Arial" pitchFamily="34" charset="0"/>
              <a:buChar char="•"/>
              <a:defRPr/>
            </a:pPr>
            <a:r>
              <a:rPr lang="cs-CZ" dirty="0"/>
              <a:t>zjištění přítomnosti osob - SZ,  obžalovaný, obhajoba, svědci, znalec, tlumočník</a:t>
            </a:r>
          </a:p>
          <a:p>
            <a:pPr marL="742950" lvl="2" indent="-342900" algn="just">
              <a:buFont typeface="Arial" pitchFamily="34" charset="0"/>
              <a:buChar char="•"/>
              <a:defRPr/>
            </a:pPr>
            <a:endParaRPr lang="cs-CZ" sz="1400" dirty="0"/>
          </a:p>
          <a:p>
            <a:pPr marL="742950" lvl="2" indent="-342900" algn="just">
              <a:buFont typeface="Arial" pitchFamily="34" charset="0"/>
              <a:buChar char="•"/>
              <a:defRPr/>
            </a:pPr>
            <a:r>
              <a:rPr lang="cs-CZ" sz="1400" dirty="0"/>
              <a:t>lze konat v nepřítomnosti obžalovaného, pokud lze věc spolehlivě rozhodnout i bez něho</a:t>
            </a:r>
          </a:p>
          <a:p>
            <a:pPr marL="742950" lvl="2" indent="-342900" algn="just">
              <a:buFont typeface="Arial" pitchFamily="34" charset="0"/>
              <a:buChar char="•"/>
              <a:defRPr/>
            </a:pPr>
            <a:r>
              <a:rPr lang="cs-CZ" sz="1400" dirty="0"/>
              <a:t>nelze konat v nepřítomnosti obžalovaného v případě vazby, VTOS, TČ s horní hranicí převyšující 5 let  - obžalovaný se může práva účasti vzdát </a:t>
            </a:r>
          </a:p>
          <a:p>
            <a:pPr marL="742950" lvl="2" indent="-342900" algn="just">
              <a:buFont typeface="Arial" pitchFamily="34" charset="0"/>
              <a:buChar char="•"/>
              <a:defRPr/>
            </a:pPr>
            <a:endParaRPr lang="cs-CZ" dirty="0"/>
          </a:p>
          <a:p>
            <a:pPr marL="742950" lvl="2" indent="-342900" algn="just">
              <a:buFont typeface="Arial" pitchFamily="34" charset="0"/>
              <a:buChar char="•"/>
              <a:defRPr/>
            </a:pPr>
            <a:r>
              <a:rPr lang="cs-CZ" dirty="0"/>
              <a:t>přednesení obžaloby</a:t>
            </a:r>
          </a:p>
          <a:p>
            <a:pPr marL="742950" lvl="2" indent="-342900" algn="just">
              <a:buFont typeface="Arial" pitchFamily="34" charset="0"/>
              <a:buChar char="•"/>
              <a:defRPr/>
            </a:pPr>
            <a:r>
              <a:rPr lang="cs-CZ" dirty="0"/>
              <a:t>práva poškozeného a zúčastněné osoby</a:t>
            </a:r>
          </a:p>
          <a:p>
            <a:pPr marL="342900" lvl="1" indent="-342900" algn="just">
              <a:defRPr/>
            </a:pPr>
            <a:endParaRPr lang="cs-CZ" dirty="0"/>
          </a:p>
        </p:txBody>
      </p:sp>
      <p:sp>
        <p:nvSpPr>
          <p:cNvPr id="6" name="Zástupný symbol pro číslo snímku 5"/>
          <p:cNvSpPr>
            <a:spLocks noGrp="1"/>
          </p:cNvSpPr>
          <p:nvPr>
            <p:ph type="sldNum" sz="quarter" idx="11"/>
          </p:nvPr>
        </p:nvSpPr>
        <p:spPr/>
        <p:txBody>
          <a:bodyPr/>
          <a:lstStyle/>
          <a:p>
            <a:pPr>
              <a:defRPr/>
            </a:pPr>
            <a:fld id="{5C5967FC-53EE-4C64-BC82-4412F403F9A8}" type="slidenum">
              <a:rPr lang="cs-CZ" smtClean="0"/>
              <a:pPr>
                <a:defRPr/>
              </a:pPr>
              <a:t>13</a:t>
            </a:fld>
            <a:endParaRPr lang="cs-CZ"/>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p:nvPr>
        </p:nvSpPr>
        <p:spPr/>
        <p:txBody>
          <a:bodyPr/>
          <a:lstStyle/>
          <a:p>
            <a:endParaRPr lang="cs-CZ"/>
          </a:p>
        </p:txBody>
      </p:sp>
      <p:sp>
        <p:nvSpPr>
          <p:cNvPr id="14339" name="Zástupný symbol pro obsah 2"/>
          <p:cNvSpPr>
            <a:spLocks noGrp="1"/>
          </p:cNvSpPr>
          <p:nvPr>
            <p:ph idx="1"/>
          </p:nvPr>
        </p:nvSpPr>
        <p:spPr/>
        <p:txBody>
          <a:bodyPr/>
          <a:lstStyle/>
          <a:p>
            <a:pPr>
              <a:lnSpc>
                <a:spcPct val="100000"/>
              </a:lnSpc>
            </a:pPr>
            <a:endParaRPr lang="cs-CZ" sz="1700" dirty="0"/>
          </a:p>
          <a:p>
            <a:pPr>
              <a:lnSpc>
                <a:spcPct val="100000"/>
              </a:lnSpc>
            </a:pPr>
            <a:r>
              <a:rPr lang="cs-CZ" sz="1700" dirty="0"/>
              <a:t>provádění dokazování  </a:t>
            </a:r>
          </a:p>
          <a:p>
            <a:pPr>
              <a:lnSpc>
                <a:spcPct val="100000"/>
              </a:lnSpc>
            </a:pPr>
            <a:endParaRPr lang="cs-CZ" sz="1700" dirty="0"/>
          </a:p>
          <a:p>
            <a:pPr lvl="1" algn="just"/>
            <a:r>
              <a:rPr lang="cs-CZ" sz="1500" dirty="0"/>
              <a:t>tzv. procesní rovnost zbraní, tj. státní zástupce má shodná práva a povinnosti jako obžalovaný  (a naopak)</a:t>
            </a:r>
          </a:p>
          <a:p>
            <a:pPr>
              <a:lnSpc>
                <a:spcPct val="100000"/>
              </a:lnSpc>
            </a:pPr>
            <a:endParaRPr lang="cs-CZ" sz="1700" dirty="0"/>
          </a:p>
          <a:p>
            <a:pPr>
              <a:lnSpc>
                <a:spcPct val="100000"/>
              </a:lnSpc>
            </a:pPr>
            <a:r>
              <a:rPr lang="cs-CZ" sz="1700" dirty="0"/>
              <a:t>závěr hlavního líčení </a:t>
            </a:r>
          </a:p>
          <a:p>
            <a:pPr>
              <a:lnSpc>
                <a:spcPct val="100000"/>
              </a:lnSpc>
              <a:buFont typeface="Wingdings" pitchFamily="2" charset="2"/>
              <a:buNone/>
            </a:pPr>
            <a:endParaRPr lang="cs-CZ" sz="1700" dirty="0"/>
          </a:p>
          <a:p>
            <a:pPr lvl="1" algn="just"/>
            <a:r>
              <a:rPr lang="cs-CZ" sz="1500" dirty="0"/>
              <a:t>závěrečná řeč státního zástupce a dalších osob  (obžalovaný, obhájce, poškozený, zmocněnec poškozeného)</a:t>
            </a:r>
          </a:p>
          <a:p>
            <a:pPr lvl="1"/>
            <a:r>
              <a:rPr lang="cs-CZ" sz="1500" dirty="0"/>
              <a:t>právo na poslední slovo obžalovaného </a:t>
            </a:r>
          </a:p>
          <a:p>
            <a:pPr>
              <a:lnSpc>
                <a:spcPct val="100000"/>
              </a:lnSpc>
            </a:pPr>
            <a:endParaRPr lang="cs-CZ" sz="1700" dirty="0"/>
          </a:p>
          <a:p>
            <a:pPr>
              <a:lnSpc>
                <a:spcPct val="100000"/>
              </a:lnSpc>
            </a:pPr>
            <a:r>
              <a:rPr lang="cs-CZ" sz="1700" dirty="0"/>
              <a:t>rozhodnutí v hlavním líčení - nejčastěji  rozsudek </a:t>
            </a:r>
          </a:p>
          <a:p>
            <a:pPr>
              <a:lnSpc>
                <a:spcPct val="100000"/>
              </a:lnSpc>
              <a:buFont typeface="Wingdings" pitchFamily="2" charset="2"/>
              <a:buNone/>
            </a:pPr>
            <a:endParaRPr lang="cs-CZ" sz="1800" dirty="0"/>
          </a:p>
          <a:p>
            <a:pPr lvl="1"/>
            <a:r>
              <a:rPr lang="cs-CZ" sz="1500" dirty="0"/>
              <a:t>odsuzující, zprošťující </a:t>
            </a:r>
          </a:p>
          <a:p>
            <a:pPr lvl="1"/>
            <a:endParaRPr lang="cs-CZ" sz="1600" dirty="0"/>
          </a:p>
          <a:p>
            <a:pPr lvl="1"/>
            <a:endParaRPr lang="cs-CZ" sz="1600" dirty="0"/>
          </a:p>
        </p:txBody>
      </p:sp>
      <p:sp>
        <p:nvSpPr>
          <p:cNvPr id="6" name="Zástupný symbol pro číslo snímku 5"/>
          <p:cNvSpPr>
            <a:spLocks noGrp="1"/>
          </p:cNvSpPr>
          <p:nvPr>
            <p:ph type="sldNum" sz="quarter" idx="11"/>
          </p:nvPr>
        </p:nvSpPr>
        <p:spPr/>
        <p:txBody>
          <a:bodyPr/>
          <a:lstStyle/>
          <a:p>
            <a:pPr>
              <a:defRPr/>
            </a:pPr>
            <a:fld id="{CB7CF812-A7D4-4EC6-9AEC-CF32C5290EA3}" type="slidenum">
              <a:rPr lang="cs-CZ" smtClean="0"/>
              <a:pPr>
                <a:defRPr/>
              </a:pPr>
              <a:t>14</a:t>
            </a:fld>
            <a:endParaRPr lang="cs-CZ"/>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Nadpis 1"/>
          <p:cNvSpPr>
            <a:spLocks noGrp="1"/>
          </p:cNvSpPr>
          <p:nvPr>
            <p:ph type="title"/>
          </p:nvPr>
        </p:nvSpPr>
        <p:spPr/>
        <p:txBody>
          <a:bodyPr/>
          <a:lstStyle/>
          <a:p>
            <a:pPr algn="ctr"/>
            <a:r>
              <a:rPr lang="cs-CZ" sz="2800"/>
              <a:t>Řízení o opravných prostředcích</a:t>
            </a:r>
          </a:p>
        </p:txBody>
      </p:sp>
      <p:sp>
        <p:nvSpPr>
          <p:cNvPr id="15363" name="Zástupný symbol pro obsah 2"/>
          <p:cNvSpPr>
            <a:spLocks noGrp="1"/>
          </p:cNvSpPr>
          <p:nvPr>
            <p:ph idx="1"/>
          </p:nvPr>
        </p:nvSpPr>
        <p:spPr/>
        <p:txBody>
          <a:bodyPr/>
          <a:lstStyle/>
          <a:p>
            <a:pPr marL="342900" lvl="1" indent="-342900" algn="just">
              <a:buNone/>
            </a:pPr>
            <a:endParaRPr lang="cs-CZ" sz="1800" dirty="0"/>
          </a:p>
          <a:p>
            <a:pPr marL="342900" lvl="1" indent="-342900" algn="just"/>
            <a:endParaRPr lang="cs-CZ" sz="1700" dirty="0"/>
          </a:p>
          <a:p>
            <a:pPr marL="342900" lvl="1" indent="-342900" algn="just"/>
            <a:r>
              <a:rPr lang="cs-CZ" sz="1700" dirty="0"/>
              <a:t>jeho bezprostředním účelem je náprava konkrétního ne/pravomocného rozhodnutí v zájmu procesních stran </a:t>
            </a:r>
          </a:p>
          <a:p>
            <a:pPr marL="342900" lvl="1" indent="-342900" algn="just">
              <a:buNone/>
            </a:pPr>
            <a:endParaRPr lang="cs-CZ" sz="1700" dirty="0"/>
          </a:p>
          <a:p>
            <a:pPr marL="342900" lvl="1" indent="-342900"/>
            <a:r>
              <a:rPr lang="cs-CZ" sz="1700" dirty="0"/>
              <a:t>vady skutkové (</a:t>
            </a:r>
            <a:r>
              <a:rPr lang="cs-CZ" sz="1700" dirty="0" err="1"/>
              <a:t>error</a:t>
            </a:r>
            <a:r>
              <a:rPr lang="cs-CZ" sz="1700" dirty="0"/>
              <a:t> in facto)  - skutková zjištění </a:t>
            </a:r>
          </a:p>
          <a:p>
            <a:pPr marL="342900" lvl="1" indent="-342900">
              <a:buNone/>
            </a:pPr>
            <a:endParaRPr lang="cs-CZ" sz="1700" dirty="0"/>
          </a:p>
          <a:p>
            <a:pPr marL="342900" lvl="1" indent="-342900"/>
            <a:r>
              <a:rPr lang="cs-CZ" sz="1700" dirty="0"/>
              <a:t>vady právní (</a:t>
            </a:r>
            <a:r>
              <a:rPr lang="cs-CZ" sz="1700" dirty="0" err="1"/>
              <a:t>error</a:t>
            </a:r>
            <a:r>
              <a:rPr lang="cs-CZ" sz="1700" dirty="0"/>
              <a:t> in iure) - právní kvalifikace </a:t>
            </a:r>
          </a:p>
          <a:p>
            <a:pPr marL="342900" lvl="1" indent="-342900">
              <a:buNone/>
            </a:pPr>
            <a:endParaRPr lang="cs-CZ" sz="1700" dirty="0"/>
          </a:p>
          <a:p>
            <a:pPr marL="342900" lvl="1" indent="-342900" algn="just"/>
            <a:r>
              <a:rPr lang="cs-CZ" sz="1700" dirty="0"/>
              <a:t>vady procesního postupu (</a:t>
            </a:r>
            <a:r>
              <a:rPr lang="cs-CZ" sz="1700" dirty="0" err="1"/>
              <a:t>error</a:t>
            </a:r>
            <a:r>
              <a:rPr lang="cs-CZ" sz="1700" dirty="0"/>
              <a:t> in </a:t>
            </a:r>
            <a:r>
              <a:rPr lang="cs-CZ" sz="1700" dirty="0" err="1"/>
              <a:t>procedendo</a:t>
            </a:r>
            <a:r>
              <a:rPr lang="cs-CZ" sz="1700" dirty="0"/>
              <a:t>) - „nezákonný“ průběh trestního řízení </a:t>
            </a:r>
          </a:p>
          <a:p>
            <a:pPr marL="342900" lvl="1" indent="-342900"/>
            <a:endParaRPr lang="cs-CZ" sz="1800" dirty="0"/>
          </a:p>
          <a:p>
            <a:pPr marL="342900" lvl="1" indent="-342900"/>
            <a:endParaRPr lang="cs-CZ" sz="1800" dirty="0"/>
          </a:p>
          <a:p>
            <a:endParaRPr lang="cs-CZ" dirty="0"/>
          </a:p>
        </p:txBody>
      </p:sp>
      <p:sp>
        <p:nvSpPr>
          <p:cNvPr id="6" name="Zástupný symbol pro číslo snímku 5"/>
          <p:cNvSpPr>
            <a:spLocks noGrp="1"/>
          </p:cNvSpPr>
          <p:nvPr>
            <p:ph type="sldNum" sz="quarter" idx="11"/>
          </p:nvPr>
        </p:nvSpPr>
        <p:spPr/>
        <p:txBody>
          <a:bodyPr/>
          <a:lstStyle/>
          <a:p>
            <a:pPr>
              <a:defRPr/>
            </a:pPr>
            <a:fld id="{F4469757-8934-4223-A5C8-455B5905B461}" type="slidenum">
              <a:rPr lang="cs-CZ" smtClean="0"/>
              <a:pPr>
                <a:defRPr/>
              </a:pPr>
              <a:t>15</a:t>
            </a:fld>
            <a:endParaRPr lang="cs-CZ"/>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p:cNvSpPr>
            <a:spLocks noGrp="1"/>
          </p:cNvSpPr>
          <p:nvPr>
            <p:ph type="title"/>
          </p:nvPr>
        </p:nvSpPr>
        <p:spPr/>
        <p:txBody>
          <a:bodyPr/>
          <a:lstStyle/>
          <a:p>
            <a:pPr algn="ctr"/>
            <a:r>
              <a:rPr lang="cs-CZ" dirty="0"/>
              <a:t>Druhy opravných prostředků </a:t>
            </a:r>
          </a:p>
        </p:txBody>
      </p:sp>
      <p:sp>
        <p:nvSpPr>
          <p:cNvPr id="16387" name="Zástupný symbol pro obsah 2"/>
          <p:cNvSpPr>
            <a:spLocks noGrp="1"/>
          </p:cNvSpPr>
          <p:nvPr>
            <p:ph idx="1"/>
          </p:nvPr>
        </p:nvSpPr>
        <p:spPr/>
        <p:txBody>
          <a:bodyPr/>
          <a:lstStyle/>
          <a:p>
            <a:endParaRPr lang="cs-CZ" sz="1800"/>
          </a:p>
          <a:p>
            <a:r>
              <a:rPr lang="cs-CZ" sz="1800"/>
              <a:t>řádné opravné prostředky  </a:t>
            </a:r>
          </a:p>
          <a:p>
            <a:pPr>
              <a:buFont typeface="Wingdings" pitchFamily="2" charset="2"/>
              <a:buNone/>
            </a:pPr>
            <a:endParaRPr lang="cs-CZ" sz="1800"/>
          </a:p>
          <a:p>
            <a:pPr lvl="1"/>
            <a:r>
              <a:rPr lang="cs-CZ" sz="1600"/>
              <a:t>stížnost do usnesení (§ 141 a násl. TrŘ) </a:t>
            </a:r>
          </a:p>
          <a:p>
            <a:pPr lvl="1"/>
            <a:r>
              <a:rPr lang="cs-CZ" sz="1600"/>
              <a:t>odvolání (§ 245 a násl. TrŘ)</a:t>
            </a:r>
          </a:p>
          <a:p>
            <a:pPr lvl="1"/>
            <a:r>
              <a:rPr lang="cs-CZ" sz="1600"/>
              <a:t>odpor do trestního příkazu (§ 314g TrŘ)</a:t>
            </a:r>
          </a:p>
          <a:p>
            <a:endParaRPr lang="cs-CZ" sz="1800"/>
          </a:p>
          <a:p>
            <a:r>
              <a:rPr lang="cs-CZ" sz="1800"/>
              <a:t>mimořádné opravné prostředky</a:t>
            </a:r>
          </a:p>
          <a:p>
            <a:pPr>
              <a:buFont typeface="Wingdings" pitchFamily="2" charset="2"/>
              <a:buNone/>
            </a:pPr>
            <a:endParaRPr lang="cs-CZ" sz="1800"/>
          </a:p>
          <a:p>
            <a:pPr lvl="1"/>
            <a:r>
              <a:rPr lang="cs-CZ" sz="1600"/>
              <a:t>dovolání  (§ 265a a násl. TrŘ)</a:t>
            </a:r>
          </a:p>
          <a:p>
            <a:pPr lvl="1"/>
            <a:r>
              <a:rPr lang="cs-CZ" sz="1600"/>
              <a:t>obnova řízení (§ 277 a násl. TrŘ)  </a:t>
            </a:r>
          </a:p>
          <a:p>
            <a:pPr lvl="1"/>
            <a:r>
              <a:rPr lang="cs-CZ" sz="1600"/>
              <a:t>stížnost pro porušení zákona (§ 266 a násl. TrŘ) </a:t>
            </a:r>
          </a:p>
          <a:p>
            <a:pPr>
              <a:buFont typeface="Wingdings" pitchFamily="2" charset="2"/>
              <a:buNone/>
            </a:pPr>
            <a:endParaRPr lang="cs-CZ"/>
          </a:p>
        </p:txBody>
      </p:sp>
      <p:sp>
        <p:nvSpPr>
          <p:cNvPr id="5" name="Zástupný symbol pro číslo snímku 4"/>
          <p:cNvSpPr>
            <a:spLocks noGrp="1"/>
          </p:cNvSpPr>
          <p:nvPr>
            <p:ph type="sldNum" sz="quarter" idx="11"/>
          </p:nvPr>
        </p:nvSpPr>
        <p:spPr/>
        <p:txBody>
          <a:bodyPr/>
          <a:lstStyle/>
          <a:p>
            <a:pPr>
              <a:defRPr/>
            </a:pPr>
            <a:fld id="{A3FE78FD-5435-486E-9B7B-2DE16EECB585}" type="slidenum">
              <a:rPr lang="cs-CZ" smtClean="0"/>
              <a:pPr>
                <a:defRPr/>
              </a:pPr>
              <a:t>16</a:t>
            </a:fld>
            <a:endParaRPr lang="cs-CZ"/>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p:txBody>
          <a:bodyPr/>
          <a:lstStyle/>
          <a:p>
            <a:pPr algn="ctr"/>
            <a:r>
              <a:rPr lang="cs-CZ" dirty="0"/>
              <a:t>Zásady opravného řízení </a:t>
            </a:r>
          </a:p>
        </p:txBody>
      </p:sp>
      <p:sp>
        <p:nvSpPr>
          <p:cNvPr id="17411" name="Zástupný symbol pro obsah 2"/>
          <p:cNvSpPr>
            <a:spLocks noGrp="1"/>
          </p:cNvSpPr>
          <p:nvPr>
            <p:ph idx="1"/>
          </p:nvPr>
        </p:nvSpPr>
        <p:spPr/>
        <p:txBody>
          <a:bodyPr/>
          <a:lstStyle/>
          <a:p>
            <a:pPr marL="342900" lvl="1" indent="-342900">
              <a:buNone/>
            </a:pPr>
            <a:endParaRPr lang="cs-CZ" sz="1800" dirty="0"/>
          </a:p>
          <a:p>
            <a:pPr marL="342900" lvl="1" indent="-342900"/>
            <a:endParaRPr lang="cs-CZ" sz="1800" dirty="0"/>
          </a:p>
          <a:p>
            <a:pPr marL="342900" lvl="1" indent="-342900"/>
            <a:r>
              <a:rPr lang="cs-CZ" sz="1800" dirty="0"/>
              <a:t>princip apelace - zruší, odstraní vady a rozhodne</a:t>
            </a:r>
          </a:p>
          <a:p>
            <a:pPr marL="342900" lvl="1" indent="-342900">
              <a:buNone/>
            </a:pPr>
            <a:endParaRPr lang="cs-CZ" sz="1800" dirty="0"/>
          </a:p>
          <a:p>
            <a:pPr marL="342900" lvl="1" indent="-342900"/>
            <a:r>
              <a:rPr lang="cs-CZ" sz="1800" dirty="0"/>
              <a:t>princip kasace - zruší a vrátí </a:t>
            </a:r>
          </a:p>
          <a:p>
            <a:pPr marL="342900" lvl="1" indent="-342900"/>
            <a:endParaRPr lang="cs-CZ" sz="1800" dirty="0"/>
          </a:p>
          <a:p>
            <a:pPr marL="342900" lvl="1" indent="-342900"/>
            <a:r>
              <a:rPr lang="cs-CZ" sz="1800" dirty="0"/>
              <a:t>zákaz reformace in </a:t>
            </a:r>
            <a:r>
              <a:rPr lang="cs-CZ" sz="1800" dirty="0" err="1"/>
              <a:t>peius</a:t>
            </a:r>
            <a:r>
              <a:rPr lang="cs-CZ" sz="1800" dirty="0"/>
              <a:t> - zákaz změny k horšímu</a:t>
            </a:r>
          </a:p>
          <a:p>
            <a:pPr marL="342900" lvl="1" indent="-342900">
              <a:buNone/>
            </a:pPr>
            <a:endParaRPr lang="cs-CZ" sz="1800" dirty="0"/>
          </a:p>
          <a:p>
            <a:pPr marL="342900" lvl="1" indent="-342900"/>
            <a:r>
              <a:rPr lang="cs-CZ" sz="1800" dirty="0"/>
              <a:t>beneficium </a:t>
            </a:r>
            <a:r>
              <a:rPr lang="cs-CZ" sz="1800" dirty="0" err="1"/>
              <a:t>cohaesionis</a:t>
            </a:r>
            <a:r>
              <a:rPr lang="cs-CZ" sz="1800" dirty="0"/>
              <a:t> - dobrodiní v souvislostech</a:t>
            </a:r>
            <a:endParaRPr lang="cs-CZ" dirty="0"/>
          </a:p>
        </p:txBody>
      </p:sp>
      <p:sp>
        <p:nvSpPr>
          <p:cNvPr id="5" name="Zástupný symbol pro číslo snímku 4"/>
          <p:cNvSpPr>
            <a:spLocks noGrp="1"/>
          </p:cNvSpPr>
          <p:nvPr>
            <p:ph type="sldNum" sz="quarter" idx="11"/>
          </p:nvPr>
        </p:nvSpPr>
        <p:spPr/>
        <p:txBody>
          <a:bodyPr/>
          <a:lstStyle/>
          <a:p>
            <a:pPr>
              <a:defRPr/>
            </a:pPr>
            <a:fld id="{C4FF7962-9CBE-4E2D-890E-8EF101922B70}" type="slidenum">
              <a:rPr lang="cs-CZ" smtClean="0"/>
              <a:pPr>
                <a:defRPr/>
              </a:pPr>
              <a:t>17</a:t>
            </a:fld>
            <a:endParaRPr lang="cs-CZ"/>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Nadpis 1"/>
          <p:cNvSpPr>
            <a:spLocks noGrp="1"/>
          </p:cNvSpPr>
          <p:nvPr>
            <p:ph type="title"/>
          </p:nvPr>
        </p:nvSpPr>
        <p:spPr/>
        <p:txBody>
          <a:bodyPr/>
          <a:lstStyle/>
          <a:p>
            <a:endParaRPr lang="cs-CZ"/>
          </a:p>
        </p:txBody>
      </p:sp>
      <p:sp>
        <p:nvSpPr>
          <p:cNvPr id="18435" name="Zástupný symbol pro obsah 2"/>
          <p:cNvSpPr>
            <a:spLocks noGrp="1"/>
          </p:cNvSpPr>
          <p:nvPr>
            <p:ph idx="1"/>
          </p:nvPr>
        </p:nvSpPr>
        <p:spPr/>
        <p:txBody>
          <a:bodyPr/>
          <a:lstStyle/>
          <a:p>
            <a:pPr>
              <a:buFont typeface="Wingdings" pitchFamily="2" charset="2"/>
              <a:buNone/>
            </a:pPr>
            <a:endParaRPr lang="cs-CZ" sz="1800" dirty="0"/>
          </a:p>
          <a:p>
            <a:r>
              <a:rPr lang="cs-CZ" sz="1700" dirty="0"/>
              <a:t>úplný revizní princip - např. stížnost </a:t>
            </a:r>
          </a:p>
          <a:p>
            <a:pPr>
              <a:buFont typeface="Wingdings" pitchFamily="2" charset="2"/>
              <a:buNone/>
            </a:pPr>
            <a:endParaRPr lang="cs-CZ" sz="1700" dirty="0"/>
          </a:p>
          <a:p>
            <a:r>
              <a:rPr lang="cs-CZ" sz="1700" dirty="0"/>
              <a:t>omezený revizní princip - např. odvolání </a:t>
            </a:r>
          </a:p>
          <a:p>
            <a:endParaRPr lang="cs-CZ" sz="1700" dirty="0"/>
          </a:p>
          <a:p>
            <a:pPr algn="just"/>
            <a:r>
              <a:rPr lang="cs-CZ" sz="1700" dirty="0"/>
              <a:t>účinek devolutivní - rozhodnutí o opravném prostředku se přenáší na jiný (zpravidla nadřízený) orgán </a:t>
            </a:r>
          </a:p>
          <a:p>
            <a:pPr algn="just">
              <a:buFont typeface="Wingdings" pitchFamily="2" charset="2"/>
              <a:buNone/>
            </a:pPr>
            <a:endParaRPr lang="cs-CZ" sz="1700" dirty="0"/>
          </a:p>
          <a:p>
            <a:pPr lvl="1" algn="just"/>
            <a:r>
              <a:rPr lang="cs-CZ" sz="1500" dirty="0" err="1"/>
              <a:t>autoremedura</a:t>
            </a:r>
            <a:r>
              <a:rPr lang="cs-CZ" sz="1500" dirty="0"/>
              <a:t> - orgán, který rozhodnutí vydal, sám vyhoví  opravnému prostředku (stížnost) a původní rozhodnutí změní </a:t>
            </a:r>
          </a:p>
          <a:p>
            <a:pPr lvl="1" algn="just">
              <a:buFont typeface="Wingdings" pitchFamily="2" charset="2"/>
              <a:buNone/>
            </a:pPr>
            <a:endParaRPr lang="cs-CZ" sz="1700" dirty="0"/>
          </a:p>
          <a:p>
            <a:pPr algn="just"/>
            <a:r>
              <a:rPr lang="cs-CZ" sz="1700" dirty="0"/>
              <a:t>účinek </a:t>
            </a:r>
            <a:r>
              <a:rPr lang="cs-CZ" sz="1700" dirty="0" err="1"/>
              <a:t>suspenzivní</a:t>
            </a:r>
            <a:r>
              <a:rPr lang="cs-CZ" sz="1700" dirty="0"/>
              <a:t> - odkladný účinek rozhodnutí</a:t>
            </a:r>
          </a:p>
        </p:txBody>
      </p:sp>
      <p:sp>
        <p:nvSpPr>
          <p:cNvPr id="6" name="Zástupný symbol pro číslo snímku 5"/>
          <p:cNvSpPr>
            <a:spLocks noGrp="1"/>
          </p:cNvSpPr>
          <p:nvPr>
            <p:ph type="sldNum" sz="quarter" idx="11"/>
          </p:nvPr>
        </p:nvSpPr>
        <p:spPr/>
        <p:txBody>
          <a:bodyPr/>
          <a:lstStyle/>
          <a:p>
            <a:pPr>
              <a:defRPr/>
            </a:pPr>
            <a:fld id="{BD71B7C4-593C-4F13-87EC-277853BA839E}" type="slidenum">
              <a:rPr lang="cs-CZ" smtClean="0"/>
              <a:pPr>
                <a:defRPr/>
              </a:pPr>
              <a:t>18</a:t>
            </a:fld>
            <a:endParaRPr lang="cs-CZ"/>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Nadpis 1"/>
          <p:cNvSpPr>
            <a:spLocks noGrp="1"/>
          </p:cNvSpPr>
          <p:nvPr>
            <p:ph type="title"/>
          </p:nvPr>
        </p:nvSpPr>
        <p:spPr/>
        <p:txBody>
          <a:bodyPr/>
          <a:lstStyle/>
          <a:p>
            <a:pPr algn="ctr"/>
            <a:r>
              <a:rPr lang="cs-CZ" b="1"/>
              <a:t>Vykonávací řízení „exekuce“</a:t>
            </a:r>
            <a:endParaRPr lang="cs-CZ"/>
          </a:p>
        </p:txBody>
      </p:sp>
      <p:sp>
        <p:nvSpPr>
          <p:cNvPr id="19459" name="Zástupný symbol pro obsah 2"/>
          <p:cNvSpPr>
            <a:spLocks noGrp="1"/>
          </p:cNvSpPr>
          <p:nvPr>
            <p:ph idx="1"/>
          </p:nvPr>
        </p:nvSpPr>
        <p:spPr/>
        <p:txBody>
          <a:bodyPr/>
          <a:lstStyle/>
          <a:p>
            <a:pPr algn="just">
              <a:lnSpc>
                <a:spcPct val="100000"/>
              </a:lnSpc>
            </a:pPr>
            <a:r>
              <a:rPr lang="cs-CZ" sz="1800" dirty="0"/>
              <a:t>směřuje k zajištění výkonu jednotlivých uložených trestů a ochranných opatření a jeho účelem je nucené uskutečnění obsahu rozhodnutí příslušného orgánu činného v trestním řízení; § 315 </a:t>
            </a:r>
            <a:r>
              <a:rPr lang="cs-CZ" sz="1800" dirty="0" err="1"/>
              <a:t>TrŘ</a:t>
            </a:r>
            <a:endParaRPr lang="cs-CZ" sz="1800" dirty="0"/>
          </a:p>
          <a:p>
            <a:pPr algn="just">
              <a:lnSpc>
                <a:spcPct val="100000"/>
              </a:lnSpc>
              <a:buFont typeface="Wingdings" pitchFamily="2" charset="2"/>
              <a:buNone/>
            </a:pPr>
            <a:endParaRPr lang="cs-CZ" sz="1800" dirty="0"/>
          </a:p>
          <a:p>
            <a:pPr lvl="1" algn="just"/>
            <a:r>
              <a:rPr lang="cs-CZ" sz="1600" dirty="0"/>
              <a:t>účelem trestního řízení je nejen odhalení trestných činů, jejich pachatelů a jejich spravedlivé potrestání, ale taktéž zajištění výkonu rozhodnutí  </a:t>
            </a:r>
          </a:p>
          <a:p>
            <a:pPr lvl="1" algn="just">
              <a:buFont typeface="Wingdings" pitchFamily="2" charset="2"/>
              <a:buNone/>
            </a:pPr>
            <a:endParaRPr lang="cs-CZ" sz="1600" dirty="0"/>
          </a:p>
          <a:p>
            <a:pPr algn="just">
              <a:lnSpc>
                <a:spcPct val="100000"/>
              </a:lnSpc>
            </a:pPr>
            <a:r>
              <a:rPr lang="cs-CZ" sz="1800" dirty="0"/>
              <a:t>zásada bezodkladnosti výkonu</a:t>
            </a:r>
          </a:p>
          <a:p>
            <a:pPr algn="just">
              <a:lnSpc>
                <a:spcPct val="100000"/>
              </a:lnSpc>
              <a:buFont typeface="Wingdings" pitchFamily="2" charset="2"/>
              <a:buNone/>
            </a:pPr>
            <a:endParaRPr lang="cs-CZ" sz="1800" dirty="0"/>
          </a:p>
          <a:p>
            <a:pPr lvl="1" algn="just"/>
            <a:r>
              <a:rPr lang="cs-CZ" sz="1600" dirty="0"/>
              <a:t>odklad výkonu – výkon trestu by ohrozil život nebo zdraví,  těhotná žena, matka novorozeného dítěte (do 1 roku po porodu)</a:t>
            </a:r>
          </a:p>
          <a:p>
            <a:pPr lvl="1" algn="just">
              <a:buFont typeface="Wingdings" pitchFamily="2" charset="2"/>
              <a:buNone/>
            </a:pPr>
            <a:endParaRPr lang="cs-CZ" sz="1600" dirty="0"/>
          </a:p>
          <a:p>
            <a:pPr algn="just">
              <a:lnSpc>
                <a:spcPct val="100000"/>
              </a:lnSpc>
            </a:pPr>
            <a:r>
              <a:rPr lang="cs-CZ" sz="1800" dirty="0"/>
              <a:t>zásada </a:t>
            </a:r>
            <a:r>
              <a:rPr lang="cs-CZ" sz="1800" dirty="0" err="1"/>
              <a:t>nepřerušitelnosti</a:t>
            </a:r>
            <a:r>
              <a:rPr lang="cs-CZ" sz="1800" dirty="0"/>
              <a:t> (kontinuita)výkonu</a:t>
            </a:r>
          </a:p>
          <a:p>
            <a:pPr algn="just">
              <a:lnSpc>
                <a:spcPct val="100000"/>
              </a:lnSpc>
              <a:buFont typeface="Wingdings" pitchFamily="2" charset="2"/>
              <a:buNone/>
            </a:pPr>
            <a:endParaRPr lang="cs-CZ" sz="1800" dirty="0"/>
          </a:p>
          <a:p>
            <a:pPr lvl="1" algn="just"/>
            <a:r>
              <a:rPr lang="cs-CZ" sz="1600" dirty="0"/>
              <a:t>přerušení výkonu - těžká nemoc</a:t>
            </a:r>
          </a:p>
          <a:p>
            <a:endParaRPr lang="cs-CZ" dirty="0"/>
          </a:p>
        </p:txBody>
      </p:sp>
      <p:sp>
        <p:nvSpPr>
          <p:cNvPr id="5" name="Zástupný symbol pro číslo snímku 4"/>
          <p:cNvSpPr>
            <a:spLocks noGrp="1"/>
          </p:cNvSpPr>
          <p:nvPr>
            <p:ph type="sldNum" sz="quarter" idx="11"/>
          </p:nvPr>
        </p:nvSpPr>
        <p:spPr/>
        <p:txBody>
          <a:bodyPr/>
          <a:lstStyle/>
          <a:p>
            <a:pPr>
              <a:defRPr/>
            </a:pPr>
            <a:fld id="{07ED860B-798D-49E4-8A6A-AEAAAEAF2E0B}" type="slidenum">
              <a:rPr lang="cs-CZ" smtClean="0"/>
              <a:pPr>
                <a:defRPr/>
              </a:pPr>
              <a:t>19</a:t>
            </a:fld>
            <a:endParaRPr lang="cs-CZ"/>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Nadpis 1">
            <a:extLst>
              <a:ext uri="{FF2B5EF4-FFF2-40B4-BE49-F238E27FC236}">
                <a16:creationId xmlns:a16="http://schemas.microsoft.com/office/drawing/2014/main" id="{6E2CE603-3689-4EBA-A7DB-B6BA32FD310C}"/>
              </a:ext>
            </a:extLst>
          </p:cNvPr>
          <p:cNvSpPr>
            <a:spLocks noGrp="1"/>
          </p:cNvSpPr>
          <p:nvPr>
            <p:ph type="title"/>
          </p:nvPr>
        </p:nvSpPr>
        <p:spPr/>
        <p:txBody>
          <a:bodyPr/>
          <a:lstStyle/>
          <a:p>
            <a:pPr algn="ctr"/>
            <a:r>
              <a:rPr lang="cs-CZ" altLang="cs-CZ" b="1"/>
              <a:t>Stadia trestního řízení </a:t>
            </a:r>
          </a:p>
        </p:txBody>
      </p:sp>
      <p:sp>
        <p:nvSpPr>
          <p:cNvPr id="16387" name="Zástupný symbol pro obsah 2">
            <a:extLst>
              <a:ext uri="{FF2B5EF4-FFF2-40B4-BE49-F238E27FC236}">
                <a16:creationId xmlns:a16="http://schemas.microsoft.com/office/drawing/2014/main" id="{1AB71FC5-DD37-4607-B6BB-BC98B3414CA4}"/>
              </a:ext>
            </a:extLst>
          </p:cNvPr>
          <p:cNvSpPr>
            <a:spLocks noGrp="1"/>
          </p:cNvSpPr>
          <p:nvPr>
            <p:ph idx="1"/>
          </p:nvPr>
        </p:nvSpPr>
        <p:spPr/>
        <p:txBody>
          <a:bodyPr/>
          <a:lstStyle/>
          <a:p>
            <a:pPr algn="just" eaLnBrk="1" hangingPunct="1">
              <a:lnSpc>
                <a:spcPct val="100000"/>
              </a:lnSpc>
              <a:defRPr/>
            </a:pPr>
            <a:r>
              <a:rPr lang="cs-CZ" sz="1700" dirty="0"/>
              <a:t>představují jednotlivé časové úseky, v nichž OČTŘ a další subjekty plní své úkoly (povinnosti) a vykonávají svá práva s cílem dosáhnout účelu trestního řízení </a:t>
            </a:r>
          </a:p>
          <a:p>
            <a:pPr algn="just" eaLnBrk="1" hangingPunct="1">
              <a:lnSpc>
                <a:spcPct val="100000"/>
              </a:lnSpc>
              <a:defRPr/>
            </a:pPr>
            <a:endParaRPr lang="cs-CZ" sz="1700" dirty="0"/>
          </a:p>
          <a:p>
            <a:pPr algn="just" eaLnBrk="1" hangingPunct="1">
              <a:lnSpc>
                <a:spcPct val="100000"/>
              </a:lnSpc>
              <a:defRPr/>
            </a:pPr>
            <a:r>
              <a:rPr lang="cs-CZ" sz="1700" dirty="0"/>
              <a:t>předsoudní stadia x soudní stadia  - § 12/10 </a:t>
            </a:r>
            <a:r>
              <a:rPr lang="cs-CZ" sz="1700" dirty="0" err="1"/>
              <a:t>TrŘ</a:t>
            </a:r>
            <a:endParaRPr lang="cs-CZ" sz="1700" dirty="0"/>
          </a:p>
          <a:p>
            <a:pPr algn="just" eaLnBrk="1" hangingPunct="1">
              <a:lnSpc>
                <a:spcPct val="100000"/>
              </a:lnSpc>
              <a:buFont typeface="Wingdings" panose="05000000000000000000" pitchFamily="2" charset="2"/>
              <a:buNone/>
              <a:defRPr/>
            </a:pPr>
            <a:r>
              <a:rPr lang="cs-CZ" sz="1700" dirty="0"/>
              <a:t>    1. předsoudní </a:t>
            </a:r>
          </a:p>
          <a:p>
            <a:pPr lvl="1" algn="just" eaLnBrk="1" hangingPunct="1">
              <a:defRPr/>
            </a:pPr>
            <a:r>
              <a:rPr lang="cs-CZ" sz="1500" dirty="0"/>
              <a:t>přípravné řízení </a:t>
            </a:r>
          </a:p>
          <a:p>
            <a:pPr marL="1200150" lvl="2" indent="-285750" algn="just" eaLnBrk="1" hangingPunct="1">
              <a:lnSpc>
                <a:spcPct val="100000"/>
              </a:lnSpc>
              <a:buFont typeface="Arial" panose="020B0604020202020204" pitchFamily="34" charset="0"/>
              <a:buChar char="•"/>
              <a:defRPr/>
            </a:pPr>
            <a:r>
              <a:rPr lang="cs-CZ" sz="1300" dirty="0"/>
              <a:t>postup před zahájením trestního stíhání – slangově označováno jako prověřování - fakultativní </a:t>
            </a:r>
          </a:p>
          <a:p>
            <a:pPr marL="1200150" lvl="2" indent="-285750" algn="just" eaLnBrk="1" hangingPunct="1">
              <a:lnSpc>
                <a:spcPct val="100000"/>
              </a:lnSpc>
              <a:buFont typeface="Arial" panose="020B0604020202020204" pitchFamily="34" charset="0"/>
              <a:buChar char="•"/>
              <a:defRPr/>
            </a:pPr>
            <a:r>
              <a:rPr lang="cs-CZ" sz="1300" dirty="0"/>
              <a:t>postup po zahájení trestního stíhání/vyšetřovaní – obligatorní </a:t>
            </a:r>
          </a:p>
          <a:p>
            <a:pPr marL="324000" lvl="1" indent="0" algn="just" eaLnBrk="1" hangingPunct="1">
              <a:buNone/>
              <a:defRPr/>
            </a:pPr>
            <a:endParaRPr lang="cs-CZ" sz="1500" dirty="0"/>
          </a:p>
          <a:p>
            <a:pPr marL="324000" lvl="1" indent="0" algn="just" eaLnBrk="1" hangingPunct="1">
              <a:buNone/>
              <a:defRPr/>
            </a:pPr>
            <a:r>
              <a:rPr lang="cs-CZ" sz="1500" dirty="0"/>
              <a:t>2. soudní </a:t>
            </a:r>
          </a:p>
          <a:p>
            <a:pPr lvl="1" algn="just">
              <a:defRPr/>
            </a:pPr>
            <a:r>
              <a:rPr lang="cs-CZ" sz="1500" dirty="0"/>
              <a:t>předběžné projednání obžaloby – fakultativní </a:t>
            </a:r>
          </a:p>
          <a:p>
            <a:pPr lvl="1" algn="just" eaLnBrk="1" hangingPunct="1">
              <a:defRPr/>
            </a:pPr>
            <a:r>
              <a:rPr lang="cs-CZ" sz="1500" dirty="0"/>
              <a:t>hlavní líčení  - obligatorní </a:t>
            </a:r>
          </a:p>
          <a:p>
            <a:pPr lvl="1" algn="just" eaLnBrk="1" hangingPunct="1">
              <a:defRPr/>
            </a:pPr>
            <a:r>
              <a:rPr lang="cs-CZ" sz="1500" dirty="0"/>
              <a:t>řízení o opravných prostředcích  - obligatorní </a:t>
            </a:r>
          </a:p>
          <a:p>
            <a:pPr lvl="1" algn="just" eaLnBrk="1" hangingPunct="1">
              <a:defRPr/>
            </a:pPr>
            <a:r>
              <a:rPr lang="cs-CZ" sz="1500" dirty="0"/>
              <a:t>vykonávací řízení - obligatorní </a:t>
            </a:r>
          </a:p>
          <a:p>
            <a:pPr lvl="1" algn="just" eaLnBrk="1" hangingPunct="1">
              <a:buFont typeface="Wingdings" panose="05000000000000000000" pitchFamily="2" charset="2"/>
              <a:buNone/>
              <a:defRPr/>
            </a:pPr>
            <a:endParaRPr lang="cs-CZ" sz="1600" dirty="0"/>
          </a:p>
          <a:p>
            <a:pPr algn="just" eaLnBrk="1" hangingPunct="1">
              <a:lnSpc>
                <a:spcPct val="100000"/>
              </a:lnSpc>
              <a:defRPr/>
            </a:pPr>
            <a:r>
              <a:rPr lang="cs-CZ" sz="1700" dirty="0"/>
              <a:t>stadium není totožný pojem jako fáze (nezaměňovat), fáze představuje vnitřní členění stadia např. stadium přípravného řízení, fáze prověřování </a:t>
            </a:r>
            <a:endParaRPr lang="cs-CZ" sz="1600" dirty="0"/>
          </a:p>
        </p:txBody>
      </p:sp>
      <p:sp>
        <p:nvSpPr>
          <p:cNvPr id="6" name="Zástupný symbol pro číslo snímku 5">
            <a:extLst>
              <a:ext uri="{FF2B5EF4-FFF2-40B4-BE49-F238E27FC236}">
                <a16:creationId xmlns:a16="http://schemas.microsoft.com/office/drawing/2014/main" id="{412C1074-A584-4958-8D48-91A296DA643D}"/>
              </a:ext>
            </a:extLst>
          </p:cNvPr>
          <p:cNvSpPr>
            <a:spLocks noGrp="1"/>
          </p:cNvSpPr>
          <p:nvPr>
            <p:ph type="sldNum" sz="quarter" idx="11"/>
          </p:nvPr>
        </p:nvSpPr>
        <p:spPr/>
        <p:txBody>
          <a:bodyPr/>
          <a:lstStyle>
            <a:lvl1pPr eaLnBrk="0" hangingPunct="0">
              <a:defRPr sz="1600" b="1">
                <a:solidFill>
                  <a:schemeClr val="tx1"/>
                </a:solidFill>
                <a:latin typeface="Arial" panose="020B0604020202020204" pitchFamily="34" charset="0"/>
              </a:defRPr>
            </a:lvl1pPr>
            <a:lvl2pPr marL="742950" indent="-285750" eaLnBrk="0" hangingPunct="0">
              <a:defRPr sz="1600" b="1">
                <a:solidFill>
                  <a:schemeClr val="tx1"/>
                </a:solidFill>
                <a:latin typeface="Arial" panose="020B0604020202020204" pitchFamily="34" charset="0"/>
              </a:defRPr>
            </a:lvl2pPr>
            <a:lvl3pPr marL="1143000" indent="-228600" eaLnBrk="0" hangingPunct="0">
              <a:defRPr sz="1600" b="1">
                <a:solidFill>
                  <a:schemeClr val="tx1"/>
                </a:solidFill>
                <a:latin typeface="Arial" panose="020B0604020202020204" pitchFamily="34" charset="0"/>
              </a:defRPr>
            </a:lvl3pPr>
            <a:lvl4pPr marL="1600200" indent="-228600" eaLnBrk="0" hangingPunct="0">
              <a:defRPr sz="1600" b="1">
                <a:solidFill>
                  <a:schemeClr val="tx1"/>
                </a:solidFill>
                <a:latin typeface="Arial" panose="020B0604020202020204" pitchFamily="34" charset="0"/>
              </a:defRPr>
            </a:lvl4pPr>
            <a:lvl5pPr marL="2057400" indent="-228600" eaLnBrk="0" hangingPunct="0">
              <a:defRPr sz="1600" b="1">
                <a:solidFill>
                  <a:schemeClr val="tx1"/>
                </a:solidFill>
                <a:latin typeface="Arial" panose="020B0604020202020204" pitchFamily="34" charset="0"/>
              </a:defRPr>
            </a:lvl5pPr>
            <a:lvl6pPr marL="2514600" indent="-228600" algn="r" eaLnBrk="0" fontAlgn="base" hangingPunct="0">
              <a:spcBef>
                <a:spcPct val="0"/>
              </a:spcBef>
              <a:spcAft>
                <a:spcPct val="0"/>
              </a:spcAft>
              <a:defRPr sz="1600" b="1">
                <a:solidFill>
                  <a:schemeClr val="tx1"/>
                </a:solidFill>
                <a:latin typeface="Arial" panose="020B0604020202020204" pitchFamily="34" charset="0"/>
              </a:defRPr>
            </a:lvl6pPr>
            <a:lvl7pPr marL="2971800" indent="-228600" algn="r" eaLnBrk="0" fontAlgn="base" hangingPunct="0">
              <a:spcBef>
                <a:spcPct val="0"/>
              </a:spcBef>
              <a:spcAft>
                <a:spcPct val="0"/>
              </a:spcAft>
              <a:defRPr sz="1600" b="1">
                <a:solidFill>
                  <a:schemeClr val="tx1"/>
                </a:solidFill>
                <a:latin typeface="Arial" panose="020B0604020202020204" pitchFamily="34" charset="0"/>
              </a:defRPr>
            </a:lvl7pPr>
            <a:lvl8pPr marL="3429000" indent="-228600" algn="r" eaLnBrk="0" fontAlgn="base" hangingPunct="0">
              <a:spcBef>
                <a:spcPct val="0"/>
              </a:spcBef>
              <a:spcAft>
                <a:spcPct val="0"/>
              </a:spcAft>
              <a:defRPr sz="1600" b="1">
                <a:solidFill>
                  <a:schemeClr val="tx1"/>
                </a:solidFill>
                <a:latin typeface="Arial" panose="020B0604020202020204" pitchFamily="34" charset="0"/>
              </a:defRPr>
            </a:lvl8pPr>
            <a:lvl9pPr marL="3886200" indent="-228600" algn="r" eaLnBrk="0" fontAlgn="base" hangingPunct="0">
              <a:spcBef>
                <a:spcPct val="0"/>
              </a:spcBef>
              <a:spcAft>
                <a:spcPct val="0"/>
              </a:spcAft>
              <a:defRPr sz="1600" b="1">
                <a:solidFill>
                  <a:schemeClr val="tx1"/>
                </a:solidFill>
                <a:latin typeface="Arial" panose="020B0604020202020204" pitchFamily="34" charset="0"/>
              </a:defRPr>
            </a:lvl9pPr>
          </a:lstStyle>
          <a:p>
            <a:pPr eaLnBrk="1" hangingPunct="1"/>
            <a:fld id="{5680C039-D626-447F-97CB-90138AAE87D5}" type="slidenum">
              <a:rPr lang="cs-CZ" altLang="cs-CZ" sz="1200">
                <a:latin typeface="Trebuchet MS" panose="020B0603020202020204" pitchFamily="34" charset="0"/>
              </a:rPr>
              <a:pPr eaLnBrk="1" hangingPunct="1"/>
              <a:t>2</a:t>
            </a:fld>
            <a:endParaRPr lang="cs-CZ" altLang="cs-CZ" sz="1200">
              <a:latin typeface="Trebuchet MS" panose="020B0603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Nadpis 1"/>
          <p:cNvSpPr>
            <a:spLocks noGrp="1"/>
          </p:cNvSpPr>
          <p:nvPr>
            <p:ph type="title"/>
          </p:nvPr>
        </p:nvSpPr>
        <p:spPr/>
        <p:txBody>
          <a:bodyPr/>
          <a:lstStyle/>
          <a:p>
            <a:endParaRPr lang="cs-CZ"/>
          </a:p>
        </p:txBody>
      </p:sp>
      <p:sp>
        <p:nvSpPr>
          <p:cNvPr id="20483" name="Zástupný symbol pro obsah 2"/>
          <p:cNvSpPr>
            <a:spLocks noGrp="1"/>
          </p:cNvSpPr>
          <p:nvPr>
            <p:ph idx="1"/>
          </p:nvPr>
        </p:nvSpPr>
        <p:spPr/>
        <p:txBody>
          <a:bodyPr/>
          <a:lstStyle/>
          <a:p>
            <a:pPr algn="just"/>
            <a:r>
              <a:rPr lang="cs-CZ" sz="1700" dirty="0"/>
              <a:t>zásada korespondence  výkonu obsahu rozhodnutí, jehož se výkon dotýká</a:t>
            </a:r>
          </a:p>
          <a:p>
            <a:pPr lvl="1" algn="just"/>
            <a:r>
              <a:rPr lang="cs-CZ" sz="1500" dirty="0"/>
              <a:t>podmíněné propuštění z výkonu TOS  po vykonání určité doby (§ 88 </a:t>
            </a:r>
            <a:r>
              <a:rPr lang="cs-CZ" sz="1500" dirty="0" err="1"/>
              <a:t>TrZ</a:t>
            </a:r>
            <a:r>
              <a:rPr lang="cs-CZ" sz="1500" dirty="0"/>
              <a:t>)</a:t>
            </a:r>
          </a:p>
          <a:p>
            <a:pPr lvl="1" algn="just">
              <a:buFont typeface="Wingdings" pitchFamily="2" charset="2"/>
              <a:buNone/>
            </a:pPr>
            <a:endParaRPr lang="cs-CZ" sz="1500" dirty="0"/>
          </a:p>
          <a:p>
            <a:pPr lvl="1" algn="just"/>
            <a:r>
              <a:rPr lang="cs-CZ" sz="1500" dirty="0"/>
              <a:t>upuštění od výkonu TOS  - § 327 </a:t>
            </a:r>
            <a:r>
              <a:rPr lang="cs-CZ" sz="1500" dirty="0" err="1"/>
              <a:t>TrŘ</a:t>
            </a:r>
            <a:r>
              <a:rPr lang="cs-CZ" sz="1500" dirty="0"/>
              <a:t> </a:t>
            </a:r>
          </a:p>
          <a:p>
            <a:pPr lvl="1" algn="just"/>
            <a:r>
              <a:rPr lang="cs-CZ" sz="1400" dirty="0"/>
              <a:t>odsouzený  bude předán na základě  extradice (mimo EU) nebo EZR  (v rámci EU) nebo vyhoštěn </a:t>
            </a:r>
          </a:p>
          <a:p>
            <a:pPr lvl="1" algn="just"/>
            <a:r>
              <a:rPr lang="cs-CZ" sz="1400" dirty="0"/>
              <a:t>onemocněl nevyléčitelnou  životu nebezpečnou nemocí (duševní nemocí)</a:t>
            </a:r>
          </a:p>
          <a:p>
            <a:pPr algn="just"/>
            <a:endParaRPr lang="cs-CZ" sz="1800" dirty="0"/>
          </a:p>
          <a:p>
            <a:pPr algn="just"/>
            <a:r>
              <a:rPr lang="cs-CZ" sz="1700" dirty="0"/>
              <a:t>zásada výchovného vlivu výkonu </a:t>
            </a:r>
          </a:p>
          <a:p>
            <a:pPr lvl="1" algn="just"/>
            <a:r>
              <a:rPr lang="cs-CZ" sz="1600" dirty="0"/>
              <a:t>účel trestu </a:t>
            </a:r>
          </a:p>
          <a:p>
            <a:pPr lvl="1" algn="just">
              <a:buFont typeface="Wingdings" pitchFamily="2" charset="2"/>
              <a:buNone/>
            </a:pPr>
            <a:endParaRPr lang="cs-CZ" sz="1600" dirty="0"/>
          </a:p>
          <a:p>
            <a:pPr algn="just"/>
            <a:r>
              <a:rPr lang="cs-CZ" sz="1700" dirty="0"/>
              <a:t>zásada kontroly výkonu </a:t>
            </a:r>
          </a:p>
          <a:p>
            <a:pPr lvl="1" algn="just"/>
            <a:r>
              <a:rPr lang="cs-CZ" sz="1600" dirty="0"/>
              <a:t>oprávnění  státního zástupce  KSZ, v jehož obvodu je  trest vykonáván </a:t>
            </a:r>
          </a:p>
          <a:p>
            <a:pPr algn="just"/>
            <a:endParaRPr lang="cs-CZ" sz="1800" dirty="0"/>
          </a:p>
        </p:txBody>
      </p:sp>
      <p:sp>
        <p:nvSpPr>
          <p:cNvPr id="5" name="Zástupný symbol pro číslo snímku 4"/>
          <p:cNvSpPr>
            <a:spLocks noGrp="1"/>
          </p:cNvSpPr>
          <p:nvPr>
            <p:ph type="sldNum" sz="quarter" idx="11"/>
          </p:nvPr>
        </p:nvSpPr>
        <p:spPr/>
        <p:txBody>
          <a:bodyPr/>
          <a:lstStyle/>
          <a:p>
            <a:pPr>
              <a:defRPr/>
            </a:pPr>
            <a:fld id="{EFA899F6-C69B-4809-9C7E-A558D8E852E9}" type="slidenum">
              <a:rPr lang="cs-CZ" smtClean="0"/>
              <a:pPr>
                <a:defRPr/>
              </a:pPr>
              <a:t>20</a:t>
            </a:fld>
            <a:endParaRPr lang="cs-CZ"/>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Nadpis 1"/>
          <p:cNvSpPr>
            <a:spLocks noGrp="1"/>
          </p:cNvSpPr>
          <p:nvPr>
            <p:ph type="title"/>
          </p:nvPr>
        </p:nvSpPr>
        <p:spPr/>
        <p:txBody>
          <a:bodyPr/>
          <a:lstStyle/>
          <a:p>
            <a:pPr algn="ctr"/>
            <a:r>
              <a:rPr lang="cs-CZ" sz="2600" dirty="0"/>
              <a:t>Řízení po zrušení rozhodnutí nálezem Ústavního soudu</a:t>
            </a:r>
          </a:p>
        </p:txBody>
      </p:sp>
      <p:sp>
        <p:nvSpPr>
          <p:cNvPr id="21507" name="Zástupný symbol pro obsah 2"/>
          <p:cNvSpPr>
            <a:spLocks noGrp="1"/>
          </p:cNvSpPr>
          <p:nvPr>
            <p:ph idx="1"/>
          </p:nvPr>
        </p:nvSpPr>
        <p:spPr/>
        <p:txBody>
          <a:bodyPr/>
          <a:lstStyle/>
          <a:p>
            <a:pPr marL="72000" indent="0" algn="just">
              <a:buNone/>
            </a:pPr>
            <a:endParaRPr lang="cs-CZ" sz="1800" dirty="0"/>
          </a:p>
          <a:p>
            <a:pPr algn="just"/>
            <a:r>
              <a:rPr lang="cs-CZ" sz="1700" dirty="0"/>
              <a:t>řízení po zrušení rozhodnutí nálezem Ústavního soudu - jeho účelem je náprava ústavnosti porušené nezákonným rozhodnutím nebo zákaz provádět jiné nezákonné zásahy orgánu veřejné moci; § 314h a násl. </a:t>
            </a:r>
            <a:r>
              <a:rPr lang="cs-CZ" sz="1700" dirty="0" err="1"/>
              <a:t>TrŘ</a:t>
            </a:r>
            <a:endParaRPr lang="cs-CZ" sz="1700" dirty="0"/>
          </a:p>
          <a:p>
            <a:pPr algn="just">
              <a:buFont typeface="Wingdings" pitchFamily="2" charset="2"/>
              <a:buNone/>
            </a:pPr>
            <a:endParaRPr lang="cs-CZ" sz="1800" dirty="0"/>
          </a:p>
          <a:p>
            <a:pPr lvl="1" algn="just"/>
            <a:r>
              <a:rPr lang="cs-CZ" sz="1500" dirty="0"/>
              <a:t>jeho typickým projevem je zásada kontinuity řízení, tj. v řízení pokračovat v tom stadiu, které bezprostředně předcházelo vydání zrušeného rozhodnutí</a:t>
            </a:r>
          </a:p>
          <a:p>
            <a:pPr algn="just"/>
            <a:endParaRPr lang="cs-CZ" sz="1500" dirty="0"/>
          </a:p>
          <a:p>
            <a:pPr lvl="1" algn="just"/>
            <a:r>
              <a:rPr lang="cs-CZ" sz="1500" dirty="0"/>
              <a:t>nezbytnost respektovat obsah zrušovacího nálezu </a:t>
            </a:r>
          </a:p>
          <a:p>
            <a:endParaRPr lang="cs-CZ" dirty="0"/>
          </a:p>
          <a:p>
            <a:endParaRPr lang="cs-CZ" dirty="0"/>
          </a:p>
        </p:txBody>
      </p:sp>
      <p:sp>
        <p:nvSpPr>
          <p:cNvPr id="5" name="Zástupný symbol pro číslo snímku 4"/>
          <p:cNvSpPr>
            <a:spLocks noGrp="1"/>
          </p:cNvSpPr>
          <p:nvPr>
            <p:ph type="sldNum" sz="quarter" idx="11"/>
          </p:nvPr>
        </p:nvSpPr>
        <p:spPr/>
        <p:txBody>
          <a:bodyPr/>
          <a:lstStyle/>
          <a:p>
            <a:pPr>
              <a:defRPr/>
            </a:pPr>
            <a:fld id="{C5C5A461-138F-4BFA-AF50-002F8A06E2BE}" type="slidenum">
              <a:rPr lang="cs-CZ" smtClean="0"/>
              <a:pPr>
                <a:defRPr/>
              </a:pPr>
              <a:t>21</a:t>
            </a:fld>
            <a:endParaRPr lang="cs-CZ"/>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Nadpis 1"/>
          <p:cNvSpPr>
            <a:spLocks noGrp="1"/>
          </p:cNvSpPr>
          <p:nvPr>
            <p:ph type="title"/>
          </p:nvPr>
        </p:nvSpPr>
        <p:spPr/>
        <p:txBody>
          <a:bodyPr/>
          <a:lstStyle/>
          <a:p>
            <a:pPr algn="ctr"/>
            <a:r>
              <a:rPr lang="cs-CZ" b="1"/>
              <a:t>Dokazování v trestním řízení </a:t>
            </a:r>
          </a:p>
        </p:txBody>
      </p:sp>
      <p:sp>
        <p:nvSpPr>
          <p:cNvPr id="22531" name="Zástupný symbol pro obsah 2"/>
          <p:cNvSpPr>
            <a:spLocks noGrp="1"/>
          </p:cNvSpPr>
          <p:nvPr>
            <p:ph idx="1"/>
          </p:nvPr>
        </p:nvSpPr>
        <p:spPr/>
        <p:txBody>
          <a:bodyPr/>
          <a:lstStyle/>
          <a:p>
            <a:pPr algn="just" eaLnBrk="1" hangingPunct="1"/>
            <a:endParaRPr lang="cs-CZ" sz="1700"/>
          </a:p>
          <a:p>
            <a:pPr algn="just" eaLnBrk="1" hangingPunct="1"/>
            <a:r>
              <a:rPr lang="cs-CZ" sz="1700"/>
              <a:t>v TrŘ upravený postup OČTŘ, jehož úkolem je umožnit těmto orgánům poznat skutečnosti důležité pro jejich rozhodnutí (čl. 2/3 Úst., čl. 2/2 LZPS) </a:t>
            </a:r>
          </a:p>
          <a:p>
            <a:pPr algn="just" eaLnBrk="1" hangingPunct="1"/>
            <a:endParaRPr lang="cs-CZ" sz="1700"/>
          </a:p>
          <a:p>
            <a:pPr algn="just"/>
            <a:r>
              <a:rPr lang="cs-CZ" sz="1700"/>
              <a:t>v trestním stíhání je v nezbytném rozsahu třeba dle § 89/1 TrŘ dokazovat zejména:</a:t>
            </a:r>
          </a:p>
          <a:p>
            <a:pPr algn="just">
              <a:buFont typeface="Wingdings" pitchFamily="2" charset="2"/>
              <a:buNone/>
            </a:pPr>
            <a:endParaRPr lang="cs-CZ" sz="1800"/>
          </a:p>
          <a:p>
            <a:pPr lvl="1" algn="just"/>
            <a:r>
              <a:rPr lang="cs-CZ" sz="1500"/>
              <a:t>zda se stal skutek, v němž je spatřován trestný čin</a:t>
            </a:r>
          </a:p>
          <a:p>
            <a:pPr lvl="1" algn="just"/>
            <a:r>
              <a:rPr lang="cs-CZ" sz="1500"/>
              <a:t>zda tento skutek spáchal obviněný, případně z jakých pohnutek</a:t>
            </a:r>
          </a:p>
          <a:p>
            <a:pPr lvl="1" algn="just"/>
            <a:r>
              <a:rPr lang="cs-CZ" sz="1500"/>
              <a:t>podstatné okolnosti, mající vliv na posouzení povahy a závažnosti činu</a:t>
            </a:r>
          </a:p>
          <a:p>
            <a:pPr lvl="1" algn="just"/>
            <a:r>
              <a:rPr lang="cs-CZ" sz="1500"/>
              <a:t>podstatné okolnosti k posouzení osobních poměrů pachatele</a:t>
            </a:r>
          </a:p>
          <a:p>
            <a:pPr lvl="1" algn="just"/>
            <a:r>
              <a:rPr lang="cs-CZ" sz="1500"/>
              <a:t>podstatné okolnosti, umožňující stanovení následku, výše škody způsobené trestným činem a bezdůvodného obohacení</a:t>
            </a:r>
          </a:p>
          <a:p>
            <a:pPr lvl="1" algn="just"/>
            <a:r>
              <a:rPr lang="cs-CZ" sz="1500"/>
              <a:t>okolnosti, které vedly k trestné činnosti nebo umožnily její spáchání</a:t>
            </a:r>
          </a:p>
          <a:p>
            <a:pPr algn="just" eaLnBrk="1" hangingPunct="1"/>
            <a:endParaRPr lang="cs-CZ" sz="1700"/>
          </a:p>
          <a:p>
            <a:pPr algn="just" eaLnBrk="1" hangingPunct="1">
              <a:buFont typeface="Wingdings" pitchFamily="2" charset="2"/>
              <a:buNone/>
            </a:pPr>
            <a:endParaRPr lang="cs-CZ" sz="1800"/>
          </a:p>
          <a:p>
            <a:pPr algn="just" eaLnBrk="1" hangingPunct="1"/>
            <a:endParaRPr lang="cs-CZ" sz="1800"/>
          </a:p>
          <a:p>
            <a:pPr eaLnBrk="1" hangingPunct="1"/>
            <a:endParaRPr lang="cs-CZ"/>
          </a:p>
          <a:p>
            <a:pPr algn="just"/>
            <a:endParaRPr lang="cs-CZ" sz="1800"/>
          </a:p>
          <a:p>
            <a:pPr>
              <a:buFont typeface="Wingdings" pitchFamily="2" charset="2"/>
              <a:buNone/>
            </a:pPr>
            <a:endParaRPr lang="cs-CZ"/>
          </a:p>
        </p:txBody>
      </p:sp>
      <p:sp>
        <p:nvSpPr>
          <p:cNvPr id="6" name="Zástupný symbol pro číslo snímku 5"/>
          <p:cNvSpPr>
            <a:spLocks noGrp="1"/>
          </p:cNvSpPr>
          <p:nvPr>
            <p:ph type="sldNum" sz="quarter" idx="11"/>
          </p:nvPr>
        </p:nvSpPr>
        <p:spPr/>
        <p:txBody>
          <a:bodyPr/>
          <a:lstStyle/>
          <a:p>
            <a:pPr>
              <a:defRPr/>
            </a:pPr>
            <a:fld id="{3413B1C5-EB52-4161-8375-52BEC51FBEF6}" type="slidenum">
              <a:rPr lang="cs-CZ" smtClean="0"/>
              <a:pPr>
                <a:defRPr/>
              </a:pPr>
              <a:t>22</a:t>
            </a:fld>
            <a:endParaRPr lang="cs-CZ"/>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Nadpis 1"/>
          <p:cNvSpPr>
            <a:spLocks noGrp="1"/>
          </p:cNvSpPr>
          <p:nvPr>
            <p:ph type="title"/>
          </p:nvPr>
        </p:nvSpPr>
        <p:spPr/>
        <p:txBody>
          <a:bodyPr/>
          <a:lstStyle/>
          <a:p>
            <a:endParaRPr lang="cs-CZ"/>
          </a:p>
        </p:txBody>
      </p:sp>
      <p:sp>
        <p:nvSpPr>
          <p:cNvPr id="23555" name="Zástupný symbol pro obsah 2"/>
          <p:cNvSpPr>
            <a:spLocks noGrp="1"/>
          </p:cNvSpPr>
          <p:nvPr>
            <p:ph idx="1"/>
          </p:nvPr>
        </p:nvSpPr>
        <p:spPr/>
        <p:txBody>
          <a:bodyPr/>
          <a:lstStyle/>
          <a:p>
            <a:pPr algn="just"/>
            <a:endParaRPr lang="cs-CZ" sz="1800" dirty="0"/>
          </a:p>
          <a:p>
            <a:pPr algn="just"/>
            <a:r>
              <a:rPr lang="cs-CZ" sz="1800" dirty="0"/>
              <a:t>v trestním řízení se nedokazují např. </a:t>
            </a:r>
          </a:p>
          <a:p>
            <a:pPr algn="just"/>
            <a:endParaRPr lang="cs-CZ" sz="1700" dirty="0"/>
          </a:p>
          <a:p>
            <a:pPr lvl="1" algn="just"/>
            <a:r>
              <a:rPr lang="cs-CZ" sz="1600" dirty="0"/>
              <a:t>právní předpisy České republiky uveřejněné nebo oznámené ve Sbírce zákonů,    Sbírce mezinárodních smluv a Ústředním věstníku EU, protože soud právo zná („</a:t>
            </a:r>
            <a:r>
              <a:rPr lang="cs-CZ" sz="1600" dirty="0" err="1"/>
              <a:t>iura</a:t>
            </a:r>
            <a:r>
              <a:rPr lang="cs-CZ" sz="1600" dirty="0"/>
              <a:t> </a:t>
            </a:r>
            <a:r>
              <a:rPr lang="cs-CZ" sz="1600" dirty="0" err="1"/>
              <a:t>novit</a:t>
            </a:r>
            <a:r>
              <a:rPr lang="cs-CZ" sz="1600" dirty="0"/>
              <a:t> curia“) - neplatí u cizozemských právních norem mimo EU, ty se dokazovat musí</a:t>
            </a:r>
          </a:p>
          <a:p>
            <a:pPr lvl="1" algn="just">
              <a:buFont typeface="Wingdings" pitchFamily="2" charset="2"/>
              <a:buNone/>
            </a:pPr>
            <a:endParaRPr lang="cs-CZ" sz="1600" dirty="0"/>
          </a:p>
          <a:p>
            <a:pPr lvl="1" algn="just"/>
            <a:r>
              <a:rPr lang="cs-CZ" sz="1600" dirty="0"/>
              <a:t>skutečnosti, o nichž bylo rozhodnuto způsobem závazným pro OČTŘ - např. otázka osobního stavu -  neplatnost manželství, rozvod, určení otcovství </a:t>
            </a:r>
          </a:p>
          <a:p>
            <a:pPr lvl="1" algn="just">
              <a:buFont typeface="Wingdings" pitchFamily="2" charset="2"/>
              <a:buNone/>
            </a:pPr>
            <a:endParaRPr lang="cs-CZ" sz="1600" dirty="0"/>
          </a:p>
          <a:p>
            <a:pPr lvl="1" algn="just"/>
            <a:r>
              <a:rPr lang="cs-CZ" sz="1600" dirty="0"/>
              <a:t>skutečnosti, které se podle ustálených pravidel považují za pravdivé, pokud o nich nevznikne pochybnost - např. v červenci kolem 20.00 hodiny je světlo; pokud je o této skutečnosti pochybnost, musí být předmětem dokazování </a:t>
            </a:r>
          </a:p>
          <a:p>
            <a:endParaRPr lang="cs-CZ" dirty="0"/>
          </a:p>
        </p:txBody>
      </p:sp>
      <p:sp>
        <p:nvSpPr>
          <p:cNvPr id="6" name="Zástupný symbol pro číslo snímku 5"/>
          <p:cNvSpPr>
            <a:spLocks noGrp="1"/>
          </p:cNvSpPr>
          <p:nvPr>
            <p:ph type="sldNum" sz="quarter" idx="11"/>
          </p:nvPr>
        </p:nvSpPr>
        <p:spPr/>
        <p:txBody>
          <a:bodyPr/>
          <a:lstStyle/>
          <a:p>
            <a:pPr>
              <a:defRPr/>
            </a:pPr>
            <a:fld id="{2F3DE890-9C6A-45DF-9CA2-E37947484B61}" type="slidenum">
              <a:rPr lang="cs-CZ" smtClean="0"/>
              <a:pPr>
                <a:defRPr/>
              </a:pPr>
              <a:t>23</a:t>
            </a:fld>
            <a:endParaRPr lang="cs-CZ"/>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ED1CF049-E7DB-4D18-A341-85C7725639C9}"/>
              </a:ext>
            </a:extLst>
          </p:cNvPr>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3" name="Nadpis 2">
            <a:extLst>
              <a:ext uri="{FF2B5EF4-FFF2-40B4-BE49-F238E27FC236}">
                <a16:creationId xmlns:a16="http://schemas.microsoft.com/office/drawing/2014/main" id="{A4E1ADFE-CD4E-4F87-99F0-2E59E75ECF06}"/>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6AC39EC4-0121-42ED-98E6-A19823410B69}"/>
              </a:ext>
            </a:extLst>
          </p:cNvPr>
          <p:cNvSpPr>
            <a:spLocks noGrp="1"/>
          </p:cNvSpPr>
          <p:nvPr>
            <p:ph idx="1"/>
          </p:nvPr>
        </p:nvSpPr>
        <p:spPr/>
        <p:txBody>
          <a:bodyPr/>
          <a:lstStyle/>
          <a:p>
            <a:r>
              <a:rPr lang="cs-CZ" sz="1800" dirty="0"/>
              <a:t>mezi základní zásady dokazování patří zejména – viz přednáška ze 2.3.2020</a:t>
            </a:r>
          </a:p>
          <a:p>
            <a:endParaRPr lang="cs-CZ" sz="1800" dirty="0"/>
          </a:p>
          <a:p>
            <a:r>
              <a:rPr lang="cs-CZ" sz="1800" dirty="0"/>
              <a:t>zásada zjišťování skutkového stavu bez důvodných pochybností - § 2/5 </a:t>
            </a:r>
            <a:r>
              <a:rPr lang="cs-CZ" sz="1800" dirty="0" err="1"/>
              <a:t>TrŘ</a:t>
            </a:r>
            <a:endParaRPr lang="cs-CZ" sz="1800" dirty="0"/>
          </a:p>
          <a:p>
            <a:r>
              <a:rPr lang="cs-CZ" sz="1800" dirty="0"/>
              <a:t>zásada vyhledávací - § 2/5 </a:t>
            </a:r>
            <a:r>
              <a:rPr lang="cs-CZ" sz="1800" dirty="0" err="1"/>
              <a:t>TrŘ</a:t>
            </a:r>
            <a:r>
              <a:rPr lang="cs-CZ" sz="1800" dirty="0"/>
              <a:t> </a:t>
            </a:r>
          </a:p>
          <a:p>
            <a:r>
              <a:rPr lang="cs-CZ" sz="1800" dirty="0"/>
              <a:t>zásada volného hodnocení důkazů - § 2/6 </a:t>
            </a:r>
            <a:r>
              <a:rPr lang="cs-CZ" sz="1800" dirty="0" err="1"/>
              <a:t>TrŘ</a:t>
            </a:r>
            <a:r>
              <a:rPr lang="cs-CZ" sz="1800" dirty="0"/>
              <a:t> </a:t>
            </a:r>
          </a:p>
          <a:p>
            <a:r>
              <a:rPr lang="cs-CZ" sz="1800" dirty="0"/>
              <a:t>zásada ústnosti - § 2/11 </a:t>
            </a:r>
            <a:r>
              <a:rPr lang="cs-CZ" sz="1800" dirty="0" err="1"/>
              <a:t>TrŘ</a:t>
            </a:r>
            <a:r>
              <a:rPr lang="cs-CZ" sz="1800" dirty="0"/>
              <a:t> </a:t>
            </a:r>
          </a:p>
          <a:p>
            <a:r>
              <a:rPr lang="cs-CZ" sz="1800" dirty="0"/>
              <a:t>zásada bezprostřednosti - § 2/12 </a:t>
            </a:r>
            <a:r>
              <a:rPr lang="cs-CZ" sz="1800" dirty="0" err="1"/>
              <a:t>TrŘ</a:t>
            </a:r>
            <a:r>
              <a:rPr lang="cs-CZ" sz="1800" dirty="0"/>
              <a:t> </a:t>
            </a:r>
          </a:p>
          <a:p>
            <a:endParaRPr lang="cs-CZ" sz="1800" dirty="0"/>
          </a:p>
          <a:p>
            <a:pPr marL="72000" indent="0">
              <a:buNone/>
            </a:pPr>
            <a:endParaRPr lang="cs-CZ" sz="1800" dirty="0"/>
          </a:p>
        </p:txBody>
      </p:sp>
    </p:spTree>
    <p:extLst>
      <p:ext uri="{BB962C8B-B14F-4D97-AF65-F5344CB8AC3E}">
        <p14:creationId xmlns:p14="http://schemas.microsoft.com/office/powerpoint/2010/main" val="41478900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Nadpis 1">
            <a:extLst>
              <a:ext uri="{FF2B5EF4-FFF2-40B4-BE49-F238E27FC236}">
                <a16:creationId xmlns:a16="http://schemas.microsoft.com/office/drawing/2014/main" id="{B20AC645-2C5D-479A-9F11-34E40686A1DD}"/>
              </a:ext>
            </a:extLst>
          </p:cNvPr>
          <p:cNvSpPr>
            <a:spLocks noGrp="1" noChangeArrowheads="1"/>
          </p:cNvSpPr>
          <p:nvPr>
            <p:ph type="title"/>
          </p:nvPr>
        </p:nvSpPr>
        <p:spPr/>
        <p:txBody>
          <a:bodyPr/>
          <a:lstStyle/>
          <a:p>
            <a:pPr algn="ctr"/>
            <a:r>
              <a:rPr lang="cs-CZ" altLang="cs-CZ" b="1"/>
              <a:t>Rozdělení důkazů </a:t>
            </a:r>
          </a:p>
        </p:txBody>
      </p:sp>
      <p:sp>
        <p:nvSpPr>
          <p:cNvPr id="3" name="Zástupný symbol pro obsah 2">
            <a:extLst>
              <a:ext uri="{FF2B5EF4-FFF2-40B4-BE49-F238E27FC236}">
                <a16:creationId xmlns:a16="http://schemas.microsoft.com/office/drawing/2014/main" id="{662F514B-74A9-4358-9A4B-5E2208E08B6C}"/>
              </a:ext>
            </a:extLst>
          </p:cNvPr>
          <p:cNvSpPr>
            <a:spLocks noGrp="1"/>
          </p:cNvSpPr>
          <p:nvPr>
            <p:ph idx="1"/>
          </p:nvPr>
        </p:nvSpPr>
        <p:spPr/>
        <p:txBody>
          <a:bodyPr/>
          <a:lstStyle/>
          <a:p>
            <a:pPr algn="just">
              <a:lnSpc>
                <a:spcPct val="100000"/>
              </a:lnSpc>
              <a:defRPr/>
            </a:pPr>
            <a:endParaRPr lang="cs-CZ" sz="1700" dirty="0"/>
          </a:p>
          <a:p>
            <a:pPr algn="just">
              <a:lnSpc>
                <a:spcPct val="100000"/>
              </a:lnSpc>
              <a:defRPr/>
            </a:pPr>
            <a:r>
              <a:rPr lang="cs-CZ" sz="1700" dirty="0"/>
              <a:t>1. podle vztahu k obvinění na důkazy usvědčující a ospravedlňující</a:t>
            </a:r>
          </a:p>
          <a:p>
            <a:pPr algn="just">
              <a:lnSpc>
                <a:spcPct val="100000"/>
              </a:lnSpc>
              <a:defRPr/>
            </a:pPr>
            <a:endParaRPr lang="cs-CZ" sz="1700" dirty="0"/>
          </a:p>
          <a:p>
            <a:pPr algn="just">
              <a:lnSpc>
                <a:spcPct val="100000"/>
              </a:lnSpc>
              <a:defRPr/>
            </a:pPr>
            <a:r>
              <a:rPr lang="cs-CZ" sz="1700" dirty="0"/>
              <a:t>úlohou OČTŘ je objasňovat, a to i bez návrhu stran, stejně pečlivě důkazy svědčící ve prospěch i neprospěch obviněného </a:t>
            </a:r>
          </a:p>
          <a:p>
            <a:pPr algn="just">
              <a:lnSpc>
                <a:spcPct val="100000"/>
              </a:lnSpc>
              <a:buFont typeface="Wingdings" panose="05000000000000000000" pitchFamily="2" charset="2"/>
              <a:buNone/>
              <a:defRPr/>
            </a:pPr>
            <a:endParaRPr lang="cs-CZ" sz="1800" dirty="0"/>
          </a:p>
          <a:p>
            <a:pPr lvl="1" algn="just">
              <a:defRPr/>
            </a:pPr>
            <a:r>
              <a:rPr lang="cs-CZ" sz="1500" dirty="0">
                <a:ea typeface="+mn-ea"/>
                <a:cs typeface="+mn-cs"/>
              </a:rPr>
              <a:t>některý důkaz může mít za určitých okolností povahu důkazu usvědčujícího a za jiných ospravedlňujícího </a:t>
            </a:r>
          </a:p>
          <a:p>
            <a:pPr lvl="1" algn="just">
              <a:defRPr/>
            </a:pPr>
            <a:r>
              <a:rPr lang="cs-CZ" sz="1500" dirty="0">
                <a:ea typeface="+mn-ea"/>
                <a:cs typeface="+mn-cs"/>
              </a:rPr>
              <a:t>důkaz předložený za účelem usvědčení obviněného se může během procesu dokazování změnit v důkaz ospravedlňující nebo naopak</a:t>
            </a:r>
          </a:p>
          <a:p>
            <a:pPr lvl="1" algn="just">
              <a:defRPr/>
            </a:pPr>
            <a:endParaRPr lang="cs-CZ" sz="1600" dirty="0">
              <a:ea typeface="+mn-ea"/>
              <a:cs typeface="+mn-cs"/>
            </a:endParaRPr>
          </a:p>
          <a:p>
            <a:pPr algn="just">
              <a:lnSpc>
                <a:spcPct val="100000"/>
              </a:lnSpc>
              <a:defRPr/>
            </a:pPr>
            <a:r>
              <a:rPr lang="cs-CZ" sz="1700" dirty="0"/>
              <a:t>obviněný nesmí být jakkoliv donucován, aby aktivně poskytl OČTŘ  důkaz/důkazní prostředek, který ho usvědčuje </a:t>
            </a:r>
          </a:p>
          <a:p>
            <a:pPr algn="just">
              <a:lnSpc>
                <a:spcPct val="100000"/>
              </a:lnSpc>
              <a:buFont typeface="Wingdings" panose="05000000000000000000" pitchFamily="2" charset="2"/>
              <a:buNone/>
              <a:defRPr/>
            </a:pPr>
            <a:endParaRPr lang="cs-CZ" sz="1800" dirty="0"/>
          </a:p>
          <a:p>
            <a:pPr lvl="1" algn="just">
              <a:defRPr/>
            </a:pPr>
            <a:r>
              <a:rPr lang="cs-CZ" sz="1500" dirty="0" err="1"/>
              <a:t>nemo</a:t>
            </a:r>
            <a:r>
              <a:rPr lang="cs-CZ" sz="1500" dirty="0"/>
              <a:t> </a:t>
            </a:r>
            <a:r>
              <a:rPr lang="cs-CZ" sz="1500" dirty="0" err="1"/>
              <a:t>tenetur</a:t>
            </a:r>
            <a:r>
              <a:rPr lang="cs-CZ" sz="1500" dirty="0"/>
              <a:t> se </a:t>
            </a:r>
            <a:r>
              <a:rPr lang="cs-CZ" sz="1500" dirty="0" err="1"/>
              <a:t>ipsum</a:t>
            </a:r>
            <a:r>
              <a:rPr lang="cs-CZ" sz="1500" dirty="0"/>
              <a:t> </a:t>
            </a:r>
            <a:r>
              <a:rPr lang="cs-CZ" sz="1500" dirty="0" err="1"/>
              <a:t>accusare</a:t>
            </a:r>
            <a:r>
              <a:rPr lang="cs-CZ" sz="1500" dirty="0"/>
              <a:t>;  </a:t>
            </a:r>
            <a:r>
              <a:rPr lang="cs-CZ" sz="1500" dirty="0" err="1"/>
              <a:t>privilege</a:t>
            </a:r>
            <a:r>
              <a:rPr lang="cs-CZ" sz="1500" dirty="0"/>
              <a:t> </a:t>
            </a:r>
            <a:r>
              <a:rPr lang="cs-CZ" sz="1500" dirty="0" err="1"/>
              <a:t>against</a:t>
            </a:r>
            <a:r>
              <a:rPr lang="cs-CZ" sz="1500" dirty="0"/>
              <a:t> </a:t>
            </a:r>
            <a:r>
              <a:rPr lang="cs-CZ" sz="1500" dirty="0" err="1"/>
              <a:t>self</a:t>
            </a:r>
            <a:r>
              <a:rPr lang="cs-CZ" sz="1500" dirty="0"/>
              <a:t>-</a:t>
            </a:r>
            <a:r>
              <a:rPr lang="cs-CZ" sz="1500" dirty="0" err="1"/>
              <a:t>incrimination</a:t>
            </a:r>
            <a:r>
              <a:rPr lang="cs-CZ" sz="1500" dirty="0"/>
              <a:t> (nikdo není povinen sám sebe obviňovat)  - každý má právo odepřít výpověď, jestliže by jí způsobil nebezpečí trestního stíhání sobě</a:t>
            </a:r>
            <a:endParaRPr lang="cs-CZ" sz="1500" dirty="0">
              <a:ea typeface="+mn-ea"/>
              <a:cs typeface="+mn-cs"/>
            </a:endParaRPr>
          </a:p>
          <a:p>
            <a:pPr algn="just">
              <a:defRPr/>
            </a:pPr>
            <a:endParaRPr lang="cs-CZ" sz="1800" dirty="0"/>
          </a:p>
        </p:txBody>
      </p:sp>
      <p:sp>
        <p:nvSpPr>
          <p:cNvPr id="25604" name="Zástupný symbol pro číslo snímku 3">
            <a:extLst>
              <a:ext uri="{FF2B5EF4-FFF2-40B4-BE49-F238E27FC236}">
                <a16:creationId xmlns:a16="http://schemas.microsoft.com/office/drawing/2014/main" id="{085A87D1-52B4-43D7-8787-912C44C374D1}"/>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6C3A2A83-1F07-4F9E-8E6E-5C9853C03F9B}" type="slidenum">
              <a:rPr lang="cs-CZ" altLang="cs-CZ" sz="1200"/>
              <a:pPr>
                <a:spcBef>
                  <a:spcPct val="0"/>
                </a:spcBef>
                <a:buClrTx/>
                <a:buFontTx/>
                <a:buNone/>
              </a:pPr>
              <a:t>25</a:t>
            </a:fld>
            <a:endParaRPr lang="cs-CZ" altLang="cs-CZ" sz="12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Nadpis 1">
            <a:extLst>
              <a:ext uri="{FF2B5EF4-FFF2-40B4-BE49-F238E27FC236}">
                <a16:creationId xmlns:a16="http://schemas.microsoft.com/office/drawing/2014/main" id="{9A9698C9-43BE-477B-BF33-9CD740DDAFEA}"/>
              </a:ext>
            </a:extLst>
          </p:cNvPr>
          <p:cNvSpPr>
            <a:spLocks noGrp="1" noChangeArrowheads="1"/>
          </p:cNvSpPr>
          <p:nvPr>
            <p:ph type="title"/>
          </p:nvPr>
        </p:nvSpPr>
        <p:spPr/>
        <p:txBody>
          <a:bodyPr/>
          <a:lstStyle/>
          <a:p>
            <a:endParaRPr lang="cs-CZ" altLang="cs-CZ"/>
          </a:p>
        </p:txBody>
      </p:sp>
      <p:sp>
        <p:nvSpPr>
          <p:cNvPr id="3" name="Zástupný symbol pro obsah 2">
            <a:extLst>
              <a:ext uri="{FF2B5EF4-FFF2-40B4-BE49-F238E27FC236}">
                <a16:creationId xmlns:a16="http://schemas.microsoft.com/office/drawing/2014/main" id="{DACA469F-595C-4177-9D91-81B8D7FCD635}"/>
              </a:ext>
            </a:extLst>
          </p:cNvPr>
          <p:cNvSpPr>
            <a:spLocks noGrp="1"/>
          </p:cNvSpPr>
          <p:nvPr>
            <p:ph idx="1"/>
          </p:nvPr>
        </p:nvSpPr>
        <p:spPr/>
        <p:txBody>
          <a:bodyPr/>
          <a:lstStyle/>
          <a:p>
            <a:pPr algn="just">
              <a:lnSpc>
                <a:spcPct val="100000"/>
              </a:lnSpc>
              <a:defRPr/>
            </a:pPr>
            <a:endParaRPr lang="cs-CZ" sz="1700" dirty="0"/>
          </a:p>
          <a:p>
            <a:pPr algn="just">
              <a:lnSpc>
                <a:spcPct val="100000"/>
              </a:lnSpc>
              <a:defRPr/>
            </a:pPr>
            <a:r>
              <a:rPr lang="cs-CZ" sz="1700" dirty="0"/>
              <a:t>2. podle vztahu pramene zpráv k dokazované skutečnosti na důkazy původní (bezprostřední) a odvozené (</a:t>
            </a:r>
            <a:r>
              <a:rPr lang="cs-CZ" sz="1700" dirty="0" err="1"/>
              <a:t>prostředečné</a:t>
            </a:r>
            <a:r>
              <a:rPr lang="cs-CZ" sz="1700" dirty="0"/>
              <a:t>/zprostředkované)</a:t>
            </a:r>
          </a:p>
          <a:p>
            <a:pPr algn="just">
              <a:lnSpc>
                <a:spcPct val="100000"/>
              </a:lnSpc>
              <a:defRPr/>
            </a:pPr>
            <a:endParaRPr lang="cs-CZ" sz="1700" dirty="0"/>
          </a:p>
          <a:p>
            <a:pPr algn="just">
              <a:lnSpc>
                <a:spcPct val="100000"/>
              </a:lnSpc>
              <a:defRPr/>
            </a:pPr>
            <a:r>
              <a:rPr lang="cs-CZ" sz="1700" dirty="0"/>
              <a:t>původní důkaz - vychází z bezprostředního pramene</a:t>
            </a:r>
          </a:p>
          <a:p>
            <a:pPr marL="72000" indent="0" algn="just">
              <a:lnSpc>
                <a:spcPct val="100000"/>
              </a:lnSpc>
              <a:buNone/>
              <a:defRPr/>
            </a:pPr>
            <a:r>
              <a:rPr lang="cs-CZ" sz="1700" dirty="0"/>
              <a:t> </a:t>
            </a:r>
          </a:p>
          <a:p>
            <a:pPr lvl="1" algn="just">
              <a:defRPr/>
            </a:pPr>
            <a:r>
              <a:rPr lang="cs-CZ" sz="1500" dirty="0">
                <a:ea typeface="+mn-ea"/>
                <a:cs typeface="+mn-cs"/>
              </a:rPr>
              <a:t>např. výpověď svědka o skutečnostech, které osobně viděl, nebo originál listiny</a:t>
            </a:r>
          </a:p>
          <a:p>
            <a:pPr lvl="1" algn="just">
              <a:defRPr/>
            </a:pPr>
            <a:endParaRPr lang="cs-CZ" sz="1700" dirty="0">
              <a:ea typeface="+mn-ea"/>
              <a:cs typeface="+mn-cs"/>
            </a:endParaRPr>
          </a:p>
          <a:p>
            <a:pPr algn="just">
              <a:lnSpc>
                <a:spcPct val="100000"/>
              </a:lnSpc>
              <a:defRPr/>
            </a:pPr>
            <a:r>
              <a:rPr lang="cs-CZ" sz="1700" dirty="0"/>
              <a:t>odvozený důkaz – vychází z pramene prostředečního (zprostředkovaného) </a:t>
            </a:r>
          </a:p>
          <a:p>
            <a:pPr marL="72000" indent="0" algn="just">
              <a:lnSpc>
                <a:spcPct val="100000"/>
              </a:lnSpc>
              <a:buNone/>
              <a:defRPr/>
            </a:pPr>
            <a:endParaRPr lang="cs-CZ" sz="1700" dirty="0"/>
          </a:p>
          <a:p>
            <a:pPr lvl="1" algn="just">
              <a:defRPr/>
            </a:pPr>
            <a:r>
              <a:rPr lang="cs-CZ" sz="1500" dirty="0">
                <a:ea typeface="+mn-ea"/>
                <a:cs typeface="+mn-cs"/>
              </a:rPr>
              <a:t>např. výpověď svědka o skutečnostech, které sám nevnímal a reprodukuje jen to, co slyšel, nebo kopie listiny</a:t>
            </a:r>
          </a:p>
          <a:p>
            <a:pPr algn="just">
              <a:lnSpc>
                <a:spcPct val="100000"/>
              </a:lnSpc>
              <a:defRPr/>
            </a:pPr>
            <a:endParaRPr lang="cs-CZ" sz="1700" dirty="0"/>
          </a:p>
          <a:p>
            <a:pPr lvl="1" algn="just">
              <a:defRPr/>
            </a:pPr>
            <a:r>
              <a:rPr lang="cs-CZ" sz="1500" dirty="0">
                <a:ea typeface="+mn-ea"/>
                <a:cs typeface="+mn-cs"/>
              </a:rPr>
              <a:t>odvozenost v sobě skrývá nebezpečí zkomolení skutečnosti, která je předmětem dokazování </a:t>
            </a:r>
          </a:p>
          <a:p>
            <a:pPr lvl="1" algn="just">
              <a:defRPr/>
            </a:pPr>
            <a:r>
              <a:rPr lang="cs-CZ" sz="1500" dirty="0">
                <a:ea typeface="+mn-ea"/>
                <a:cs typeface="+mn-cs"/>
              </a:rPr>
              <a:t>důkazy odvozené nejsou méněcenné </a:t>
            </a:r>
          </a:p>
          <a:p>
            <a:pPr lvl="1" algn="just">
              <a:defRPr/>
            </a:pPr>
            <a:r>
              <a:rPr lang="cs-CZ" sz="1500" dirty="0">
                <a:ea typeface="+mn-ea"/>
                <a:cs typeface="+mn-cs"/>
              </a:rPr>
              <a:t>na základě nich lze zjistit důkazy původní; např. vyslýchaný svědek uvede, že informace má od osoby, která byla očitým svědkem určité události</a:t>
            </a:r>
          </a:p>
          <a:p>
            <a:pPr algn="just">
              <a:defRPr/>
            </a:pPr>
            <a:endParaRPr lang="cs-CZ" sz="1700" dirty="0"/>
          </a:p>
          <a:p>
            <a:pPr>
              <a:defRPr/>
            </a:pPr>
            <a:endParaRPr lang="cs-CZ" sz="1700" dirty="0"/>
          </a:p>
        </p:txBody>
      </p:sp>
      <p:sp>
        <p:nvSpPr>
          <p:cNvPr id="26628" name="Zástupný symbol pro číslo snímku 3">
            <a:extLst>
              <a:ext uri="{FF2B5EF4-FFF2-40B4-BE49-F238E27FC236}">
                <a16:creationId xmlns:a16="http://schemas.microsoft.com/office/drawing/2014/main" id="{BFBBAAC7-D66B-4388-B6DD-F099ACCCEC8C}"/>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64998D81-2A42-435B-A92F-02778EB369A8}" type="slidenum">
              <a:rPr lang="cs-CZ" altLang="cs-CZ" sz="1200"/>
              <a:pPr>
                <a:spcBef>
                  <a:spcPct val="0"/>
                </a:spcBef>
                <a:buClrTx/>
                <a:buFontTx/>
                <a:buNone/>
              </a:pPr>
              <a:t>26</a:t>
            </a:fld>
            <a:endParaRPr lang="cs-CZ" altLang="cs-CZ" sz="12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Nadpis 1">
            <a:extLst>
              <a:ext uri="{FF2B5EF4-FFF2-40B4-BE49-F238E27FC236}">
                <a16:creationId xmlns:a16="http://schemas.microsoft.com/office/drawing/2014/main" id="{21599D99-FBE7-4DC0-8572-E4E0BA73AEF0}"/>
              </a:ext>
            </a:extLst>
          </p:cNvPr>
          <p:cNvSpPr>
            <a:spLocks noGrp="1" noChangeArrowheads="1"/>
          </p:cNvSpPr>
          <p:nvPr>
            <p:ph type="title"/>
          </p:nvPr>
        </p:nvSpPr>
        <p:spPr/>
        <p:txBody>
          <a:bodyPr/>
          <a:lstStyle/>
          <a:p>
            <a:endParaRPr lang="cs-CZ" altLang="cs-CZ"/>
          </a:p>
        </p:txBody>
      </p:sp>
      <p:sp>
        <p:nvSpPr>
          <p:cNvPr id="3" name="Zástupný symbol pro obsah 2">
            <a:extLst>
              <a:ext uri="{FF2B5EF4-FFF2-40B4-BE49-F238E27FC236}">
                <a16:creationId xmlns:a16="http://schemas.microsoft.com/office/drawing/2014/main" id="{FCE3ED9B-0962-4FDD-9F31-F0D996A962D5}"/>
              </a:ext>
            </a:extLst>
          </p:cNvPr>
          <p:cNvSpPr>
            <a:spLocks noGrp="1"/>
          </p:cNvSpPr>
          <p:nvPr>
            <p:ph idx="1"/>
          </p:nvPr>
        </p:nvSpPr>
        <p:spPr/>
        <p:txBody>
          <a:bodyPr/>
          <a:lstStyle/>
          <a:p>
            <a:pPr algn="just">
              <a:lnSpc>
                <a:spcPct val="100000"/>
              </a:lnSpc>
              <a:defRPr/>
            </a:pPr>
            <a:endParaRPr lang="cs-CZ" sz="1700" dirty="0"/>
          </a:p>
          <a:p>
            <a:pPr algn="just">
              <a:lnSpc>
                <a:spcPct val="100000"/>
              </a:lnSpc>
              <a:defRPr/>
            </a:pPr>
            <a:r>
              <a:rPr lang="cs-CZ" sz="1700" dirty="0"/>
              <a:t>3. podle vztahu důkazu k dokazované skutečnosti na důkazy přímé a nepřímé</a:t>
            </a:r>
          </a:p>
          <a:p>
            <a:pPr algn="just">
              <a:lnSpc>
                <a:spcPct val="100000"/>
              </a:lnSpc>
              <a:buFont typeface="Wingdings" panose="05000000000000000000" pitchFamily="2" charset="2"/>
              <a:buNone/>
              <a:defRPr/>
            </a:pPr>
            <a:endParaRPr lang="cs-CZ" sz="1700" dirty="0"/>
          </a:p>
          <a:p>
            <a:pPr algn="just">
              <a:lnSpc>
                <a:spcPct val="100000"/>
              </a:lnSpc>
              <a:defRPr/>
            </a:pPr>
            <a:r>
              <a:rPr lang="cs-CZ" sz="1700" dirty="0"/>
              <a:t>přímý důkaz - přímo potvrzuje nebo vyvrací skutečnost, která je předmětem dokazování </a:t>
            </a:r>
          </a:p>
          <a:p>
            <a:pPr marL="72000" indent="0" algn="just">
              <a:lnSpc>
                <a:spcPct val="100000"/>
              </a:lnSpc>
              <a:buNone/>
              <a:defRPr/>
            </a:pPr>
            <a:endParaRPr lang="cs-CZ" sz="1700" dirty="0"/>
          </a:p>
          <a:p>
            <a:pPr lvl="1" algn="just">
              <a:defRPr/>
            </a:pPr>
            <a:r>
              <a:rPr lang="cs-CZ" sz="1500" dirty="0">
                <a:ea typeface="+mn-ea"/>
                <a:cs typeface="+mn-cs"/>
              </a:rPr>
              <a:t>výpověď svědka, který uvádí, že viděl obviněného, jak vystřelil na poškozeného</a:t>
            </a:r>
          </a:p>
          <a:p>
            <a:pPr algn="just">
              <a:lnSpc>
                <a:spcPct val="100000"/>
              </a:lnSpc>
              <a:defRPr/>
            </a:pPr>
            <a:endParaRPr lang="cs-CZ" sz="1700" dirty="0"/>
          </a:p>
          <a:p>
            <a:pPr algn="just">
              <a:lnSpc>
                <a:spcPct val="100000"/>
              </a:lnSpc>
              <a:defRPr/>
            </a:pPr>
            <a:r>
              <a:rPr lang="cs-CZ" sz="1700" dirty="0"/>
              <a:t>nepřímý důkaz - dokazuje sice skutečnost jinou, ale přesto takovou, ze které je možno usuzovat, zda se skutečnost, která je předmětem dokazování, stala, či nestala </a:t>
            </a:r>
          </a:p>
          <a:p>
            <a:pPr marL="72000" indent="0" algn="just">
              <a:lnSpc>
                <a:spcPct val="100000"/>
              </a:lnSpc>
              <a:buNone/>
              <a:defRPr/>
            </a:pPr>
            <a:endParaRPr lang="cs-CZ" sz="1700" dirty="0"/>
          </a:p>
          <a:p>
            <a:pPr lvl="1" algn="just">
              <a:defRPr/>
            </a:pPr>
            <a:r>
              <a:rPr lang="cs-CZ" sz="1500" dirty="0">
                <a:ea typeface="+mn-ea"/>
                <a:cs typeface="+mn-cs"/>
              </a:rPr>
              <a:t>nepřímý důkaz tedy objasňuje dokazovanou skutečnost pomocí jiné skutečnosti, která k ní má jen nepřímý vztah</a:t>
            </a:r>
          </a:p>
          <a:p>
            <a:pPr lvl="1" algn="just">
              <a:defRPr/>
            </a:pPr>
            <a:r>
              <a:rPr lang="cs-CZ" sz="1500" dirty="0">
                <a:ea typeface="+mn-ea"/>
                <a:cs typeface="+mn-cs"/>
              </a:rPr>
              <a:t>výpověď, kdy svědek pouze uvádí, že tuto osobu viděl na místě, kde byl poškozený zastřelen, ale neviděl ji střílet</a:t>
            </a:r>
          </a:p>
          <a:p>
            <a:pPr lvl="1" algn="just">
              <a:defRPr/>
            </a:pPr>
            <a:r>
              <a:rPr lang="cs-CZ" sz="1500" dirty="0"/>
              <a:t>nepřímé důkazy musí tvořit soustavu, tj. řetěz složený ze vzájemně souvisejících článků, které jsou v souladu jak mezi sebou, tak i s dokazovanou skutečností</a:t>
            </a:r>
          </a:p>
          <a:p>
            <a:pPr lvl="1" algn="just">
              <a:defRPr/>
            </a:pPr>
            <a:r>
              <a:rPr lang="cs-CZ" sz="1400" dirty="0"/>
              <a:t>dokazování je snazší pomocí přímých důkazů než nepřímých, nikde není stanoveno, kolik nepřímých důkazů potřebuji, ale musí tvořit uzavřený řetězec </a:t>
            </a:r>
          </a:p>
          <a:p>
            <a:pPr lvl="1" algn="just">
              <a:defRPr/>
            </a:pPr>
            <a:endParaRPr lang="cs-CZ" sz="1500" dirty="0">
              <a:ea typeface="+mn-ea"/>
              <a:cs typeface="+mn-cs"/>
            </a:endParaRPr>
          </a:p>
          <a:p>
            <a:pPr>
              <a:defRPr/>
            </a:pPr>
            <a:endParaRPr lang="cs-CZ" sz="1700" dirty="0"/>
          </a:p>
        </p:txBody>
      </p:sp>
      <p:sp>
        <p:nvSpPr>
          <p:cNvPr id="27652" name="Zástupný symbol pro číslo snímku 3">
            <a:extLst>
              <a:ext uri="{FF2B5EF4-FFF2-40B4-BE49-F238E27FC236}">
                <a16:creationId xmlns:a16="http://schemas.microsoft.com/office/drawing/2014/main" id="{CDFD431B-E787-4163-B11B-36C929732501}"/>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9E7E02A1-83DC-45FD-9554-B9ECFFC41C59}" type="slidenum">
              <a:rPr lang="cs-CZ" altLang="cs-CZ" sz="1200"/>
              <a:pPr>
                <a:spcBef>
                  <a:spcPct val="0"/>
                </a:spcBef>
                <a:buClrTx/>
                <a:buFontTx/>
                <a:buNone/>
              </a:pPr>
              <a:t>27</a:t>
            </a:fld>
            <a:endParaRPr lang="cs-CZ" altLang="cs-CZ" sz="12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D3F335E2-DE5F-4D90-BFBE-8BDB67BEE8EE}"/>
              </a:ext>
            </a:extLst>
          </p:cNvPr>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
        <p:nvSpPr>
          <p:cNvPr id="3" name="Nadpis 2">
            <a:extLst>
              <a:ext uri="{FF2B5EF4-FFF2-40B4-BE49-F238E27FC236}">
                <a16:creationId xmlns:a16="http://schemas.microsoft.com/office/drawing/2014/main" id="{60958B48-FCE8-4A98-95CB-03202FEDE224}"/>
              </a:ext>
            </a:extLst>
          </p:cNvPr>
          <p:cNvSpPr>
            <a:spLocks noGrp="1"/>
          </p:cNvSpPr>
          <p:nvPr>
            <p:ph type="title"/>
          </p:nvPr>
        </p:nvSpPr>
        <p:spPr/>
        <p:txBody>
          <a:bodyPr/>
          <a:lstStyle/>
          <a:p>
            <a:pPr algn="ctr"/>
            <a:r>
              <a:rPr lang="cs-CZ" sz="2800" dirty="0"/>
              <a:t>Vztah přímých a nepřímých důkazů  IV. ÚS 1098/15</a:t>
            </a:r>
          </a:p>
        </p:txBody>
      </p:sp>
      <p:sp>
        <p:nvSpPr>
          <p:cNvPr id="4" name="Zástupný obsah 3">
            <a:extLst>
              <a:ext uri="{FF2B5EF4-FFF2-40B4-BE49-F238E27FC236}">
                <a16:creationId xmlns:a16="http://schemas.microsoft.com/office/drawing/2014/main" id="{275A4923-DEB3-4F87-B67E-ECB446D83D52}"/>
              </a:ext>
            </a:extLst>
          </p:cNvPr>
          <p:cNvSpPr>
            <a:spLocks noGrp="1"/>
          </p:cNvSpPr>
          <p:nvPr>
            <p:ph idx="1"/>
          </p:nvPr>
        </p:nvSpPr>
        <p:spPr/>
        <p:txBody>
          <a:bodyPr/>
          <a:lstStyle/>
          <a:p>
            <a:pPr algn="just">
              <a:lnSpc>
                <a:spcPct val="100000"/>
              </a:lnSpc>
            </a:pPr>
            <a:r>
              <a:rPr lang="cs-CZ" sz="1700" dirty="0"/>
              <a:t>teorie i praxe připouští pro účely uznání viny důkazy přímé a nepřímé </a:t>
            </a:r>
          </a:p>
          <a:p>
            <a:pPr algn="just">
              <a:lnSpc>
                <a:spcPct val="100000"/>
              </a:lnSpc>
            </a:pPr>
            <a:endParaRPr lang="cs-CZ" sz="1700" dirty="0"/>
          </a:p>
          <a:p>
            <a:pPr algn="just">
              <a:lnSpc>
                <a:spcPct val="100000"/>
              </a:lnSpc>
            </a:pPr>
            <a:r>
              <a:rPr lang="cs-CZ" sz="1700" dirty="0"/>
              <a:t>přímé jsou ty, které přímo směřují k hlavní skutečnosti, resp. k vině nebo nevině obviněného, zatímco nepřímými se dokazuje vedlejší skutečnost, ze které lze usuzovat na skutečnost hlavní nebo slouží na doplnění důkazů přímých </a:t>
            </a:r>
          </a:p>
          <a:p>
            <a:pPr algn="just">
              <a:lnSpc>
                <a:spcPct val="100000"/>
              </a:lnSpc>
            </a:pPr>
            <a:endParaRPr lang="cs-CZ" sz="1700" dirty="0"/>
          </a:p>
          <a:p>
            <a:pPr algn="just">
              <a:lnSpc>
                <a:spcPct val="100000"/>
              </a:lnSpc>
            </a:pPr>
            <a:r>
              <a:rPr lang="cs-CZ" sz="1700" dirty="0"/>
              <a:t>jinak řečeno, nepřímý důkaz, k tomu, aby byl použitelný ve vztahu k vině obviněného, potřebuje další, zprostředkující skutečnost </a:t>
            </a:r>
          </a:p>
          <a:p>
            <a:pPr algn="just">
              <a:lnSpc>
                <a:spcPct val="100000"/>
              </a:lnSpc>
            </a:pPr>
            <a:endParaRPr lang="cs-CZ" sz="1700" dirty="0"/>
          </a:p>
          <a:p>
            <a:pPr algn="just">
              <a:lnSpc>
                <a:spcPct val="100000"/>
              </a:lnSpc>
            </a:pPr>
            <a:r>
              <a:rPr lang="cs-CZ" sz="1700" dirty="0"/>
              <a:t>nepřímé důkazy nejsou ve vztahu k přímým a priori podřadné </a:t>
            </a:r>
          </a:p>
          <a:p>
            <a:pPr algn="just">
              <a:lnSpc>
                <a:spcPct val="100000"/>
              </a:lnSpc>
            </a:pPr>
            <a:endParaRPr lang="cs-CZ" sz="1700" dirty="0"/>
          </a:p>
          <a:p>
            <a:pPr algn="just">
              <a:lnSpc>
                <a:spcPct val="100000"/>
              </a:lnSpc>
            </a:pPr>
            <a:r>
              <a:rPr lang="cs-CZ" sz="1700" dirty="0" err="1"/>
              <a:t>nepřímími</a:t>
            </a:r>
            <a:r>
              <a:rPr lang="cs-CZ" sz="1700" dirty="0"/>
              <a:t> důkazy je možno prokázat vinu stejně jako důkazy přímými, ovšem za podmínky, že vzájemně propojený, nepřerušený, resp. uzavřený řetězec těchto důkazů jinou alternativu, než vinu nepřipouští </a:t>
            </a:r>
          </a:p>
          <a:p>
            <a:pPr algn="just">
              <a:lnSpc>
                <a:spcPct val="100000"/>
              </a:lnSpc>
            </a:pPr>
            <a:endParaRPr lang="cs-CZ" sz="1700" dirty="0"/>
          </a:p>
          <a:p>
            <a:pPr algn="just">
              <a:lnSpc>
                <a:spcPct val="100000"/>
              </a:lnSpc>
            </a:pPr>
            <a:r>
              <a:rPr lang="cs-CZ" sz="1700" dirty="0"/>
              <a:t>za této podmínky soud může výrok o vině opřít jen o nepřímé důkazy</a:t>
            </a:r>
          </a:p>
        </p:txBody>
      </p:sp>
    </p:spTree>
    <p:extLst>
      <p:ext uri="{BB962C8B-B14F-4D97-AF65-F5344CB8AC3E}">
        <p14:creationId xmlns:p14="http://schemas.microsoft.com/office/powerpoint/2010/main" val="20758587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Nadpis 1"/>
          <p:cNvSpPr>
            <a:spLocks noGrp="1"/>
          </p:cNvSpPr>
          <p:nvPr>
            <p:ph type="title"/>
          </p:nvPr>
        </p:nvSpPr>
        <p:spPr/>
        <p:txBody>
          <a:bodyPr/>
          <a:lstStyle/>
          <a:p>
            <a:pPr algn="ctr"/>
            <a:r>
              <a:rPr lang="cs-CZ" b="1"/>
              <a:t>Zvláštní způsoby dokazování </a:t>
            </a:r>
          </a:p>
        </p:txBody>
      </p:sp>
      <p:sp>
        <p:nvSpPr>
          <p:cNvPr id="27651" name="Zástupný symbol pro obsah 2"/>
          <p:cNvSpPr>
            <a:spLocks noGrp="1"/>
          </p:cNvSpPr>
          <p:nvPr>
            <p:ph idx="1"/>
          </p:nvPr>
        </p:nvSpPr>
        <p:spPr/>
        <p:txBody>
          <a:bodyPr/>
          <a:lstStyle/>
          <a:p>
            <a:pPr algn="just">
              <a:lnSpc>
                <a:spcPct val="100000"/>
              </a:lnSpc>
            </a:pPr>
            <a:r>
              <a:rPr lang="cs-CZ" altLang="cs-CZ" sz="1600" dirty="0"/>
              <a:t>§ 89/2  </a:t>
            </a:r>
            <a:r>
              <a:rPr lang="cs-CZ" altLang="cs-CZ" sz="1600" dirty="0" err="1"/>
              <a:t>TrŘ</a:t>
            </a:r>
            <a:r>
              <a:rPr lang="cs-CZ" altLang="cs-CZ" sz="1600" dirty="0"/>
              <a:t>  demonstrativní  výčet důkazních prostředků – „...zejména….“ </a:t>
            </a:r>
          </a:p>
          <a:p>
            <a:pPr algn="just">
              <a:lnSpc>
                <a:spcPct val="100000"/>
              </a:lnSpc>
            </a:pPr>
            <a:endParaRPr lang="cs-CZ" altLang="cs-CZ" sz="1700" dirty="0"/>
          </a:p>
          <a:p>
            <a:pPr lvl="1" algn="just"/>
            <a:r>
              <a:rPr lang="cs-CZ" altLang="cs-CZ" sz="1500" dirty="0"/>
              <a:t>lze doplnit dalšími, v zákoně nezmíněnými </a:t>
            </a:r>
          </a:p>
          <a:p>
            <a:pPr algn="just">
              <a:lnSpc>
                <a:spcPct val="100000"/>
              </a:lnSpc>
            </a:pPr>
            <a:endParaRPr lang="cs-CZ" altLang="cs-CZ" sz="1700" dirty="0"/>
          </a:p>
          <a:p>
            <a:pPr algn="just">
              <a:lnSpc>
                <a:spcPct val="100000"/>
              </a:lnSpc>
            </a:pPr>
            <a:r>
              <a:rPr lang="cs-CZ" altLang="cs-CZ" sz="1600" dirty="0"/>
              <a:t>od 1.1.2002 konfrontace, rekognice, vyšetřovací pokus, rekonstrukce a prověrka na místě </a:t>
            </a:r>
          </a:p>
          <a:p>
            <a:pPr algn="just">
              <a:lnSpc>
                <a:spcPct val="100000"/>
              </a:lnSpc>
            </a:pPr>
            <a:endParaRPr lang="cs-CZ" altLang="cs-CZ" sz="1600" dirty="0"/>
          </a:p>
          <a:p>
            <a:pPr algn="just">
              <a:lnSpc>
                <a:spcPct val="100000"/>
              </a:lnSpc>
            </a:pPr>
            <a:r>
              <a:rPr lang="cs-CZ" altLang="cs-CZ" sz="1600" dirty="0"/>
              <a:t>jsou aplikační praxí již po desetiletí využívány a soudní judikaturou akceptovány jako další důkazní prostředek, ale do 1.1.2002 nebyly upraveny v trestním řádu, pouze v teorii a judikatuře</a:t>
            </a:r>
          </a:p>
          <a:p>
            <a:pPr marL="72000" indent="0" algn="just">
              <a:lnSpc>
                <a:spcPct val="100000"/>
              </a:lnSpc>
              <a:buNone/>
            </a:pPr>
            <a:endParaRPr lang="cs-CZ" altLang="cs-CZ" sz="1700" dirty="0"/>
          </a:p>
          <a:p>
            <a:pPr lvl="1" algn="just"/>
            <a:r>
              <a:rPr lang="cs-CZ" altLang="cs-CZ" sz="1500" dirty="0"/>
              <a:t>mají úzký vztah ke kriminalistice, jelikož se jedná fakticky o kriminalistické metody  (proto se jim vlastně říká „zvláštní“)</a:t>
            </a:r>
          </a:p>
          <a:p>
            <a:pPr algn="just">
              <a:lnSpc>
                <a:spcPct val="100000"/>
              </a:lnSpc>
            </a:pPr>
            <a:endParaRPr lang="cs-CZ" altLang="cs-CZ" sz="1700" dirty="0"/>
          </a:p>
          <a:p>
            <a:pPr algn="just">
              <a:lnSpc>
                <a:spcPct val="100000"/>
              </a:lnSpc>
            </a:pPr>
            <a:r>
              <a:rPr lang="cs-CZ" altLang="cs-CZ" sz="1600" dirty="0"/>
              <a:t>pro zvláštní způsoby dokazování platí ustanovení týkající se procesního postavení obviněného  a svědka – pokud mám tedy právo odmítnou vypovídat, nemůžu být nikterak nucen, abych se úkonu účastnil (viz předchozí seminář o dokazování) + pokud k tomu dojde, nelze úkon provést  </a:t>
            </a:r>
          </a:p>
          <a:p>
            <a:pPr algn="just">
              <a:lnSpc>
                <a:spcPct val="100000"/>
              </a:lnSpc>
            </a:pPr>
            <a:endParaRPr lang="cs-CZ" altLang="cs-CZ" sz="1600" dirty="0"/>
          </a:p>
          <a:p>
            <a:pPr algn="just">
              <a:lnSpc>
                <a:spcPct val="100000"/>
              </a:lnSpc>
            </a:pPr>
            <a:r>
              <a:rPr lang="cs-CZ" altLang="cs-CZ" sz="1600" dirty="0"/>
              <a:t>o úkonu se provádí video či fotografická dokumentace, např.  že svědek ukázal na konkrétní osobu (pachatele) atd. </a:t>
            </a:r>
          </a:p>
          <a:p>
            <a:endParaRPr lang="cs-CZ" dirty="0"/>
          </a:p>
        </p:txBody>
      </p:sp>
      <p:sp>
        <p:nvSpPr>
          <p:cNvPr id="4" name="Zástupný symbol pro číslo snímku 3"/>
          <p:cNvSpPr>
            <a:spLocks noGrp="1"/>
          </p:cNvSpPr>
          <p:nvPr>
            <p:ph type="sldNum" sz="quarter" idx="11"/>
          </p:nvPr>
        </p:nvSpPr>
        <p:spPr/>
        <p:txBody>
          <a:bodyPr/>
          <a:lstStyle/>
          <a:p>
            <a:pPr>
              <a:defRPr/>
            </a:pPr>
            <a:fld id="{33C37E52-1205-43C2-A42A-43568E0A23A0}" type="slidenum">
              <a:rPr lang="cs-CZ" smtClean="0"/>
              <a:pPr>
                <a:defRPr/>
              </a:pPr>
              <a:t>29</a:t>
            </a:fld>
            <a:endParaRPr lang="cs-CZ"/>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adpis 1"/>
          <p:cNvSpPr>
            <a:spLocks noGrp="1"/>
          </p:cNvSpPr>
          <p:nvPr>
            <p:ph type="title"/>
          </p:nvPr>
        </p:nvSpPr>
        <p:spPr/>
        <p:txBody>
          <a:bodyPr/>
          <a:lstStyle/>
          <a:p>
            <a:pPr algn="ctr" eaLnBrk="1" hangingPunct="1"/>
            <a:r>
              <a:rPr lang="cs-CZ" b="1"/>
              <a:t>Předsoudní stadia </a:t>
            </a:r>
            <a:br>
              <a:rPr lang="cs-CZ"/>
            </a:br>
            <a:r>
              <a:rPr lang="cs-CZ" b="1">
                <a:latin typeface="Arial" charset="0"/>
              </a:rPr>
              <a:t> </a:t>
            </a:r>
            <a:endParaRPr lang="cs-CZ"/>
          </a:p>
        </p:txBody>
      </p:sp>
      <p:sp>
        <p:nvSpPr>
          <p:cNvPr id="6147" name="Zástupný symbol pro obsah 2"/>
          <p:cNvSpPr>
            <a:spLocks noGrp="1"/>
          </p:cNvSpPr>
          <p:nvPr>
            <p:ph idx="1"/>
          </p:nvPr>
        </p:nvSpPr>
        <p:spPr/>
        <p:txBody>
          <a:bodyPr/>
          <a:lstStyle/>
          <a:p>
            <a:pPr algn="just" eaLnBrk="1" hangingPunct="1">
              <a:lnSpc>
                <a:spcPct val="100000"/>
              </a:lnSpc>
            </a:pPr>
            <a:endParaRPr lang="cs-CZ" sz="1600" dirty="0"/>
          </a:p>
          <a:p>
            <a:pPr algn="just" eaLnBrk="1" hangingPunct="1">
              <a:lnSpc>
                <a:spcPct val="100000"/>
              </a:lnSpc>
            </a:pPr>
            <a:r>
              <a:rPr lang="cs-CZ" sz="1600" dirty="0"/>
              <a:t>jeho účelem je prověřit podezření ze spáchaní trestného činu a opatřit podklad pro podání obžaloby, nebo není-li důvod pro podání obžaloby, slouží jako podklad pro jiné rozhodnutí státního zástupce ve věci samé</a:t>
            </a:r>
          </a:p>
          <a:p>
            <a:pPr algn="just" eaLnBrk="1" hangingPunct="1">
              <a:lnSpc>
                <a:spcPct val="100000"/>
              </a:lnSpc>
            </a:pPr>
            <a:endParaRPr lang="cs-CZ" sz="1700" dirty="0"/>
          </a:p>
          <a:p>
            <a:pPr algn="just" eaLnBrk="1" hangingPunct="1">
              <a:lnSpc>
                <a:spcPct val="100000"/>
              </a:lnSpc>
            </a:pPr>
            <a:r>
              <a:rPr lang="cs-CZ" sz="1700" dirty="0"/>
              <a:t>přípravné řízení  (prověřování a vyšetřování)</a:t>
            </a:r>
          </a:p>
          <a:p>
            <a:pPr algn="just" eaLnBrk="1" hangingPunct="1">
              <a:lnSpc>
                <a:spcPct val="100000"/>
              </a:lnSpc>
              <a:buFont typeface="Wingdings" pitchFamily="2" charset="2"/>
              <a:buNone/>
            </a:pPr>
            <a:endParaRPr lang="cs-CZ" sz="1800" dirty="0"/>
          </a:p>
          <a:p>
            <a:pPr lvl="1" algn="just" eaLnBrk="1" hangingPunct="1"/>
            <a:r>
              <a:rPr lang="cs-CZ" sz="1500" dirty="0"/>
              <a:t>standardní přípravné řízení - § 158/3 až § 158b </a:t>
            </a:r>
            <a:r>
              <a:rPr lang="cs-CZ" sz="1500" dirty="0" err="1"/>
              <a:t>TrŘ</a:t>
            </a:r>
            <a:r>
              <a:rPr lang="cs-CZ" sz="1500" dirty="0"/>
              <a:t> (prověřování), § 160 až § 167  </a:t>
            </a:r>
            <a:r>
              <a:rPr lang="cs-CZ" sz="1500" dirty="0" err="1"/>
              <a:t>TrŘ</a:t>
            </a:r>
            <a:r>
              <a:rPr lang="cs-CZ" sz="1500" dirty="0"/>
              <a:t> (vyšetřování); v jeho rámci se  důkazy neprovádí </a:t>
            </a:r>
          </a:p>
          <a:p>
            <a:pPr lvl="2" algn="just" eaLnBrk="1" hangingPunct="1">
              <a:lnSpc>
                <a:spcPct val="100000"/>
              </a:lnSpc>
              <a:buFont typeface="Wingdings" pitchFamily="2" charset="2"/>
              <a:buNone/>
            </a:pPr>
            <a:endParaRPr lang="cs-CZ" sz="1300" dirty="0"/>
          </a:p>
          <a:p>
            <a:pPr lvl="2" algn="just" eaLnBrk="1" hangingPunct="1">
              <a:lnSpc>
                <a:spcPct val="100000"/>
              </a:lnSpc>
              <a:buFont typeface="Wingdings" pitchFamily="2" charset="2"/>
              <a:buNone/>
            </a:pPr>
            <a:endParaRPr lang="cs-CZ" sz="1300" dirty="0"/>
          </a:p>
          <a:p>
            <a:pPr lvl="1" algn="just" eaLnBrk="1" hangingPunct="1"/>
            <a:r>
              <a:rPr lang="cs-CZ" sz="1500" dirty="0"/>
              <a:t>rozšířené přípravné řízení - § 158/3 až § 158b </a:t>
            </a:r>
            <a:r>
              <a:rPr lang="cs-CZ" sz="1500" dirty="0" err="1"/>
              <a:t>TrŘ</a:t>
            </a:r>
            <a:r>
              <a:rPr lang="cs-CZ" sz="1500" dirty="0"/>
              <a:t> (prověřování), § 168 až § 179 </a:t>
            </a:r>
            <a:r>
              <a:rPr lang="cs-CZ" sz="1500" dirty="0" err="1"/>
              <a:t>TrŘ</a:t>
            </a:r>
            <a:r>
              <a:rPr lang="cs-CZ" sz="1500" dirty="0"/>
              <a:t> (vyšetřování); v jeho rámci se důkazy provádí</a:t>
            </a:r>
          </a:p>
          <a:p>
            <a:pPr marL="1200150" lvl="2" indent="-285750" algn="just">
              <a:lnSpc>
                <a:spcPct val="100000"/>
              </a:lnSpc>
              <a:buFont typeface="Arial" panose="020B0604020202020204" pitchFamily="34" charset="0"/>
              <a:buChar char="•"/>
            </a:pPr>
            <a:r>
              <a:rPr lang="cs-CZ" sz="1300" dirty="0"/>
              <a:t>zvláštní ustanovení  o vyšetřování některých trestných činů </a:t>
            </a:r>
          </a:p>
          <a:p>
            <a:pPr lvl="1" algn="just" eaLnBrk="1" hangingPunct="1">
              <a:buFont typeface="Wingdings" pitchFamily="2" charset="2"/>
              <a:buNone/>
            </a:pPr>
            <a:r>
              <a:rPr lang="cs-CZ" sz="1500" dirty="0"/>
              <a:t>	</a:t>
            </a:r>
          </a:p>
          <a:p>
            <a:pPr lvl="1" algn="just" eaLnBrk="1" hangingPunct="1"/>
            <a:r>
              <a:rPr lang="cs-CZ" sz="1500" dirty="0"/>
              <a:t>zkrácené přípravné řízení, § 179a až § 179h </a:t>
            </a:r>
            <a:r>
              <a:rPr lang="cs-CZ" sz="1500" dirty="0" err="1"/>
              <a:t>TrŘ</a:t>
            </a:r>
            <a:r>
              <a:rPr lang="cs-CZ" sz="1500" dirty="0"/>
              <a:t>; koná se v tzv. bagatelních věcech (horní hranice TOS do 5 let)</a:t>
            </a:r>
            <a:r>
              <a:rPr lang="cs-CZ" sz="1400" dirty="0"/>
              <a:t> </a:t>
            </a:r>
            <a:r>
              <a:rPr lang="cs-CZ" sz="1500" dirty="0"/>
              <a:t>s lhůtou skončení do dvou týdnů od  sdělení podezření</a:t>
            </a:r>
          </a:p>
          <a:p>
            <a:pPr lvl="1" algn="just" eaLnBrk="1" hangingPunct="1"/>
            <a:endParaRPr lang="cs-CZ" sz="1500" dirty="0"/>
          </a:p>
          <a:p>
            <a:pPr algn="just" eaLnBrk="1" hangingPunct="1">
              <a:lnSpc>
                <a:spcPct val="90000"/>
              </a:lnSpc>
              <a:buFont typeface="Wingdings" pitchFamily="2" charset="2"/>
              <a:buNone/>
            </a:pPr>
            <a:endParaRPr lang="cs-CZ" sz="1700" dirty="0"/>
          </a:p>
          <a:p>
            <a:pPr eaLnBrk="1" hangingPunct="1">
              <a:buFont typeface="Wingdings" pitchFamily="2" charset="2"/>
              <a:buNone/>
            </a:pPr>
            <a:endParaRPr lang="cs-CZ" dirty="0"/>
          </a:p>
        </p:txBody>
      </p:sp>
      <p:sp>
        <p:nvSpPr>
          <p:cNvPr id="6" name="Zástupný symbol pro číslo snímku 5"/>
          <p:cNvSpPr>
            <a:spLocks noGrp="1"/>
          </p:cNvSpPr>
          <p:nvPr>
            <p:ph type="sldNum" sz="quarter" idx="11"/>
          </p:nvPr>
        </p:nvSpPr>
        <p:spPr/>
        <p:txBody>
          <a:bodyPr/>
          <a:lstStyle/>
          <a:p>
            <a:pPr>
              <a:defRPr/>
            </a:pPr>
            <a:fld id="{59BB9989-A800-4D2B-871C-0DF8BEC2383D}" type="slidenum">
              <a:rPr lang="cs-CZ" smtClean="0"/>
              <a:pPr>
                <a:defRPr/>
              </a:pPr>
              <a:t>3</a:t>
            </a:fld>
            <a:endParaRPr lang="cs-CZ"/>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p:cNvSpPr>
            <a:spLocks noGrp="1"/>
          </p:cNvSpPr>
          <p:nvPr>
            <p:ph type="title"/>
          </p:nvPr>
        </p:nvSpPr>
        <p:spPr/>
        <p:txBody>
          <a:bodyPr/>
          <a:lstStyle/>
          <a:p>
            <a:pPr algn="ctr"/>
            <a:r>
              <a:rPr lang="cs-CZ" altLang="cs-CZ" b="1"/>
              <a:t>Konfrontace - § 104a TrŘ </a:t>
            </a:r>
          </a:p>
        </p:txBody>
      </p:sp>
      <p:sp>
        <p:nvSpPr>
          <p:cNvPr id="28675" name="Zástupný symbol pro obsah 2"/>
          <p:cNvSpPr>
            <a:spLocks noGrp="1"/>
          </p:cNvSpPr>
          <p:nvPr>
            <p:ph idx="1"/>
          </p:nvPr>
        </p:nvSpPr>
        <p:spPr/>
        <p:txBody>
          <a:bodyPr/>
          <a:lstStyle/>
          <a:p>
            <a:pPr algn="just">
              <a:lnSpc>
                <a:spcPct val="100000"/>
              </a:lnSpc>
            </a:pPr>
            <a:endParaRPr lang="cs-CZ" altLang="cs-CZ" sz="1600" dirty="0"/>
          </a:p>
          <a:p>
            <a:pPr algn="just">
              <a:lnSpc>
                <a:spcPct val="100000"/>
              </a:lnSpc>
            </a:pPr>
            <a:endParaRPr lang="cs-CZ" altLang="cs-CZ" sz="1600" dirty="0"/>
          </a:p>
          <a:p>
            <a:pPr algn="just">
              <a:lnSpc>
                <a:spcPct val="100000"/>
              </a:lnSpc>
            </a:pPr>
            <a:r>
              <a:rPr lang="cs-CZ" altLang="cs-CZ" sz="1700" dirty="0"/>
              <a:t>postavení osob tzv. tváří v tvář, který již byly dříve vyslechnuty ve svém procesním postavení a jejich výpovědi navzájem nesouhlasí</a:t>
            </a:r>
          </a:p>
          <a:p>
            <a:pPr algn="just">
              <a:lnSpc>
                <a:spcPct val="100000"/>
              </a:lnSpc>
            </a:pPr>
            <a:endParaRPr lang="cs-CZ" altLang="cs-CZ" sz="1700" dirty="0"/>
          </a:p>
          <a:p>
            <a:pPr algn="just">
              <a:lnSpc>
                <a:spcPct val="100000"/>
              </a:lnSpc>
            </a:pPr>
            <a:r>
              <a:rPr lang="cs-CZ" altLang="cs-CZ" sz="1700" dirty="0"/>
              <a:t>je to dost o psychice, jelikož předpokládám, že když uvidím druhou stranu tak se tzv. „zlomím“ a uvedenu např. pravdivé skutečnosti; ne vždy se to ale v praxi podaří (jsem tvrďák…)</a:t>
            </a:r>
          </a:p>
          <a:p>
            <a:pPr algn="just">
              <a:lnSpc>
                <a:spcPct val="100000"/>
              </a:lnSpc>
            </a:pPr>
            <a:endParaRPr lang="cs-CZ" altLang="cs-CZ" sz="1700" dirty="0"/>
          </a:p>
          <a:p>
            <a:pPr algn="just">
              <a:lnSpc>
                <a:spcPct val="100000"/>
              </a:lnSpc>
            </a:pPr>
            <a:r>
              <a:rPr lang="cs-CZ" altLang="cs-CZ" sz="1700" dirty="0"/>
              <a:t>probíhá zásadně v řízení před soudem, dříve pouze tehdy, když rozpory nelze odstranit jinak a to např. opakovaným výslechem, předestřením výpovědi druhé osoby atd.   </a:t>
            </a:r>
          </a:p>
          <a:p>
            <a:pPr algn="just">
              <a:lnSpc>
                <a:spcPct val="100000"/>
              </a:lnSpc>
            </a:pPr>
            <a:endParaRPr lang="cs-CZ" altLang="cs-CZ" sz="1600" dirty="0"/>
          </a:p>
          <a:p>
            <a:pPr algn="just">
              <a:lnSpc>
                <a:spcPct val="100000"/>
              </a:lnSpc>
            </a:pPr>
            <a:endParaRPr lang="cs-CZ" altLang="cs-CZ" sz="1700" dirty="0"/>
          </a:p>
          <a:p>
            <a:pPr marL="72000" indent="0" algn="just">
              <a:buNone/>
            </a:pPr>
            <a:endParaRPr lang="cs-CZ" altLang="cs-CZ" sz="1700" dirty="0"/>
          </a:p>
        </p:txBody>
      </p:sp>
      <p:sp>
        <p:nvSpPr>
          <p:cNvPr id="4" name="Zástupný symbol pro číslo snímku 3"/>
          <p:cNvSpPr>
            <a:spLocks noGrp="1"/>
          </p:cNvSpPr>
          <p:nvPr>
            <p:ph type="sldNum" sz="quarter" idx="11"/>
          </p:nvPr>
        </p:nvSpPr>
        <p:spPr/>
        <p:txBody>
          <a:bodyPr/>
          <a:lstStyle/>
          <a:p>
            <a:pPr>
              <a:defRPr/>
            </a:pPr>
            <a:fld id="{76DBBE08-8C34-4AC6-B811-4EFCCAA2944B}" type="slidenum">
              <a:rPr lang="cs-CZ" smtClean="0"/>
              <a:pPr>
                <a:defRPr/>
              </a:pPr>
              <a:t>30</a:t>
            </a:fld>
            <a:endParaRPr lang="cs-CZ"/>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A6AE6012-5867-42D7-9C52-AF9497BA9B1D}"/>
              </a:ext>
            </a:extLst>
          </p:cNvPr>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
        <p:nvSpPr>
          <p:cNvPr id="3" name="Nadpis 2">
            <a:extLst>
              <a:ext uri="{FF2B5EF4-FFF2-40B4-BE49-F238E27FC236}">
                <a16:creationId xmlns:a16="http://schemas.microsoft.com/office/drawing/2014/main" id="{1448F499-280B-41BE-ADA0-86C42B3C68E7}"/>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935B7C8E-120D-465F-ADA8-11BC8D3E1A83}"/>
              </a:ext>
            </a:extLst>
          </p:cNvPr>
          <p:cNvSpPr>
            <a:spLocks noGrp="1"/>
          </p:cNvSpPr>
          <p:nvPr>
            <p:ph idx="1"/>
          </p:nvPr>
        </p:nvSpPr>
        <p:spPr/>
        <p:txBody>
          <a:bodyPr/>
          <a:lstStyle/>
          <a:p>
            <a:pPr algn="just">
              <a:lnSpc>
                <a:spcPct val="100000"/>
              </a:lnSpc>
            </a:pPr>
            <a:endParaRPr lang="cs-CZ" altLang="cs-CZ" sz="1700" dirty="0"/>
          </a:p>
          <a:p>
            <a:pPr algn="just">
              <a:lnSpc>
                <a:spcPct val="100000"/>
              </a:lnSpc>
            </a:pPr>
            <a:r>
              <a:rPr lang="cs-CZ" altLang="cs-CZ" sz="1700" dirty="0"/>
              <a:t>lze konfrontovat </a:t>
            </a:r>
          </a:p>
          <a:p>
            <a:pPr algn="just">
              <a:lnSpc>
                <a:spcPct val="100000"/>
              </a:lnSpc>
            </a:pPr>
            <a:endParaRPr lang="cs-CZ" altLang="cs-CZ" sz="1700" dirty="0"/>
          </a:p>
          <a:p>
            <a:pPr lvl="1" algn="just"/>
            <a:r>
              <a:rPr lang="cs-CZ" altLang="cs-CZ" sz="1500" dirty="0"/>
              <a:t>dva obviněné</a:t>
            </a:r>
          </a:p>
          <a:p>
            <a:pPr lvl="1" algn="just"/>
            <a:r>
              <a:rPr lang="cs-CZ" altLang="cs-CZ" sz="1500" dirty="0"/>
              <a:t>dva svědky</a:t>
            </a:r>
          </a:p>
          <a:p>
            <a:pPr lvl="1" algn="just"/>
            <a:r>
              <a:rPr lang="cs-CZ" altLang="cs-CZ" sz="1500" dirty="0"/>
              <a:t>svědka a obviněného </a:t>
            </a:r>
          </a:p>
          <a:p>
            <a:pPr algn="just">
              <a:lnSpc>
                <a:spcPct val="100000"/>
              </a:lnSpc>
            </a:pPr>
            <a:endParaRPr lang="cs-CZ" altLang="cs-CZ" sz="1700" dirty="0"/>
          </a:p>
          <a:p>
            <a:pPr algn="just">
              <a:lnSpc>
                <a:spcPct val="100000"/>
              </a:lnSpc>
            </a:pPr>
            <a:r>
              <a:rPr lang="cs-CZ" altLang="cs-CZ" sz="1700" dirty="0"/>
              <a:t>nelze konfrontovat </a:t>
            </a:r>
          </a:p>
          <a:p>
            <a:pPr algn="just">
              <a:lnSpc>
                <a:spcPct val="100000"/>
              </a:lnSpc>
            </a:pPr>
            <a:endParaRPr lang="cs-CZ" altLang="cs-CZ" sz="1700" dirty="0"/>
          </a:p>
          <a:p>
            <a:pPr lvl="1" algn="just"/>
            <a:r>
              <a:rPr lang="cs-CZ" altLang="cs-CZ" sz="1500" dirty="0"/>
              <a:t>svědka, jehož totožnost se utajuje (§ 55/2 </a:t>
            </a:r>
            <a:r>
              <a:rPr lang="cs-CZ" altLang="cs-CZ" sz="1500" dirty="0" err="1"/>
              <a:t>TrŘ</a:t>
            </a:r>
            <a:r>
              <a:rPr lang="cs-CZ" altLang="cs-CZ" sz="1500" dirty="0"/>
              <a:t> – svědkovi nebo osobě jemu blízké hrozí újma na zdraví…) - tam je to logické, když má být utajena jeho totožnost, jak ho můžu vidět</a:t>
            </a:r>
          </a:p>
          <a:p>
            <a:pPr lvl="1" algn="just"/>
            <a:endParaRPr lang="cs-CZ" altLang="cs-CZ" sz="1500" dirty="0"/>
          </a:p>
          <a:p>
            <a:pPr lvl="1" algn="just"/>
            <a:r>
              <a:rPr lang="cs-CZ" altLang="cs-CZ" sz="1500" dirty="0"/>
              <a:t>osobu mladší 18 let zcela výjimečně  - šetření práva mladistvého</a:t>
            </a:r>
          </a:p>
          <a:p>
            <a:pPr lvl="1" algn="just"/>
            <a:endParaRPr lang="cs-CZ" altLang="cs-CZ" sz="1500" dirty="0"/>
          </a:p>
          <a:p>
            <a:pPr lvl="1" algn="just"/>
            <a:r>
              <a:rPr lang="cs-CZ" altLang="cs-CZ" sz="1500" dirty="0"/>
              <a:t>poškozeného mladšího osmnácti let s obviněným v případě trestných činů proti lidské důstojnosti  a v sexuální oblasti  - zbytečně nevyvolávat  nepříjemné situace způsobené trestným činem </a:t>
            </a:r>
          </a:p>
          <a:p>
            <a:pPr marL="72000" indent="0" algn="just">
              <a:lnSpc>
                <a:spcPct val="100000"/>
              </a:lnSpc>
              <a:buNone/>
            </a:pPr>
            <a:endParaRPr lang="cs-CZ" altLang="cs-CZ" sz="1700" dirty="0"/>
          </a:p>
          <a:p>
            <a:endParaRPr lang="cs-CZ" dirty="0"/>
          </a:p>
        </p:txBody>
      </p:sp>
    </p:spTree>
    <p:extLst>
      <p:ext uri="{BB962C8B-B14F-4D97-AF65-F5344CB8AC3E}">
        <p14:creationId xmlns:p14="http://schemas.microsoft.com/office/powerpoint/2010/main" val="3337339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Nadpis 1"/>
          <p:cNvSpPr>
            <a:spLocks noGrp="1"/>
          </p:cNvSpPr>
          <p:nvPr>
            <p:ph type="title"/>
          </p:nvPr>
        </p:nvSpPr>
        <p:spPr/>
        <p:txBody>
          <a:bodyPr/>
          <a:lstStyle/>
          <a:p>
            <a:pPr algn="ctr"/>
            <a:r>
              <a:rPr lang="cs-CZ" altLang="cs-CZ" b="1"/>
              <a:t>Rekognice  - § 104b TrŘ </a:t>
            </a:r>
          </a:p>
        </p:txBody>
      </p:sp>
      <p:sp>
        <p:nvSpPr>
          <p:cNvPr id="29699" name="Zástupný symbol pro obsah 2"/>
          <p:cNvSpPr>
            <a:spLocks noGrp="1"/>
          </p:cNvSpPr>
          <p:nvPr>
            <p:ph idx="1"/>
          </p:nvPr>
        </p:nvSpPr>
        <p:spPr/>
        <p:txBody>
          <a:bodyPr/>
          <a:lstStyle/>
          <a:p>
            <a:pPr algn="just">
              <a:lnSpc>
                <a:spcPct val="100000"/>
              </a:lnSpc>
            </a:pPr>
            <a:r>
              <a:rPr lang="cs-CZ" altLang="cs-CZ" sz="1600" dirty="0"/>
              <a:t>koná se tehdy, je-li pro trestní řízení důležité, aby podezřelý, obviněný nebo svědek znovu poznal osobu nebo věc a určil tím jejich totožnost</a:t>
            </a:r>
          </a:p>
          <a:p>
            <a:pPr algn="just">
              <a:lnSpc>
                <a:spcPct val="100000"/>
              </a:lnSpc>
            </a:pPr>
            <a:endParaRPr lang="cs-CZ" altLang="cs-CZ" sz="1600" dirty="0"/>
          </a:p>
          <a:p>
            <a:pPr algn="just">
              <a:lnSpc>
                <a:spcPct val="100000"/>
              </a:lnSpc>
            </a:pPr>
            <a:r>
              <a:rPr lang="cs-CZ" altLang="cs-CZ" sz="1600" dirty="0"/>
              <a:t>při výslechu např. svědek provedl dosti nekonkrétní popis osoby pachatele, ale uvedl, že kdyby tuto osobu  znovu viděl, že ji pozná nebo např. když tato osoba promluví, že by poznal její hlas atd.  </a:t>
            </a:r>
          </a:p>
          <a:p>
            <a:pPr algn="just">
              <a:lnSpc>
                <a:spcPct val="100000"/>
              </a:lnSpc>
            </a:pPr>
            <a:endParaRPr lang="cs-CZ" altLang="cs-CZ" sz="1600" dirty="0"/>
          </a:p>
          <a:p>
            <a:pPr algn="just">
              <a:lnSpc>
                <a:spcPct val="100000"/>
              </a:lnSpc>
            </a:pPr>
            <a:r>
              <a:rPr lang="cs-CZ" altLang="cs-CZ" sz="1600" dirty="0"/>
              <a:t>poznávající a poznávaná osoba se nesmí bezprostředně  setkat </a:t>
            </a:r>
          </a:p>
          <a:p>
            <a:pPr algn="just">
              <a:lnSpc>
                <a:spcPct val="100000"/>
              </a:lnSpc>
            </a:pPr>
            <a:endParaRPr lang="cs-CZ" altLang="cs-CZ" sz="1600" dirty="0"/>
          </a:p>
          <a:p>
            <a:pPr lvl="1" algn="just"/>
            <a:r>
              <a:rPr lang="cs-CZ" altLang="cs-CZ" sz="1500" dirty="0"/>
              <a:t>bohužel v praxi občas nešvar, že poznávající osoba jde po chodbě a policejní orgán jí sdělí, aby věnovala pozornost tomu, co sedí na chodbě  nebo stojí na druhém konci chodby </a:t>
            </a:r>
          </a:p>
          <a:p>
            <a:pPr marL="324000" lvl="1" indent="0" algn="just">
              <a:buNone/>
            </a:pPr>
            <a:endParaRPr lang="cs-CZ" altLang="cs-CZ" sz="1500" dirty="0"/>
          </a:p>
          <a:p>
            <a:pPr lvl="1" algn="just"/>
            <a:r>
              <a:rPr lang="cs-CZ" altLang="cs-CZ" sz="1500" dirty="0"/>
              <a:t>taková rekognice již nemá smysl, protože osoba může být ovlivněna tím, co viděla</a:t>
            </a:r>
          </a:p>
          <a:p>
            <a:pPr marL="72000" indent="0" algn="just">
              <a:lnSpc>
                <a:spcPct val="100000"/>
              </a:lnSpc>
              <a:buNone/>
            </a:pPr>
            <a:endParaRPr lang="cs-CZ" altLang="cs-CZ" sz="1700" dirty="0"/>
          </a:p>
          <a:p>
            <a:pPr algn="just">
              <a:lnSpc>
                <a:spcPct val="100000"/>
              </a:lnSpc>
            </a:pPr>
            <a:r>
              <a:rPr lang="cs-CZ" altLang="cs-CZ" sz="1700" dirty="0"/>
              <a:t>po provedení rekognice se osoba znovu vyslechne k odstranění  dřívějších rozporů ve vztahu k výsledků rekognice </a:t>
            </a:r>
          </a:p>
          <a:p>
            <a:pPr marL="72000" indent="0" algn="just">
              <a:buNone/>
            </a:pPr>
            <a:endParaRPr lang="cs-CZ" altLang="cs-CZ" sz="1700" dirty="0"/>
          </a:p>
          <a:p>
            <a:pPr algn="just"/>
            <a:endParaRPr lang="cs-CZ" altLang="cs-CZ" sz="1700" dirty="0"/>
          </a:p>
        </p:txBody>
      </p:sp>
      <p:sp>
        <p:nvSpPr>
          <p:cNvPr id="4" name="Zástupný symbol pro číslo snímku 3"/>
          <p:cNvSpPr>
            <a:spLocks noGrp="1"/>
          </p:cNvSpPr>
          <p:nvPr>
            <p:ph type="sldNum" sz="quarter" idx="11"/>
          </p:nvPr>
        </p:nvSpPr>
        <p:spPr/>
        <p:txBody>
          <a:bodyPr/>
          <a:lstStyle/>
          <a:p>
            <a:pPr>
              <a:defRPr/>
            </a:pPr>
            <a:fld id="{51978EEC-B7A8-4719-8A65-FD89A833D100}" type="slidenum">
              <a:rPr lang="cs-CZ" smtClean="0"/>
              <a:pPr>
                <a:defRPr/>
              </a:pPr>
              <a:t>32</a:t>
            </a:fld>
            <a:endParaRPr lang="cs-CZ"/>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429D5E2D-E55A-4F62-B76F-F0AB29B9C233}"/>
              </a:ext>
            </a:extLst>
          </p:cNvPr>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
        <p:nvSpPr>
          <p:cNvPr id="3" name="Nadpis 2">
            <a:extLst>
              <a:ext uri="{FF2B5EF4-FFF2-40B4-BE49-F238E27FC236}">
                <a16:creationId xmlns:a16="http://schemas.microsoft.com/office/drawing/2014/main" id="{19A5B279-D226-4E87-BEA4-08C2F1C03BD7}"/>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0D1C2954-667B-48B4-8452-3A16CE07D59E}"/>
              </a:ext>
            </a:extLst>
          </p:cNvPr>
          <p:cNvSpPr>
            <a:spLocks noGrp="1"/>
          </p:cNvSpPr>
          <p:nvPr>
            <p:ph idx="1"/>
          </p:nvPr>
        </p:nvSpPr>
        <p:spPr/>
        <p:txBody>
          <a:bodyPr/>
          <a:lstStyle/>
          <a:p>
            <a:pPr algn="just">
              <a:lnSpc>
                <a:spcPct val="100000"/>
              </a:lnSpc>
            </a:pPr>
            <a:r>
              <a:rPr lang="cs-CZ" altLang="cs-CZ" sz="1700" dirty="0"/>
              <a:t>rekognice s osobou mladší osmnácti let probíhá v režimu  § 102 </a:t>
            </a:r>
            <a:r>
              <a:rPr lang="cs-CZ" altLang="cs-CZ" sz="1700" dirty="0" err="1"/>
              <a:t>TrŘ</a:t>
            </a:r>
            <a:endParaRPr lang="cs-CZ" altLang="cs-CZ" sz="1700" dirty="0"/>
          </a:p>
          <a:p>
            <a:pPr algn="just">
              <a:lnSpc>
                <a:spcPct val="100000"/>
              </a:lnSpc>
              <a:buFont typeface="Wingdings" pitchFamily="2" charset="2"/>
              <a:buNone/>
            </a:pPr>
            <a:endParaRPr lang="cs-CZ" altLang="cs-CZ" sz="1700" dirty="0"/>
          </a:p>
          <a:p>
            <a:pPr lvl="1" algn="just"/>
            <a:r>
              <a:rPr lang="cs-CZ" altLang="cs-CZ" sz="1500" dirty="0"/>
              <a:t>přítomnost </a:t>
            </a:r>
            <a:r>
              <a:rPr lang="cs-CZ" altLang="cs-CZ" sz="1500" dirty="0" err="1"/>
              <a:t>OSPODu</a:t>
            </a:r>
            <a:r>
              <a:rPr lang="cs-CZ" altLang="cs-CZ" sz="1500" dirty="0"/>
              <a:t> nebo jiné osoby mající  zkušenosti s výchovou mládeže, případně rodičů</a:t>
            </a:r>
          </a:p>
          <a:p>
            <a:pPr algn="just">
              <a:lnSpc>
                <a:spcPct val="100000"/>
              </a:lnSpc>
            </a:pPr>
            <a:endParaRPr lang="cs-CZ" altLang="cs-CZ" sz="1700" dirty="0"/>
          </a:p>
          <a:p>
            <a:pPr algn="just">
              <a:lnSpc>
                <a:spcPct val="100000"/>
              </a:lnSpc>
            </a:pPr>
            <a:r>
              <a:rPr lang="cs-CZ" altLang="cs-CZ" sz="1700" dirty="0"/>
              <a:t>rekognice za přítomnosti svědka utajeného dle § 55/2 </a:t>
            </a:r>
            <a:r>
              <a:rPr lang="cs-CZ" altLang="cs-CZ" sz="1700" dirty="0" err="1"/>
              <a:t>TrŘ</a:t>
            </a:r>
            <a:r>
              <a:rPr lang="cs-CZ" altLang="cs-CZ" sz="1700" dirty="0"/>
              <a:t> jen tehdy, je-li tento poznávající osobou</a:t>
            </a:r>
          </a:p>
          <a:p>
            <a:pPr algn="just">
              <a:lnSpc>
                <a:spcPct val="100000"/>
              </a:lnSpc>
            </a:pPr>
            <a:endParaRPr lang="cs-CZ" altLang="cs-CZ" sz="1700" dirty="0"/>
          </a:p>
          <a:p>
            <a:pPr algn="just">
              <a:lnSpc>
                <a:spcPct val="100000"/>
              </a:lnSpc>
            </a:pPr>
            <a:r>
              <a:rPr lang="cs-CZ" altLang="cs-CZ" sz="1700" dirty="0"/>
              <a:t>podle charakteru předváděných objektů </a:t>
            </a:r>
          </a:p>
          <a:p>
            <a:pPr algn="just">
              <a:lnSpc>
                <a:spcPct val="100000"/>
              </a:lnSpc>
            </a:pPr>
            <a:endParaRPr lang="cs-CZ" altLang="cs-CZ" sz="1600" dirty="0"/>
          </a:p>
          <a:p>
            <a:pPr lvl="1" algn="just"/>
            <a:r>
              <a:rPr lang="cs-CZ" altLang="cs-CZ" sz="1500" dirty="0"/>
              <a:t>rekognici osob živých i mrtvých, případně částí mrtvol</a:t>
            </a:r>
          </a:p>
          <a:p>
            <a:pPr marL="324000" lvl="1" indent="0" algn="just">
              <a:buNone/>
            </a:pPr>
            <a:endParaRPr lang="cs-CZ" altLang="cs-CZ" sz="1500" dirty="0"/>
          </a:p>
          <a:p>
            <a:pPr lvl="1" algn="just"/>
            <a:r>
              <a:rPr lang="cs-CZ" altLang="cs-CZ" sz="1500" dirty="0"/>
              <a:t>rekognice  věci movitých, nemovitých, živých nebo mrtvých zvířat</a:t>
            </a:r>
          </a:p>
          <a:p>
            <a:pPr marL="72000" indent="0" algn="just">
              <a:lnSpc>
                <a:spcPct val="100000"/>
              </a:lnSpc>
              <a:buNone/>
            </a:pPr>
            <a:endParaRPr lang="cs-CZ" altLang="cs-CZ" sz="1700" dirty="0"/>
          </a:p>
          <a:p>
            <a:pPr algn="just">
              <a:lnSpc>
                <a:spcPct val="100000"/>
              </a:lnSpc>
            </a:pPr>
            <a:r>
              <a:rPr lang="cs-CZ" altLang="cs-CZ" sz="1700" dirty="0"/>
              <a:t>podle způsobu předvádění objektů</a:t>
            </a:r>
          </a:p>
          <a:p>
            <a:pPr algn="just">
              <a:lnSpc>
                <a:spcPct val="100000"/>
              </a:lnSpc>
            </a:pPr>
            <a:endParaRPr lang="cs-CZ" altLang="cs-CZ" sz="1600" dirty="0"/>
          </a:p>
          <a:p>
            <a:pPr lvl="1" algn="just"/>
            <a:r>
              <a:rPr lang="cs-CZ" altLang="cs-CZ" sz="1500" dirty="0"/>
              <a:t>rekognice in natura</a:t>
            </a:r>
          </a:p>
          <a:p>
            <a:pPr lvl="1" algn="just"/>
            <a:endParaRPr lang="cs-CZ" altLang="cs-CZ" sz="1500" dirty="0"/>
          </a:p>
          <a:p>
            <a:pPr lvl="1" algn="just"/>
            <a:r>
              <a:rPr lang="cs-CZ" altLang="cs-CZ" sz="1500" dirty="0"/>
              <a:t>rekognice podle fotografií</a:t>
            </a:r>
          </a:p>
          <a:p>
            <a:pPr marL="72000" indent="0">
              <a:buNone/>
            </a:pPr>
            <a:endParaRPr lang="cs-CZ" dirty="0"/>
          </a:p>
        </p:txBody>
      </p:sp>
    </p:spTree>
    <p:extLst>
      <p:ext uri="{BB962C8B-B14F-4D97-AF65-F5344CB8AC3E}">
        <p14:creationId xmlns:p14="http://schemas.microsoft.com/office/powerpoint/2010/main" val="8100538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Nadpis 1"/>
          <p:cNvSpPr>
            <a:spLocks noGrp="1"/>
          </p:cNvSpPr>
          <p:nvPr>
            <p:ph type="title"/>
          </p:nvPr>
        </p:nvSpPr>
        <p:spPr/>
        <p:txBody>
          <a:bodyPr/>
          <a:lstStyle/>
          <a:p>
            <a:endParaRPr lang="cs-CZ" altLang="cs-CZ"/>
          </a:p>
        </p:txBody>
      </p:sp>
      <p:sp>
        <p:nvSpPr>
          <p:cNvPr id="30723" name="Zástupný symbol pro obsah 2"/>
          <p:cNvSpPr>
            <a:spLocks noGrp="1"/>
          </p:cNvSpPr>
          <p:nvPr>
            <p:ph idx="1"/>
          </p:nvPr>
        </p:nvSpPr>
        <p:spPr/>
        <p:txBody>
          <a:bodyPr/>
          <a:lstStyle/>
          <a:p>
            <a:pPr algn="just">
              <a:lnSpc>
                <a:spcPct val="100000"/>
              </a:lnSpc>
              <a:buFont typeface="Wingdings" pitchFamily="2" charset="2"/>
              <a:buNone/>
            </a:pPr>
            <a:endParaRPr lang="cs-CZ" altLang="cs-CZ" sz="1700" dirty="0"/>
          </a:p>
          <a:p>
            <a:pPr algn="just">
              <a:lnSpc>
                <a:spcPct val="100000"/>
              </a:lnSpc>
            </a:pPr>
            <a:r>
              <a:rPr lang="cs-CZ" altLang="cs-CZ" sz="1700" dirty="0"/>
              <a:t>rekognice in natura</a:t>
            </a:r>
          </a:p>
          <a:p>
            <a:pPr marL="72000" indent="0" algn="just">
              <a:lnSpc>
                <a:spcPct val="100000"/>
              </a:lnSpc>
              <a:buNone/>
            </a:pPr>
            <a:endParaRPr lang="cs-CZ" altLang="cs-CZ" sz="1600" dirty="0"/>
          </a:p>
          <a:p>
            <a:pPr lvl="1" algn="just"/>
            <a:r>
              <a:rPr lang="cs-CZ" altLang="cs-CZ" sz="1500" dirty="0"/>
              <a:t>poznávaná osoba se ukáže mezi nejméně třemi dalšími osobami </a:t>
            </a:r>
          </a:p>
          <a:p>
            <a:pPr marL="324000" lvl="1" indent="0" algn="just">
              <a:buNone/>
            </a:pPr>
            <a:endParaRPr lang="cs-CZ" altLang="cs-CZ" sz="1500" dirty="0"/>
          </a:p>
          <a:p>
            <a:pPr lvl="1" algn="just"/>
            <a:r>
              <a:rPr lang="cs-CZ" altLang="cs-CZ" sz="1500" dirty="0"/>
              <a:t>volba  místa </a:t>
            </a:r>
          </a:p>
          <a:p>
            <a:pPr marL="324000" lvl="1" indent="0" algn="just">
              <a:buNone/>
            </a:pPr>
            <a:endParaRPr lang="cs-CZ" altLang="cs-CZ" sz="1500" dirty="0"/>
          </a:p>
          <a:p>
            <a:pPr lvl="1" algn="just"/>
            <a:r>
              <a:rPr lang="cs-CZ" altLang="cs-CZ" sz="1500" dirty="0"/>
              <a:t>stejné vzezření, hlas  - vycházíme z toho, co se poznávající osoba pamatuje a jak osobu popsala </a:t>
            </a:r>
            <a:endParaRPr lang="cs-CZ" altLang="cs-CZ" sz="1700" dirty="0"/>
          </a:p>
          <a:p>
            <a:pPr algn="just">
              <a:lnSpc>
                <a:spcPct val="100000"/>
              </a:lnSpc>
            </a:pPr>
            <a:endParaRPr lang="cs-CZ" altLang="cs-CZ" sz="1700" dirty="0"/>
          </a:p>
          <a:p>
            <a:pPr algn="just">
              <a:lnSpc>
                <a:spcPct val="100000"/>
              </a:lnSpc>
            </a:pPr>
            <a:r>
              <a:rPr lang="cs-CZ" altLang="cs-CZ" sz="1700" dirty="0"/>
              <a:t>rekognice podle fotografií </a:t>
            </a:r>
          </a:p>
          <a:p>
            <a:pPr algn="just">
              <a:lnSpc>
                <a:spcPct val="100000"/>
              </a:lnSpc>
            </a:pPr>
            <a:endParaRPr lang="cs-CZ" altLang="cs-CZ" sz="1700" dirty="0"/>
          </a:p>
          <a:p>
            <a:pPr lvl="1" algn="just"/>
            <a:r>
              <a:rPr lang="cs-CZ" altLang="cs-CZ" sz="1500" dirty="0"/>
              <a:t>lze provést jen tehdy, pokud nelze provést rekognici in natura   </a:t>
            </a:r>
          </a:p>
          <a:p>
            <a:pPr marL="324000" lvl="1" indent="0" algn="just">
              <a:buNone/>
            </a:pPr>
            <a:endParaRPr lang="cs-CZ" altLang="cs-CZ" sz="1700" dirty="0"/>
          </a:p>
          <a:p>
            <a:pPr lvl="1" algn="just"/>
            <a:r>
              <a:rPr lang="cs-CZ" altLang="cs-CZ" sz="1500" dirty="0"/>
              <a:t>rekognice podle fotografií nesmí bezprostředně  předcházet rekognici ukázáním osoby  </a:t>
            </a:r>
          </a:p>
          <a:p>
            <a:pPr lvl="1" algn="just"/>
            <a:endParaRPr lang="cs-CZ" altLang="cs-CZ" sz="1500" dirty="0"/>
          </a:p>
          <a:p>
            <a:pPr lvl="1" algn="just"/>
            <a:r>
              <a:rPr lang="cs-CZ" altLang="cs-CZ" sz="1500" dirty="0"/>
              <a:t>poznávaná osoba se ukáže mezi nejméně třemi dalšími osobami </a:t>
            </a:r>
          </a:p>
          <a:p>
            <a:pPr algn="just">
              <a:lnSpc>
                <a:spcPct val="100000"/>
              </a:lnSpc>
              <a:buFont typeface="Wingdings" pitchFamily="2" charset="2"/>
              <a:buNone/>
            </a:pPr>
            <a:endParaRPr lang="cs-CZ" altLang="cs-CZ" sz="1700" dirty="0"/>
          </a:p>
          <a:p>
            <a:endParaRPr lang="cs-CZ" altLang="cs-CZ" dirty="0"/>
          </a:p>
        </p:txBody>
      </p:sp>
      <p:sp>
        <p:nvSpPr>
          <p:cNvPr id="4" name="Zástupný symbol pro číslo snímku 3"/>
          <p:cNvSpPr>
            <a:spLocks noGrp="1"/>
          </p:cNvSpPr>
          <p:nvPr>
            <p:ph type="sldNum" sz="quarter" idx="11"/>
          </p:nvPr>
        </p:nvSpPr>
        <p:spPr/>
        <p:txBody>
          <a:bodyPr/>
          <a:lstStyle/>
          <a:p>
            <a:pPr>
              <a:defRPr/>
            </a:pPr>
            <a:fld id="{B243E2A8-EC67-4979-A51D-79F222D8E99A}" type="slidenum">
              <a:rPr lang="cs-CZ" smtClean="0"/>
              <a:pPr>
                <a:defRPr/>
              </a:pPr>
              <a:t>34</a:t>
            </a:fld>
            <a:endParaRPr lang="cs-CZ"/>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Nadpis 1"/>
          <p:cNvSpPr>
            <a:spLocks noGrp="1"/>
          </p:cNvSpPr>
          <p:nvPr>
            <p:ph type="title"/>
          </p:nvPr>
        </p:nvSpPr>
        <p:spPr/>
        <p:txBody>
          <a:bodyPr/>
          <a:lstStyle/>
          <a:p>
            <a:pPr algn="ctr"/>
            <a:r>
              <a:rPr lang="cs-CZ" altLang="cs-CZ" b="1"/>
              <a:t>Vyšetřovací pokus - § 104c TrŘ</a:t>
            </a:r>
          </a:p>
        </p:txBody>
      </p:sp>
      <p:sp>
        <p:nvSpPr>
          <p:cNvPr id="31747" name="Zástupný symbol pro obsah 2"/>
          <p:cNvSpPr>
            <a:spLocks noGrp="1"/>
          </p:cNvSpPr>
          <p:nvPr>
            <p:ph idx="1"/>
          </p:nvPr>
        </p:nvSpPr>
        <p:spPr/>
        <p:txBody>
          <a:bodyPr/>
          <a:lstStyle/>
          <a:p>
            <a:pPr algn="just"/>
            <a:endParaRPr lang="cs-CZ" altLang="cs-CZ" sz="1800" dirty="0"/>
          </a:p>
          <a:p>
            <a:pPr algn="just">
              <a:lnSpc>
                <a:spcPct val="100000"/>
              </a:lnSpc>
            </a:pPr>
            <a:r>
              <a:rPr lang="cs-CZ" altLang="cs-CZ" sz="1800" dirty="0"/>
              <a:t>koná se  </a:t>
            </a:r>
          </a:p>
          <a:p>
            <a:pPr algn="just">
              <a:lnSpc>
                <a:spcPct val="100000"/>
              </a:lnSpc>
            </a:pPr>
            <a:endParaRPr lang="cs-CZ" altLang="cs-CZ" sz="1800" dirty="0"/>
          </a:p>
          <a:p>
            <a:pPr lvl="1" algn="just"/>
            <a:r>
              <a:rPr lang="cs-CZ" altLang="cs-CZ" sz="1600" dirty="0"/>
              <a:t>mají-li být pozorováním v uměle vytvořených nebo obměňovaných podmínkách prověřeny nebo upřesněny skutečnosti zjištěné v trestním řízení - fakticky se o něco „pokoušíme“ tím, že tyto podmínky měníme, jde vlastně o experiment </a:t>
            </a:r>
          </a:p>
          <a:p>
            <a:pPr lvl="1" algn="just"/>
            <a:endParaRPr lang="cs-CZ" altLang="cs-CZ" sz="1600" dirty="0"/>
          </a:p>
          <a:p>
            <a:pPr lvl="1" algn="just"/>
            <a:r>
              <a:rPr lang="cs-CZ" altLang="cs-CZ" sz="1600" dirty="0"/>
              <a:t>cílem je zjištění nových skutečnosti důležitých pro trestní řízení</a:t>
            </a:r>
          </a:p>
          <a:p>
            <a:pPr marL="72000" indent="0" algn="just">
              <a:buNone/>
            </a:pPr>
            <a:endParaRPr lang="cs-CZ" altLang="cs-CZ" sz="1800" dirty="0"/>
          </a:p>
          <a:p>
            <a:pPr marL="1200150" lvl="2" indent="-285750" algn="just">
              <a:buFont typeface="Arial" panose="020B0604020202020204" pitchFamily="34" charset="0"/>
              <a:buChar char="•"/>
            </a:pPr>
            <a:r>
              <a:rPr lang="cs-CZ" altLang="cs-CZ" sz="1400" dirty="0"/>
              <a:t>mohl svědek vidět na určitou vzdálenost pachatele </a:t>
            </a:r>
          </a:p>
          <a:p>
            <a:pPr lvl="2" algn="just"/>
            <a:endParaRPr lang="cs-CZ" altLang="cs-CZ" sz="1400" dirty="0"/>
          </a:p>
          <a:p>
            <a:pPr marL="1200150" lvl="2" indent="-285750" algn="just">
              <a:buFont typeface="Arial" panose="020B0604020202020204" pitchFamily="34" charset="0"/>
              <a:buChar char="•"/>
            </a:pPr>
            <a:r>
              <a:rPr lang="cs-CZ" altLang="cs-CZ" sz="1400" dirty="0"/>
              <a:t>mohlo být slyšet výstřel </a:t>
            </a:r>
          </a:p>
          <a:p>
            <a:pPr lvl="2" algn="just"/>
            <a:endParaRPr lang="cs-CZ" altLang="cs-CZ" sz="1400" dirty="0"/>
          </a:p>
          <a:p>
            <a:pPr marL="1200150" lvl="2" indent="-285750" algn="just">
              <a:buFont typeface="Arial" panose="020B0604020202020204" pitchFamily="34" charset="0"/>
              <a:buChar char="•"/>
            </a:pPr>
            <a:r>
              <a:rPr lang="cs-CZ" altLang="cs-CZ" sz="1400" dirty="0"/>
              <a:t>lze do předmětné obálky vložit určité množství bankovek nominální hodnoty 5.000,- CZK atd.</a:t>
            </a:r>
          </a:p>
          <a:p>
            <a:pPr algn="just"/>
            <a:endParaRPr lang="cs-CZ" altLang="cs-CZ" sz="1800" dirty="0"/>
          </a:p>
          <a:p>
            <a:pPr algn="just">
              <a:buFont typeface="Wingdings" pitchFamily="2" charset="2"/>
              <a:buNone/>
            </a:pPr>
            <a:br>
              <a:rPr lang="cs-CZ" altLang="cs-CZ" sz="1800" dirty="0"/>
            </a:br>
            <a:endParaRPr lang="cs-CZ" altLang="cs-CZ" sz="1700" dirty="0"/>
          </a:p>
        </p:txBody>
      </p:sp>
      <p:sp>
        <p:nvSpPr>
          <p:cNvPr id="4" name="Zástupný symbol pro číslo snímku 3"/>
          <p:cNvSpPr>
            <a:spLocks noGrp="1"/>
          </p:cNvSpPr>
          <p:nvPr>
            <p:ph type="sldNum" sz="quarter" idx="11"/>
          </p:nvPr>
        </p:nvSpPr>
        <p:spPr/>
        <p:txBody>
          <a:bodyPr/>
          <a:lstStyle/>
          <a:p>
            <a:pPr>
              <a:defRPr/>
            </a:pPr>
            <a:fld id="{21FFAF38-6D46-4D7A-86AE-7FF81D2660CA}" type="slidenum">
              <a:rPr lang="cs-CZ" smtClean="0"/>
              <a:pPr>
                <a:defRPr/>
              </a:pPr>
              <a:t>35</a:t>
            </a:fld>
            <a:endParaRPr lang="cs-CZ"/>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Nadpis 1"/>
          <p:cNvSpPr>
            <a:spLocks noGrp="1"/>
          </p:cNvSpPr>
          <p:nvPr>
            <p:ph type="title"/>
          </p:nvPr>
        </p:nvSpPr>
        <p:spPr/>
        <p:txBody>
          <a:bodyPr/>
          <a:lstStyle/>
          <a:p>
            <a:endParaRPr lang="cs-CZ" altLang="cs-CZ"/>
          </a:p>
        </p:txBody>
      </p:sp>
      <p:sp>
        <p:nvSpPr>
          <p:cNvPr id="32771" name="Zástupný symbol pro obsah 2"/>
          <p:cNvSpPr>
            <a:spLocks noGrp="1"/>
          </p:cNvSpPr>
          <p:nvPr>
            <p:ph idx="1"/>
          </p:nvPr>
        </p:nvSpPr>
        <p:spPr/>
        <p:txBody>
          <a:bodyPr/>
          <a:lstStyle/>
          <a:p>
            <a:pPr>
              <a:lnSpc>
                <a:spcPct val="100000"/>
              </a:lnSpc>
            </a:pPr>
            <a:r>
              <a:rPr lang="cs-CZ" altLang="cs-CZ" sz="1700" dirty="0"/>
              <a:t>nekoná se </a:t>
            </a:r>
          </a:p>
          <a:p>
            <a:pPr>
              <a:lnSpc>
                <a:spcPct val="100000"/>
              </a:lnSpc>
              <a:buFont typeface="Wingdings" pitchFamily="2" charset="2"/>
              <a:buNone/>
            </a:pPr>
            <a:endParaRPr lang="cs-CZ" altLang="cs-CZ" sz="1700" dirty="0"/>
          </a:p>
          <a:p>
            <a:pPr lvl="1" algn="just"/>
            <a:r>
              <a:rPr lang="cs-CZ" altLang="cs-CZ" sz="1400" dirty="0"/>
              <a:t>jestliže to je vzhledem k okolnostem případu nebo osobě podezřelého, obviněného, spoluobviněného, poškozeného nebo svědka nevhodné  - hrozí násilné, agresivní či jiné nevhodné chování </a:t>
            </a:r>
          </a:p>
          <a:p>
            <a:pPr lvl="1" algn="just"/>
            <a:endParaRPr lang="cs-CZ" altLang="cs-CZ" sz="1400" dirty="0"/>
          </a:p>
          <a:p>
            <a:pPr lvl="1" algn="just"/>
            <a:r>
              <a:rPr lang="cs-CZ" altLang="cs-CZ" sz="1400" dirty="0"/>
              <a:t>nelze-li experimentální podmínky znovu navodit </a:t>
            </a:r>
            <a:endParaRPr lang="cs-CZ" altLang="cs-CZ" sz="1600" dirty="0"/>
          </a:p>
          <a:p>
            <a:pPr lvl="1"/>
            <a:endParaRPr lang="cs-CZ" altLang="cs-CZ" sz="1400" dirty="0"/>
          </a:p>
          <a:p>
            <a:pPr lvl="1"/>
            <a:r>
              <a:rPr lang="cs-CZ" altLang="cs-CZ" sz="1400" dirty="0"/>
              <a:t>lze-li účelu vyšetřovacího pokusu dosáhnout jinak (subsidiarita) </a:t>
            </a:r>
          </a:p>
          <a:p>
            <a:pPr>
              <a:lnSpc>
                <a:spcPct val="100000"/>
              </a:lnSpc>
            </a:pPr>
            <a:endParaRPr lang="cs-CZ" altLang="cs-CZ" sz="1600" dirty="0"/>
          </a:p>
          <a:p>
            <a:pPr algn="just">
              <a:lnSpc>
                <a:spcPct val="100000"/>
              </a:lnSpc>
            </a:pPr>
            <a:r>
              <a:rPr lang="cs-CZ" altLang="cs-CZ" sz="1600" dirty="0"/>
              <a:t>okolnosti případu – hrozí možnost výbuchu, ohrožení života a zdraví zúčastněných osob, agresivní chování zúčastněné osoby</a:t>
            </a:r>
          </a:p>
          <a:p>
            <a:pPr algn="just">
              <a:lnSpc>
                <a:spcPct val="100000"/>
              </a:lnSpc>
            </a:pPr>
            <a:endParaRPr lang="cs-CZ" altLang="cs-CZ" sz="1600" dirty="0"/>
          </a:p>
          <a:p>
            <a:pPr algn="just">
              <a:lnSpc>
                <a:spcPct val="100000"/>
              </a:lnSpc>
            </a:pPr>
            <a:r>
              <a:rPr lang="cs-CZ" altLang="cs-CZ" sz="1600" dirty="0"/>
              <a:t>jinak - např. opětovným výslechem  osoby nebo konfrontací </a:t>
            </a:r>
          </a:p>
          <a:p>
            <a:pPr algn="just">
              <a:lnSpc>
                <a:spcPct val="100000"/>
              </a:lnSpc>
            </a:pPr>
            <a:endParaRPr lang="cs-CZ" altLang="cs-CZ" sz="1600" dirty="0"/>
          </a:p>
          <a:p>
            <a:pPr algn="just">
              <a:lnSpc>
                <a:spcPct val="100000"/>
              </a:lnSpc>
            </a:pPr>
            <a:r>
              <a:rPr lang="cs-CZ" altLang="cs-CZ" sz="1700" dirty="0"/>
              <a:t>vyšetřovací pokus s osobou mladší osmnácti let probíhá v režimu  § 102 </a:t>
            </a:r>
            <a:r>
              <a:rPr lang="cs-CZ" altLang="cs-CZ" sz="1700" dirty="0" err="1"/>
              <a:t>TrŘ</a:t>
            </a:r>
            <a:endParaRPr lang="cs-CZ" altLang="cs-CZ" sz="1700" dirty="0"/>
          </a:p>
          <a:p>
            <a:pPr algn="just">
              <a:lnSpc>
                <a:spcPct val="100000"/>
              </a:lnSpc>
              <a:buFont typeface="Wingdings" pitchFamily="2" charset="2"/>
              <a:buNone/>
            </a:pPr>
            <a:endParaRPr lang="cs-CZ" altLang="cs-CZ" sz="1700" dirty="0"/>
          </a:p>
          <a:p>
            <a:pPr lvl="1" algn="just"/>
            <a:r>
              <a:rPr lang="cs-CZ" altLang="cs-CZ" sz="1500" dirty="0"/>
              <a:t>přítomnost </a:t>
            </a:r>
            <a:r>
              <a:rPr lang="cs-CZ" altLang="cs-CZ" sz="1500" dirty="0" err="1"/>
              <a:t>OSPODu</a:t>
            </a:r>
            <a:r>
              <a:rPr lang="cs-CZ" altLang="cs-CZ" sz="1500" dirty="0"/>
              <a:t> nebo jiné osoby mající zkušenosti s výchovou mládeže, případně rodičů, pokud zde není střet zájmů mezi rodiči  a osobou mladší 18. let </a:t>
            </a:r>
          </a:p>
          <a:p>
            <a:pPr algn="just">
              <a:lnSpc>
                <a:spcPct val="100000"/>
              </a:lnSpc>
            </a:pPr>
            <a:endParaRPr lang="cs-CZ" altLang="cs-CZ" sz="1600" dirty="0"/>
          </a:p>
          <a:p>
            <a:endParaRPr lang="cs-CZ" altLang="cs-CZ" sz="1700" dirty="0"/>
          </a:p>
        </p:txBody>
      </p:sp>
      <p:sp>
        <p:nvSpPr>
          <p:cNvPr id="4" name="Zástupný symbol pro číslo snímku 3"/>
          <p:cNvSpPr>
            <a:spLocks noGrp="1"/>
          </p:cNvSpPr>
          <p:nvPr>
            <p:ph type="sldNum" sz="quarter" idx="11"/>
          </p:nvPr>
        </p:nvSpPr>
        <p:spPr/>
        <p:txBody>
          <a:bodyPr/>
          <a:lstStyle/>
          <a:p>
            <a:pPr>
              <a:defRPr/>
            </a:pPr>
            <a:fld id="{2E0E6ECE-B0AD-466C-B540-A7DAE2F8CA11}" type="slidenum">
              <a:rPr lang="cs-CZ" smtClean="0"/>
              <a:pPr>
                <a:defRPr/>
              </a:pPr>
              <a:t>36</a:t>
            </a:fld>
            <a:endParaRPr lang="cs-CZ"/>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Nadpis 1"/>
          <p:cNvSpPr>
            <a:spLocks noGrp="1"/>
          </p:cNvSpPr>
          <p:nvPr>
            <p:ph type="title"/>
          </p:nvPr>
        </p:nvSpPr>
        <p:spPr/>
        <p:txBody>
          <a:bodyPr/>
          <a:lstStyle/>
          <a:p>
            <a:pPr algn="ctr"/>
            <a:r>
              <a:rPr lang="cs-CZ" altLang="cs-CZ" b="1"/>
              <a:t>Rekonstrukce - § 104d TrŘ </a:t>
            </a:r>
          </a:p>
        </p:txBody>
      </p:sp>
      <p:sp>
        <p:nvSpPr>
          <p:cNvPr id="33795" name="Zástupný symbol pro obsah 2"/>
          <p:cNvSpPr>
            <a:spLocks noGrp="1"/>
          </p:cNvSpPr>
          <p:nvPr>
            <p:ph idx="1"/>
          </p:nvPr>
        </p:nvSpPr>
        <p:spPr/>
        <p:txBody>
          <a:bodyPr/>
          <a:lstStyle/>
          <a:p>
            <a:pPr>
              <a:lnSpc>
                <a:spcPct val="100000"/>
              </a:lnSpc>
            </a:pPr>
            <a:endParaRPr lang="cs-CZ" altLang="cs-CZ" sz="1800" dirty="0"/>
          </a:p>
          <a:p>
            <a:pPr>
              <a:lnSpc>
                <a:spcPct val="100000"/>
              </a:lnSpc>
            </a:pPr>
            <a:r>
              <a:rPr lang="cs-CZ" altLang="cs-CZ" sz="1700" dirty="0"/>
              <a:t>koná se </a:t>
            </a:r>
          </a:p>
          <a:p>
            <a:pPr>
              <a:lnSpc>
                <a:spcPct val="100000"/>
              </a:lnSpc>
            </a:pPr>
            <a:endParaRPr lang="cs-CZ" altLang="cs-CZ" sz="1800" dirty="0"/>
          </a:p>
          <a:p>
            <a:pPr lvl="1" algn="just"/>
            <a:r>
              <a:rPr lang="cs-CZ" altLang="cs-CZ" sz="1500" dirty="0"/>
              <a:t>má-li být obnovením situace a okolnosti, za kterých byl trestný čin spáchán nebo které k němu mají podstatný vztah, prověřena výpověď podezřelého, obviněného, spoluobviněného, poškozeného nebo svědka  - nejde tedy  o experiment, ale  navození toho, jak to dle doposud zjištěných skutečností bylo – fakticky opakuji  spáchání trestného činu za stejných podmínek, k jakému k němu došlo </a:t>
            </a:r>
          </a:p>
          <a:p>
            <a:pPr>
              <a:lnSpc>
                <a:spcPct val="100000"/>
              </a:lnSpc>
            </a:pPr>
            <a:endParaRPr lang="cs-CZ" altLang="cs-CZ" sz="1500" dirty="0"/>
          </a:p>
          <a:p>
            <a:pPr lvl="1" algn="just"/>
            <a:r>
              <a:rPr lang="cs-CZ" altLang="cs-CZ" sz="1500" dirty="0"/>
              <a:t>jestliže jiné důkazy provedené v trestním řízení nepostačují k objasnění věci (subsidiarita)</a:t>
            </a:r>
          </a:p>
          <a:p>
            <a:pPr>
              <a:lnSpc>
                <a:spcPct val="100000"/>
              </a:lnSpc>
            </a:pPr>
            <a:endParaRPr lang="cs-CZ" altLang="cs-CZ" sz="1800" dirty="0"/>
          </a:p>
          <a:p>
            <a:pPr algn="just">
              <a:lnSpc>
                <a:spcPct val="100000"/>
              </a:lnSpc>
            </a:pPr>
            <a:r>
              <a:rPr lang="cs-CZ" altLang="cs-CZ" sz="1500" dirty="0"/>
              <a:t>v praxi se v rámci rekonstrukce uskutečňuje jeden či více vyšetřovacích pokusů (experiment) </a:t>
            </a:r>
          </a:p>
          <a:p>
            <a:pPr algn="just">
              <a:lnSpc>
                <a:spcPct val="100000"/>
              </a:lnSpc>
            </a:pPr>
            <a:endParaRPr lang="cs-CZ" altLang="cs-CZ" sz="1500" dirty="0"/>
          </a:p>
          <a:p>
            <a:pPr algn="just">
              <a:lnSpc>
                <a:spcPct val="100000"/>
              </a:lnSpc>
            </a:pPr>
            <a:r>
              <a:rPr lang="cs-CZ" altLang="cs-CZ" sz="1500" dirty="0"/>
              <a:t>rekonstrukce s osobou mladší osmnácti let probíhá v režimu  § 102 </a:t>
            </a:r>
            <a:r>
              <a:rPr lang="cs-CZ" altLang="cs-CZ" sz="1500" dirty="0" err="1"/>
              <a:t>TrŘ</a:t>
            </a:r>
            <a:endParaRPr lang="cs-CZ" altLang="cs-CZ" sz="1500" dirty="0"/>
          </a:p>
          <a:p>
            <a:pPr algn="just">
              <a:lnSpc>
                <a:spcPct val="100000"/>
              </a:lnSpc>
              <a:buFont typeface="Wingdings" pitchFamily="2" charset="2"/>
              <a:buNone/>
            </a:pPr>
            <a:endParaRPr lang="cs-CZ" altLang="cs-CZ" sz="1700" dirty="0"/>
          </a:p>
          <a:p>
            <a:pPr lvl="1" algn="just"/>
            <a:r>
              <a:rPr lang="cs-CZ" altLang="cs-CZ" sz="1500" dirty="0"/>
              <a:t>přítomnost </a:t>
            </a:r>
            <a:r>
              <a:rPr lang="cs-CZ" altLang="cs-CZ" sz="1500" dirty="0" err="1"/>
              <a:t>OSPODu</a:t>
            </a:r>
            <a:r>
              <a:rPr lang="cs-CZ" altLang="cs-CZ" sz="1500" dirty="0"/>
              <a:t> nebo jiné osoby mající zkušenosti s výchovou mládeže, případně rodičů, pokud zde není střet zájmů mezi rodiči  a osobou mladší 18. let </a:t>
            </a:r>
          </a:p>
          <a:p>
            <a:pPr algn="just"/>
            <a:endParaRPr lang="cs-CZ" altLang="cs-CZ" sz="1800" dirty="0"/>
          </a:p>
          <a:p>
            <a:pPr algn="just">
              <a:buFont typeface="Wingdings" pitchFamily="2" charset="2"/>
              <a:buNone/>
            </a:pPr>
            <a:r>
              <a:rPr lang="cs-CZ" altLang="cs-CZ" sz="1800" dirty="0"/>
              <a:t> </a:t>
            </a:r>
            <a:br>
              <a:rPr lang="cs-CZ" altLang="cs-CZ" sz="1800" dirty="0"/>
            </a:br>
            <a:endParaRPr lang="cs-CZ" altLang="cs-CZ" sz="1700" dirty="0"/>
          </a:p>
        </p:txBody>
      </p:sp>
      <p:sp>
        <p:nvSpPr>
          <p:cNvPr id="4" name="Zástupný symbol pro číslo snímku 3"/>
          <p:cNvSpPr>
            <a:spLocks noGrp="1"/>
          </p:cNvSpPr>
          <p:nvPr>
            <p:ph type="sldNum" sz="quarter" idx="11"/>
          </p:nvPr>
        </p:nvSpPr>
        <p:spPr/>
        <p:txBody>
          <a:bodyPr/>
          <a:lstStyle/>
          <a:p>
            <a:pPr>
              <a:defRPr/>
            </a:pPr>
            <a:fld id="{8445CCE5-76A8-43A7-B613-CA9381466AE4}" type="slidenum">
              <a:rPr lang="cs-CZ" smtClean="0"/>
              <a:pPr>
                <a:defRPr/>
              </a:pPr>
              <a:t>37</a:t>
            </a:fld>
            <a:endParaRPr lang="cs-CZ"/>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Nadpis 1"/>
          <p:cNvSpPr>
            <a:spLocks noGrp="1"/>
          </p:cNvSpPr>
          <p:nvPr>
            <p:ph type="title"/>
          </p:nvPr>
        </p:nvSpPr>
        <p:spPr/>
        <p:txBody>
          <a:bodyPr/>
          <a:lstStyle/>
          <a:p>
            <a:pPr algn="ctr"/>
            <a:r>
              <a:rPr lang="cs-CZ" altLang="cs-CZ" b="1"/>
              <a:t>Prověrka na místě - § 104e TrŘ</a:t>
            </a:r>
          </a:p>
        </p:txBody>
      </p:sp>
      <p:sp>
        <p:nvSpPr>
          <p:cNvPr id="34819" name="Zástupný symbol pro obsah 2"/>
          <p:cNvSpPr>
            <a:spLocks noGrp="1"/>
          </p:cNvSpPr>
          <p:nvPr>
            <p:ph idx="1"/>
          </p:nvPr>
        </p:nvSpPr>
        <p:spPr/>
        <p:txBody>
          <a:bodyPr/>
          <a:lstStyle/>
          <a:p>
            <a:pPr>
              <a:lnSpc>
                <a:spcPct val="100000"/>
              </a:lnSpc>
            </a:pPr>
            <a:endParaRPr lang="cs-CZ" altLang="cs-CZ" sz="1800" dirty="0"/>
          </a:p>
          <a:p>
            <a:pPr>
              <a:lnSpc>
                <a:spcPct val="100000"/>
              </a:lnSpc>
            </a:pPr>
            <a:r>
              <a:rPr lang="cs-CZ" altLang="cs-CZ" sz="1800" dirty="0"/>
              <a:t>koná se </a:t>
            </a:r>
          </a:p>
          <a:p>
            <a:pPr>
              <a:lnSpc>
                <a:spcPct val="100000"/>
              </a:lnSpc>
            </a:pPr>
            <a:endParaRPr lang="cs-CZ" altLang="cs-CZ" sz="1800" dirty="0"/>
          </a:p>
          <a:p>
            <a:pPr lvl="1" algn="just"/>
            <a:r>
              <a:rPr lang="cs-CZ" altLang="cs-CZ" sz="1600" dirty="0"/>
              <a:t>je-li zapotřebí za osobní přítomnosti podezřelého, obviněného nebo svědka doplnit nebo upřesnit údaje důležité pro trestní řízení, které se vztahují k určitému místu, kde šlo ke spáchání trestného činu </a:t>
            </a:r>
          </a:p>
          <a:p>
            <a:pPr>
              <a:lnSpc>
                <a:spcPct val="100000"/>
              </a:lnSpc>
            </a:pPr>
            <a:endParaRPr lang="cs-CZ" altLang="cs-CZ" sz="1800" dirty="0"/>
          </a:p>
          <a:p>
            <a:pPr lvl="1" algn="just"/>
            <a:r>
              <a:rPr lang="cs-CZ" altLang="cs-CZ" sz="1600" dirty="0"/>
              <a:t>např. určení vykradených chat v chatové oblasti; vykradl jsem několik chat, ale nevím konkrétně jaké, kdybych to místo viděl, dokázal bych je identifikovat </a:t>
            </a:r>
          </a:p>
          <a:p>
            <a:pPr>
              <a:lnSpc>
                <a:spcPct val="100000"/>
              </a:lnSpc>
            </a:pPr>
            <a:endParaRPr lang="cs-CZ" altLang="cs-CZ" sz="1800" dirty="0"/>
          </a:p>
          <a:p>
            <a:pPr>
              <a:lnSpc>
                <a:spcPct val="100000"/>
              </a:lnSpc>
            </a:pPr>
            <a:r>
              <a:rPr lang="cs-CZ" altLang="cs-CZ" sz="1800" dirty="0"/>
              <a:t>na rozdíl od vyšetřovacího pokusu nemá experimentální charakter </a:t>
            </a:r>
          </a:p>
          <a:p>
            <a:pPr>
              <a:lnSpc>
                <a:spcPct val="100000"/>
              </a:lnSpc>
            </a:pPr>
            <a:endParaRPr lang="cs-CZ" altLang="cs-CZ" sz="1800" dirty="0"/>
          </a:p>
          <a:p>
            <a:pPr algn="just">
              <a:lnSpc>
                <a:spcPct val="100000"/>
              </a:lnSpc>
            </a:pPr>
            <a:r>
              <a:rPr lang="cs-CZ" altLang="cs-CZ" sz="1700" dirty="0"/>
              <a:t>prověrka na místě s osobou mladší osmnácti let probíhá v režimu  § 102 </a:t>
            </a:r>
            <a:r>
              <a:rPr lang="cs-CZ" altLang="cs-CZ" sz="1700" dirty="0" err="1"/>
              <a:t>TrŘ</a:t>
            </a:r>
            <a:endParaRPr lang="cs-CZ" altLang="cs-CZ" sz="1700" dirty="0"/>
          </a:p>
          <a:p>
            <a:pPr algn="just">
              <a:lnSpc>
                <a:spcPct val="100000"/>
              </a:lnSpc>
              <a:buFont typeface="Wingdings" pitchFamily="2" charset="2"/>
              <a:buNone/>
            </a:pPr>
            <a:endParaRPr lang="cs-CZ" altLang="cs-CZ" sz="1700" dirty="0"/>
          </a:p>
          <a:p>
            <a:pPr lvl="1" algn="just"/>
            <a:r>
              <a:rPr lang="cs-CZ" altLang="cs-CZ" sz="1500" dirty="0"/>
              <a:t>přítomnost </a:t>
            </a:r>
            <a:r>
              <a:rPr lang="cs-CZ" altLang="cs-CZ" sz="1500" dirty="0" err="1"/>
              <a:t>OSPODu</a:t>
            </a:r>
            <a:r>
              <a:rPr lang="cs-CZ" altLang="cs-CZ" sz="1500" dirty="0"/>
              <a:t> nebo jiné osoby mající zkušenosti s výchovou mládeže, případně rodičů, pokud zde není střet zájmů mezi rodiči  a osobou mladší 18. let </a:t>
            </a:r>
          </a:p>
          <a:p>
            <a:pPr>
              <a:lnSpc>
                <a:spcPct val="100000"/>
              </a:lnSpc>
              <a:buFont typeface="Wingdings" pitchFamily="2" charset="2"/>
              <a:buNone/>
            </a:pPr>
            <a:br>
              <a:rPr lang="cs-CZ" altLang="cs-CZ" sz="1800" dirty="0"/>
            </a:br>
            <a:endParaRPr lang="cs-CZ" altLang="cs-CZ" sz="1700" dirty="0"/>
          </a:p>
        </p:txBody>
      </p:sp>
      <p:sp>
        <p:nvSpPr>
          <p:cNvPr id="4" name="Zástupný symbol pro číslo snímku 3"/>
          <p:cNvSpPr>
            <a:spLocks noGrp="1"/>
          </p:cNvSpPr>
          <p:nvPr>
            <p:ph type="sldNum" sz="quarter" idx="11"/>
          </p:nvPr>
        </p:nvSpPr>
        <p:spPr/>
        <p:txBody>
          <a:bodyPr/>
          <a:lstStyle/>
          <a:p>
            <a:pPr>
              <a:defRPr/>
            </a:pPr>
            <a:fld id="{4428A558-0773-42C0-BBA4-E587759E3D85}" type="slidenum">
              <a:rPr lang="cs-CZ" smtClean="0"/>
              <a:pPr>
                <a:defRPr/>
              </a:pPr>
              <a:t>38</a:t>
            </a:fld>
            <a:endParaRPr lang="cs-CZ"/>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Nadpis 1"/>
          <p:cNvSpPr>
            <a:spLocks noGrp="1"/>
          </p:cNvSpPr>
          <p:nvPr>
            <p:ph type="title"/>
          </p:nvPr>
        </p:nvSpPr>
        <p:spPr/>
        <p:txBody>
          <a:bodyPr/>
          <a:lstStyle/>
          <a:p>
            <a:pPr algn="ctr"/>
            <a:r>
              <a:rPr lang="cs-CZ" altLang="cs-CZ" b="1"/>
              <a:t>Rozhodnutí v trestním řízení </a:t>
            </a:r>
          </a:p>
        </p:txBody>
      </p:sp>
      <p:sp>
        <p:nvSpPr>
          <p:cNvPr id="39939" name="Zástupný symbol pro obsah 2"/>
          <p:cNvSpPr>
            <a:spLocks noGrp="1"/>
          </p:cNvSpPr>
          <p:nvPr>
            <p:ph idx="1"/>
          </p:nvPr>
        </p:nvSpPr>
        <p:spPr/>
        <p:txBody>
          <a:bodyPr/>
          <a:lstStyle/>
          <a:p>
            <a:pPr>
              <a:buFont typeface="Wingdings" pitchFamily="2" charset="2"/>
              <a:buNone/>
            </a:pPr>
            <a:endParaRPr lang="cs-CZ" altLang="cs-CZ" sz="1800" dirty="0"/>
          </a:p>
          <a:p>
            <a:pPr>
              <a:lnSpc>
                <a:spcPct val="100000"/>
              </a:lnSpc>
            </a:pPr>
            <a:r>
              <a:rPr lang="cs-CZ" altLang="cs-CZ" sz="1800" dirty="0"/>
              <a:t>rozhodnutí je  nejdůležitější procesní úkon  OČTŘ</a:t>
            </a:r>
          </a:p>
          <a:p>
            <a:pPr>
              <a:lnSpc>
                <a:spcPct val="100000"/>
              </a:lnSpc>
              <a:buFont typeface="Wingdings" pitchFamily="2" charset="2"/>
              <a:buNone/>
            </a:pPr>
            <a:endParaRPr lang="cs-CZ" altLang="cs-CZ" sz="1800" dirty="0"/>
          </a:p>
          <a:p>
            <a:pPr>
              <a:lnSpc>
                <a:spcPct val="100000"/>
              </a:lnSpc>
            </a:pPr>
            <a:r>
              <a:rPr lang="cs-CZ" altLang="cs-CZ" sz="1800" dirty="0"/>
              <a:t>jde  o individuální právní akt  OČTŘ, kterým se jménem státu</a:t>
            </a:r>
          </a:p>
          <a:p>
            <a:pPr>
              <a:lnSpc>
                <a:spcPct val="100000"/>
              </a:lnSpc>
            </a:pPr>
            <a:endParaRPr lang="cs-CZ" altLang="cs-CZ" sz="1800" dirty="0"/>
          </a:p>
          <a:p>
            <a:pPr lvl="1"/>
            <a:r>
              <a:rPr lang="cs-CZ" altLang="cs-CZ" sz="1600" dirty="0"/>
              <a:t>konstituují práva nebo povinnosti</a:t>
            </a:r>
          </a:p>
          <a:p>
            <a:pPr lvl="1">
              <a:buFont typeface="Wingdings" pitchFamily="2" charset="2"/>
              <a:buNone/>
            </a:pPr>
            <a:endParaRPr lang="cs-CZ" altLang="cs-CZ" sz="1600" dirty="0"/>
          </a:p>
          <a:p>
            <a:pPr lvl="1"/>
            <a:r>
              <a:rPr lang="cs-CZ" altLang="cs-CZ" sz="1600" dirty="0"/>
              <a:t>deklaruje  existence či neexistence právně  významné skutečnosti </a:t>
            </a:r>
          </a:p>
          <a:p>
            <a:pPr>
              <a:lnSpc>
                <a:spcPct val="100000"/>
              </a:lnSpc>
            </a:pPr>
            <a:endParaRPr lang="cs-CZ" altLang="cs-CZ" sz="1800" dirty="0"/>
          </a:p>
          <a:p>
            <a:pPr>
              <a:lnSpc>
                <a:spcPct val="100000"/>
              </a:lnSpc>
            </a:pPr>
            <a:r>
              <a:rPr lang="cs-CZ" altLang="cs-CZ" sz="1700" dirty="0"/>
              <a:t>rozsudek,  trestní příkaz, usnesení, rozhodnutí svého druhu</a:t>
            </a:r>
          </a:p>
        </p:txBody>
      </p:sp>
      <p:sp>
        <p:nvSpPr>
          <p:cNvPr id="4" name="Zástupný symbol pro číslo snímku 3"/>
          <p:cNvSpPr>
            <a:spLocks noGrp="1"/>
          </p:cNvSpPr>
          <p:nvPr>
            <p:ph type="sldNum" sz="quarter" idx="11"/>
          </p:nvPr>
        </p:nvSpPr>
        <p:spPr/>
        <p:txBody>
          <a:bodyPr/>
          <a:lstStyle/>
          <a:p>
            <a:pPr>
              <a:defRPr/>
            </a:pPr>
            <a:fld id="{876C40C5-8972-4268-B565-71882ABC2928}" type="slidenum">
              <a:rPr lang="cs-CZ" smtClean="0"/>
              <a:pPr>
                <a:defRPr/>
              </a:pPr>
              <a:t>39</a:t>
            </a:fld>
            <a:endParaRPr lang="cs-CZ"/>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p:cNvSpPr>
            <a:spLocks noGrp="1"/>
          </p:cNvSpPr>
          <p:nvPr>
            <p:ph type="title"/>
          </p:nvPr>
        </p:nvSpPr>
        <p:spPr/>
        <p:txBody>
          <a:bodyPr/>
          <a:lstStyle/>
          <a:p>
            <a:pPr algn="ctr"/>
            <a:r>
              <a:rPr lang="cs-CZ" b="1"/>
              <a:t>Policejní orgán </a:t>
            </a:r>
          </a:p>
        </p:txBody>
      </p:sp>
      <p:sp>
        <p:nvSpPr>
          <p:cNvPr id="3" name="Zástupný symbol pro obsah 2"/>
          <p:cNvSpPr>
            <a:spLocks noGrp="1"/>
          </p:cNvSpPr>
          <p:nvPr>
            <p:ph idx="1"/>
          </p:nvPr>
        </p:nvSpPr>
        <p:spPr/>
        <p:txBody>
          <a:bodyPr/>
          <a:lstStyle/>
          <a:p>
            <a:pPr algn="just">
              <a:defRPr/>
            </a:pPr>
            <a:endParaRPr lang="cs-CZ" sz="1800" dirty="0"/>
          </a:p>
          <a:p>
            <a:pPr algn="just">
              <a:defRPr/>
            </a:pPr>
            <a:endParaRPr lang="cs-CZ" sz="1800" dirty="0"/>
          </a:p>
          <a:p>
            <a:pPr algn="just">
              <a:defRPr/>
            </a:pPr>
            <a:r>
              <a:rPr lang="cs-CZ" sz="1800" dirty="0"/>
              <a:t>jde o legislativní zkratku  vymezenou v § 12/2 </a:t>
            </a:r>
            <a:r>
              <a:rPr lang="cs-CZ" sz="1800" dirty="0" err="1"/>
              <a:t>TrŘ</a:t>
            </a:r>
            <a:r>
              <a:rPr lang="cs-CZ" sz="1800" dirty="0"/>
              <a:t>  - útvary nebo pověřené orgány </a:t>
            </a:r>
          </a:p>
          <a:p>
            <a:pPr lvl="1" algn="just">
              <a:defRPr/>
            </a:pPr>
            <a:endParaRPr lang="cs-CZ" sz="1600" dirty="0">
              <a:ea typeface="+mn-ea"/>
              <a:cs typeface="+mn-cs"/>
            </a:endParaRPr>
          </a:p>
          <a:p>
            <a:pPr lvl="1" algn="just">
              <a:defRPr/>
            </a:pPr>
            <a:r>
              <a:rPr lang="cs-CZ" sz="1600" dirty="0">
                <a:ea typeface="+mn-ea"/>
                <a:cs typeface="+mn-cs"/>
              </a:rPr>
              <a:t>primárně P ČR (primární policejní orgán) + GIBS, VP, VS, BIS, UZIS, VZ (sekundární policejní orgán)</a:t>
            </a:r>
          </a:p>
          <a:p>
            <a:pPr lvl="1" algn="just">
              <a:buFont typeface="Wingdings" pitchFamily="2" charset="2"/>
              <a:buNone/>
              <a:defRPr/>
            </a:pPr>
            <a:endParaRPr lang="cs-CZ" sz="1600" dirty="0">
              <a:ea typeface="+mn-ea"/>
              <a:cs typeface="+mn-cs"/>
            </a:endParaRPr>
          </a:p>
          <a:p>
            <a:pPr algn="just">
              <a:defRPr/>
            </a:pPr>
            <a:r>
              <a:rPr lang="cs-CZ" sz="1800" dirty="0"/>
              <a:t>policejní orgán je oprávněn konat obecně prověřování</a:t>
            </a:r>
          </a:p>
          <a:p>
            <a:pPr lvl="1" algn="just">
              <a:defRPr/>
            </a:pPr>
            <a:endParaRPr lang="cs-CZ" sz="1600" dirty="0">
              <a:ea typeface="+mn-ea"/>
              <a:cs typeface="+mn-cs"/>
            </a:endParaRPr>
          </a:p>
          <a:p>
            <a:pPr lvl="1" algn="just">
              <a:defRPr/>
            </a:pPr>
            <a:r>
              <a:rPr lang="cs-CZ" sz="1600" dirty="0">
                <a:ea typeface="+mn-ea"/>
                <a:cs typeface="+mn-cs"/>
              </a:rPr>
              <a:t>konkrétní útvary a pověřené orgány jsou stanoveny konkrétními právními předpisy upravujícími činnost subjektů v postavení policejního orgánu, resp.  interními akty řízení </a:t>
            </a:r>
          </a:p>
          <a:p>
            <a:pPr algn="just">
              <a:defRPr/>
            </a:pPr>
            <a:endParaRPr lang="cs-CZ" sz="1800" dirty="0"/>
          </a:p>
          <a:p>
            <a:pPr algn="just">
              <a:defRPr/>
            </a:pPr>
            <a:endParaRPr lang="cs-CZ" dirty="0"/>
          </a:p>
        </p:txBody>
      </p:sp>
      <p:sp>
        <p:nvSpPr>
          <p:cNvPr id="4" name="Zástupný symbol pro číslo snímku 3"/>
          <p:cNvSpPr>
            <a:spLocks noGrp="1"/>
          </p:cNvSpPr>
          <p:nvPr>
            <p:ph type="sldNum" sz="quarter" idx="11"/>
          </p:nvPr>
        </p:nvSpPr>
        <p:spPr/>
        <p:txBody>
          <a:bodyPr/>
          <a:lstStyle/>
          <a:p>
            <a:pPr>
              <a:defRPr/>
            </a:pPr>
            <a:fld id="{C3A0F2C8-9D2F-4F38-AF7F-CA7FE9CD624F}" type="slidenum">
              <a:rPr lang="cs-CZ" smtClean="0"/>
              <a:pPr>
                <a:defRPr/>
              </a:pPr>
              <a:t>4</a:t>
            </a:fld>
            <a:endParaRPr lang="cs-CZ"/>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Nadpis 1"/>
          <p:cNvSpPr>
            <a:spLocks noGrp="1"/>
          </p:cNvSpPr>
          <p:nvPr>
            <p:ph type="title"/>
          </p:nvPr>
        </p:nvSpPr>
        <p:spPr/>
        <p:txBody>
          <a:bodyPr/>
          <a:lstStyle/>
          <a:p>
            <a:pPr algn="ctr"/>
            <a:r>
              <a:rPr lang="cs-CZ" altLang="cs-CZ" b="1"/>
              <a:t>Rozsudek - § 120 a násl. TrŘ </a:t>
            </a:r>
          </a:p>
        </p:txBody>
      </p:sp>
      <p:sp>
        <p:nvSpPr>
          <p:cNvPr id="40963" name="Zástupný symbol pro obsah 2"/>
          <p:cNvSpPr>
            <a:spLocks noGrp="1"/>
          </p:cNvSpPr>
          <p:nvPr>
            <p:ph idx="1"/>
          </p:nvPr>
        </p:nvSpPr>
        <p:spPr>
          <a:xfrm>
            <a:off x="1006679" y="1661020"/>
            <a:ext cx="9756396" cy="4469907"/>
          </a:xfrm>
        </p:spPr>
        <p:txBody>
          <a:bodyPr/>
          <a:lstStyle/>
          <a:p>
            <a:endParaRPr lang="cs-CZ" altLang="cs-CZ" sz="1700" dirty="0"/>
          </a:p>
          <a:p>
            <a:r>
              <a:rPr lang="cs-CZ" altLang="cs-CZ" sz="1700" dirty="0"/>
              <a:t>rozhodnutí ve věci samé - § 225 a násl. </a:t>
            </a:r>
            <a:r>
              <a:rPr lang="cs-CZ" altLang="cs-CZ" sz="1700" dirty="0" err="1"/>
              <a:t>TrŘ</a:t>
            </a:r>
            <a:endParaRPr lang="cs-CZ" altLang="cs-CZ" sz="1700" dirty="0"/>
          </a:p>
          <a:p>
            <a:endParaRPr lang="cs-CZ" altLang="cs-CZ" sz="1700" dirty="0"/>
          </a:p>
          <a:p>
            <a:pPr algn="just"/>
            <a:r>
              <a:rPr lang="cs-CZ" altLang="cs-CZ" sz="1700" dirty="0"/>
              <a:t>rozsudek po úvodních slovech "Jménem republiky" musí obsahovat</a:t>
            </a:r>
          </a:p>
          <a:p>
            <a:pPr algn="just"/>
            <a:endParaRPr lang="cs-CZ" altLang="cs-CZ" sz="1700" dirty="0"/>
          </a:p>
          <a:p>
            <a:pPr algn="just"/>
            <a:r>
              <a:rPr lang="cs-CZ" altLang="cs-CZ" sz="1700" dirty="0"/>
              <a:t>označení soudu, o jehož rozsudek jde, i jména a příjmení soudců, kteří se na rozhodnutí zúčastnili </a:t>
            </a:r>
          </a:p>
          <a:p>
            <a:pPr lvl="1" algn="just">
              <a:buFont typeface="Wingdings" pitchFamily="2" charset="2"/>
              <a:buNone/>
            </a:pPr>
            <a:endParaRPr lang="cs-CZ" altLang="cs-CZ" sz="1500" dirty="0"/>
          </a:p>
          <a:p>
            <a:pPr lvl="1" algn="just"/>
            <a:r>
              <a:rPr lang="cs-CZ" altLang="cs-CZ" sz="1500" dirty="0"/>
              <a:t>úplný  název, tj. stupeň sídlo, resp. pobočka </a:t>
            </a:r>
          </a:p>
          <a:p>
            <a:pPr lvl="1" algn="just"/>
            <a:endParaRPr lang="cs-CZ" altLang="cs-CZ" sz="1500" dirty="0"/>
          </a:p>
          <a:p>
            <a:pPr lvl="1" algn="just"/>
            <a:r>
              <a:rPr lang="cs-CZ" altLang="cs-CZ" sz="1500" dirty="0"/>
              <a:t>funkční označení včetně akademického titulu </a:t>
            </a:r>
          </a:p>
          <a:p>
            <a:pPr lvl="1" algn="just"/>
            <a:endParaRPr lang="cs-CZ" altLang="cs-CZ" sz="1500" dirty="0"/>
          </a:p>
          <a:p>
            <a:pPr lvl="1" algn="just"/>
            <a:r>
              <a:rPr lang="cs-CZ" altLang="cs-CZ" sz="1500" dirty="0"/>
              <a:t>nikoliv náhradní předseda senátu a náhradní přísedící</a:t>
            </a:r>
          </a:p>
          <a:p>
            <a:pPr>
              <a:buFont typeface="Wingdings" pitchFamily="2" charset="2"/>
              <a:buNone/>
            </a:pPr>
            <a:endParaRPr lang="cs-CZ" altLang="cs-CZ" sz="1700" dirty="0"/>
          </a:p>
          <a:p>
            <a:pPr>
              <a:buFont typeface="Wingdings" pitchFamily="2" charset="2"/>
              <a:buNone/>
            </a:pPr>
            <a:endParaRPr lang="cs-CZ" altLang="cs-CZ" sz="1700" dirty="0"/>
          </a:p>
          <a:p>
            <a:pPr>
              <a:buFont typeface="Wingdings" pitchFamily="2" charset="2"/>
              <a:buNone/>
            </a:pPr>
            <a:endParaRPr lang="cs-CZ" altLang="cs-CZ" sz="1700" dirty="0"/>
          </a:p>
          <a:p>
            <a:endParaRPr lang="cs-CZ" altLang="cs-CZ" sz="1700" dirty="0"/>
          </a:p>
          <a:p>
            <a:endParaRPr lang="cs-CZ" altLang="cs-CZ" sz="1700" dirty="0"/>
          </a:p>
          <a:p>
            <a:endParaRPr lang="cs-CZ" altLang="cs-CZ" sz="1700" dirty="0"/>
          </a:p>
          <a:p>
            <a:endParaRPr lang="cs-CZ" altLang="cs-CZ" sz="1700" dirty="0"/>
          </a:p>
        </p:txBody>
      </p:sp>
      <p:sp>
        <p:nvSpPr>
          <p:cNvPr id="4" name="Zástupný symbol pro číslo snímku 3"/>
          <p:cNvSpPr>
            <a:spLocks noGrp="1"/>
          </p:cNvSpPr>
          <p:nvPr>
            <p:ph type="sldNum" sz="quarter" idx="11"/>
          </p:nvPr>
        </p:nvSpPr>
        <p:spPr/>
        <p:txBody>
          <a:bodyPr/>
          <a:lstStyle/>
          <a:p>
            <a:pPr>
              <a:defRPr/>
            </a:pPr>
            <a:fld id="{E66DBCAB-67DE-4634-9745-207EDCF4E669}" type="slidenum">
              <a:rPr lang="cs-CZ" smtClean="0"/>
              <a:pPr>
                <a:defRPr/>
              </a:pPr>
              <a:t>40</a:t>
            </a:fld>
            <a:endParaRPr lang="cs-CZ"/>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Nadpis 1"/>
          <p:cNvSpPr>
            <a:spLocks noGrp="1"/>
          </p:cNvSpPr>
          <p:nvPr>
            <p:ph type="title"/>
          </p:nvPr>
        </p:nvSpPr>
        <p:spPr/>
        <p:txBody>
          <a:bodyPr/>
          <a:lstStyle/>
          <a:p>
            <a:endParaRPr lang="cs-CZ" altLang="cs-CZ"/>
          </a:p>
        </p:txBody>
      </p:sp>
      <p:sp>
        <p:nvSpPr>
          <p:cNvPr id="41987" name="Zástupný symbol pro obsah 2"/>
          <p:cNvSpPr>
            <a:spLocks noGrp="1"/>
          </p:cNvSpPr>
          <p:nvPr>
            <p:ph idx="1"/>
          </p:nvPr>
        </p:nvSpPr>
        <p:spPr/>
        <p:txBody>
          <a:bodyPr/>
          <a:lstStyle/>
          <a:p>
            <a:pPr marL="72000" indent="0">
              <a:buNone/>
            </a:pPr>
            <a:endParaRPr lang="cs-CZ" altLang="cs-CZ" sz="1700" dirty="0"/>
          </a:p>
          <a:p>
            <a:r>
              <a:rPr lang="cs-CZ" altLang="cs-CZ" sz="1700" dirty="0"/>
              <a:t>den a místo vyhlášení rozsudku</a:t>
            </a:r>
          </a:p>
          <a:p>
            <a:pPr>
              <a:buFont typeface="Wingdings" pitchFamily="2" charset="2"/>
              <a:buNone/>
            </a:pPr>
            <a:endParaRPr lang="cs-CZ" altLang="cs-CZ" sz="1700" dirty="0"/>
          </a:p>
          <a:p>
            <a:pPr lvl="1" algn="just"/>
            <a:r>
              <a:rPr lang="cs-CZ" altLang="cs-CZ" sz="1500" dirty="0"/>
              <a:t>přezkoumání toho, zda v daném okamžiku rozhodoval věcně a místně příslušný soud</a:t>
            </a:r>
          </a:p>
          <a:p>
            <a:pPr lvl="1" algn="just">
              <a:buFont typeface="Wingdings" pitchFamily="2" charset="2"/>
              <a:buNone/>
            </a:pPr>
            <a:endParaRPr lang="cs-CZ" altLang="cs-CZ" sz="1500" dirty="0"/>
          </a:p>
          <a:p>
            <a:pPr lvl="1"/>
            <a:r>
              <a:rPr lang="cs-CZ" altLang="cs-CZ" sz="1500" dirty="0"/>
              <a:t>přezkum toho, zda v postupu soudu nejsou průtahy  </a:t>
            </a:r>
          </a:p>
          <a:p>
            <a:endParaRPr lang="cs-CZ" altLang="cs-CZ" sz="1700" dirty="0"/>
          </a:p>
          <a:p>
            <a:r>
              <a:rPr lang="cs-CZ" altLang="cs-CZ" sz="1700" dirty="0"/>
              <a:t>výrok rozsudku s uvedením zákonných ustanovení, jichž bylo použito</a:t>
            </a:r>
          </a:p>
          <a:p>
            <a:pPr>
              <a:buFont typeface="Wingdings" pitchFamily="2" charset="2"/>
              <a:buNone/>
            </a:pPr>
            <a:endParaRPr lang="cs-CZ" altLang="cs-CZ" sz="1700" dirty="0"/>
          </a:p>
          <a:p>
            <a:pPr lvl="1"/>
            <a:r>
              <a:rPr lang="cs-CZ" altLang="cs-CZ" sz="1500" dirty="0"/>
              <a:t>výrok musí být konkrétní, jasný a nesmí vzbuzovat pochybnost o vůli soudu</a:t>
            </a:r>
          </a:p>
          <a:p>
            <a:pPr lvl="1">
              <a:buFont typeface="Wingdings" pitchFamily="2" charset="2"/>
              <a:buNone/>
            </a:pPr>
            <a:endParaRPr lang="cs-CZ" altLang="cs-CZ" sz="1500" dirty="0"/>
          </a:p>
          <a:p>
            <a:pPr lvl="2" algn="just"/>
            <a:endParaRPr lang="cs-CZ" altLang="cs-CZ" sz="1400" dirty="0"/>
          </a:p>
          <a:p>
            <a:pPr lvl="1" algn="just"/>
            <a:endParaRPr lang="cs-CZ" altLang="cs-CZ" sz="1500" dirty="0"/>
          </a:p>
          <a:p>
            <a:pPr lvl="1" algn="just">
              <a:buFont typeface="Wingdings" pitchFamily="2" charset="2"/>
              <a:buNone/>
            </a:pPr>
            <a:endParaRPr lang="cs-CZ" altLang="cs-CZ" sz="1500" dirty="0"/>
          </a:p>
        </p:txBody>
      </p:sp>
      <p:sp>
        <p:nvSpPr>
          <p:cNvPr id="4" name="Zástupný symbol pro číslo snímku 3"/>
          <p:cNvSpPr>
            <a:spLocks noGrp="1"/>
          </p:cNvSpPr>
          <p:nvPr>
            <p:ph type="sldNum" sz="quarter" idx="11"/>
          </p:nvPr>
        </p:nvSpPr>
        <p:spPr/>
        <p:txBody>
          <a:bodyPr/>
          <a:lstStyle/>
          <a:p>
            <a:pPr>
              <a:defRPr/>
            </a:pPr>
            <a:fld id="{F95E2E64-85E3-4734-A298-6C6A8CD9EED3}" type="slidenum">
              <a:rPr lang="cs-CZ" smtClean="0"/>
              <a:pPr>
                <a:defRPr/>
              </a:pPr>
              <a:t>41</a:t>
            </a:fld>
            <a:endParaRPr lang="cs-CZ"/>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Nadpis 1"/>
          <p:cNvSpPr>
            <a:spLocks noGrp="1"/>
          </p:cNvSpPr>
          <p:nvPr>
            <p:ph type="title"/>
          </p:nvPr>
        </p:nvSpPr>
        <p:spPr/>
        <p:txBody>
          <a:bodyPr/>
          <a:lstStyle/>
          <a:p>
            <a:endParaRPr lang="cs-CZ" altLang="cs-CZ"/>
          </a:p>
        </p:txBody>
      </p:sp>
      <p:sp>
        <p:nvSpPr>
          <p:cNvPr id="43011" name="Zástupný symbol pro obsah 2"/>
          <p:cNvSpPr>
            <a:spLocks noGrp="1"/>
          </p:cNvSpPr>
          <p:nvPr>
            <p:ph idx="1"/>
          </p:nvPr>
        </p:nvSpPr>
        <p:spPr/>
        <p:txBody>
          <a:bodyPr/>
          <a:lstStyle/>
          <a:p>
            <a:pPr marL="72000" indent="0" algn="just">
              <a:buNone/>
            </a:pPr>
            <a:endParaRPr lang="cs-CZ" altLang="cs-CZ" sz="1700" dirty="0"/>
          </a:p>
          <a:p>
            <a:pPr algn="just"/>
            <a:r>
              <a:rPr lang="cs-CZ" altLang="cs-CZ" sz="1700" dirty="0"/>
              <a:t>výrok o vině </a:t>
            </a:r>
          </a:p>
          <a:p>
            <a:pPr algn="just"/>
            <a:endParaRPr lang="cs-CZ" altLang="cs-CZ" sz="1700" dirty="0"/>
          </a:p>
          <a:p>
            <a:pPr lvl="1" algn="just"/>
            <a:r>
              <a:rPr lang="cs-CZ" altLang="cs-CZ" sz="1500" dirty="0"/>
              <a:t>věta skutková - popis skutku, který musí být vymezen tak, aby nemohl být zaměněn se skutkem jiným </a:t>
            </a:r>
          </a:p>
          <a:p>
            <a:pPr algn="just"/>
            <a:endParaRPr lang="cs-CZ" altLang="cs-CZ" sz="1700" dirty="0"/>
          </a:p>
          <a:p>
            <a:pPr lvl="1" algn="just"/>
            <a:r>
              <a:rPr lang="cs-CZ" altLang="cs-CZ" sz="1500" dirty="0"/>
              <a:t>věta právní - </a:t>
            </a:r>
            <a:r>
              <a:rPr lang="cs-CZ" altLang="cs-CZ" sz="1500" dirty="0" err="1"/>
              <a:t>právní</a:t>
            </a:r>
            <a:r>
              <a:rPr lang="cs-CZ" altLang="cs-CZ" sz="1500" dirty="0"/>
              <a:t> kvalifikace dle příslušného ustanovení  </a:t>
            </a:r>
            <a:r>
              <a:rPr lang="cs-CZ" altLang="cs-CZ" sz="1500" dirty="0" err="1"/>
              <a:t>TrZ</a:t>
            </a:r>
            <a:r>
              <a:rPr lang="cs-CZ" altLang="cs-CZ" sz="1500" dirty="0"/>
              <a:t> </a:t>
            </a:r>
          </a:p>
          <a:p>
            <a:pPr lvl="1" algn="just">
              <a:buFont typeface="Wingdings" pitchFamily="2" charset="2"/>
              <a:buNone/>
            </a:pPr>
            <a:endParaRPr lang="cs-CZ" altLang="cs-CZ" sz="1500" dirty="0"/>
          </a:p>
          <a:p>
            <a:pPr algn="just"/>
            <a:r>
              <a:rPr lang="cs-CZ" altLang="cs-CZ" sz="1700" dirty="0"/>
              <a:t>výrok o trestu</a:t>
            </a:r>
          </a:p>
          <a:p>
            <a:pPr algn="just"/>
            <a:endParaRPr lang="cs-CZ" altLang="cs-CZ" sz="1700" dirty="0"/>
          </a:p>
          <a:p>
            <a:pPr lvl="1" algn="just"/>
            <a:r>
              <a:rPr lang="cs-CZ" altLang="cs-CZ" sz="1500" dirty="0"/>
              <a:t>zákonné pojmenování ukládaného trestu s uvedením příslušného zákonného ustanovení, podle kterého je trest ukládán</a:t>
            </a:r>
          </a:p>
          <a:p>
            <a:pPr lvl="1" algn="just"/>
            <a:endParaRPr lang="cs-CZ" altLang="cs-CZ" sz="1500" dirty="0"/>
          </a:p>
          <a:p>
            <a:pPr algn="just">
              <a:buFont typeface="Wingdings" pitchFamily="2" charset="2"/>
              <a:buNone/>
            </a:pPr>
            <a:endParaRPr lang="cs-CZ" altLang="cs-CZ" sz="1700" dirty="0"/>
          </a:p>
          <a:p>
            <a:pPr algn="just"/>
            <a:endParaRPr lang="cs-CZ" altLang="cs-CZ" sz="1700" dirty="0"/>
          </a:p>
        </p:txBody>
      </p:sp>
      <p:sp>
        <p:nvSpPr>
          <p:cNvPr id="4" name="Zástupný symbol pro číslo snímku 3"/>
          <p:cNvSpPr>
            <a:spLocks noGrp="1"/>
          </p:cNvSpPr>
          <p:nvPr>
            <p:ph type="sldNum" sz="quarter" idx="11"/>
          </p:nvPr>
        </p:nvSpPr>
        <p:spPr/>
        <p:txBody>
          <a:bodyPr/>
          <a:lstStyle/>
          <a:p>
            <a:pPr>
              <a:defRPr/>
            </a:pPr>
            <a:fld id="{4C60D7C3-0F0B-4B89-A5A2-6BAAB3C7A34B}" type="slidenum">
              <a:rPr lang="cs-CZ" smtClean="0"/>
              <a:pPr>
                <a:defRPr/>
              </a:pPr>
              <a:t>42</a:t>
            </a:fld>
            <a:endParaRPr lang="cs-CZ"/>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Nadpis 1"/>
          <p:cNvSpPr>
            <a:spLocks noGrp="1"/>
          </p:cNvSpPr>
          <p:nvPr>
            <p:ph type="title"/>
          </p:nvPr>
        </p:nvSpPr>
        <p:spPr/>
        <p:txBody>
          <a:bodyPr/>
          <a:lstStyle/>
          <a:p>
            <a:endParaRPr lang="cs-CZ" altLang="cs-CZ"/>
          </a:p>
        </p:txBody>
      </p:sp>
      <p:sp>
        <p:nvSpPr>
          <p:cNvPr id="44035" name="Zástupný symbol pro obsah 2"/>
          <p:cNvSpPr>
            <a:spLocks noGrp="1"/>
          </p:cNvSpPr>
          <p:nvPr>
            <p:ph idx="1"/>
          </p:nvPr>
        </p:nvSpPr>
        <p:spPr/>
        <p:txBody>
          <a:bodyPr/>
          <a:lstStyle/>
          <a:p>
            <a:pPr algn="just"/>
            <a:endParaRPr lang="cs-CZ" altLang="cs-CZ" sz="1700"/>
          </a:p>
          <a:p>
            <a:pPr algn="just"/>
            <a:r>
              <a:rPr lang="cs-CZ" altLang="cs-CZ" sz="1700"/>
              <a:t>výrok o náhradě škody, nemajetkové újmy nebo o vydání bezdůvodného obohacení</a:t>
            </a:r>
          </a:p>
          <a:p>
            <a:pPr algn="just">
              <a:buFont typeface="Wingdings" pitchFamily="2" charset="2"/>
              <a:buNone/>
            </a:pPr>
            <a:endParaRPr lang="cs-CZ" altLang="cs-CZ" sz="1700"/>
          </a:p>
          <a:p>
            <a:pPr lvl="1" algn="just"/>
            <a:r>
              <a:rPr lang="cs-CZ" altLang="cs-CZ" sz="1500"/>
              <a:t>uložení povinnosti k náhradě</a:t>
            </a:r>
          </a:p>
          <a:p>
            <a:pPr lvl="1" algn="just"/>
            <a:endParaRPr lang="cs-CZ" altLang="cs-CZ" sz="1500"/>
          </a:p>
          <a:p>
            <a:pPr lvl="1" algn="just"/>
            <a:r>
              <a:rPr lang="cs-CZ" altLang="cs-CZ" sz="1500"/>
              <a:t>stanovení úroků z prodlení, pokud je poškozený požadoval a doba, od které se tyto počítají</a:t>
            </a:r>
          </a:p>
          <a:p>
            <a:pPr algn="just">
              <a:buFont typeface="Wingdings" pitchFamily="2" charset="2"/>
              <a:buNone/>
            </a:pPr>
            <a:endParaRPr lang="cs-CZ" altLang="cs-CZ" sz="1700"/>
          </a:p>
          <a:p>
            <a:pPr algn="just"/>
            <a:r>
              <a:rPr lang="cs-CZ" altLang="cs-CZ" sz="1700"/>
              <a:t>odůvodnění</a:t>
            </a:r>
          </a:p>
          <a:p>
            <a:pPr algn="just"/>
            <a:endParaRPr lang="cs-CZ" altLang="cs-CZ" sz="1700"/>
          </a:p>
          <a:p>
            <a:pPr lvl="1" algn="just"/>
            <a:r>
              <a:rPr lang="cs-CZ" altLang="cs-CZ" sz="1500"/>
              <a:t>odůvodnění by mělo být vždy v takovém rozsahu, aby bylo přezkoumatelné</a:t>
            </a:r>
          </a:p>
          <a:p>
            <a:pPr lvl="1" algn="just"/>
            <a:endParaRPr lang="cs-CZ" altLang="cs-CZ" sz="1500"/>
          </a:p>
          <a:p>
            <a:pPr algn="just">
              <a:buFont typeface="Wingdings" pitchFamily="2" charset="2"/>
              <a:buNone/>
            </a:pPr>
            <a:r>
              <a:rPr lang="cs-CZ" altLang="cs-CZ" sz="1700"/>
              <a:t> </a:t>
            </a:r>
          </a:p>
          <a:p>
            <a:pPr algn="just"/>
            <a:endParaRPr lang="cs-CZ" altLang="cs-CZ" sz="1700"/>
          </a:p>
        </p:txBody>
      </p:sp>
      <p:sp>
        <p:nvSpPr>
          <p:cNvPr id="4" name="Zástupný symbol pro číslo snímku 3"/>
          <p:cNvSpPr>
            <a:spLocks noGrp="1"/>
          </p:cNvSpPr>
          <p:nvPr>
            <p:ph type="sldNum" sz="quarter" idx="11"/>
          </p:nvPr>
        </p:nvSpPr>
        <p:spPr/>
        <p:txBody>
          <a:bodyPr/>
          <a:lstStyle/>
          <a:p>
            <a:pPr>
              <a:defRPr/>
            </a:pPr>
            <a:fld id="{B2C8922A-BF5F-4B39-962D-A4BE8CCDF087}" type="slidenum">
              <a:rPr lang="cs-CZ" smtClean="0"/>
              <a:pPr>
                <a:defRPr/>
              </a:pPr>
              <a:t>43</a:t>
            </a:fld>
            <a:endParaRPr lang="cs-CZ"/>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Nadpis 1"/>
          <p:cNvSpPr>
            <a:spLocks noGrp="1"/>
          </p:cNvSpPr>
          <p:nvPr>
            <p:ph type="title"/>
          </p:nvPr>
        </p:nvSpPr>
        <p:spPr/>
        <p:txBody>
          <a:bodyPr/>
          <a:lstStyle/>
          <a:p>
            <a:endParaRPr lang="cs-CZ" altLang="cs-CZ"/>
          </a:p>
        </p:txBody>
      </p:sp>
      <p:sp>
        <p:nvSpPr>
          <p:cNvPr id="45059" name="Zástupný symbol pro obsah 2"/>
          <p:cNvSpPr>
            <a:spLocks noGrp="1"/>
          </p:cNvSpPr>
          <p:nvPr>
            <p:ph idx="1"/>
          </p:nvPr>
        </p:nvSpPr>
        <p:spPr/>
        <p:txBody>
          <a:bodyPr/>
          <a:lstStyle/>
          <a:p>
            <a:pPr marL="342900" lvl="1" indent="-342900" algn="just"/>
            <a:endParaRPr lang="cs-CZ" altLang="cs-CZ" sz="1500" dirty="0"/>
          </a:p>
          <a:p>
            <a:pPr marL="342900" lvl="1" indent="-342900" algn="just"/>
            <a:r>
              <a:rPr lang="cs-CZ" altLang="cs-CZ" sz="1700" dirty="0"/>
              <a:t>poučení o opravném prostředku </a:t>
            </a:r>
          </a:p>
          <a:p>
            <a:pPr marL="342900" lvl="1" indent="-342900" algn="just"/>
            <a:endParaRPr lang="cs-CZ" altLang="cs-CZ" sz="1700" dirty="0"/>
          </a:p>
          <a:p>
            <a:pPr marL="342900" lvl="1" indent="-342900" algn="just"/>
            <a:r>
              <a:rPr lang="cs-CZ" altLang="cs-CZ" sz="1700" dirty="0"/>
              <a:t>obviněný musí být v rozsudku označen údajem svého jména a příjmení, dne a místa narození, svého zaměstnání a bydliště, popřípadě jinými údaji potřebnými k tomu, aby nemohl být zaměněn s jinou osobou </a:t>
            </a:r>
          </a:p>
          <a:p>
            <a:pPr marL="742950" lvl="2" indent="-342900" algn="just"/>
            <a:endParaRPr lang="cs-CZ" altLang="cs-CZ" sz="1300" dirty="0"/>
          </a:p>
          <a:p>
            <a:pPr marL="742950" lvl="2" indent="-342900" algn="just">
              <a:buFont typeface="Arial" pitchFamily="34" charset="0"/>
              <a:buChar char="•"/>
            </a:pPr>
            <a:r>
              <a:rPr lang="cs-CZ" altLang="cs-CZ" dirty="0"/>
              <a:t>hodnost obžalovaného a útvar, jehož je příslušníkem </a:t>
            </a:r>
          </a:p>
          <a:p>
            <a:pPr marL="742950" lvl="2" indent="-342900" algn="just"/>
            <a:endParaRPr lang="cs-CZ" altLang="cs-CZ" dirty="0"/>
          </a:p>
          <a:p>
            <a:pPr marL="742950" lvl="2" indent="-342900" algn="just">
              <a:buFont typeface="Arial" pitchFamily="34" charset="0"/>
              <a:buChar char="•"/>
            </a:pPr>
            <a:r>
              <a:rPr lang="cs-CZ" altLang="cs-CZ" dirty="0"/>
              <a:t>těmito jinými potřebnými údaji může být např. rodné číslo, přezdívka nebo u žen příjmení za svobodna</a:t>
            </a:r>
          </a:p>
          <a:p>
            <a:pPr marL="342900" lvl="1" indent="-342900"/>
            <a:endParaRPr lang="cs-CZ" altLang="cs-CZ" sz="1600" dirty="0"/>
          </a:p>
          <a:p>
            <a:pPr marL="342900" lvl="1" indent="-342900"/>
            <a:endParaRPr lang="cs-CZ" altLang="cs-CZ" sz="1500" dirty="0"/>
          </a:p>
          <a:p>
            <a:pPr marL="342900" lvl="1" indent="-342900"/>
            <a:endParaRPr lang="cs-CZ" altLang="cs-CZ" sz="1500" dirty="0"/>
          </a:p>
          <a:p>
            <a:pPr marL="342900" lvl="1" indent="-342900"/>
            <a:endParaRPr lang="cs-CZ" altLang="cs-CZ" sz="1500" dirty="0"/>
          </a:p>
          <a:p>
            <a:endParaRPr lang="cs-CZ" altLang="cs-CZ" dirty="0"/>
          </a:p>
        </p:txBody>
      </p:sp>
      <p:sp>
        <p:nvSpPr>
          <p:cNvPr id="4" name="Zástupný symbol pro číslo snímku 3"/>
          <p:cNvSpPr>
            <a:spLocks noGrp="1"/>
          </p:cNvSpPr>
          <p:nvPr>
            <p:ph type="sldNum" sz="quarter" idx="11"/>
          </p:nvPr>
        </p:nvSpPr>
        <p:spPr/>
        <p:txBody>
          <a:bodyPr/>
          <a:lstStyle/>
          <a:p>
            <a:pPr>
              <a:defRPr/>
            </a:pPr>
            <a:fld id="{36D07139-5200-43B0-8F88-5E9FA1607C79}" type="slidenum">
              <a:rPr lang="cs-CZ" smtClean="0"/>
              <a:pPr>
                <a:defRPr/>
              </a:pPr>
              <a:t>44</a:t>
            </a:fld>
            <a:endParaRPr lang="cs-CZ"/>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Nadpis 1"/>
          <p:cNvSpPr>
            <a:spLocks noGrp="1"/>
          </p:cNvSpPr>
          <p:nvPr>
            <p:ph type="title"/>
          </p:nvPr>
        </p:nvSpPr>
        <p:spPr/>
        <p:txBody>
          <a:bodyPr/>
          <a:lstStyle/>
          <a:p>
            <a:pPr algn="ctr"/>
            <a:r>
              <a:rPr lang="cs-CZ" altLang="cs-CZ" b="1"/>
              <a:t>Porada o rozsudku - § 126 TrŘ   </a:t>
            </a:r>
          </a:p>
        </p:txBody>
      </p:sp>
      <p:sp>
        <p:nvSpPr>
          <p:cNvPr id="46083" name="Zástupný symbol pro obsah 2"/>
          <p:cNvSpPr>
            <a:spLocks noGrp="1"/>
          </p:cNvSpPr>
          <p:nvPr>
            <p:ph idx="1"/>
          </p:nvPr>
        </p:nvSpPr>
        <p:spPr/>
        <p:txBody>
          <a:bodyPr/>
          <a:lstStyle/>
          <a:p>
            <a:pPr algn="just">
              <a:lnSpc>
                <a:spcPct val="90000"/>
              </a:lnSpc>
            </a:pPr>
            <a:endParaRPr lang="cs-CZ" altLang="cs-CZ" sz="1700"/>
          </a:p>
          <a:p>
            <a:pPr algn="just">
              <a:lnSpc>
                <a:spcPct val="90000"/>
              </a:lnSpc>
            </a:pPr>
            <a:endParaRPr lang="cs-CZ" altLang="cs-CZ" sz="1700"/>
          </a:p>
          <a:p>
            <a:pPr algn="just">
              <a:lnSpc>
                <a:spcPct val="90000"/>
              </a:lnSpc>
            </a:pPr>
            <a:r>
              <a:rPr lang="cs-CZ" altLang="cs-CZ" sz="1700"/>
              <a:t>hlasování o vině,  </a:t>
            </a:r>
          </a:p>
          <a:p>
            <a:pPr algn="just">
              <a:lnSpc>
                <a:spcPct val="90000"/>
              </a:lnSpc>
            </a:pPr>
            <a:endParaRPr lang="cs-CZ" altLang="cs-CZ" sz="1700"/>
          </a:p>
          <a:p>
            <a:pPr lvl="1" algn="just">
              <a:lnSpc>
                <a:spcPct val="90000"/>
              </a:lnSpc>
            </a:pPr>
            <a:r>
              <a:rPr lang="cs-CZ" altLang="cs-CZ" sz="1500"/>
              <a:t>zda se stal skutek, pro který je obžalovaný stíhán</a:t>
            </a:r>
          </a:p>
          <a:p>
            <a:pPr lvl="1" algn="just">
              <a:lnSpc>
                <a:spcPct val="90000"/>
              </a:lnSpc>
              <a:buFont typeface="Wingdings" pitchFamily="2" charset="2"/>
              <a:buNone/>
            </a:pPr>
            <a:endParaRPr lang="cs-CZ" altLang="cs-CZ" sz="1500"/>
          </a:p>
          <a:p>
            <a:pPr lvl="1" algn="just">
              <a:lnSpc>
                <a:spcPct val="90000"/>
              </a:lnSpc>
            </a:pPr>
            <a:r>
              <a:rPr lang="cs-CZ" altLang="cs-CZ" sz="1500"/>
              <a:t>zda tento skutek má všechny znaky některého trestného činu</a:t>
            </a:r>
          </a:p>
          <a:p>
            <a:pPr algn="just">
              <a:lnSpc>
                <a:spcPct val="90000"/>
              </a:lnSpc>
            </a:pPr>
            <a:endParaRPr lang="cs-CZ" altLang="cs-CZ" sz="1700"/>
          </a:p>
          <a:p>
            <a:pPr lvl="1" algn="just">
              <a:lnSpc>
                <a:spcPct val="90000"/>
              </a:lnSpc>
            </a:pPr>
            <a:r>
              <a:rPr lang="cs-CZ" altLang="cs-CZ" sz="1500"/>
              <a:t>zda tento skutek spáchal obžalovaný</a:t>
            </a:r>
          </a:p>
          <a:p>
            <a:pPr lvl="1" algn="just">
              <a:lnSpc>
                <a:spcPct val="90000"/>
              </a:lnSpc>
              <a:buFont typeface="Wingdings" pitchFamily="2" charset="2"/>
              <a:buNone/>
            </a:pPr>
            <a:endParaRPr lang="cs-CZ" altLang="cs-CZ" sz="1500"/>
          </a:p>
          <a:p>
            <a:pPr lvl="1" algn="just">
              <a:lnSpc>
                <a:spcPct val="90000"/>
              </a:lnSpc>
            </a:pPr>
            <a:r>
              <a:rPr lang="cs-CZ" altLang="cs-CZ" sz="1500"/>
              <a:t>zda je obžalovaný za tento skutek trestně odpovědný atd. </a:t>
            </a:r>
          </a:p>
          <a:p>
            <a:pPr algn="just">
              <a:lnSpc>
                <a:spcPct val="90000"/>
              </a:lnSpc>
            </a:pPr>
            <a:endParaRPr lang="cs-CZ" altLang="cs-CZ" sz="1700"/>
          </a:p>
          <a:p>
            <a:pPr algn="just">
              <a:lnSpc>
                <a:spcPct val="90000"/>
              </a:lnSpc>
            </a:pPr>
            <a:r>
              <a:rPr lang="cs-CZ" altLang="cs-CZ" sz="1700"/>
              <a:t>v případě pozitivního závěru o vině se přikročí k hlasování o trestu </a:t>
            </a:r>
          </a:p>
          <a:p>
            <a:pPr algn="just">
              <a:lnSpc>
                <a:spcPct val="90000"/>
              </a:lnSpc>
              <a:buFont typeface="Wingdings" pitchFamily="2" charset="2"/>
              <a:buNone/>
            </a:pPr>
            <a:endParaRPr lang="cs-CZ" altLang="cs-CZ" sz="1700"/>
          </a:p>
          <a:p>
            <a:pPr algn="just">
              <a:lnSpc>
                <a:spcPct val="90000"/>
              </a:lnSpc>
            </a:pPr>
            <a:endParaRPr lang="cs-CZ" altLang="cs-CZ" sz="1700"/>
          </a:p>
          <a:p>
            <a:endParaRPr lang="cs-CZ" altLang="cs-CZ"/>
          </a:p>
        </p:txBody>
      </p:sp>
      <p:sp>
        <p:nvSpPr>
          <p:cNvPr id="4" name="Zástupný symbol pro číslo snímku 3"/>
          <p:cNvSpPr>
            <a:spLocks noGrp="1"/>
          </p:cNvSpPr>
          <p:nvPr>
            <p:ph type="sldNum" sz="quarter" idx="11"/>
          </p:nvPr>
        </p:nvSpPr>
        <p:spPr/>
        <p:txBody>
          <a:bodyPr/>
          <a:lstStyle/>
          <a:p>
            <a:pPr>
              <a:defRPr/>
            </a:pPr>
            <a:fld id="{72A7F1D8-4D64-4DC1-AAB0-AA0A2F5109CF}" type="slidenum">
              <a:rPr lang="cs-CZ" smtClean="0"/>
              <a:pPr>
                <a:defRPr/>
              </a:pPr>
              <a:t>45</a:t>
            </a:fld>
            <a:endParaRPr lang="cs-CZ"/>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Nadpis 1"/>
          <p:cNvSpPr>
            <a:spLocks noGrp="1"/>
          </p:cNvSpPr>
          <p:nvPr>
            <p:ph type="title"/>
          </p:nvPr>
        </p:nvSpPr>
        <p:spPr/>
        <p:txBody>
          <a:bodyPr/>
          <a:lstStyle/>
          <a:p>
            <a:pPr algn="ctr"/>
            <a:r>
              <a:rPr lang="cs-CZ" altLang="cs-CZ" b="1"/>
              <a:t>Vyhlášení rozsudku - § 128 TrŘ </a:t>
            </a:r>
          </a:p>
        </p:txBody>
      </p:sp>
      <p:sp>
        <p:nvSpPr>
          <p:cNvPr id="47107" name="Zástupný symbol pro obsah 2"/>
          <p:cNvSpPr>
            <a:spLocks noGrp="1"/>
          </p:cNvSpPr>
          <p:nvPr>
            <p:ph idx="1"/>
          </p:nvPr>
        </p:nvSpPr>
        <p:spPr/>
        <p:txBody>
          <a:bodyPr/>
          <a:lstStyle/>
          <a:p>
            <a:pPr algn="just"/>
            <a:endParaRPr lang="cs-CZ" altLang="cs-CZ" sz="1700" dirty="0"/>
          </a:p>
          <a:p>
            <a:pPr algn="just"/>
            <a:r>
              <a:rPr lang="cs-CZ" altLang="cs-CZ" sz="1700" dirty="0"/>
              <a:t>rozsudek je třeba vždy vyhlásit (§ 128/1 </a:t>
            </a:r>
            <a:r>
              <a:rPr lang="cs-CZ" altLang="cs-CZ" sz="1700" dirty="0" err="1"/>
              <a:t>TrŘ</a:t>
            </a:r>
            <a:r>
              <a:rPr lang="cs-CZ" altLang="cs-CZ" sz="1700" dirty="0"/>
              <a:t>)  a vyhlašuje se veřejně (§ 200/2 </a:t>
            </a:r>
            <a:r>
              <a:rPr lang="cs-CZ" altLang="cs-CZ" sz="1700" dirty="0" err="1"/>
              <a:t>TrŘ</a:t>
            </a:r>
            <a:r>
              <a:rPr lang="cs-CZ" altLang="cs-CZ" sz="1700" dirty="0"/>
              <a:t>)  předsedou senátu </a:t>
            </a:r>
          </a:p>
          <a:p>
            <a:pPr algn="just"/>
            <a:endParaRPr lang="cs-CZ" altLang="cs-CZ" sz="1700" dirty="0"/>
          </a:p>
          <a:p>
            <a:pPr lvl="1" algn="just"/>
            <a:r>
              <a:rPr lang="cs-CZ" altLang="cs-CZ" sz="1500" dirty="0"/>
              <a:t>z důvodu  např. hlasové indispozice může vyhlásit i jiný člen senátu </a:t>
            </a:r>
          </a:p>
          <a:p>
            <a:pPr algn="just"/>
            <a:endParaRPr lang="cs-CZ" altLang="cs-CZ" sz="1700" dirty="0"/>
          </a:p>
          <a:p>
            <a:pPr algn="just"/>
            <a:r>
              <a:rPr lang="cs-CZ" altLang="cs-CZ" sz="1700" dirty="0"/>
              <a:t>vyhlašuje se plné znění výroku, podstatná část odůvodnění a poučení o opravném prostředku </a:t>
            </a:r>
          </a:p>
          <a:p>
            <a:pPr algn="just">
              <a:buFont typeface="Wingdings" pitchFamily="2" charset="2"/>
              <a:buNone/>
            </a:pPr>
            <a:endParaRPr lang="cs-CZ" altLang="cs-CZ" sz="1700" dirty="0"/>
          </a:p>
          <a:p>
            <a:pPr algn="just"/>
            <a:r>
              <a:rPr lang="cs-CZ" altLang="cs-CZ" sz="1700" dirty="0"/>
              <a:t>vyhlašuje se  zpravidla po skončení jednání, není-li to možné, je odročení nejdéle o tři dny </a:t>
            </a:r>
          </a:p>
          <a:p>
            <a:pPr algn="just">
              <a:buFont typeface="Wingdings" pitchFamily="2" charset="2"/>
              <a:buNone/>
            </a:pPr>
            <a:endParaRPr lang="cs-CZ" altLang="cs-CZ" sz="1700" dirty="0"/>
          </a:p>
          <a:p>
            <a:pPr lvl="1" algn="just"/>
            <a:r>
              <a:rPr lang="cs-CZ" altLang="cs-CZ" sz="1500" dirty="0"/>
              <a:t>vždy musí vyhlásit senát ve stejném složení, ve kterém rozhodoval (zásada bezprostřednosti, resp. neměnitelnosti)</a:t>
            </a:r>
          </a:p>
          <a:p>
            <a:pPr algn="just">
              <a:buFont typeface="Wingdings" pitchFamily="2" charset="2"/>
              <a:buNone/>
            </a:pPr>
            <a:r>
              <a:rPr lang="cs-CZ" altLang="cs-CZ" sz="1700" dirty="0"/>
              <a:t> </a:t>
            </a:r>
          </a:p>
        </p:txBody>
      </p:sp>
      <p:sp>
        <p:nvSpPr>
          <p:cNvPr id="4" name="Zástupný symbol pro číslo snímku 3"/>
          <p:cNvSpPr>
            <a:spLocks noGrp="1"/>
          </p:cNvSpPr>
          <p:nvPr>
            <p:ph type="sldNum" sz="quarter" idx="11"/>
          </p:nvPr>
        </p:nvSpPr>
        <p:spPr/>
        <p:txBody>
          <a:bodyPr/>
          <a:lstStyle/>
          <a:p>
            <a:pPr>
              <a:defRPr/>
            </a:pPr>
            <a:fld id="{35D235D4-A718-45C8-9929-D8DE7603034E}" type="slidenum">
              <a:rPr lang="cs-CZ" smtClean="0"/>
              <a:pPr>
                <a:defRPr/>
              </a:pPr>
              <a:t>46</a:t>
            </a:fld>
            <a:endParaRPr lang="cs-CZ"/>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Nadpis 1"/>
          <p:cNvSpPr>
            <a:spLocks noGrp="1"/>
          </p:cNvSpPr>
          <p:nvPr>
            <p:ph type="title"/>
          </p:nvPr>
        </p:nvSpPr>
        <p:spPr/>
        <p:txBody>
          <a:bodyPr/>
          <a:lstStyle/>
          <a:p>
            <a:pPr algn="ctr"/>
            <a:r>
              <a:rPr lang="cs-CZ" altLang="cs-CZ" b="1"/>
              <a:t>Vyhotovení rozsudku - § 129 TrŘ </a:t>
            </a:r>
          </a:p>
        </p:txBody>
      </p:sp>
      <p:sp>
        <p:nvSpPr>
          <p:cNvPr id="48131" name="Zástupný symbol pro obsah 2"/>
          <p:cNvSpPr>
            <a:spLocks noGrp="1"/>
          </p:cNvSpPr>
          <p:nvPr>
            <p:ph idx="1"/>
          </p:nvPr>
        </p:nvSpPr>
        <p:spPr/>
        <p:txBody>
          <a:bodyPr/>
          <a:lstStyle/>
          <a:p>
            <a:pPr algn="just">
              <a:lnSpc>
                <a:spcPct val="100000"/>
              </a:lnSpc>
            </a:pPr>
            <a:r>
              <a:rPr lang="cs-CZ" altLang="cs-CZ" sz="1700" dirty="0"/>
              <a:t>do pěti pracovních dnů</a:t>
            </a:r>
          </a:p>
          <a:p>
            <a:pPr lvl="1" algn="just"/>
            <a:r>
              <a:rPr lang="cs-CZ" altLang="cs-CZ" sz="1500" dirty="0"/>
              <a:t>v řízení před okresními soudy a ve vazebních věcech v řízení před krajskými soudy jako soudy druhého stupně („odvolacími“)</a:t>
            </a:r>
          </a:p>
          <a:p>
            <a:pPr algn="just">
              <a:lnSpc>
                <a:spcPct val="100000"/>
              </a:lnSpc>
            </a:pPr>
            <a:endParaRPr lang="cs-CZ" altLang="cs-CZ" sz="1700" dirty="0"/>
          </a:p>
          <a:p>
            <a:pPr algn="just">
              <a:lnSpc>
                <a:spcPct val="100000"/>
              </a:lnSpc>
            </a:pPr>
            <a:r>
              <a:rPr lang="cs-CZ" altLang="cs-CZ" sz="1700" dirty="0"/>
              <a:t>do deseti pracovních dnů</a:t>
            </a:r>
          </a:p>
          <a:p>
            <a:pPr lvl="1" algn="just"/>
            <a:r>
              <a:rPr lang="cs-CZ" altLang="cs-CZ" sz="1500" dirty="0"/>
              <a:t>v ostatních věcech  </a:t>
            </a:r>
          </a:p>
          <a:p>
            <a:pPr lvl="1" algn="just">
              <a:buFont typeface="Wingdings" pitchFamily="2" charset="2"/>
              <a:buNone/>
            </a:pPr>
            <a:endParaRPr lang="cs-CZ" altLang="cs-CZ" sz="1500" dirty="0"/>
          </a:p>
          <a:p>
            <a:pPr algn="just">
              <a:lnSpc>
                <a:spcPct val="100000"/>
              </a:lnSpc>
            </a:pPr>
            <a:r>
              <a:rPr lang="cs-CZ" altLang="cs-CZ" sz="1700" dirty="0"/>
              <a:t>do deseti pracovních dnů</a:t>
            </a:r>
          </a:p>
          <a:p>
            <a:pPr lvl="1" algn="just"/>
            <a:r>
              <a:rPr lang="cs-CZ" altLang="cs-CZ" sz="1500" dirty="0"/>
              <a:t>ve vazebních věcech v řízení před krajskými soudy jako soudy prvního stupně, vrchními soudy a před Nejvyšším soudem</a:t>
            </a:r>
          </a:p>
          <a:p>
            <a:pPr algn="just">
              <a:lnSpc>
                <a:spcPct val="100000"/>
              </a:lnSpc>
            </a:pPr>
            <a:endParaRPr lang="cs-CZ" altLang="cs-CZ" sz="1700" dirty="0"/>
          </a:p>
          <a:p>
            <a:pPr algn="just">
              <a:lnSpc>
                <a:spcPct val="100000"/>
              </a:lnSpc>
            </a:pPr>
            <a:r>
              <a:rPr lang="cs-CZ" altLang="cs-CZ" sz="1700" dirty="0"/>
              <a:t>do dvaceti pracovních dnů</a:t>
            </a:r>
          </a:p>
          <a:p>
            <a:pPr lvl="1" algn="just"/>
            <a:r>
              <a:rPr lang="cs-CZ" altLang="cs-CZ" sz="1500" dirty="0"/>
              <a:t>v ostatních věcech </a:t>
            </a:r>
          </a:p>
          <a:p>
            <a:pPr algn="just">
              <a:lnSpc>
                <a:spcPct val="100000"/>
              </a:lnSpc>
            </a:pPr>
            <a:endParaRPr lang="cs-CZ" altLang="cs-CZ" sz="1700" dirty="0"/>
          </a:p>
          <a:p>
            <a:pPr algn="just">
              <a:lnSpc>
                <a:spcPct val="100000"/>
              </a:lnSpc>
            </a:pPr>
            <a:r>
              <a:rPr lang="cs-CZ" altLang="cs-CZ" sz="1700" dirty="0"/>
              <a:t>výjimky z těchto lhůt se povoluje ze závažných důvodů, zejména s ohledem na rozsáhlost a složitost věci, v jednotlivých věcech předseda soudu </a:t>
            </a:r>
          </a:p>
          <a:p>
            <a:pPr algn="just">
              <a:buFont typeface="Wingdings" pitchFamily="2" charset="2"/>
              <a:buNone/>
            </a:pPr>
            <a:endParaRPr lang="cs-CZ" altLang="cs-CZ" sz="1700" dirty="0"/>
          </a:p>
        </p:txBody>
      </p:sp>
      <p:sp>
        <p:nvSpPr>
          <p:cNvPr id="4" name="Zástupný symbol pro číslo snímku 3"/>
          <p:cNvSpPr>
            <a:spLocks noGrp="1"/>
          </p:cNvSpPr>
          <p:nvPr>
            <p:ph type="sldNum" sz="quarter" idx="11"/>
          </p:nvPr>
        </p:nvSpPr>
        <p:spPr/>
        <p:txBody>
          <a:bodyPr/>
          <a:lstStyle/>
          <a:p>
            <a:pPr>
              <a:defRPr/>
            </a:pPr>
            <a:fld id="{486763F4-59B6-4466-84C2-1264AAF66EEC}" type="slidenum">
              <a:rPr lang="cs-CZ" smtClean="0"/>
              <a:pPr>
                <a:defRPr/>
              </a:pPr>
              <a:t>47</a:t>
            </a:fld>
            <a:endParaRPr lang="cs-CZ"/>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Nadpis 1"/>
          <p:cNvSpPr>
            <a:spLocks noGrp="1"/>
          </p:cNvSpPr>
          <p:nvPr>
            <p:ph type="title"/>
          </p:nvPr>
        </p:nvSpPr>
        <p:spPr/>
        <p:txBody>
          <a:bodyPr/>
          <a:lstStyle/>
          <a:p>
            <a:endParaRPr lang="cs-CZ" altLang="cs-CZ"/>
          </a:p>
        </p:txBody>
      </p:sp>
      <p:sp>
        <p:nvSpPr>
          <p:cNvPr id="49155" name="Zástupný symbol pro obsah 2"/>
          <p:cNvSpPr>
            <a:spLocks noGrp="1"/>
          </p:cNvSpPr>
          <p:nvPr>
            <p:ph idx="1"/>
          </p:nvPr>
        </p:nvSpPr>
        <p:spPr/>
        <p:txBody>
          <a:bodyPr/>
          <a:lstStyle/>
          <a:p>
            <a:pPr algn="just"/>
            <a:endParaRPr lang="cs-CZ" altLang="cs-CZ" sz="1700"/>
          </a:p>
          <a:p>
            <a:pPr algn="just"/>
            <a:r>
              <a:rPr lang="cs-CZ" altLang="cs-CZ" sz="1700"/>
              <a:t>výjimka z pravidla, že písemné vyhotovení musí obsahovat odůvodnění  (zjednodušený rozsudek - § 129/2 TrŘ) </a:t>
            </a:r>
          </a:p>
          <a:p>
            <a:pPr algn="just"/>
            <a:endParaRPr lang="cs-CZ" altLang="cs-CZ" sz="1700"/>
          </a:p>
          <a:p>
            <a:pPr lvl="1" algn="just"/>
            <a:r>
              <a:rPr lang="cs-CZ" altLang="cs-CZ" sz="1500"/>
              <a:t>státní zástupce a obžalovaný (všichni obžalovaní) se vzdali práva na odvolání</a:t>
            </a:r>
          </a:p>
          <a:p>
            <a:pPr lvl="1" algn="just"/>
            <a:endParaRPr lang="cs-CZ" altLang="cs-CZ" sz="1500"/>
          </a:p>
          <a:p>
            <a:pPr lvl="1" algn="just"/>
            <a:r>
              <a:rPr lang="cs-CZ" altLang="cs-CZ" sz="1500"/>
              <a:t>státní zástupce a obžalovaný (všichni obžalovaní) prohlásili, že netrvají na písemném vyhotovení rozsudku</a:t>
            </a:r>
          </a:p>
          <a:p>
            <a:pPr lvl="1" algn="just"/>
            <a:endParaRPr lang="cs-CZ" altLang="cs-CZ" sz="1500"/>
          </a:p>
          <a:p>
            <a:pPr lvl="1" algn="just"/>
            <a:r>
              <a:rPr lang="cs-CZ" altLang="cs-CZ" sz="1500"/>
              <a:t>obžalovaný (každý z obžalovaných) prohlásil, že si nepřeje, ab v jeho prospěch  podaly odvolání jiné oprávněné osoby</a:t>
            </a:r>
          </a:p>
          <a:p>
            <a:pPr lvl="1" algn="just">
              <a:buFont typeface="Wingdings" pitchFamily="2" charset="2"/>
              <a:buNone/>
            </a:pPr>
            <a:endParaRPr lang="cs-CZ" altLang="cs-CZ" sz="1500"/>
          </a:p>
          <a:p>
            <a:pPr lvl="1" algn="just"/>
            <a:r>
              <a:rPr lang="cs-CZ" altLang="cs-CZ" sz="1500"/>
              <a:t>poškozený (všichni poškození) a zúčastněná osoba (všechny zúčastněné osoby) se vzdali práva na odvolání  </a:t>
            </a:r>
          </a:p>
          <a:p>
            <a:pPr algn="just"/>
            <a:endParaRPr lang="cs-CZ" altLang="cs-CZ" sz="1700"/>
          </a:p>
        </p:txBody>
      </p:sp>
      <p:sp>
        <p:nvSpPr>
          <p:cNvPr id="4" name="Zástupný symbol pro číslo snímku 3"/>
          <p:cNvSpPr>
            <a:spLocks noGrp="1"/>
          </p:cNvSpPr>
          <p:nvPr>
            <p:ph type="sldNum" sz="quarter" idx="11"/>
          </p:nvPr>
        </p:nvSpPr>
        <p:spPr/>
        <p:txBody>
          <a:bodyPr/>
          <a:lstStyle/>
          <a:p>
            <a:pPr>
              <a:defRPr/>
            </a:pPr>
            <a:fld id="{0AF3B99F-D4A8-4925-A7AB-7A7520D9A940}" type="slidenum">
              <a:rPr lang="cs-CZ" smtClean="0"/>
              <a:pPr>
                <a:defRPr/>
              </a:pPr>
              <a:t>48</a:t>
            </a:fld>
            <a:endParaRPr lang="cs-CZ"/>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Nadpis 1"/>
          <p:cNvSpPr>
            <a:spLocks noGrp="1"/>
          </p:cNvSpPr>
          <p:nvPr>
            <p:ph type="title"/>
          </p:nvPr>
        </p:nvSpPr>
        <p:spPr/>
        <p:txBody>
          <a:bodyPr/>
          <a:lstStyle/>
          <a:p>
            <a:pPr algn="ctr"/>
            <a:r>
              <a:rPr lang="cs-CZ" altLang="cs-CZ" b="1"/>
              <a:t>Doručení rozsudku - § 130 TrŘ  </a:t>
            </a:r>
          </a:p>
        </p:txBody>
      </p:sp>
      <p:sp>
        <p:nvSpPr>
          <p:cNvPr id="50179" name="Zástupný symbol pro obsah 2"/>
          <p:cNvSpPr>
            <a:spLocks noGrp="1"/>
          </p:cNvSpPr>
          <p:nvPr>
            <p:ph idx="1"/>
          </p:nvPr>
        </p:nvSpPr>
        <p:spPr/>
        <p:txBody>
          <a:bodyPr/>
          <a:lstStyle/>
          <a:p>
            <a:pPr algn="just"/>
            <a:endParaRPr lang="cs-CZ" altLang="cs-CZ" sz="1700" dirty="0"/>
          </a:p>
          <a:p>
            <a:pPr algn="just">
              <a:lnSpc>
                <a:spcPct val="100000"/>
              </a:lnSpc>
            </a:pPr>
            <a:r>
              <a:rPr lang="cs-CZ" altLang="cs-CZ" sz="1700" dirty="0"/>
              <a:t>obžalovanému, státnímu zástupci, zúčastněné osobě a poškozenému, který uplatnil nárok na náhradu škody nebo nemajetkové újmy v penězích nebo na vydání bezdůvodného obohacení, a to i když byli při vyhlášení rozsudku přítomni</a:t>
            </a:r>
          </a:p>
          <a:p>
            <a:pPr algn="just">
              <a:lnSpc>
                <a:spcPct val="100000"/>
              </a:lnSpc>
            </a:pPr>
            <a:endParaRPr lang="cs-CZ" altLang="cs-CZ" sz="1700" dirty="0"/>
          </a:p>
          <a:p>
            <a:pPr algn="just">
              <a:lnSpc>
                <a:spcPct val="100000"/>
              </a:lnSpc>
            </a:pPr>
            <a:r>
              <a:rPr lang="cs-CZ" altLang="cs-CZ" sz="1700" dirty="0"/>
              <a:t>má-li obžalovaný obhájce nebo zákonného zástupce, doručí se i jim</a:t>
            </a:r>
          </a:p>
          <a:p>
            <a:pPr algn="just">
              <a:lnSpc>
                <a:spcPct val="100000"/>
              </a:lnSpc>
              <a:buFont typeface="Wingdings" pitchFamily="2" charset="2"/>
              <a:buNone/>
            </a:pPr>
            <a:endParaRPr lang="cs-CZ" altLang="cs-CZ" sz="1700" dirty="0"/>
          </a:p>
          <a:p>
            <a:pPr algn="just">
              <a:lnSpc>
                <a:spcPct val="100000"/>
              </a:lnSpc>
            </a:pPr>
            <a:r>
              <a:rPr lang="cs-CZ" altLang="cs-CZ" sz="1700" dirty="0"/>
              <a:t>mají-li zúčastněná osoba nebo poškozený zákonného zástupce, doručí se jen zákonnému zástupci; mají-li zmocněnce, doručí se jen zmocněnci</a:t>
            </a:r>
          </a:p>
          <a:p>
            <a:pPr algn="just">
              <a:lnSpc>
                <a:spcPct val="100000"/>
              </a:lnSpc>
            </a:pPr>
            <a:endParaRPr lang="cs-CZ" altLang="cs-CZ" sz="1700" dirty="0"/>
          </a:p>
          <a:p>
            <a:pPr algn="just">
              <a:lnSpc>
                <a:spcPct val="100000"/>
              </a:lnSpc>
            </a:pPr>
            <a:r>
              <a:rPr lang="cs-CZ" altLang="cs-CZ" sz="1700" dirty="0"/>
              <a:t>mladistvý - OSPOD a PMS - § 67/1 ZSM</a:t>
            </a:r>
          </a:p>
          <a:p>
            <a:pPr algn="just">
              <a:buFont typeface="Wingdings" pitchFamily="2" charset="2"/>
              <a:buNone/>
            </a:pPr>
            <a:endParaRPr lang="cs-CZ" altLang="cs-CZ" sz="1700" dirty="0"/>
          </a:p>
        </p:txBody>
      </p:sp>
      <p:sp>
        <p:nvSpPr>
          <p:cNvPr id="4" name="Zástupný symbol pro číslo snímku 3"/>
          <p:cNvSpPr>
            <a:spLocks noGrp="1"/>
          </p:cNvSpPr>
          <p:nvPr>
            <p:ph type="sldNum" sz="quarter" idx="11"/>
          </p:nvPr>
        </p:nvSpPr>
        <p:spPr/>
        <p:txBody>
          <a:bodyPr/>
          <a:lstStyle/>
          <a:p>
            <a:pPr>
              <a:defRPr/>
            </a:pPr>
            <a:fld id="{D4EACFA7-0F30-41AF-B3A0-2E981EDA0E04}" type="slidenum">
              <a:rPr lang="cs-CZ" smtClean="0"/>
              <a:pPr>
                <a:defRPr/>
              </a:pPr>
              <a:t>49</a:t>
            </a:fld>
            <a:endParaRPr lang="cs-CZ"/>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Nadpis 1"/>
          <p:cNvSpPr>
            <a:spLocks noGrp="1"/>
          </p:cNvSpPr>
          <p:nvPr>
            <p:ph type="title"/>
          </p:nvPr>
        </p:nvSpPr>
        <p:spPr/>
        <p:txBody>
          <a:bodyPr/>
          <a:lstStyle/>
          <a:p>
            <a:pPr algn="ctr"/>
            <a:r>
              <a:rPr lang="cs-CZ" b="1"/>
              <a:t>Státní zástupce</a:t>
            </a:r>
          </a:p>
        </p:txBody>
      </p:sp>
      <p:sp>
        <p:nvSpPr>
          <p:cNvPr id="3" name="Zástupný symbol pro obsah 2"/>
          <p:cNvSpPr>
            <a:spLocks noGrp="1"/>
          </p:cNvSpPr>
          <p:nvPr>
            <p:ph idx="1"/>
          </p:nvPr>
        </p:nvSpPr>
        <p:spPr/>
        <p:txBody>
          <a:bodyPr/>
          <a:lstStyle/>
          <a:p>
            <a:pPr marL="381000" indent="-381000" algn="just">
              <a:lnSpc>
                <a:spcPct val="90000"/>
              </a:lnSpc>
              <a:defRPr/>
            </a:pPr>
            <a:r>
              <a:rPr lang="cs-CZ" sz="1700" dirty="0"/>
              <a:t>v přípravném řízení tzv. </a:t>
            </a:r>
            <a:r>
              <a:rPr lang="cs-CZ" sz="1700" dirty="0" err="1"/>
              <a:t>dominus</a:t>
            </a:r>
            <a:r>
              <a:rPr lang="cs-CZ" sz="1700" dirty="0"/>
              <a:t> </a:t>
            </a:r>
            <a:r>
              <a:rPr lang="cs-CZ" sz="1700" dirty="0" err="1"/>
              <a:t>litis</a:t>
            </a:r>
            <a:endParaRPr lang="cs-CZ" sz="1700" dirty="0"/>
          </a:p>
          <a:p>
            <a:pPr marL="381000" indent="-381000" algn="just">
              <a:lnSpc>
                <a:spcPct val="90000"/>
              </a:lnSpc>
              <a:buNone/>
              <a:defRPr/>
            </a:pPr>
            <a:endParaRPr lang="cs-CZ" sz="1800" dirty="0"/>
          </a:p>
          <a:p>
            <a:pPr marL="800100" lvl="1" indent="-342900" algn="just">
              <a:lnSpc>
                <a:spcPct val="90000"/>
              </a:lnSpc>
              <a:defRPr/>
            </a:pPr>
            <a:r>
              <a:rPr lang="cs-CZ" sz="1500" dirty="0"/>
              <a:t>orgán činný v trestním řízení</a:t>
            </a:r>
          </a:p>
          <a:p>
            <a:pPr marL="800100" lvl="1" indent="-342900" algn="just">
              <a:lnSpc>
                <a:spcPct val="90000"/>
              </a:lnSpc>
              <a:buNone/>
              <a:defRPr/>
            </a:pPr>
            <a:endParaRPr lang="cs-CZ" sz="1500" dirty="0"/>
          </a:p>
          <a:p>
            <a:pPr marL="800100" lvl="1" indent="-342900" algn="just">
              <a:lnSpc>
                <a:spcPct val="90000"/>
              </a:lnSpc>
              <a:defRPr/>
            </a:pPr>
            <a:r>
              <a:rPr lang="cs-CZ" sz="1500" dirty="0"/>
              <a:t>povinnost stíhat všechny trestné činy, o nichž se dozví (zásada legality) </a:t>
            </a:r>
          </a:p>
          <a:p>
            <a:pPr marL="800100" lvl="1" indent="-342900" algn="just">
              <a:lnSpc>
                <a:spcPct val="90000"/>
              </a:lnSpc>
              <a:buNone/>
              <a:defRPr/>
            </a:pPr>
            <a:endParaRPr lang="cs-CZ" sz="1500" dirty="0"/>
          </a:p>
          <a:p>
            <a:pPr marL="800100" lvl="1" indent="-342900" algn="just">
              <a:lnSpc>
                <a:spcPct val="90000"/>
              </a:lnSpc>
              <a:defRPr/>
            </a:pPr>
            <a:r>
              <a:rPr lang="cs-CZ" sz="1500" dirty="0"/>
              <a:t>odpovídá za zákonnost průběhu přípravného řízení</a:t>
            </a:r>
          </a:p>
          <a:p>
            <a:pPr marL="800100" lvl="1" indent="-342900" algn="just">
              <a:lnSpc>
                <a:spcPct val="90000"/>
              </a:lnSpc>
              <a:buNone/>
              <a:defRPr/>
            </a:pPr>
            <a:endParaRPr lang="cs-CZ" sz="1500" dirty="0"/>
          </a:p>
          <a:p>
            <a:pPr marL="800100" lvl="1" indent="-342900" algn="just">
              <a:lnSpc>
                <a:spcPct val="90000"/>
              </a:lnSpc>
              <a:defRPr/>
            </a:pPr>
            <a:r>
              <a:rPr lang="cs-CZ" sz="1500" dirty="0"/>
              <a:t>dozor v přípravném řízení - § 174 </a:t>
            </a:r>
            <a:r>
              <a:rPr lang="cs-CZ" sz="1500" dirty="0" err="1"/>
              <a:t>TrŘ</a:t>
            </a:r>
            <a:r>
              <a:rPr lang="cs-CZ" sz="1500" dirty="0"/>
              <a:t>   </a:t>
            </a:r>
          </a:p>
          <a:p>
            <a:pPr marL="800100" lvl="1" indent="-342900" algn="just">
              <a:lnSpc>
                <a:spcPct val="90000"/>
              </a:lnSpc>
              <a:buNone/>
              <a:defRPr/>
            </a:pPr>
            <a:endParaRPr lang="cs-CZ" sz="1500" dirty="0"/>
          </a:p>
          <a:p>
            <a:pPr marL="1200150" lvl="2" indent="-342900" algn="just">
              <a:lnSpc>
                <a:spcPct val="90000"/>
              </a:lnSpc>
              <a:buFont typeface="Arial" panose="020B0604020202020204" pitchFamily="34" charset="0"/>
              <a:buChar char="•"/>
              <a:defRPr/>
            </a:pPr>
            <a:r>
              <a:rPr lang="cs-CZ" sz="1300" dirty="0"/>
              <a:t>dávat závazné pokyny </a:t>
            </a:r>
          </a:p>
          <a:p>
            <a:pPr marL="1200150" lvl="2" indent="-342900" algn="just">
              <a:lnSpc>
                <a:spcPct val="90000"/>
              </a:lnSpc>
              <a:buFont typeface="Arial" panose="020B0604020202020204" pitchFamily="34" charset="0"/>
              <a:buChar char="•"/>
              <a:defRPr/>
            </a:pPr>
            <a:r>
              <a:rPr lang="cs-CZ" sz="1300" dirty="0"/>
              <a:t>vyžadovat spisy, dokumenty atd. </a:t>
            </a:r>
          </a:p>
          <a:p>
            <a:pPr marL="800100" lvl="1" indent="-342900" algn="just">
              <a:lnSpc>
                <a:spcPct val="90000"/>
              </a:lnSpc>
              <a:defRPr/>
            </a:pPr>
            <a:endParaRPr lang="cs-CZ" sz="1500" dirty="0"/>
          </a:p>
          <a:p>
            <a:pPr marL="800100" lvl="1" indent="-342900" algn="just">
              <a:lnSpc>
                <a:spcPct val="90000"/>
              </a:lnSpc>
              <a:defRPr/>
            </a:pPr>
            <a:r>
              <a:rPr lang="cs-CZ" sz="1500" dirty="0"/>
              <a:t>výlučná návrhová oprávnění - např. </a:t>
            </a:r>
          </a:p>
          <a:p>
            <a:pPr marL="800100" lvl="1" indent="-342900" algn="just">
              <a:lnSpc>
                <a:spcPct val="90000"/>
              </a:lnSpc>
              <a:buNone/>
              <a:defRPr/>
            </a:pPr>
            <a:endParaRPr lang="cs-CZ" sz="1500" dirty="0"/>
          </a:p>
          <a:p>
            <a:pPr marL="1200150" lvl="2" indent="-342900" algn="just">
              <a:lnSpc>
                <a:spcPct val="90000"/>
              </a:lnSpc>
              <a:buFont typeface="Arial" panose="020B0604020202020204" pitchFamily="34" charset="0"/>
              <a:buChar char="•"/>
              <a:defRPr/>
            </a:pPr>
            <a:r>
              <a:rPr lang="cs-CZ" sz="1300" dirty="0"/>
              <a:t>návrh  na vydání k příkazu o provedení domovní prohlídky (§  83/1 </a:t>
            </a:r>
            <a:r>
              <a:rPr lang="cs-CZ" sz="1300" dirty="0" err="1"/>
              <a:t>TrŘ</a:t>
            </a:r>
            <a:r>
              <a:rPr lang="cs-CZ" sz="1300" dirty="0"/>
              <a:t>) </a:t>
            </a:r>
          </a:p>
          <a:p>
            <a:pPr marL="1200150" lvl="2" indent="-342900" algn="just">
              <a:lnSpc>
                <a:spcPct val="90000"/>
              </a:lnSpc>
              <a:buFont typeface="Arial" panose="020B0604020202020204" pitchFamily="34" charset="0"/>
              <a:buChar char="•"/>
              <a:defRPr/>
            </a:pPr>
            <a:r>
              <a:rPr lang="cs-CZ" sz="1300" dirty="0"/>
              <a:t>návrh na vydání příkazu k  provedení odposlechu a  záznamu telekomunikačního provozu (§ 88/2 </a:t>
            </a:r>
            <a:r>
              <a:rPr lang="cs-CZ" sz="1300" dirty="0" err="1"/>
              <a:t>TrŘ</a:t>
            </a:r>
            <a:r>
              <a:rPr lang="cs-CZ" sz="1300" dirty="0"/>
              <a:t>)</a:t>
            </a:r>
          </a:p>
          <a:p>
            <a:pPr>
              <a:defRPr/>
            </a:pPr>
            <a:endParaRPr lang="cs-CZ" dirty="0"/>
          </a:p>
        </p:txBody>
      </p:sp>
      <p:sp>
        <p:nvSpPr>
          <p:cNvPr id="5" name="Zástupný symbol pro číslo snímku 4"/>
          <p:cNvSpPr>
            <a:spLocks noGrp="1"/>
          </p:cNvSpPr>
          <p:nvPr>
            <p:ph type="sldNum" sz="quarter" idx="11"/>
          </p:nvPr>
        </p:nvSpPr>
        <p:spPr/>
        <p:txBody>
          <a:bodyPr/>
          <a:lstStyle/>
          <a:p>
            <a:pPr>
              <a:defRPr/>
            </a:pPr>
            <a:fld id="{299A3674-C3FD-4234-BECA-158607AB5E6F}" type="slidenum">
              <a:rPr lang="cs-CZ" smtClean="0"/>
              <a:pPr>
                <a:defRPr/>
              </a:pPr>
              <a:t>5</a:t>
            </a:fld>
            <a:endParaRPr lang="cs-CZ"/>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Nadpis 1"/>
          <p:cNvSpPr>
            <a:spLocks noGrp="1"/>
          </p:cNvSpPr>
          <p:nvPr>
            <p:ph type="title"/>
          </p:nvPr>
        </p:nvSpPr>
        <p:spPr/>
        <p:txBody>
          <a:bodyPr/>
          <a:lstStyle/>
          <a:p>
            <a:endParaRPr lang="cs-CZ" altLang="cs-CZ"/>
          </a:p>
        </p:txBody>
      </p:sp>
      <p:sp>
        <p:nvSpPr>
          <p:cNvPr id="51203" name="Zástupný symbol pro obsah 2"/>
          <p:cNvSpPr>
            <a:spLocks noGrp="1"/>
          </p:cNvSpPr>
          <p:nvPr>
            <p:ph idx="1"/>
          </p:nvPr>
        </p:nvSpPr>
        <p:spPr/>
        <p:txBody>
          <a:bodyPr/>
          <a:lstStyle/>
          <a:p>
            <a:endParaRPr lang="cs-CZ" altLang="cs-CZ" sz="1700" dirty="0"/>
          </a:p>
          <a:p>
            <a:pPr>
              <a:lnSpc>
                <a:spcPct val="100000"/>
              </a:lnSpc>
            </a:pPr>
            <a:r>
              <a:rPr lang="cs-CZ" altLang="cs-CZ" sz="1700" dirty="0"/>
              <a:t>nedoručuje se osobám  uvedeným v § 247/2 </a:t>
            </a:r>
            <a:r>
              <a:rPr lang="cs-CZ" altLang="cs-CZ" sz="1700" dirty="0" err="1"/>
              <a:t>TrŘ</a:t>
            </a:r>
            <a:r>
              <a:rPr lang="cs-CZ" altLang="cs-CZ" sz="1700" dirty="0"/>
              <a:t> </a:t>
            </a:r>
          </a:p>
          <a:p>
            <a:pPr>
              <a:lnSpc>
                <a:spcPct val="100000"/>
              </a:lnSpc>
            </a:pPr>
            <a:endParaRPr lang="cs-CZ" altLang="cs-CZ" sz="1700" dirty="0"/>
          </a:p>
          <a:p>
            <a:pPr lvl="1"/>
            <a:r>
              <a:rPr lang="cs-CZ" altLang="cs-CZ" sz="1500" dirty="0"/>
              <a:t>příbuzní v pokolení přímém oprávněni podat odvolání ve prospěch </a:t>
            </a:r>
          </a:p>
          <a:p>
            <a:pPr>
              <a:lnSpc>
                <a:spcPct val="100000"/>
              </a:lnSpc>
            </a:pPr>
            <a:endParaRPr lang="cs-CZ" altLang="cs-CZ" sz="1700" dirty="0"/>
          </a:p>
          <a:p>
            <a:pPr>
              <a:lnSpc>
                <a:spcPct val="100000"/>
              </a:lnSpc>
            </a:pPr>
            <a:r>
              <a:rPr lang="cs-CZ" altLang="cs-CZ" sz="1700" dirty="0"/>
              <a:t>rozsudek se  doručuje do vlastních rukou</a:t>
            </a:r>
          </a:p>
          <a:p>
            <a:pPr>
              <a:lnSpc>
                <a:spcPct val="100000"/>
              </a:lnSpc>
            </a:pPr>
            <a:endParaRPr lang="cs-CZ" altLang="cs-CZ" sz="1700" dirty="0"/>
          </a:p>
          <a:p>
            <a:pPr lvl="1" algn="just"/>
            <a:r>
              <a:rPr lang="cs-CZ" altLang="cs-CZ" sz="1500" dirty="0"/>
              <a:t>v případě obžalovaného je vyloučeno  tzv. náhradní doručení (fikce) dle § 64/5 </a:t>
            </a:r>
            <a:r>
              <a:rPr lang="cs-CZ" altLang="cs-CZ" sz="1500" dirty="0" err="1"/>
              <a:t>TrŘ</a:t>
            </a:r>
            <a:r>
              <a:rPr lang="cs-CZ" altLang="cs-CZ" sz="1500" dirty="0"/>
              <a:t> – pokud se mám efektivně hájit, musím vědět, co mně je kladeno za vinu </a:t>
            </a:r>
          </a:p>
          <a:p>
            <a:pPr marL="72000" indent="0">
              <a:lnSpc>
                <a:spcPct val="100000"/>
              </a:lnSpc>
              <a:buNone/>
            </a:pPr>
            <a:endParaRPr lang="cs-CZ" altLang="cs-CZ" sz="1700" dirty="0"/>
          </a:p>
          <a:p>
            <a:pPr>
              <a:lnSpc>
                <a:spcPct val="100000"/>
              </a:lnSpc>
            </a:pPr>
            <a:r>
              <a:rPr lang="cs-CZ" altLang="cs-CZ" sz="1700" dirty="0"/>
              <a:t>v řízení proti uprchlému se doručuje obhájci (§ 306/1 </a:t>
            </a:r>
            <a:r>
              <a:rPr lang="cs-CZ" altLang="cs-CZ" sz="1700" dirty="0" err="1"/>
              <a:t>TrŘ</a:t>
            </a:r>
            <a:r>
              <a:rPr lang="cs-CZ" altLang="cs-CZ" sz="1700" dirty="0"/>
              <a:t>)</a:t>
            </a:r>
          </a:p>
          <a:p>
            <a:pPr>
              <a:lnSpc>
                <a:spcPct val="100000"/>
              </a:lnSpc>
            </a:pPr>
            <a:endParaRPr lang="cs-CZ" altLang="cs-CZ" sz="1700" dirty="0"/>
          </a:p>
          <a:p>
            <a:pPr lvl="1" algn="just"/>
            <a:r>
              <a:rPr lang="cs-CZ" altLang="cs-CZ" sz="1500" dirty="0"/>
              <a:t>pominou-li důvody pro konání tohoto řízení, je třeba odsouzeného poučit o možnosti podat opravný prostředek</a:t>
            </a:r>
          </a:p>
          <a:p>
            <a:pPr>
              <a:lnSpc>
                <a:spcPct val="100000"/>
              </a:lnSpc>
            </a:pPr>
            <a:endParaRPr lang="cs-CZ" altLang="cs-CZ" sz="1700" dirty="0"/>
          </a:p>
          <a:p>
            <a:endParaRPr lang="cs-CZ" altLang="cs-CZ" dirty="0"/>
          </a:p>
        </p:txBody>
      </p:sp>
      <p:sp>
        <p:nvSpPr>
          <p:cNvPr id="4" name="Zástupný symbol pro číslo snímku 3"/>
          <p:cNvSpPr>
            <a:spLocks noGrp="1"/>
          </p:cNvSpPr>
          <p:nvPr>
            <p:ph type="sldNum" sz="quarter" idx="11"/>
          </p:nvPr>
        </p:nvSpPr>
        <p:spPr/>
        <p:txBody>
          <a:bodyPr/>
          <a:lstStyle/>
          <a:p>
            <a:pPr>
              <a:defRPr/>
            </a:pPr>
            <a:fld id="{EBD3C607-5F73-41CF-835F-727C9DE314B1}" type="slidenum">
              <a:rPr lang="cs-CZ" smtClean="0"/>
              <a:pPr>
                <a:defRPr/>
              </a:pPr>
              <a:t>50</a:t>
            </a:fld>
            <a:endParaRPr lang="cs-CZ"/>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Nadpis 1"/>
          <p:cNvSpPr>
            <a:spLocks noGrp="1"/>
          </p:cNvSpPr>
          <p:nvPr>
            <p:ph type="title"/>
          </p:nvPr>
        </p:nvSpPr>
        <p:spPr/>
        <p:txBody>
          <a:bodyPr/>
          <a:lstStyle/>
          <a:p>
            <a:pPr algn="ctr"/>
            <a:r>
              <a:rPr lang="cs-CZ" altLang="cs-CZ" sz="2400"/>
              <a:t>Právní moc a vykonavatelnost rozsudku  - § 139 TrŘ </a:t>
            </a:r>
          </a:p>
        </p:txBody>
      </p:sp>
      <p:sp>
        <p:nvSpPr>
          <p:cNvPr id="52227" name="Zástupný symbol pro obsah 2"/>
          <p:cNvSpPr>
            <a:spLocks noGrp="1"/>
          </p:cNvSpPr>
          <p:nvPr>
            <p:ph idx="1"/>
          </p:nvPr>
        </p:nvSpPr>
        <p:spPr/>
        <p:txBody>
          <a:bodyPr/>
          <a:lstStyle/>
          <a:p>
            <a:pPr algn="just">
              <a:lnSpc>
                <a:spcPct val="90000"/>
              </a:lnSpc>
            </a:pPr>
            <a:endParaRPr lang="cs-CZ" altLang="cs-CZ" sz="1700"/>
          </a:p>
          <a:p>
            <a:pPr algn="just">
              <a:lnSpc>
                <a:spcPct val="90000"/>
              </a:lnSpc>
            </a:pPr>
            <a:endParaRPr lang="cs-CZ" altLang="cs-CZ" sz="1700"/>
          </a:p>
          <a:p>
            <a:pPr algn="just">
              <a:lnSpc>
                <a:spcPct val="90000"/>
              </a:lnSpc>
            </a:pPr>
            <a:r>
              <a:rPr lang="cs-CZ" altLang="cs-CZ" sz="1700"/>
              <a:t>právní moc – vlastnost rozhodnutí, která se projevuje v nezměnitelnosti a závaznosti navenek – stabilita a právní jistota</a:t>
            </a:r>
          </a:p>
          <a:p>
            <a:pPr algn="just">
              <a:lnSpc>
                <a:spcPct val="90000"/>
              </a:lnSpc>
            </a:pPr>
            <a:endParaRPr lang="cs-CZ" altLang="cs-CZ" sz="1700"/>
          </a:p>
          <a:p>
            <a:pPr lvl="1" algn="just">
              <a:lnSpc>
                <a:spcPct val="90000"/>
              </a:lnSpc>
            </a:pPr>
            <a:r>
              <a:rPr lang="cs-CZ" altLang="cs-CZ" sz="1500"/>
              <a:t>formální právní moc (nezměnitelnost)</a:t>
            </a:r>
          </a:p>
          <a:p>
            <a:pPr lvl="1" algn="just">
              <a:lnSpc>
                <a:spcPct val="90000"/>
              </a:lnSpc>
              <a:buFont typeface="Wingdings" pitchFamily="2" charset="2"/>
              <a:buNone/>
            </a:pPr>
            <a:endParaRPr lang="cs-CZ" altLang="cs-CZ" sz="1500"/>
          </a:p>
          <a:p>
            <a:pPr lvl="1" algn="just">
              <a:lnSpc>
                <a:spcPct val="90000"/>
              </a:lnSpc>
            </a:pPr>
            <a:r>
              <a:rPr lang="cs-CZ" altLang="cs-CZ" sz="1500"/>
              <a:t>materiální právní moc (závaznost)</a:t>
            </a:r>
          </a:p>
          <a:p>
            <a:pPr algn="just">
              <a:lnSpc>
                <a:spcPct val="90000"/>
              </a:lnSpc>
              <a:buFontTx/>
              <a:buNone/>
            </a:pPr>
            <a:endParaRPr lang="cs-CZ" altLang="cs-CZ" sz="1700"/>
          </a:p>
          <a:p>
            <a:pPr algn="just">
              <a:lnSpc>
                <a:spcPct val="90000"/>
              </a:lnSpc>
            </a:pPr>
            <a:r>
              <a:rPr lang="cs-CZ" altLang="cs-CZ" sz="1700"/>
              <a:t>vykonatelnost – vlastnost rozhodnutí, znamenající, že obsah rozhodnutí je třeba splnit, a pokud se tak nestane, může být splnění vynuceno</a:t>
            </a:r>
          </a:p>
          <a:p>
            <a:pPr algn="just">
              <a:lnSpc>
                <a:spcPct val="90000"/>
              </a:lnSpc>
            </a:pPr>
            <a:endParaRPr lang="cs-CZ" altLang="cs-CZ" sz="1700"/>
          </a:p>
          <a:p>
            <a:pPr algn="just">
              <a:lnSpc>
                <a:spcPct val="90000"/>
              </a:lnSpc>
            </a:pPr>
            <a:endParaRPr lang="cs-CZ" altLang="cs-CZ" sz="1700"/>
          </a:p>
          <a:p>
            <a:pPr algn="just">
              <a:lnSpc>
                <a:spcPct val="90000"/>
              </a:lnSpc>
            </a:pPr>
            <a:endParaRPr lang="cs-CZ" altLang="cs-CZ" sz="1700"/>
          </a:p>
          <a:p>
            <a:endParaRPr lang="cs-CZ" altLang="cs-CZ"/>
          </a:p>
        </p:txBody>
      </p:sp>
      <p:sp>
        <p:nvSpPr>
          <p:cNvPr id="4" name="Zástupný symbol pro číslo snímku 3"/>
          <p:cNvSpPr>
            <a:spLocks noGrp="1"/>
          </p:cNvSpPr>
          <p:nvPr>
            <p:ph type="sldNum" sz="quarter" idx="11"/>
          </p:nvPr>
        </p:nvSpPr>
        <p:spPr/>
        <p:txBody>
          <a:bodyPr/>
          <a:lstStyle/>
          <a:p>
            <a:pPr>
              <a:defRPr/>
            </a:pPr>
            <a:fld id="{9879AD75-17C5-427A-AC12-15CBBA8E9562}" type="slidenum">
              <a:rPr lang="cs-CZ" smtClean="0"/>
              <a:pPr>
                <a:defRPr/>
              </a:pPr>
              <a:t>51</a:t>
            </a:fld>
            <a:endParaRPr lang="cs-CZ"/>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Nadpis 1"/>
          <p:cNvSpPr>
            <a:spLocks noGrp="1"/>
          </p:cNvSpPr>
          <p:nvPr>
            <p:ph type="title"/>
          </p:nvPr>
        </p:nvSpPr>
        <p:spPr/>
        <p:txBody>
          <a:bodyPr/>
          <a:lstStyle/>
          <a:p>
            <a:pPr algn="ctr"/>
            <a:r>
              <a:rPr lang="cs-CZ" altLang="cs-CZ" b="1"/>
              <a:t>Trestní příkaz - § 314e a násl. TrŘ </a:t>
            </a:r>
          </a:p>
        </p:txBody>
      </p:sp>
      <p:sp>
        <p:nvSpPr>
          <p:cNvPr id="53251" name="Zástupný symbol pro obsah 2"/>
          <p:cNvSpPr>
            <a:spLocks noGrp="1"/>
          </p:cNvSpPr>
          <p:nvPr>
            <p:ph idx="1"/>
          </p:nvPr>
        </p:nvSpPr>
        <p:spPr/>
        <p:txBody>
          <a:bodyPr/>
          <a:lstStyle/>
          <a:p>
            <a:endParaRPr lang="cs-CZ" altLang="cs-CZ" sz="1700"/>
          </a:p>
          <a:p>
            <a:endParaRPr lang="cs-CZ" altLang="cs-CZ" sz="1700"/>
          </a:p>
          <a:p>
            <a:r>
              <a:rPr lang="cs-CZ" altLang="cs-CZ" sz="1700"/>
              <a:t>má povahu odsuzující rozsudku, tj. nelze jím zprostit   </a:t>
            </a:r>
          </a:p>
          <a:p>
            <a:endParaRPr lang="cs-CZ" altLang="cs-CZ" sz="1700"/>
          </a:p>
          <a:p>
            <a:pPr lvl="1"/>
            <a:r>
              <a:rPr lang="cs-CZ" altLang="cs-CZ" sz="1500"/>
              <a:t>jelikož se nejedná o rozsudek, nevyhlašuje se „Jménem republiky“</a:t>
            </a:r>
          </a:p>
          <a:p>
            <a:pPr algn="just">
              <a:buFont typeface="Wingdings" pitchFamily="2" charset="2"/>
              <a:buNone/>
            </a:pPr>
            <a:endParaRPr lang="cs-CZ" altLang="cs-CZ" sz="1700"/>
          </a:p>
          <a:p>
            <a:pPr algn="just"/>
            <a:r>
              <a:rPr lang="cs-CZ" altLang="cs-CZ" sz="1700"/>
              <a:t>nerozhoduje se v hlavním líčení, ale skutkový stav je spolehlivě prokázán  doposud opatřenými  důkazy </a:t>
            </a:r>
          </a:p>
          <a:p>
            <a:pPr algn="just"/>
            <a:endParaRPr lang="cs-CZ" altLang="cs-CZ" sz="1700"/>
          </a:p>
          <a:p>
            <a:pPr lvl="1" algn="just"/>
            <a:r>
              <a:rPr lang="cs-CZ" altLang="cs-CZ" sz="1500"/>
              <a:t>„quod non est in actis, non est in mundo“ - „co není ve spisech, není ve světě“</a:t>
            </a:r>
          </a:p>
          <a:p>
            <a:pPr algn="just"/>
            <a:endParaRPr lang="cs-CZ" altLang="cs-CZ" sz="1700"/>
          </a:p>
        </p:txBody>
      </p:sp>
      <p:sp>
        <p:nvSpPr>
          <p:cNvPr id="4" name="Zástupný symbol pro číslo snímku 3"/>
          <p:cNvSpPr>
            <a:spLocks noGrp="1"/>
          </p:cNvSpPr>
          <p:nvPr>
            <p:ph type="sldNum" sz="quarter" idx="11"/>
          </p:nvPr>
        </p:nvSpPr>
        <p:spPr/>
        <p:txBody>
          <a:bodyPr/>
          <a:lstStyle/>
          <a:p>
            <a:pPr>
              <a:defRPr/>
            </a:pPr>
            <a:fld id="{B36F017D-0A57-4698-BB27-15B8C3C1131B}" type="slidenum">
              <a:rPr lang="cs-CZ" smtClean="0"/>
              <a:pPr>
                <a:defRPr/>
              </a:pPr>
              <a:t>52</a:t>
            </a:fld>
            <a:endParaRPr lang="cs-CZ"/>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Nadpis 1"/>
          <p:cNvSpPr>
            <a:spLocks noGrp="1"/>
          </p:cNvSpPr>
          <p:nvPr>
            <p:ph type="title"/>
          </p:nvPr>
        </p:nvSpPr>
        <p:spPr/>
        <p:txBody>
          <a:bodyPr/>
          <a:lstStyle/>
          <a:p>
            <a:endParaRPr lang="cs-CZ" altLang="cs-CZ"/>
          </a:p>
        </p:txBody>
      </p:sp>
      <p:sp>
        <p:nvSpPr>
          <p:cNvPr id="54275" name="Zástupný symbol pro obsah 2"/>
          <p:cNvSpPr>
            <a:spLocks noGrp="1"/>
          </p:cNvSpPr>
          <p:nvPr>
            <p:ph idx="1"/>
          </p:nvPr>
        </p:nvSpPr>
        <p:spPr/>
        <p:txBody>
          <a:bodyPr/>
          <a:lstStyle/>
          <a:p>
            <a:pPr marL="72000" indent="0">
              <a:buNone/>
            </a:pPr>
            <a:endParaRPr lang="cs-CZ" altLang="cs-CZ" sz="1700" dirty="0"/>
          </a:p>
          <a:p>
            <a:r>
              <a:rPr lang="cs-CZ" altLang="cs-CZ" sz="1700" dirty="0"/>
              <a:t>trestním příkazem lze uložit</a:t>
            </a:r>
          </a:p>
          <a:p>
            <a:pPr algn="just"/>
            <a:endParaRPr lang="cs-CZ" altLang="cs-CZ" sz="1700" dirty="0"/>
          </a:p>
          <a:p>
            <a:pPr lvl="1" algn="just"/>
            <a:r>
              <a:rPr lang="cs-CZ" altLang="cs-CZ" sz="1500" dirty="0"/>
              <a:t>trest odnětí svobody do jednoho roku s podmíněným odkladem jeho výkonu</a:t>
            </a:r>
          </a:p>
          <a:p>
            <a:pPr lvl="1" algn="just"/>
            <a:r>
              <a:rPr lang="cs-CZ" altLang="cs-CZ" sz="1500" dirty="0"/>
              <a:t>domácí vězení do jednoho roku</a:t>
            </a:r>
          </a:p>
          <a:p>
            <a:pPr lvl="1" algn="just"/>
            <a:r>
              <a:rPr lang="cs-CZ" altLang="cs-CZ" sz="1500" dirty="0"/>
              <a:t>trest obecně prospěšných prací</a:t>
            </a:r>
          </a:p>
          <a:p>
            <a:pPr lvl="1" algn="just"/>
            <a:r>
              <a:rPr lang="cs-CZ" altLang="cs-CZ" sz="1500" dirty="0"/>
              <a:t>trest zákazu činnosti do pěti let</a:t>
            </a:r>
          </a:p>
          <a:p>
            <a:pPr lvl="1" algn="just"/>
            <a:r>
              <a:rPr lang="cs-CZ" altLang="cs-CZ" sz="1500" dirty="0"/>
              <a:t>peněžitý trest</a:t>
            </a:r>
          </a:p>
          <a:p>
            <a:pPr lvl="1" algn="just"/>
            <a:r>
              <a:rPr lang="cs-CZ" altLang="cs-CZ" sz="1500" dirty="0"/>
              <a:t>trest propadnutí věci</a:t>
            </a:r>
          </a:p>
          <a:p>
            <a:pPr lvl="1" algn="just"/>
            <a:r>
              <a:rPr lang="cs-CZ" altLang="cs-CZ" sz="1500" dirty="0"/>
              <a:t>vyhoštění do pěti let</a:t>
            </a:r>
          </a:p>
          <a:p>
            <a:pPr lvl="1" algn="just"/>
            <a:r>
              <a:rPr lang="cs-CZ" altLang="cs-CZ" sz="1500" dirty="0"/>
              <a:t>zákaz pobytu do pěti let</a:t>
            </a:r>
          </a:p>
          <a:p>
            <a:pPr lvl="1" algn="just"/>
            <a:r>
              <a:rPr lang="cs-CZ" altLang="cs-CZ" sz="1500" dirty="0"/>
              <a:t>trest zákazu vstupu na sportovní, kulturní a jiné společenské akce do pěti let</a:t>
            </a:r>
          </a:p>
          <a:p>
            <a:pPr marL="324000" lvl="1" indent="0" algn="just">
              <a:buNone/>
            </a:pPr>
            <a:br>
              <a:rPr lang="cs-CZ" altLang="cs-CZ" sz="1500" dirty="0"/>
            </a:br>
            <a:endParaRPr lang="cs-CZ" altLang="cs-CZ" sz="1500" dirty="0"/>
          </a:p>
        </p:txBody>
      </p:sp>
      <p:sp>
        <p:nvSpPr>
          <p:cNvPr id="4" name="Zástupný symbol pro číslo snímku 3"/>
          <p:cNvSpPr>
            <a:spLocks noGrp="1"/>
          </p:cNvSpPr>
          <p:nvPr>
            <p:ph type="sldNum" sz="quarter" idx="11"/>
          </p:nvPr>
        </p:nvSpPr>
        <p:spPr/>
        <p:txBody>
          <a:bodyPr/>
          <a:lstStyle/>
          <a:p>
            <a:pPr>
              <a:defRPr/>
            </a:pPr>
            <a:fld id="{63BA470C-7A55-44DB-8558-C355B1D60EA1}" type="slidenum">
              <a:rPr lang="cs-CZ" smtClean="0"/>
              <a:pPr>
                <a:defRPr/>
              </a:pPr>
              <a:t>53</a:t>
            </a:fld>
            <a:endParaRPr lang="cs-CZ"/>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Nadpis 1"/>
          <p:cNvSpPr>
            <a:spLocks noGrp="1"/>
          </p:cNvSpPr>
          <p:nvPr>
            <p:ph type="title"/>
          </p:nvPr>
        </p:nvSpPr>
        <p:spPr/>
        <p:txBody>
          <a:bodyPr/>
          <a:lstStyle/>
          <a:p>
            <a:endParaRPr lang="cs-CZ" altLang="cs-CZ"/>
          </a:p>
        </p:txBody>
      </p:sp>
      <p:sp>
        <p:nvSpPr>
          <p:cNvPr id="55299" name="Zástupný symbol pro obsah 2"/>
          <p:cNvSpPr>
            <a:spLocks noGrp="1"/>
          </p:cNvSpPr>
          <p:nvPr>
            <p:ph idx="1"/>
          </p:nvPr>
        </p:nvSpPr>
        <p:spPr/>
        <p:txBody>
          <a:bodyPr/>
          <a:lstStyle/>
          <a:p>
            <a:endParaRPr lang="cs-CZ" altLang="cs-CZ" sz="1700"/>
          </a:p>
          <a:p>
            <a:r>
              <a:rPr lang="cs-CZ" altLang="cs-CZ" sz="1700"/>
              <a:t>trestní příkaz obsahuje</a:t>
            </a:r>
          </a:p>
          <a:p>
            <a:pPr>
              <a:buFont typeface="Wingdings" pitchFamily="2" charset="2"/>
              <a:buNone/>
            </a:pPr>
            <a:endParaRPr lang="cs-CZ" altLang="cs-CZ" sz="1700"/>
          </a:p>
          <a:p>
            <a:pPr lvl="1"/>
            <a:r>
              <a:rPr lang="cs-CZ" altLang="cs-CZ" sz="1500"/>
              <a:t>označení soudu, který trestní příkaz vydal</a:t>
            </a:r>
          </a:p>
          <a:p>
            <a:pPr lvl="1">
              <a:buFont typeface="Wingdings" pitchFamily="2" charset="2"/>
              <a:buNone/>
            </a:pPr>
            <a:endParaRPr lang="cs-CZ" altLang="cs-CZ" sz="1500"/>
          </a:p>
          <a:p>
            <a:pPr lvl="1"/>
            <a:r>
              <a:rPr lang="cs-CZ" altLang="cs-CZ" sz="1500"/>
              <a:t>den a místo vydání trestního příkazu</a:t>
            </a:r>
          </a:p>
          <a:p>
            <a:pPr lvl="1">
              <a:buFont typeface="Wingdings" pitchFamily="2" charset="2"/>
              <a:buNone/>
            </a:pPr>
            <a:endParaRPr lang="cs-CZ" altLang="cs-CZ" sz="1500"/>
          </a:p>
          <a:p>
            <a:pPr lvl="1"/>
            <a:r>
              <a:rPr lang="cs-CZ" altLang="cs-CZ" sz="1500"/>
              <a:t>označení obviněného (§ 120/2 TrŘ)</a:t>
            </a:r>
          </a:p>
          <a:p>
            <a:pPr lvl="1">
              <a:buFont typeface="Wingdings" pitchFamily="2" charset="2"/>
              <a:buNone/>
            </a:pPr>
            <a:endParaRPr lang="cs-CZ" altLang="cs-CZ" sz="1500"/>
          </a:p>
          <a:p>
            <a:pPr lvl="1"/>
            <a:r>
              <a:rPr lang="cs-CZ" altLang="cs-CZ" sz="1500"/>
              <a:t>výrok o vině (§ 120/3 TrŘ) a uloženém trestu (§ 122/1 TrŘ)</a:t>
            </a:r>
          </a:p>
          <a:p>
            <a:pPr lvl="1">
              <a:buFont typeface="Wingdings" pitchFamily="2" charset="2"/>
              <a:buNone/>
            </a:pPr>
            <a:endParaRPr lang="cs-CZ" altLang="cs-CZ" sz="1300"/>
          </a:p>
          <a:p>
            <a:pPr lvl="1" algn="just"/>
            <a:r>
              <a:rPr lang="cs-CZ" altLang="cs-CZ" sz="1500"/>
              <a:t>výrok o náhradě škody nebo nemajetkové újmy v penězích nebo o vydání bezdůvodného obohacení (§ 228/1 a § 229/1 TrŘ), jestliže byl nárok na náhradu škody nebo nemajetkové újmy v penězích nebo na vydání bezdůvodného obohacení řádně uplatněn (§ 43/3 TrŘ)</a:t>
            </a:r>
          </a:p>
          <a:p>
            <a:pPr lvl="1" algn="just"/>
            <a:endParaRPr lang="cs-CZ" altLang="cs-CZ" sz="1500"/>
          </a:p>
          <a:p>
            <a:pPr lvl="1" algn="just">
              <a:buFont typeface="Wingdings" pitchFamily="2" charset="2"/>
              <a:buNone/>
            </a:pPr>
            <a:endParaRPr lang="cs-CZ" altLang="cs-CZ" sz="1500"/>
          </a:p>
          <a:p>
            <a:pPr lvl="1" algn="just">
              <a:buFont typeface="Wingdings" pitchFamily="2" charset="2"/>
              <a:buNone/>
            </a:pPr>
            <a:br>
              <a:rPr lang="cs-CZ" altLang="cs-CZ"/>
            </a:br>
            <a:endParaRPr lang="cs-CZ" altLang="cs-CZ"/>
          </a:p>
          <a:p>
            <a:endParaRPr lang="cs-CZ" altLang="cs-CZ"/>
          </a:p>
        </p:txBody>
      </p:sp>
      <p:sp>
        <p:nvSpPr>
          <p:cNvPr id="4" name="Zástupný symbol pro číslo snímku 3"/>
          <p:cNvSpPr>
            <a:spLocks noGrp="1"/>
          </p:cNvSpPr>
          <p:nvPr>
            <p:ph type="sldNum" sz="quarter" idx="11"/>
          </p:nvPr>
        </p:nvSpPr>
        <p:spPr/>
        <p:txBody>
          <a:bodyPr/>
          <a:lstStyle/>
          <a:p>
            <a:pPr>
              <a:defRPr/>
            </a:pPr>
            <a:fld id="{4D305D89-340C-4667-990B-65E2193E4563}" type="slidenum">
              <a:rPr lang="cs-CZ" smtClean="0"/>
              <a:pPr>
                <a:defRPr/>
              </a:pPr>
              <a:t>54</a:t>
            </a:fld>
            <a:endParaRPr lang="cs-CZ"/>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Nadpis 1"/>
          <p:cNvSpPr>
            <a:spLocks noGrp="1"/>
          </p:cNvSpPr>
          <p:nvPr>
            <p:ph type="title"/>
          </p:nvPr>
        </p:nvSpPr>
        <p:spPr/>
        <p:txBody>
          <a:bodyPr/>
          <a:lstStyle/>
          <a:p>
            <a:endParaRPr lang="cs-CZ" altLang="cs-CZ"/>
          </a:p>
        </p:txBody>
      </p:sp>
      <p:sp>
        <p:nvSpPr>
          <p:cNvPr id="56323" name="Zástupný symbol pro obsah 2"/>
          <p:cNvSpPr>
            <a:spLocks noGrp="1"/>
          </p:cNvSpPr>
          <p:nvPr>
            <p:ph idx="1"/>
          </p:nvPr>
        </p:nvSpPr>
        <p:spPr/>
        <p:txBody>
          <a:bodyPr/>
          <a:lstStyle/>
          <a:p>
            <a:pPr lvl="1" algn="just">
              <a:buFont typeface="Wingdings" pitchFamily="2" charset="2"/>
              <a:buNone/>
            </a:pPr>
            <a:endParaRPr lang="cs-CZ" altLang="cs-CZ" sz="1500" dirty="0"/>
          </a:p>
          <a:p>
            <a:pPr lvl="1" algn="just"/>
            <a:r>
              <a:rPr lang="cs-CZ" altLang="cs-CZ" sz="1500" dirty="0"/>
              <a:t>poučení o právu podat odpor</a:t>
            </a:r>
          </a:p>
          <a:p>
            <a:pPr lvl="1" algn="just"/>
            <a:endParaRPr lang="cs-CZ" altLang="cs-CZ" sz="1500" dirty="0"/>
          </a:p>
          <a:p>
            <a:pPr marL="1200150" lvl="2" indent="-285750" algn="just">
              <a:lnSpc>
                <a:spcPct val="100000"/>
              </a:lnSpc>
              <a:buFont typeface="Arial" panose="020B0604020202020204" pitchFamily="34" charset="0"/>
              <a:buChar char="•"/>
            </a:pPr>
            <a:r>
              <a:rPr lang="cs-CZ" altLang="cs-CZ" sz="1300" dirty="0"/>
              <a:t>při podání odporu se ruší trestní příkaz je nezbytné nařídit hlavní líčení – předchozí právní kvalifikací ani druhem a výměrou trestu není soud vázán;  podáním odporu tak může být zhoršeno postavení osoby, která jej podává – neplatí tedy zákaz reformace in </a:t>
            </a:r>
            <a:r>
              <a:rPr lang="cs-CZ" altLang="cs-CZ" sz="1300" dirty="0" err="1"/>
              <a:t>peius</a:t>
            </a:r>
            <a:endParaRPr lang="cs-CZ" altLang="cs-CZ" dirty="0"/>
          </a:p>
          <a:p>
            <a:pPr algn="just">
              <a:lnSpc>
                <a:spcPct val="100000"/>
              </a:lnSpc>
            </a:pPr>
            <a:endParaRPr lang="cs-CZ" altLang="cs-CZ" sz="1600" dirty="0"/>
          </a:p>
          <a:p>
            <a:pPr algn="just">
              <a:lnSpc>
                <a:spcPct val="100000"/>
              </a:lnSpc>
            </a:pPr>
            <a:r>
              <a:rPr lang="cs-CZ" altLang="cs-CZ" sz="1600" dirty="0"/>
              <a:t>trestní příkaz musí být vyhotoven písemně  - § 314f </a:t>
            </a:r>
            <a:r>
              <a:rPr lang="cs-CZ" altLang="cs-CZ" sz="1600" dirty="0" err="1"/>
              <a:t>TrŘ</a:t>
            </a:r>
            <a:endParaRPr lang="cs-CZ" altLang="cs-CZ" sz="1600" dirty="0"/>
          </a:p>
          <a:p>
            <a:pPr algn="just">
              <a:lnSpc>
                <a:spcPct val="100000"/>
              </a:lnSpc>
            </a:pPr>
            <a:endParaRPr lang="cs-CZ" altLang="cs-CZ" sz="1600" dirty="0"/>
          </a:p>
          <a:p>
            <a:pPr algn="just">
              <a:lnSpc>
                <a:spcPct val="100000"/>
              </a:lnSpc>
            </a:pPr>
            <a:r>
              <a:rPr lang="cs-CZ" altLang="cs-CZ" sz="1600" dirty="0"/>
              <a:t>trestní příkaz je vykonavatelný okamžikem nabytí právní moci</a:t>
            </a:r>
          </a:p>
          <a:p>
            <a:pPr algn="just">
              <a:buFont typeface="Wingdings" pitchFamily="2" charset="2"/>
              <a:buNone/>
            </a:pPr>
            <a:endParaRPr lang="cs-CZ" altLang="cs-CZ" sz="1600" dirty="0"/>
          </a:p>
          <a:p>
            <a:pPr algn="just"/>
            <a:endParaRPr lang="cs-CZ" altLang="cs-CZ" sz="1600" dirty="0"/>
          </a:p>
          <a:p>
            <a:pPr>
              <a:buFont typeface="Wingdings" pitchFamily="2" charset="2"/>
              <a:buNone/>
            </a:pPr>
            <a:endParaRPr lang="cs-CZ" altLang="cs-CZ" sz="1700" dirty="0"/>
          </a:p>
        </p:txBody>
      </p:sp>
      <p:sp>
        <p:nvSpPr>
          <p:cNvPr id="4" name="Zástupný symbol pro číslo snímku 3"/>
          <p:cNvSpPr>
            <a:spLocks noGrp="1"/>
          </p:cNvSpPr>
          <p:nvPr>
            <p:ph type="sldNum" sz="quarter" idx="11"/>
          </p:nvPr>
        </p:nvSpPr>
        <p:spPr/>
        <p:txBody>
          <a:bodyPr/>
          <a:lstStyle/>
          <a:p>
            <a:pPr>
              <a:defRPr/>
            </a:pPr>
            <a:fld id="{1C17F14C-AAF8-4FB7-A674-1BE79C81602F}" type="slidenum">
              <a:rPr lang="cs-CZ" smtClean="0"/>
              <a:pPr>
                <a:defRPr/>
              </a:pPr>
              <a:t>55</a:t>
            </a:fld>
            <a:endParaRPr lang="cs-CZ"/>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Nadpis 1"/>
          <p:cNvSpPr>
            <a:spLocks noGrp="1"/>
          </p:cNvSpPr>
          <p:nvPr>
            <p:ph type="title"/>
          </p:nvPr>
        </p:nvSpPr>
        <p:spPr/>
        <p:txBody>
          <a:bodyPr/>
          <a:lstStyle/>
          <a:p>
            <a:pPr algn="ctr"/>
            <a:r>
              <a:rPr lang="cs-CZ" altLang="cs-CZ" b="1"/>
              <a:t>Usnesení § 134 a násl. TrŘ</a:t>
            </a:r>
          </a:p>
        </p:txBody>
      </p:sp>
      <p:sp>
        <p:nvSpPr>
          <p:cNvPr id="57347" name="Zástupný symbol pro obsah 2"/>
          <p:cNvSpPr>
            <a:spLocks noGrp="1"/>
          </p:cNvSpPr>
          <p:nvPr>
            <p:ph idx="1"/>
          </p:nvPr>
        </p:nvSpPr>
        <p:spPr/>
        <p:txBody>
          <a:bodyPr/>
          <a:lstStyle/>
          <a:p>
            <a:pPr algn="just">
              <a:lnSpc>
                <a:spcPct val="100000"/>
              </a:lnSpc>
            </a:pPr>
            <a:endParaRPr lang="cs-CZ" altLang="cs-CZ" sz="1700" dirty="0"/>
          </a:p>
          <a:p>
            <a:pPr algn="just">
              <a:lnSpc>
                <a:spcPct val="100000"/>
              </a:lnSpc>
            </a:pPr>
            <a:r>
              <a:rPr lang="cs-CZ" altLang="cs-CZ" sz="1700" dirty="0"/>
              <a:t>nejčastější forma rozhodnutí, kterou rozhodují nejen soudy, ale i státní zástupce a policejní orgán  </a:t>
            </a:r>
          </a:p>
          <a:p>
            <a:pPr algn="just">
              <a:lnSpc>
                <a:spcPct val="100000"/>
              </a:lnSpc>
            </a:pPr>
            <a:endParaRPr lang="cs-CZ" altLang="cs-CZ" sz="1700" dirty="0"/>
          </a:p>
          <a:p>
            <a:pPr algn="just">
              <a:lnSpc>
                <a:spcPct val="100000"/>
              </a:lnSpc>
            </a:pPr>
            <a:r>
              <a:rPr lang="cs-CZ" altLang="cs-CZ" sz="1700" dirty="0"/>
              <a:t>jeho právní úprava není tak rigidní jako u rozsudku, protože se jím rozhoduje  velmi rozmanitý okruh otázek </a:t>
            </a:r>
          </a:p>
          <a:p>
            <a:pPr algn="just">
              <a:lnSpc>
                <a:spcPct val="100000"/>
              </a:lnSpc>
            </a:pPr>
            <a:endParaRPr lang="cs-CZ" altLang="cs-CZ" sz="1700" dirty="0"/>
          </a:p>
          <a:p>
            <a:pPr algn="just">
              <a:lnSpc>
                <a:spcPct val="100000"/>
              </a:lnSpc>
            </a:pPr>
            <a:r>
              <a:rPr lang="cs-CZ" altLang="cs-CZ" sz="1700" dirty="0"/>
              <a:t>usnesení musí obsahovat</a:t>
            </a:r>
          </a:p>
          <a:p>
            <a:pPr algn="just">
              <a:lnSpc>
                <a:spcPct val="100000"/>
              </a:lnSpc>
              <a:buFont typeface="Wingdings" pitchFamily="2" charset="2"/>
              <a:buNone/>
            </a:pPr>
            <a:endParaRPr lang="cs-CZ" altLang="cs-CZ" sz="1700" dirty="0"/>
          </a:p>
          <a:p>
            <a:pPr algn="just">
              <a:lnSpc>
                <a:spcPct val="100000"/>
              </a:lnSpc>
            </a:pPr>
            <a:r>
              <a:rPr lang="cs-CZ" altLang="cs-CZ" sz="1700" dirty="0"/>
              <a:t>označení orgánu, o jehož rozhodnutí jde</a:t>
            </a:r>
          </a:p>
          <a:p>
            <a:pPr algn="just">
              <a:lnSpc>
                <a:spcPct val="100000"/>
              </a:lnSpc>
            </a:pPr>
            <a:endParaRPr lang="cs-CZ" altLang="cs-CZ" sz="1800" dirty="0"/>
          </a:p>
          <a:p>
            <a:pPr lvl="1" algn="just"/>
            <a:r>
              <a:rPr lang="cs-CZ" altLang="cs-CZ" sz="1600" dirty="0"/>
              <a:t>nevyhlašuje se „Jménem republiky“</a:t>
            </a:r>
          </a:p>
          <a:p>
            <a:pPr lvl="1" algn="just"/>
            <a:r>
              <a:rPr lang="cs-CZ" altLang="cs-CZ" sz="1600" dirty="0"/>
              <a:t>uvede se pouze název a sídlo instituce</a:t>
            </a:r>
          </a:p>
          <a:p>
            <a:pPr lvl="1" algn="just"/>
            <a:r>
              <a:rPr lang="cs-CZ" altLang="cs-CZ" sz="1600" dirty="0"/>
              <a:t>neuvádějí se jména ani  funkční označení osob, které se na vydání usnesení podílely</a:t>
            </a:r>
          </a:p>
          <a:p>
            <a:pPr algn="just"/>
            <a:endParaRPr lang="cs-CZ" altLang="cs-CZ" sz="1800" dirty="0"/>
          </a:p>
          <a:p>
            <a:pPr algn="just"/>
            <a:endParaRPr lang="cs-CZ" altLang="cs-CZ" sz="1800" dirty="0"/>
          </a:p>
          <a:p>
            <a:pPr algn="just"/>
            <a:endParaRPr lang="cs-CZ" altLang="cs-CZ" sz="1800" dirty="0"/>
          </a:p>
          <a:p>
            <a:pPr algn="just"/>
            <a:endParaRPr lang="cs-CZ" altLang="cs-CZ" sz="1800" dirty="0"/>
          </a:p>
          <a:p>
            <a:pPr algn="just">
              <a:buFont typeface="Wingdings" pitchFamily="2" charset="2"/>
              <a:buNone/>
            </a:pPr>
            <a:br>
              <a:rPr lang="cs-CZ" altLang="cs-CZ" sz="1800" dirty="0"/>
            </a:br>
            <a:endParaRPr lang="cs-CZ" altLang="cs-CZ" sz="1800" dirty="0"/>
          </a:p>
          <a:p>
            <a:pPr algn="just"/>
            <a:endParaRPr lang="cs-CZ" altLang="cs-CZ" sz="1700" dirty="0"/>
          </a:p>
        </p:txBody>
      </p:sp>
      <p:sp>
        <p:nvSpPr>
          <p:cNvPr id="4" name="Zástupný symbol pro číslo snímku 3"/>
          <p:cNvSpPr>
            <a:spLocks noGrp="1"/>
          </p:cNvSpPr>
          <p:nvPr>
            <p:ph type="sldNum" sz="quarter" idx="11"/>
          </p:nvPr>
        </p:nvSpPr>
        <p:spPr/>
        <p:txBody>
          <a:bodyPr/>
          <a:lstStyle/>
          <a:p>
            <a:pPr>
              <a:defRPr/>
            </a:pPr>
            <a:fld id="{1DDB1026-2BC6-4171-A3D9-4245171DF719}" type="slidenum">
              <a:rPr lang="cs-CZ" smtClean="0"/>
              <a:pPr>
                <a:defRPr/>
              </a:pPr>
              <a:t>56</a:t>
            </a:fld>
            <a:endParaRPr lang="cs-CZ"/>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Nadpis 1"/>
          <p:cNvSpPr>
            <a:spLocks noGrp="1"/>
          </p:cNvSpPr>
          <p:nvPr>
            <p:ph type="title"/>
          </p:nvPr>
        </p:nvSpPr>
        <p:spPr/>
        <p:txBody>
          <a:bodyPr/>
          <a:lstStyle/>
          <a:p>
            <a:endParaRPr lang="cs-CZ" altLang="cs-CZ"/>
          </a:p>
        </p:txBody>
      </p:sp>
      <p:sp>
        <p:nvSpPr>
          <p:cNvPr id="58371" name="Zástupný symbol pro obsah 2"/>
          <p:cNvSpPr>
            <a:spLocks noGrp="1"/>
          </p:cNvSpPr>
          <p:nvPr>
            <p:ph idx="1"/>
          </p:nvPr>
        </p:nvSpPr>
        <p:spPr/>
        <p:txBody>
          <a:bodyPr/>
          <a:lstStyle/>
          <a:p>
            <a:pPr algn="just"/>
            <a:endParaRPr lang="cs-CZ" altLang="cs-CZ" sz="1700" dirty="0"/>
          </a:p>
          <a:p>
            <a:pPr algn="just"/>
            <a:r>
              <a:rPr lang="cs-CZ" altLang="cs-CZ" sz="1700" dirty="0"/>
              <a:t>den a místo rozhodnutí</a:t>
            </a:r>
          </a:p>
          <a:p>
            <a:pPr algn="just"/>
            <a:endParaRPr lang="cs-CZ" altLang="cs-CZ" sz="1700" dirty="0"/>
          </a:p>
          <a:p>
            <a:pPr lvl="1" algn="just"/>
            <a:r>
              <a:rPr lang="cs-CZ" altLang="cs-CZ" sz="1500" dirty="0"/>
              <a:t>důležité pro běh lhůt, pro přezkoumání toho, zda rozhodoval v daném okamžiku  příslušný orgán </a:t>
            </a:r>
          </a:p>
          <a:p>
            <a:pPr algn="just"/>
            <a:endParaRPr lang="cs-CZ" altLang="cs-CZ" sz="1700" dirty="0"/>
          </a:p>
          <a:p>
            <a:pPr algn="just"/>
            <a:r>
              <a:rPr lang="cs-CZ" altLang="cs-CZ" sz="1700" dirty="0"/>
              <a:t>výrok usnesení s uvedením zákonných ustanovení, jichž bylo použito</a:t>
            </a:r>
          </a:p>
          <a:p>
            <a:pPr algn="just"/>
            <a:endParaRPr lang="cs-CZ" altLang="cs-CZ" sz="1700" dirty="0"/>
          </a:p>
          <a:p>
            <a:pPr lvl="1" algn="just"/>
            <a:r>
              <a:rPr lang="cs-CZ" altLang="cs-CZ" sz="1500" dirty="0"/>
              <a:t>jasný srozumitelný a nesmí vzbuzovat pochybnosti  o vůli orgánu, který je vydal</a:t>
            </a:r>
          </a:p>
          <a:p>
            <a:pPr algn="just"/>
            <a:endParaRPr lang="cs-CZ" altLang="cs-CZ" sz="1700" dirty="0"/>
          </a:p>
          <a:p>
            <a:pPr lvl="1" algn="just"/>
            <a:r>
              <a:rPr lang="cs-CZ" altLang="cs-CZ" sz="1500" dirty="0"/>
              <a:t>uvedení konkrétních hmotněprávních a procesněprávních ustanovení, kterých bylo použito </a:t>
            </a:r>
            <a:endParaRPr lang="cs-CZ" altLang="cs-CZ" sz="1700" dirty="0"/>
          </a:p>
          <a:p>
            <a:pPr algn="just">
              <a:buFont typeface="Wingdings" pitchFamily="2" charset="2"/>
              <a:buNone/>
            </a:pPr>
            <a:endParaRPr lang="cs-CZ" altLang="cs-CZ" sz="1700" dirty="0"/>
          </a:p>
          <a:p>
            <a:endParaRPr lang="cs-CZ" altLang="cs-CZ" dirty="0"/>
          </a:p>
        </p:txBody>
      </p:sp>
      <p:sp>
        <p:nvSpPr>
          <p:cNvPr id="4" name="Zástupný symbol pro číslo snímku 3"/>
          <p:cNvSpPr>
            <a:spLocks noGrp="1"/>
          </p:cNvSpPr>
          <p:nvPr>
            <p:ph type="sldNum" sz="quarter" idx="11"/>
          </p:nvPr>
        </p:nvSpPr>
        <p:spPr/>
        <p:txBody>
          <a:bodyPr/>
          <a:lstStyle/>
          <a:p>
            <a:pPr>
              <a:defRPr/>
            </a:pPr>
            <a:fld id="{B47F662F-C26A-42E2-9EAE-9803FAE02732}" type="slidenum">
              <a:rPr lang="cs-CZ" smtClean="0"/>
              <a:pPr>
                <a:defRPr/>
              </a:pPr>
              <a:t>57</a:t>
            </a:fld>
            <a:endParaRPr lang="cs-CZ"/>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Nadpis 1"/>
          <p:cNvSpPr>
            <a:spLocks noGrp="1"/>
          </p:cNvSpPr>
          <p:nvPr>
            <p:ph type="title"/>
          </p:nvPr>
        </p:nvSpPr>
        <p:spPr/>
        <p:txBody>
          <a:bodyPr/>
          <a:lstStyle/>
          <a:p>
            <a:endParaRPr lang="cs-CZ" altLang="cs-CZ"/>
          </a:p>
        </p:txBody>
      </p:sp>
      <p:sp>
        <p:nvSpPr>
          <p:cNvPr id="59395" name="Zástupný symbol pro obsah 2"/>
          <p:cNvSpPr>
            <a:spLocks noGrp="1"/>
          </p:cNvSpPr>
          <p:nvPr>
            <p:ph idx="1"/>
          </p:nvPr>
        </p:nvSpPr>
        <p:spPr/>
        <p:txBody>
          <a:bodyPr/>
          <a:lstStyle/>
          <a:p>
            <a:pPr algn="just"/>
            <a:endParaRPr lang="cs-CZ" altLang="cs-CZ" sz="1700" dirty="0"/>
          </a:p>
          <a:p>
            <a:pPr algn="just"/>
            <a:r>
              <a:rPr lang="cs-CZ" altLang="cs-CZ" sz="1700" dirty="0"/>
              <a:t>odůvodnění</a:t>
            </a:r>
          </a:p>
          <a:p>
            <a:pPr algn="just"/>
            <a:endParaRPr lang="cs-CZ" altLang="cs-CZ" sz="1700" dirty="0"/>
          </a:p>
          <a:p>
            <a:pPr marL="742950" lvl="2" indent="-342900" algn="just">
              <a:buFont typeface="Arial" pitchFamily="34" charset="0"/>
              <a:buChar char="•"/>
            </a:pPr>
            <a:r>
              <a:rPr lang="cs-CZ" altLang="cs-CZ" dirty="0"/>
              <a:t>rozmanitost  usnesení se projevuje  pouze v rámcových požadavcích na jejich   odůvodnění </a:t>
            </a:r>
          </a:p>
          <a:p>
            <a:pPr algn="just"/>
            <a:endParaRPr lang="cs-CZ" altLang="cs-CZ" sz="1700" dirty="0"/>
          </a:p>
          <a:p>
            <a:pPr algn="just"/>
            <a:r>
              <a:rPr lang="cs-CZ" altLang="cs-CZ" sz="1700" dirty="0"/>
              <a:t>poučení o opravném prostředku (stížnosti) - </a:t>
            </a:r>
            <a:r>
              <a:rPr lang="cs-CZ" altLang="cs-CZ" sz="1700" dirty="0" err="1"/>
              <a:t>autoremedura</a:t>
            </a:r>
            <a:r>
              <a:rPr lang="cs-CZ" altLang="cs-CZ" sz="1700" dirty="0"/>
              <a:t>   </a:t>
            </a:r>
          </a:p>
          <a:p>
            <a:endParaRPr lang="cs-CZ" altLang="cs-CZ" sz="1700" dirty="0"/>
          </a:p>
          <a:p>
            <a:pPr lvl="1"/>
            <a:r>
              <a:rPr lang="cs-CZ" altLang="cs-CZ" sz="1500" dirty="0"/>
              <a:t>konkrétní poučení se liší podle druhu  a stupně orgánu, který je vydal</a:t>
            </a:r>
          </a:p>
          <a:p>
            <a:pPr>
              <a:buFont typeface="Wingdings" pitchFamily="2" charset="2"/>
              <a:buNone/>
            </a:pPr>
            <a:endParaRPr lang="cs-CZ" altLang="cs-CZ" sz="1700" dirty="0"/>
          </a:p>
          <a:p>
            <a:r>
              <a:rPr lang="cs-CZ" altLang="cs-CZ" sz="1700" dirty="0"/>
              <a:t>usnesení  se vyhotovuje písemně (výjimka § 136 </a:t>
            </a:r>
            <a:r>
              <a:rPr lang="cs-CZ" altLang="cs-CZ" sz="1700" dirty="0" err="1"/>
              <a:t>TrŘ</a:t>
            </a:r>
            <a:r>
              <a:rPr lang="cs-CZ" altLang="cs-CZ" sz="1700" dirty="0"/>
              <a:t>) </a:t>
            </a:r>
          </a:p>
          <a:p>
            <a:pPr algn="just"/>
            <a:endParaRPr lang="cs-CZ" altLang="cs-CZ" sz="1700" dirty="0"/>
          </a:p>
          <a:p>
            <a:pPr algn="just"/>
            <a:endParaRPr lang="cs-CZ" altLang="cs-CZ" sz="1700" dirty="0"/>
          </a:p>
          <a:p>
            <a:pPr algn="just">
              <a:buFont typeface="Wingdings" pitchFamily="2" charset="2"/>
              <a:buNone/>
            </a:pPr>
            <a:endParaRPr lang="cs-CZ" altLang="cs-CZ" sz="1700" dirty="0"/>
          </a:p>
          <a:p>
            <a:pPr lvl="1" algn="just">
              <a:buFont typeface="Wingdings" pitchFamily="2" charset="2"/>
              <a:buNone/>
            </a:pPr>
            <a:endParaRPr lang="cs-CZ" altLang="cs-CZ" sz="1700" dirty="0"/>
          </a:p>
          <a:p>
            <a:pPr>
              <a:buFont typeface="Wingdings" pitchFamily="2" charset="2"/>
              <a:buNone/>
            </a:pPr>
            <a:endParaRPr lang="cs-CZ" altLang="cs-CZ" dirty="0"/>
          </a:p>
        </p:txBody>
      </p:sp>
      <p:sp>
        <p:nvSpPr>
          <p:cNvPr id="4" name="Zástupný symbol pro číslo snímku 3"/>
          <p:cNvSpPr>
            <a:spLocks noGrp="1"/>
          </p:cNvSpPr>
          <p:nvPr>
            <p:ph type="sldNum" sz="quarter" idx="11"/>
          </p:nvPr>
        </p:nvSpPr>
        <p:spPr/>
        <p:txBody>
          <a:bodyPr/>
          <a:lstStyle/>
          <a:p>
            <a:pPr>
              <a:defRPr/>
            </a:pPr>
            <a:fld id="{BA18CC9D-6E69-44D5-A709-D5B1CB6F2A63}" type="slidenum">
              <a:rPr lang="cs-CZ" smtClean="0"/>
              <a:pPr>
                <a:defRPr/>
              </a:pPr>
              <a:t>58</a:t>
            </a:fld>
            <a:endParaRPr lang="cs-CZ"/>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Nadpis 1"/>
          <p:cNvSpPr>
            <a:spLocks noGrp="1"/>
          </p:cNvSpPr>
          <p:nvPr>
            <p:ph type="title"/>
          </p:nvPr>
        </p:nvSpPr>
        <p:spPr/>
        <p:txBody>
          <a:bodyPr/>
          <a:lstStyle/>
          <a:p>
            <a:pPr algn="ctr"/>
            <a:r>
              <a:rPr lang="cs-CZ" altLang="cs-CZ" sz="2800"/>
              <a:t>Právní moc a vykonavatelnost - § 140 TrŘ </a:t>
            </a:r>
          </a:p>
        </p:txBody>
      </p:sp>
      <p:sp>
        <p:nvSpPr>
          <p:cNvPr id="60419" name="Zástupný symbol pro obsah 2"/>
          <p:cNvSpPr>
            <a:spLocks noGrp="1"/>
          </p:cNvSpPr>
          <p:nvPr>
            <p:ph idx="1"/>
          </p:nvPr>
        </p:nvSpPr>
        <p:spPr/>
        <p:txBody>
          <a:bodyPr/>
          <a:lstStyle/>
          <a:p>
            <a:pPr algn="just"/>
            <a:endParaRPr lang="cs-CZ" altLang="cs-CZ" sz="1700"/>
          </a:p>
          <a:p>
            <a:pPr algn="just"/>
            <a:r>
              <a:rPr lang="cs-CZ" altLang="cs-CZ" sz="1700"/>
              <a:t>usnesení je pravomocné a vykonatelné např. </a:t>
            </a:r>
          </a:p>
          <a:p>
            <a:pPr algn="just">
              <a:buFont typeface="Wingdings" pitchFamily="2" charset="2"/>
              <a:buNone/>
            </a:pPr>
            <a:endParaRPr lang="cs-CZ" altLang="cs-CZ" sz="1700"/>
          </a:p>
          <a:p>
            <a:pPr lvl="1" algn="just"/>
            <a:r>
              <a:rPr lang="cs-CZ" altLang="cs-CZ" sz="1500"/>
              <a:t>jestliže zákon proti němu nepřipouští stížnost </a:t>
            </a:r>
          </a:p>
          <a:p>
            <a:pPr lvl="1" algn="just"/>
            <a:r>
              <a:rPr lang="cs-CZ" altLang="cs-CZ" sz="1500"/>
              <a:t>jestliže zákon sice proti stížnost němu připouští, avšak stížnost ve lhůtě podána nebyla</a:t>
            </a:r>
          </a:p>
          <a:p>
            <a:pPr algn="just"/>
            <a:endParaRPr lang="cs-CZ" altLang="cs-CZ" sz="1700"/>
          </a:p>
          <a:p>
            <a:pPr algn="just"/>
            <a:r>
              <a:rPr lang="cs-CZ" altLang="cs-CZ" sz="1700"/>
              <a:t>usnesení je vykonatelné, i když dosud nenabylo právní moci, jestliže zákon proti němu sice připouští stížnost, avšak nepřiznává ji odkladný účinek nebo stížnost je nepřípustná </a:t>
            </a:r>
          </a:p>
          <a:p>
            <a:pPr algn="just"/>
            <a:endParaRPr lang="cs-CZ" altLang="cs-CZ" sz="1700"/>
          </a:p>
          <a:p>
            <a:pPr lvl="1" algn="just"/>
            <a:r>
              <a:rPr lang="cs-CZ" altLang="cs-CZ" sz="1500"/>
              <a:t>např. usnesení o vzetí do vazby - § 74/2 TrŘ</a:t>
            </a:r>
          </a:p>
          <a:p>
            <a:pPr algn="just"/>
            <a:endParaRPr lang="cs-CZ" altLang="cs-CZ" sz="1700"/>
          </a:p>
          <a:p>
            <a:pPr algn="just"/>
            <a:endParaRPr lang="cs-CZ" altLang="cs-CZ" sz="1700"/>
          </a:p>
          <a:p>
            <a:pPr algn="just">
              <a:buFont typeface="Wingdings" pitchFamily="2" charset="2"/>
              <a:buNone/>
            </a:pPr>
            <a:br>
              <a:rPr lang="cs-CZ" altLang="cs-CZ" sz="1700"/>
            </a:br>
            <a:endParaRPr lang="cs-CZ" altLang="cs-CZ" sz="1700"/>
          </a:p>
        </p:txBody>
      </p:sp>
      <p:sp>
        <p:nvSpPr>
          <p:cNvPr id="4" name="Zástupný symbol pro číslo snímku 3"/>
          <p:cNvSpPr>
            <a:spLocks noGrp="1"/>
          </p:cNvSpPr>
          <p:nvPr>
            <p:ph type="sldNum" sz="quarter" idx="11"/>
          </p:nvPr>
        </p:nvSpPr>
        <p:spPr/>
        <p:txBody>
          <a:bodyPr/>
          <a:lstStyle/>
          <a:p>
            <a:pPr>
              <a:defRPr/>
            </a:pPr>
            <a:fld id="{73B376A6-1270-45A7-9F65-AB28FB0275B4}" type="slidenum">
              <a:rPr lang="cs-CZ" smtClean="0"/>
              <a:pPr>
                <a:defRPr/>
              </a:pPr>
              <a:t>59</a:t>
            </a:fld>
            <a:endParaRPr lang="cs-CZ"/>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dpis 1"/>
          <p:cNvSpPr>
            <a:spLocks noGrp="1"/>
          </p:cNvSpPr>
          <p:nvPr>
            <p:ph type="title"/>
          </p:nvPr>
        </p:nvSpPr>
        <p:spPr/>
        <p:txBody>
          <a:bodyPr/>
          <a:lstStyle/>
          <a:p>
            <a:endParaRPr lang="cs-CZ"/>
          </a:p>
        </p:txBody>
      </p:sp>
      <p:sp>
        <p:nvSpPr>
          <p:cNvPr id="9219" name="Zástupný symbol pro obsah 2"/>
          <p:cNvSpPr>
            <a:spLocks noGrp="1"/>
          </p:cNvSpPr>
          <p:nvPr>
            <p:ph idx="1"/>
          </p:nvPr>
        </p:nvSpPr>
        <p:spPr/>
        <p:txBody>
          <a:bodyPr/>
          <a:lstStyle/>
          <a:p>
            <a:pPr marL="800100" lvl="1" indent="-342900" algn="just">
              <a:lnSpc>
                <a:spcPct val="90000"/>
              </a:lnSpc>
              <a:buNone/>
            </a:pPr>
            <a:endParaRPr lang="cs-CZ" sz="1500" dirty="0"/>
          </a:p>
          <a:p>
            <a:pPr marL="800100" lvl="1" indent="-342900" algn="just">
              <a:lnSpc>
                <a:spcPct val="90000"/>
              </a:lnSpc>
            </a:pPr>
            <a:r>
              <a:rPr lang="cs-CZ" sz="1500" dirty="0"/>
              <a:t>výlučná rozhodovací  oprávnění  - zajištění nároku poškozeného - § 47 </a:t>
            </a:r>
            <a:r>
              <a:rPr lang="cs-CZ" sz="1500" dirty="0" err="1"/>
              <a:t>TrŘ</a:t>
            </a:r>
            <a:r>
              <a:rPr lang="cs-CZ" sz="1500" dirty="0"/>
              <a:t> </a:t>
            </a:r>
          </a:p>
          <a:p>
            <a:pPr marL="800100" lvl="1" indent="-342900" algn="just">
              <a:lnSpc>
                <a:spcPct val="90000"/>
              </a:lnSpc>
            </a:pPr>
            <a:endParaRPr lang="cs-CZ" sz="1500" dirty="0"/>
          </a:p>
          <a:p>
            <a:pPr marL="1200150" lvl="2" indent="-342900" algn="just">
              <a:lnSpc>
                <a:spcPct val="90000"/>
              </a:lnSpc>
              <a:buFont typeface="Arial" panose="020B0604020202020204" pitchFamily="34" charset="0"/>
              <a:buChar char="•"/>
            </a:pPr>
            <a:r>
              <a:rPr lang="cs-CZ" sz="1300" dirty="0"/>
              <a:t>zajištění majetku </a:t>
            </a:r>
          </a:p>
          <a:p>
            <a:pPr marL="800100" lvl="1" indent="-342900" algn="just">
              <a:lnSpc>
                <a:spcPct val="90000"/>
              </a:lnSpc>
            </a:pPr>
            <a:endParaRPr lang="cs-CZ" sz="1500" dirty="0"/>
          </a:p>
          <a:p>
            <a:pPr marL="800100" lvl="1" indent="-342900" algn="just">
              <a:lnSpc>
                <a:spcPct val="90000"/>
              </a:lnSpc>
            </a:pPr>
            <a:r>
              <a:rPr lang="cs-CZ" sz="1500" dirty="0"/>
              <a:t>vydání meritorních rozhodnutí  </a:t>
            </a:r>
          </a:p>
          <a:p>
            <a:pPr marL="800100" lvl="1" indent="-342900" algn="just">
              <a:lnSpc>
                <a:spcPct val="90000"/>
              </a:lnSpc>
              <a:buNone/>
            </a:pPr>
            <a:r>
              <a:rPr lang="cs-CZ" sz="1500" dirty="0"/>
              <a:t> </a:t>
            </a:r>
          </a:p>
          <a:p>
            <a:pPr marL="1200150" lvl="2" indent="-342900" algn="just">
              <a:lnSpc>
                <a:spcPct val="90000"/>
              </a:lnSpc>
              <a:buFont typeface="Arial" panose="020B0604020202020204" pitchFamily="34" charset="0"/>
              <a:buChar char="•"/>
            </a:pPr>
            <a:r>
              <a:rPr lang="cs-CZ" sz="1300" dirty="0"/>
              <a:t>zastavení  trestního stíhání  - § 172 </a:t>
            </a:r>
            <a:r>
              <a:rPr lang="cs-CZ" sz="1300" dirty="0" err="1"/>
              <a:t>TrŘ</a:t>
            </a:r>
            <a:r>
              <a:rPr lang="cs-CZ" sz="1300" dirty="0"/>
              <a:t> </a:t>
            </a:r>
          </a:p>
          <a:p>
            <a:pPr marL="1200150" lvl="2" indent="-342900" algn="just">
              <a:lnSpc>
                <a:spcPct val="90000"/>
              </a:lnSpc>
              <a:buFont typeface="Arial" panose="020B0604020202020204" pitchFamily="34" charset="0"/>
              <a:buChar char="•"/>
            </a:pPr>
            <a:r>
              <a:rPr lang="cs-CZ" sz="1300" dirty="0"/>
              <a:t>přerušení  trestního stíhání - § 173 </a:t>
            </a:r>
            <a:r>
              <a:rPr lang="cs-CZ" sz="1300" dirty="0" err="1"/>
              <a:t>TrŘ</a:t>
            </a:r>
            <a:endParaRPr lang="cs-CZ" sz="1300" dirty="0"/>
          </a:p>
          <a:p>
            <a:pPr marL="800100" lvl="1" indent="-342900" algn="just">
              <a:lnSpc>
                <a:spcPct val="90000"/>
              </a:lnSpc>
            </a:pPr>
            <a:endParaRPr lang="cs-CZ" sz="1500" dirty="0"/>
          </a:p>
          <a:p>
            <a:pPr marL="800100" lvl="1" indent="-342900" algn="just">
              <a:lnSpc>
                <a:spcPct val="90000"/>
              </a:lnSpc>
            </a:pPr>
            <a:r>
              <a:rPr lang="cs-CZ" sz="1500" dirty="0"/>
              <a:t>vyjma rozhodnutí uvedených v § 146a </a:t>
            </a:r>
            <a:r>
              <a:rPr lang="cs-CZ" sz="1500" dirty="0" err="1"/>
              <a:t>TrŘ</a:t>
            </a:r>
            <a:r>
              <a:rPr lang="cs-CZ" sz="1500" dirty="0"/>
              <a:t> rozhoduje o stížnostech do  rozhodnutí policejního orgánu </a:t>
            </a:r>
          </a:p>
          <a:p>
            <a:pPr marL="800100" lvl="1" indent="-342900" algn="just">
              <a:lnSpc>
                <a:spcPct val="90000"/>
              </a:lnSpc>
            </a:pPr>
            <a:endParaRPr lang="cs-CZ" sz="1500" dirty="0"/>
          </a:p>
          <a:p>
            <a:pPr marL="800100" lvl="1" indent="-342900" algn="just">
              <a:lnSpc>
                <a:spcPct val="90000"/>
              </a:lnSpc>
            </a:pPr>
            <a:r>
              <a:rPr lang="cs-CZ" sz="1500" dirty="0"/>
              <a:t>vypracovává a podává obžalobu, návrh na potrestání, návrh na schválení dohody o vině a trestu</a:t>
            </a:r>
          </a:p>
          <a:p>
            <a:pPr>
              <a:buFont typeface="Wingdings" pitchFamily="2" charset="2"/>
              <a:buNone/>
            </a:pPr>
            <a:endParaRPr lang="cs-CZ" dirty="0"/>
          </a:p>
        </p:txBody>
      </p:sp>
      <p:sp>
        <p:nvSpPr>
          <p:cNvPr id="5" name="Zástupný symbol pro číslo snímku 4"/>
          <p:cNvSpPr>
            <a:spLocks noGrp="1"/>
          </p:cNvSpPr>
          <p:nvPr>
            <p:ph type="sldNum" sz="quarter" idx="11"/>
          </p:nvPr>
        </p:nvSpPr>
        <p:spPr/>
        <p:txBody>
          <a:bodyPr/>
          <a:lstStyle/>
          <a:p>
            <a:pPr>
              <a:defRPr/>
            </a:pPr>
            <a:fld id="{27AA63B1-DD2D-4C1D-80D0-E17DD44E7E0D}" type="slidenum">
              <a:rPr lang="cs-CZ" smtClean="0"/>
              <a:pPr>
                <a:defRPr/>
              </a:pPr>
              <a:t>6</a:t>
            </a:fld>
            <a:endParaRPr lang="cs-CZ"/>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Nadpis 1"/>
          <p:cNvSpPr>
            <a:spLocks noGrp="1"/>
          </p:cNvSpPr>
          <p:nvPr>
            <p:ph type="title"/>
          </p:nvPr>
        </p:nvSpPr>
        <p:spPr/>
        <p:txBody>
          <a:bodyPr/>
          <a:lstStyle/>
          <a:p>
            <a:pPr algn="ctr"/>
            <a:r>
              <a:rPr lang="cs-CZ" altLang="cs-CZ" b="1"/>
              <a:t>Rozhodnutí svého druhu </a:t>
            </a:r>
          </a:p>
        </p:txBody>
      </p:sp>
      <p:sp>
        <p:nvSpPr>
          <p:cNvPr id="61443" name="Zástupný symbol pro obsah 2"/>
          <p:cNvSpPr>
            <a:spLocks noGrp="1"/>
          </p:cNvSpPr>
          <p:nvPr>
            <p:ph idx="1"/>
          </p:nvPr>
        </p:nvSpPr>
        <p:spPr/>
        <p:txBody>
          <a:bodyPr/>
          <a:lstStyle/>
          <a:p>
            <a:pPr algn="just">
              <a:lnSpc>
                <a:spcPct val="90000"/>
              </a:lnSpc>
            </a:pPr>
            <a:endParaRPr lang="cs-CZ" altLang="cs-CZ" sz="1700" dirty="0"/>
          </a:p>
          <a:p>
            <a:pPr algn="just">
              <a:lnSpc>
                <a:spcPct val="90000"/>
              </a:lnSpc>
            </a:pPr>
            <a:endParaRPr lang="cs-CZ" altLang="cs-CZ" sz="1700" dirty="0"/>
          </a:p>
          <a:p>
            <a:pPr algn="just">
              <a:lnSpc>
                <a:spcPct val="90000"/>
              </a:lnSpc>
            </a:pPr>
            <a:r>
              <a:rPr lang="cs-CZ" altLang="cs-CZ" sz="1700" dirty="0"/>
              <a:t>řešení operativních otázek, které vyžadují jednoduchou formu rozhodnutí </a:t>
            </a:r>
          </a:p>
          <a:p>
            <a:pPr algn="just">
              <a:lnSpc>
                <a:spcPct val="90000"/>
              </a:lnSpc>
            </a:pPr>
            <a:endParaRPr lang="cs-CZ" altLang="cs-CZ" sz="1700" dirty="0"/>
          </a:p>
          <a:p>
            <a:pPr algn="just">
              <a:lnSpc>
                <a:spcPct val="90000"/>
              </a:lnSpc>
            </a:pPr>
            <a:r>
              <a:rPr lang="cs-CZ" altLang="cs-CZ" sz="1700" dirty="0"/>
              <a:t>půjde zejména o obžalobu, návrh na potrestání, příkaz k zatčení, příkaz k domovní prohlídce, nařízení k použití operativně pátracích prostředků, k odposlechu a záznamu telekomunikačního provozu, atd.</a:t>
            </a:r>
          </a:p>
          <a:p>
            <a:pPr algn="just">
              <a:lnSpc>
                <a:spcPct val="90000"/>
              </a:lnSpc>
            </a:pPr>
            <a:endParaRPr lang="cs-CZ" altLang="cs-CZ" sz="1700" dirty="0"/>
          </a:p>
          <a:p>
            <a:pPr algn="just">
              <a:lnSpc>
                <a:spcPct val="90000"/>
              </a:lnSpc>
            </a:pPr>
            <a:r>
              <a:rPr lang="cs-CZ" altLang="cs-CZ" sz="1700" dirty="0"/>
              <a:t>není přípustný opravný prostředek</a:t>
            </a:r>
          </a:p>
          <a:p>
            <a:pPr algn="just">
              <a:lnSpc>
                <a:spcPct val="90000"/>
              </a:lnSpc>
            </a:pPr>
            <a:endParaRPr lang="cs-CZ" altLang="cs-CZ" sz="1700" dirty="0"/>
          </a:p>
          <a:p>
            <a:pPr lvl="1" algn="just">
              <a:lnSpc>
                <a:spcPct val="90000"/>
              </a:lnSpc>
            </a:pPr>
            <a:r>
              <a:rPr lang="cs-CZ" altLang="cs-CZ" sz="1500" dirty="0"/>
              <a:t>§ 157a </a:t>
            </a:r>
            <a:r>
              <a:rPr lang="cs-CZ" altLang="cs-CZ" sz="1500" dirty="0" err="1"/>
              <a:t>TrŘ</a:t>
            </a:r>
            <a:r>
              <a:rPr lang="cs-CZ" altLang="cs-CZ" sz="1500" dirty="0"/>
              <a:t> - žádost o přezkoumání postupu policejního orgánu a státního zástupce </a:t>
            </a:r>
          </a:p>
          <a:p>
            <a:pPr lvl="1" algn="just">
              <a:lnSpc>
                <a:spcPct val="90000"/>
              </a:lnSpc>
              <a:buFont typeface="Wingdings" pitchFamily="2" charset="2"/>
              <a:buNone/>
            </a:pPr>
            <a:endParaRPr lang="cs-CZ" altLang="cs-CZ" sz="1500" dirty="0"/>
          </a:p>
          <a:p>
            <a:pPr lvl="1" algn="just">
              <a:lnSpc>
                <a:spcPct val="90000"/>
              </a:lnSpc>
            </a:pPr>
            <a:r>
              <a:rPr lang="cs-CZ" altLang="cs-CZ" sz="1500" dirty="0"/>
              <a:t>§ 203/3 </a:t>
            </a:r>
            <a:r>
              <a:rPr lang="cs-CZ" altLang="cs-CZ" sz="1500" dirty="0" err="1"/>
              <a:t>TrŘ</a:t>
            </a:r>
            <a:r>
              <a:rPr lang="cs-CZ" altLang="cs-CZ" sz="1500" dirty="0"/>
              <a:t> -  žádost o přezkoumání postupu předsedy senátu </a:t>
            </a:r>
          </a:p>
          <a:p>
            <a:pPr algn="just">
              <a:lnSpc>
                <a:spcPct val="90000"/>
              </a:lnSpc>
            </a:pPr>
            <a:endParaRPr lang="cs-CZ" altLang="cs-CZ" sz="1700" dirty="0"/>
          </a:p>
        </p:txBody>
      </p:sp>
      <p:sp>
        <p:nvSpPr>
          <p:cNvPr id="4" name="Zástupný symbol pro číslo snímku 3"/>
          <p:cNvSpPr>
            <a:spLocks noGrp="1"/>
          </p:cNvSpPr>
          <p:nvPr>
            <p:ph type="sldNum" sz="quarter" idx="11"/>
          </p:nvPr>
        </p:nvSpPr>
        <p:spPr/>
        <p:txBody>
          <a:bodyPr/>
          <a:lstStyle/>
          <a:p>
            <a:pPr>
              <a:defRPr/>
            </a:pPr>
            <a:fld id="{E9147C53-FB83-4ADA-92C7-059F8E9F3D87}" type="slidenum">
              <a:rPr lang="cs-CZ" smtClean="0"/>
              <a:pPr>
                <a:defRPr/>
              </a:pPr>
              <a:t>60</a:t>
            </a:fld>
            <a:endParaRPr lang="cs-CZ"/>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a:extLst>
              <a:ext uri="{FF2B5EF4-FFF2-40B4-BE49-F238E27FC236}">
                <a16:creationId xmlns:a16="http://schemas.microsoft.com/office/drawing/2014/main" id="{3EF32A91-C7B1-4CD1-A3C3-17BBD4AD94E8}"/>
              </a:ext>
            </a:extLst>
          </p:cNvPr>
          <p:cNvSpPr>
            <a:spLocks noGrp="1" noChangeArrowheads="1"/>
          </p:cNvSpPr>
          <p:nvPr>
            <p:ph type="title"/>
          </p:nvPr>
        </p:nvSpPr>
        <p:spPr/>
        <p:txBody>
          <a:bodyPr/>
          <a:lstStyle/>
          <a:p>
            <a:pPr eaLnBrk="1" hangingPunct="1"/>
            <a:endParaRPr lang="cs-CZ" altLang="cs-CZ"/>
          </a:p>
        </p:txBody>
      </p:sp>
      <p:sp>
        <p:nvSpPr>
          <p:cNvPr id="81923" name="Rectangle 3">
            <a:extLst>
              <a:ext uri="{FF2B5EF4-FFF2-40B4-BE49-F238E27FC236}">
                <a16:creationId xmlns:a16="http://schemas.microsoft.com/office/drawing/2014/main" id="{64B4977F-5D99-421A-9EFE-B3595CEFDAAB}"/>
              </a:ext>
            </a:extLst>
          </p:cNvPr>
          <p:cNvSpPr>
            <a:spLocks noGrp="1" noChangeArrowheads="1"/>
          </p:cNvSpPr>
          <p:nvPr>
            <p:ph type="body" idx="1"/>
          </p:nvPr>
        </p:nvSpPr>
        <p:spPr/>
        <p:txBody>
          <a:bodyPr/>
          <a:lstStyle/>
          <a:p>
            <a:pPr algn="ctr" eaLnBrk="1" hangingPunct="1">
              <a:buFont typeface="Wingdings" panose="05000000000000000000" pitchFamily="2" charset="2"/>
              <a:buNone/>
            </a:pPr>
            <a:endParaRPr lang="cs-CZ" altLang="cs-CZ" b="1"/>
          </a:p>
          <a:p>
            <a:pPr algn="ctr" eaLnBrk="1" hangingPunct="1">
              <a:buFont typeface="Wingdings" panose="05000000000000000000" pitchFamily="2" charset="2"/>
              <a:buNone/>
            </a:pPr>
            <a:r>
              <a:rPr lang="cs-CZ" altLang="cs-CZ" sz="4000" b="1" dirty="0"/>
              <a:t>Děkuji za pozornost</a:t>
            </a:r>
          </a:p>
          <a:p>
            <a:pPr algn="ctr" eaLnBrk="1" hangingPunct="1">
              <a:buFont typeface="Wingdings" panose="05000000000000000000" pitchFamily="2" charset="2"/>
              <a:buNone/>
            </a:pPr>
            <a:endParaRPr lang="cs-CZ" altLang="cs-CZ" sz="4000" b="1" dirty="0"/>
          </a:p>
          <a:p>
            <a:pPr algn="ctr" eaLnBrk="1" hangingPunct="1">
              <a:buFont typeface="Wingdings" panose="05000000000000000000" pitchFamily="2" charset="2"/>
              <a:buNone/>
            </a:pPr>
            <a:r>
              <a:rPr lang="cs-CZ" altLang="cs-CZ" sz="4000" b="1" dirty="0"/>
              <a:t>Otázky…???</a:t>
            </a:r>
          </a:p>
          <a:p>
            <a:pPr algn="ctr" eaLnBrk="1" hangingPunct="1">
              <a:buFont typeface="Wingdings" panose="05000000000000000000" pitchFamily="2" charset="2"/>
              <a:buNone/>
            </a:pPr>
            <a:r>
              <a:rPr lang="cs-CZ" altLang="cs-CZ" sz="4000" b="1" dirty="0"/>
              <a:t> </a:t>
            </a:r>
          </a:p>
          <a:p>
            <a:pPr eaLnBrk="1" hangingPunct="1"/>
            <a:endParaRPr lang="cs-CZ" altLang="cs-CZ" dirty="0"/>
          </a:p>
          <a:p>
            <a:pPr eaLnBrk="1" hangingPunct="1"/>
            <a:endParaRPr lang="cs-CZ" altLang="cs-CZ" dirty="0"/>
          </a:p>
        </p:txBody>
      </p:sp>
      <p:sp>
        <p:nvSpPr>
          <p:cNvPr id="81924" name="Zástupný symbol pro číslo snímku 4">
            <a:extLst>
              <a:ext uri="{FF2B5EF4-FFF2-40B4-BE49-F238E27FC236}">
                <a16:creationId xmlns:a16="http://schemas.microsoft.com/office/drawing/2014/main" id="{AA8E9AB1-5699-44C1-B83E-F1893FBEF749}"/>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8B9C1AAF-D6B5-4F12-9286-2F87B63DDDCC}" type="slidenum">
              <a:rPr lang="cs-CZ" altLang="cs-CZ" sz="1200"/>
              <a:pPr>
                <a:spcBef>
                  <a:spcPct val="0"/>
                </a:spcBef>
                <a:buClrTx/>
                <a:buFontTx/>
                <a:buNone/>
              </a:pPr>
              <a:t>61</a:t>
            </a:fld>
            <a:endParaRPr lang="cs-CZ" altLang="cs-CZ" sz="120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Nadpis 1">
            <a:extLst>
              <a:ext uri="{FF2B5EF4-FFF2-40B4-BE49-F238E27FC236}">
                <a16:creationId xmlns:a16="http://schemas.microsoft.com/office/drawing/2014/main" id="{FD4D831B-3778-4661-96FD-FCBFB1FF317F}"/>
              </a:ext>
            </a:extLst>
          </p:cNvPr>
          <p:cNvSpPr>
            <a:spLocks noGrp="1" noChangeArrowheads="1"/>
          </p:cNvSpPr>
          <p:nvPr>
            <p:ph type="title"/>
          </p:nvPr>
        </p:nvSpPr>
        <p:spPr/>
        <p:txBody>
          <a:bodyPr/>
          <a:lstStyle/>
          <a:p>
            <a:pPr eaLnBrk="1" hangingPunct="1"/>
            <a:endParaRPr lang="cs-CZ" altLang="cs-CZ"/>
          </a:p>
        </p:txBody>
      </p:sp>
      <p:sp>
        <p:nvSpPr>
          <p:cNvPr id="82947" name="Zástupný symbol pro obsah 2">
            <a:extLst>
              <a:ext uri="{FF2B5EF4-FFF2-40B4-BE49-F238E27FC236}">
                <a16:creationId xmlns:a16="http://schemas.microsoft.com/office/drawing/2014/main" id="{48084C51-C045-4E5D-B0E6-8CD31C8EA53B}"/>
              </a:ext>
            </a:extLst>
          </p:cNvPr>
          <p:cNvSpPr>
            <a:spLocks noGrp="1" noChangeArrowheads="1"/>
          </p:cNvSpPr>
          <p:nvPr>
            <p:ph idx="1"/>
          </p:nvPr>
        </p:nvSpPr>
        <p:spPr/>
        <p:txBody>
          <a:bodyPr/>
          <a:lstStyle/>
          <a:p>
            <a:pPr algn="ctr" eaLnBrk="1" hangingPunct="1">
              <a:buFont typeface="Wingdings" panose="05000000000000000000" pitchFamily="2" charset="2"/>
              <a:buNone/>
            </a:pPr>
            <a:r>
              <a:rPr lang="cs-CZ" altLang="cs-CZ" b="1" dirty="0"/>
              <a:t>doc. JUDr. Marek Fryšták, Ph.D.</a:t>
            </a:r>
          </a:p>
          <a:p>
            <a:pPr algn="ctr" eaLnBrk="1" hangingPunct="1">
              <a:buFont typeface="Wingdings" panose="05000000000000000000" pitchFamily="2" charset="2"/>
              <a:buNone/>
            </a:pPr>
            <a:r>
              <a:rPr lang="cs-CZ" altLang="cs-CZ" b="1" dirty="0"/>
              <a:t>Katedra trestního práva </a:t>
            </a:r>
          </a:p>
          <a:p>
            <a:pPr algn="ctr" eaLnBrk="1" hangingPunct="1">
              <a:buFont typeface="Wingdings" panose="05000000000000000000" pitchFamily="2" charset="2"/>
              <a:buNone/>
            </a:pPr>
            <a:r>
              <a:rPr lang="cs-CZ" altLang="cs-CZ" b="1" dirty="0"/>
              <a:t>Právnická fakulta Masarykovy univerzity  </a:t>
            </a:r>
          </a:p>
          <a:p>
            <a:pPr algn="ctr" eaLnBrk="1" hangingPunct="1">
              <a:buFont typeface="Wingdings" panose="05000000000000000000" pitchFamily="2" charset="2"/>
              <a:buNone/>
            </a:pPr>
            <a:r>
              <a:rPr lang="cs-CZ" altLang="cs-CZ" b="1" dirty="0"/>
              <a:t>Veveří 70, 611 80 Brno</a:t>
            </a:r>
          </a:p>
          <a:p>
            <a:pPr algn="ctr" eaLnBrk="1" hangingPunct="1">
              <a:buFont typeface="Wingdings" panose="05000000000000000000" pitchFamily="2" charset="2"/>
              <a:buNone/>
            </a:pPr>
            <a:r>
              <a:rPr lang="cs-CZ" altLang="cs-CZ" b="1" dirty="0"/>
              <a:t>Tel. + 420 549 493 870, Fax. + 420 541 213 162</a:t>
            </a:r>
          </a:p>
          <a:p>
            <a:pPr algn="ctr" eaLnBrk="1" hangingPunct="1">
              <a:buFont typeface="Wingdings" panose="05000000000000000000" pitchFamily="2" charset="2"/>
              <a:buNone/>
            </a:pPr>
            <a:r>
              <a:rPr lang="cs-CZ" altLang="cs-CZ" b="1" dirty="0"/>
              <a:t>E-mail: </a:t>
            </a:r>
            <a:r>
              <a:rPr lang="cs-CZ" altLang="cs-CZ" b="1" dirty="0">
                <a:hlinkClick r:id="rId2"/>
              </a:rPr>
              <a:t>Marek.Frystak@law.muni.cz</a:t>
            </a:r>
            <a:r>
              <a:rPr lang="cs-CZ" altLang="cs-CZ" b="1" dirty="0"/>
              <a:t> </a:t>
            </a:r>
          </a:p>
          <a:p>
            <a:pPr eaLnBrk="1" hangingPunct="1"/>
            <a:endParaRPr lang="cs-CZ" altLang="cs-CZ" dirty="0"/>
          </a:p>
        </p:txBody>
      </p:sp>
      <p:sp>
        <p:nvSpPr>
          <p:cNvPr id="82948" name="Zástupný symbol pro číslo snímku 4">
            <a:extLst>
              <a:ext uri="{FF2B5EF4-FFF2-40B4-BE49-F238E27FC236}">
                <a16:creationId xmlns:a16="http://schemas.microsoft.com/office/drawing/2014/main" id="{AEEAF108-0BE0-4AE6-B50B-0C117EA509E5}"/>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143CFEDC-F60B-4EDA-9984-070A7F6A4D0C}" type="slidenum">
              <a:rPr lang="cs-CZ" altLang="cs-CZ" sz="1200"/>
              <a:pPr>
                <a:spcBef>
                  <a:spcPct val="0"/>
                </a:spcBef>
                <a:buClrTx/>
                <a:buFontTx/>
                <a:buNone/>
              </a:pPr>
              <a:t>62</a:t>
            </a:fld>
            <a:endParaRPr lang="cs-CZ" altLang="cs-CZ" sz="12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4A8C819C-38FC-4823-B55B-A67724B8E595}"/>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3" name="Nadpis 2">
            <a:extLst>
              <a:ext uri="{FF2B5EF4-FFF2-40B4-BE49-F238E27FC236}">
                <a16:creationId xmlns:a16="http://schemas.microsoft.com/office/drawing/2014/main" id="{5D02D7E9-715F-4859-B481-1C9FF212B6C9}"/>
              </a:ext>
            </a:extLst>
          </p:cNvPr>
          <p:cNvSpPr>
            <a:spLocks noGrp="1"/>
          </p:cNvSpPr>
          <p:nvPr>
            <p:ph type="title"/>
          </p:nvPr>
        </p:nvSpPr>
        <p:spPr/>
        <p:txBody>
          <a:bodyPr/>
          <a:lstStyle/>
          <a:p>
            <a:pPr algn="ctr"/>
            <a:r>
              <a:rPr lang="cs-CZ" dirty="0"/>
              <a:t>Soud v přípravném řízení </a:t>
            </a:r>
          </a:p>
        </p:txBody>
      </p:sp>
      <p:sp>
        <p:nvSpPr>
          <p:cNvPr id="4" name="Zástupný obsah 3">
            <a:extLst>
              <a:ext uri="{FF2B5EF4-FFF2-40B4-BE49-F238E27FC236}">
                <a16:creationId xmlns:a16="http://schemas.microsoft.com/office/drawing/2014/main" id="{CF7DE88B-676E-4BE9-A234-9C89FB457879}"/>
              </a:ext>
            </a:extLst>
          </p:cNvPr>
          <p:cNvSpPr>
            <a:spLocks noGrp="1"/>
          </p:cNvSpPr>
          <p:nvPr>
            <p:ph idx="1"/>
          </p:nvPr>
        </p:nvSpPr>
        <p:spPr/>
        <p:txBody>
          <a:bodyPr/>
          <a:lstStyle/>
          <a:p>
            <a:pPr marL="285750" indent="-285750" algn="just">
              <a:lnSpc>
                <a:spcPct val="100000"/>
              </a:lnSpc>
              <a:spcBef>
                <a:spcPts val="1200"/>
              </a:spcBef>
              <a:buFontTx/>
              <a:buChar char="-"/>
            </a:pPr>
            <a:endParaRPr lang="cs-CZ" sz="1700" dirty="0"/>
          </a:p>
          <a:p>
            <a:pPr marL="285750" indent="-285750" algn="just">
              <a:lnSpc>
                <a:spcPct val="100000"/>
              </a:lnSpc>
              <a:spcBef>
                <a:spcPts val="1200"/>
              </a:spcBef>
              <a:buFontTx/>
              <a:buChar char="-"/>
            </a:pPr>
            <a:r>
              <a:rPr lang="cs-CZ" sz="1700" dirty="0"/>
              <a:t>k provádění úkonů v přípravném řízení je příslušný okresní soud, v jehož obvodě je činný státní zástupce, který podal příslušný návrh  (§ 26/1 </a:t>
            </a:r>
            <a:r>
              <a:rPr lang="cs-CZ" sz="1700" dirty="0" err="1"/>
              <a:t>TrŘ</a:t>
            </a:r>
            <a:r>
              <a:rPr lang="cs-CZ" sz="1700" dirty="0"/>
              <a:t>)</a:t>
            </a:r>
          </a:p>
          <a:p>
            <a:pPr marL="285750" indent="-285750" algn="just">
              <a:lnSpc>
                <a:spcPct val="100000"/>
              </a:lnSpc>
              <a:spcBef>
                <a:spcPts val="1200"/>
              </a:spcBef>
              <a:buFontTx/>
              <a:buChar char="-"/>
            </a:pPr>
            <a:r>
              <a:rPr lang="cs-CZ" sz="1700" dirty="0"/>
              <a:t>soud, u něhož státní zástupce podal návrh, se stává příslušným k provádění všech úkonů soudu po celé přípravné řízení, pokud nedojde k postoupení věci z důvodu příslušnosti jiného státního zástupce činného mimo obvod tohoto soudu (§ 26/2 </a:t>
            </a:r>
            <a:r>
              <a:rPr lang="cs-CZ" sz="1700" dirty="0" err="1"/>
              <a:t>TrŘ</a:t>
            </a:r>
            <a:r>
              <a:rPr lang="cs-CZ" sz="1700" dirty="0"/>
              <a:t>)</a:t>
            </a:r>
          </a:p>
          <a:p>
            <a:pPr marL="285750" indent="-285750" algn="just">
              <a:lnSpc>
                <a:spcPct val="100000"/>
              </a:lnSpc>
              <a:spcBef>
                <a:spcPts val="1200"/>
              </a:spcBef>
              <a:buFontTx/>
              <a:buChar char="-"/>
            </a:pPr>
            <a:r>
              <a:rPr lang="cs-CZ" sz="1700" dirty="0" err="1"/>
              <a:t>Pl</a:t>
            </a:r>
            <a:r>
              <a:rPr lang="cs-CZ" sz="1700" dirty="0"/>
              <a:t>. ÚS 4/2014 z 19.4.2016 - pokud příslušný návrh podává státní zástupce krajského nebo vrchního státního zastupitelství, je třeba aplikovat obecnou úpravu místní příslušnosti soudů v trestním řádu a místní příslušnost okresního soudu určit podle kritérií stanovených v § 18 </a:t>
            </a:r>
            <a:r>
              <a:rPr lang="cs-CZ" sz="1700" dirty="0" err="1"/>
              <a:t>TrŘ</a:t>
            </a:r>
            <a:r>
              <a:rPr lang="cs-CZ" sz="1700" dirty="0"/>
              <a:t>, tj. z množiny okresních soudů, v jejichž obvodech krajské nebo vrchní státní zastupitelství působí, zvolit ten, jehož místní příslušnost těmto kritériím odpovídá </a:t>
            </a:r>
          </a:p>
          <a:p>
            <a:pPr marL="0" indent="0">
              <a:lnSpc>
                <a:spcPct val="100000"/>
              </a:lnSpc>
              <a:buNone/>
            </a:pPr>
            <a:r>
              <a:rPr lang="cs-CZ" sz="1800" dirty="0"/>
              <a:t> </a:t>
            </a:r>
          </a:p>
          <a:p>
            <a:endParaRPr lang="cs-CZ" dirty="0"/>
          </a:p>
        </p:txBody>
      </p:sp>
    </p:spTree>
    <p:extLst>
      <p:ext uri="{BB962C8B-B14F-4D97-AF65-F5344CB8AC3E}">
        <p14:creationId xmlns:p14="http://schemas.microsoft.com/office/powerpoint/2010/main" val="20391492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F4ED7BBE-4620-48B8-B331-102E7D9C1A39}"/>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3" name="Nadpis 2">
            <a:extLst>
              <a:ext uri="{FF2B5EF4-FFF2-40B4-BE49-F238E27FC236}">
                <a16:creationId xmlns:a16="http://schemas.microsoft.com/office/drawing/2014/main" id="{5A214D7B-43E7-493D-9486-A0658123C2E7}"/>
              </a:ext>
            </a:extLst>
          </p:cNvPr>
          <p:cNvSpPr>
            <a:spLocks noGrp="1"/>
          </p:cNvSpPr>
          <p:nvPr>
            <p:ph type="title"/>
          </p:nvPr>
        </p:nvSpPr>
        <p:spPr/>
        <p:txBody>
          <a:bodyPr/>
          <a:lstStyle/>
          <a:p>
            <a:pPr algn="ctr"/>
            <a:r>
              <a:rPr lang="cs-CZ" dirty="0"/>
              <a:t>Úkony soudu v přípravném řízení </a:t>
            </a:r>
          </a:p>
        </p:txBody>
      </p:sp>
      <p:sp>
        <p:nvSpPr>
          <p:cNvPr id="4" name="Zástupný obsah 3">
            <a:extLst>
              <a:ext uri="{FF2B5EF4-FFF2-40B4-BE49-F238E27FC236}">
                <a16:creationId xmlns:a16="http://schemas.microsoft.com/office/drawing/2014/main" id="{66AD0F8E-F883-467A-971C-EC67C1825C27}"/>
              </a:ext>
            </a:extLst>
          </p:cNvPr>
          <p:cNvSpPr>
            <a:spLocks noGrp="1"/>
          </p:cNvSpPr>
          <p:nvPr>
            <p:ph idx="1"/>
          </p:nvPr>
        </p:nvSpPr>
        <p:spPr/>
        <p:txBody>
          <a:bodyPr/>
          <a:lstStyle/>
          <a:p>
            <a:pPr algn="just">
              <a:lnSpc>
                <a:spcPct val="100000"/>
              </a:lnSpc>
              <a:spcAft>
                <a:spcPts val="0"/>
              </a:spcAft>
            </a:pPr>
            <a:endParaRPr lang="cs-CZ" sz="1700" dirty="0">
              <a:ea typeface="Times New Roman"/>
              <a:cs typeface="Times New Roman"/>
            </a:endParaRPr>
          </a:p>
          <a:p>
            <a:pPr algn="just">
              <a:lnSpc>
                <a:spcPct val="100000"/>
              </a:lnSpc>
              <a:spcAft>
                <a:spcPts val="0"/>
              </a:spcAft>
            </a:pPr>
            <a:r>
              <a:rPr lang="cs-CZ" sz="1700" dirty="0">
                <a:ea typeface="Times New Roman"/>
                <a:cs typeface="Times New Roman"/>
              </a:rPr>
              <a:t>ustanovení obhájce obviněnému (§ 39/1 </a:t>
            </a:r>
            <a:r>
              <a:rPr lang="cs-CZ" sz="1700" dirty="0" err="1">
                <a:ea typeface="Times New Roman"/>
                <a:cs typeface="Times New Roman"/>
              </a:rPr>
              <a:t>TrŘ</a:t>
            </a:r>
            <a:r>
              <a:rPr lang="cs-CZ" sz="1700" dirty="0">
                <a:ea typeface="Times New Roman"/>
                <a:cs typeface="Times New Roman"/>
              </a:rPr>
              <a:t>)  </a:t>
            </a:r>
          </a:p>
          <a:p>
            <a:pPr algn="just">
              <a:lnSpc>
                <a:spcPct val="100000"/>
              </a:lnSpc>
              <a:spcAft>
                <a:spcPts val="0"/>
              </a:spcAft>
            </a:pPr>
            <a:endParaRPr lang="cs-CZ" sz="1700" dirty="0">
              <a:ea typeface="Times New Roman"/>
              <a:cs typeface="Times New Roman"/>
            </a:endParaRPr>
          </a:p>
          <a:p>
            <a:pPr algn="just">
              <a:lnSpc>
                <a:spcPct val="100000"/>
              </a:lnSpc>
              <a:spcAft>
                <a:spcPts val="0"/>
              </a:spcAft>
            </a:pPr>
            <a:r>
              <a:rPr lang="cs-CZ" sz="1700" dirty="0">
                <a:ea typeface="Times New Roman"/>
                <a:cs typeface="Times New Roman"/>
              </a:rPr>
              <a:t>rozhodování o vzetí obviněného do vazby (§ 68 a 73b/1 </a:t>
            </a:r>
            <a:r>
              <a:rPr lang="cs-CZ" sz="1700" dirty="0" err="1">
                <a:ea typeface="Times New Roman"/>
                <a:cs typeface="Times New Roman"/>
              </a:rPr>
              <a:t>TrŘ</a:t>
            </a:r>
            <a:r>
              <a:rPr lang="cs-CZ" sz="1700" dirty="0">
                <a:ea typeface="Times New Roman"/>
                <a:cs typeface="Times New Roman"/>
              </a:rPr>
              <a:t>) </a:t>
            </a:r>
          </a:p>
          <a:p>
            <a:pPr algn="just">
              <a:lnSpc>
                <a:spcPct val="100000"/>
              </a:lnSpc>
              <a:spcAft>
                <a:spcPts val="0"/>
              </a:spcAft>
            </a:pPr>
            <a:endParaRPr lang="cs-CZ" sz="1700" dirty="0">
              <a:ea typeface="Times New Roman"/>
              <a:cs typeface="Times New Roman"/>
            </a:endParaRPr>
          </a:p>
          <a:p>
            <a:pPr algn="just">
              <a:lnSpc>
                <a:spcPct val="100000"/>
              </a:lnSpc>
              <a:spcAft>
                <a:spcPts val="0"/>
              </a:spcAft>
            </a:pPr>
            <a:r>
              <a:rPr lang="cs-CZ" sz="1700" dirty="0">
                <a:ea typeface="Times New Roman"/>
                <a:cs typeface="Times New Roman"/>
              </a:rPr>
              <a:t>vydání příkazu k zatčení obviněného (§ 69/1 </a:t>
            </a:r>
            <a:r>
              <a:rPr lang="cs-CZ" sz="1700" dirty="0" err="1">
                <a:ea typeface="Times New Roman"/>
                <a:cs typeface="Times New Roman"/>
              </a:rPr>
              <a:t>TrŘ</a:t>
            </a:r>
            <a:r>
              <a:rPr lang="cs-CZ" sz="1700" dirty="0">
                <a:ea typeface="Times New Roman"/>
                <a:cs typeface="Times New Roman"/>
              </a:rPr>
              <a:t>) </a:t>
            </a:r>
          </a:p>
          <a:p>
            <a:pPr algn="just">
              <a:lnSpc>
                <a:spcPct val="100000"/>
              </a:lnSpc>
              <a:spcAft>
                <a:spcPts val="0"/>
              </a:spcAft>
            </a:pPr>
            <a:endParaRPr lang="cs-CZ" sz="1700" dirty="0">
              <a:ea typeface="Times New Roman"/>
              <a:cs typeface="Times New Roman"/>
            </a:endParaRPr>
          </a:p>
          <a:p>
            <a:pPr algn="just">
              <a:lnSpc>
                <a:spcPct val="100000"/>
              </a:lnSpc>
              <a:spcAft>
                <a:spcPts val="0"/>
              </a:spcAft>
            </a:pPr>
            <a:r>
              <a:rPr lang="cs-CZ" sz="1700" dirty="0">
                <a:ea typeface="Times New Roman"/>
                <a:cs typeface="Times New Roman"/>
              </a:rPr>
              <a:t>vydání příkazu k zadržení podezřelého (§ 76a/1 </a:t>
            </a:r>
            <a:r>
              <a:rPr lang="cs-CZ" sz="1700" dirty="0" err="1">
                <a:ea typeface="Times New Roman"/>
                <a:cs typeface="Times New Roman"/>
              </a:rPr>
              <a:t>TrŘ</a:t>
            </a:r>
            <a:r>
              <a:rPr lang="cs-CZ" sz="1700" dirty="0">
                <a:ea typeface="Times New Roman"/>
                <a:cs typeface="Times New Roman"/>
              </a:rPr>
              <a:t>) </a:t>
            </a:r>
          </a:p>
          <a:p>
            <a:pPr algn="just">
              <a:lnSpc>
                <a:spcPct val="100000"/>
              </a:lnSpc>
              <a:spcAft>
                <a:spcPts val="0"/>
              </a:spcAft>
            </a:pPr>
            <a:endParaRPr lang="cs-CZ" sz="1700" dirty="0">
              <a:ea typeface="Times New Roman"/>
              <a:cs typeface="Times New Roman"/>
            </a:endParaRPr>
          </a:p>
          <a:p>
            <a:pPr algn="just">
              <a:lnSpc>
                <a:spcPct val="100000"/>
              </a:lnSpc>
              <a:spcAft>
                <a:spcPts val="0"/>
              </a:spcAft>
            </a:pPr>
            <a:r>
              <a:rPr lang="cs-CZ" sz="1700" dirty="0">
                <a:ea typeface="Times New Roman"/>
                <a:cs typeface="Times New Roman"/>
              </a:rPr>
              <a:t>vydání příkazu k domovní prohlídce (§ 83/1 </a:t>
            </a:r>
            <a:r>
              <a:rPr lang="cs-CZ" sz="1700" dirty="0" err="1">
                <a:ea typeface="Times New Roman"/>
                <a:cs typeface="Times New Roman"/>
              </a:rPr>
              <a:t>TrŘ</a:t>
            </a:r>
            <a:r>
              <a:rPr lang="cs-CZ" sz="1700" dirty="0">
                <a:ea typeface="Times New Roman"/>
                <a:cs typeface="Times New Roman"/>
              </a:rPr>
              <a:t>) </a:t>
            </a:r>
          </a:p>
          <a:p>
            <a:pPr algn="just">
              <a:lnSpc>
                <a:spcPct val="100000"/>
              </a:lnSpc>
              <a:spcAft>
                <a:spcPts val="0"/>
              </a:spcAft>
            </a:pPr>
            <a:endParaRPr lang="cs-CZ" sz="1700" dirty="0">
              <a:ea typeface="Times New Roman"/>
              <a:cs typeface="Times New Roman"/>
            </a:endParaRPr>
          </a:p>
          <a:p>
            <a:pPr algn="just">
              <a:lnSpc>
                <a:spcPct val="100000"/>
              </a:lnSpc>
              <a:spcAft>
                <a:spcPts val="0"/>
              </a:spcAft>
            </a:pPr>
            <a:r>
              <a:rPr lang="cs-CZ" sz="1700" dirty="0">
                <a:ea typeface="Times New Roman"/>
                <a:cs typeface="Times New Roman"/>
              </a:rPr>
              <a:t>vydání příkazu k prohlídce jiných prostor a pozemků (§ 83a/1 </a:t>
            </a:r>
            <a:r>
              <a:rPr lang="cs-CZ" sz="1700" dirty="0" err="1">
                <a:ea typeface="Times New Roman"/>
                <a:cs typeface="Times New Roman"/>
              </a:rPr>
              <a:t>TrŘ</a:t>
            </a:r>
            <a:r>
              <a:rPr lang="cs-CZ" sz="1700" dirty="0">
                <a:ea typeface="Times New Roman"/>
                <a:cs typeface="Times New Roman"/>
              </a:rPr>
              <a:t>) </a:t>
            </a:r>
          </a:p>
          <a:p>
            <a:pPr algn="just">
              <a:lnSpc>
                <a:spcPct val="100000"/>
              </a:lnSpc>
              <a:spcAft>
                <a:spcPts val="0"/>
              </a:spcAft>
            </a:pPr>
            <a:endParaRPr lang="cs-CZ" sz="1700" dirty="0">
              <a:ea typeface="Times New Roman"/>
              <a:cs typeface="Times New Roman"/>
            </a:endParaRPr>
          </a:p>
          <a:p>
            <a:pPr algn="just">
              <a:lnSpc>
                <a:spcPct val="100000"/>
              </a:lnSpc>
              <a:spcAft>
                <a:spcPts val="0"/>
              </a:spcAft>
            </a:pPr>
            <a:r>
              <a:rPr lang="cs-CZ" sz="1700" dirty="0">
                <a:ea typeface="Times New Roman"/>
                <a:cs typeface="Times New Roman"/>
              </a:rPr>
              <a:t>nařízení odposlechu a záznamu telekomunikačního provozu (§ 88/1, 2 </a:t>
            </a:r>
            <a:r>
              <a:rPr lang="cs-CZ" sz="1700" dirty="0" err="1">
                <a:ea typeface="Times New Roman"/>
                <a:cs typeface="Times New Roman"/>
              </a:rPr>
              <a:t>TrŘ</a:t>
            </a:r>
            <a:r>
              <a:rPr lang="cs-CZ" sz="1700" dirty="0">
                <a:ea typeface="Times New Roman"/>
                <a:cs typeface="Times New Roman"/>
              </a:rPr>
              <a:t>) </a:t>
            </a:r>
          </a:p>
          <a:p>
            <a:pPr marL="72000" indent="0">
              <a:buNone/>
            </a:pPr>
            <a:endParaRPr lang="cs-CZ" dirty="0"/>
          </a:p>
        </p:txBody>
      </p:sp>
    </p:spTree>
    <p:extLst>
      <p:ext uri="{BB962C8B-B14F-4D97-AF65-F5344CB8AC3E}">
        <p14:creationId xmlns:p14="http://schemas.microsoft.com/office/powerpoint/2010/main" val="9894905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BAD6684D-230E-4E65-9E1E-DC98015AF711}"/>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3" name="Nadpis 2">
            <a:extLst>
              <a:ext uri="{FF2B5EF4-FFF2-40B4-BE49-F238E27FC236}">
                <a16:creationId xmlns:a16="http://schemas.microsoft.com/office/drawing/2014/main" id="{F9D5D594-2B18-4EFD-B9CE-E505F7906261}"/>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6A947157-4DB8-404E-860F-9BEB4EF86068}"/>
              </a:ext>
            </a:extLst>
          </p:cNvPr>
          <p:cNvSpPr>
            <a:spLocks noGrp="1"/>
          </p:cNvSpPr>
          <p:nvPr>
            <p:ph idx="1"/>
          </p:nvPr>
        </p:nvSpPr>
        <p:spPr/>
        <p:txBody>
          <a:bodyPr/>
          <a:lstStyle/>
          <a:p>
            <a:pPr>
              <a:lnSpc>
                <a:spcPct val="115000"/>
              </a:lnSpc>
              <a:spcAft>
                <a:spcPts val="0"/>
              </a:spcAft>
            </a:pPr>
            <a:endParaRPr lang="cs-CZ" sz="1800" dirty="0">
              <a:ea typeface="Times New Roman"/>
              <a:cs typeface="Times New Roman"/>
            </a:endParaRPr>
          </a:p>
          <a:p>
            <a:pPr>
              <a:lnSpc>
                <a:spcPct val="115000"/>
              </a:lnSpc>
              <a:spcAft>
                <a:spcPts val="0"/>
              </a:spcAft>
            </a:pPr>
            <a:r>
              <a:rPr lang="cs-CZ" sz="1700" dirty="0">
                <a:ea typeface="Times New Roman"/>
                <a:cs typeface="Times New Roman"/>
              </a:rPr>
              <a:t>nařízení vydání údajů o telekomunikačním provozu (§ 88a/1 </a:t>
            </a:r>
            <a:r>
              <a:rPr lang="cs-CZ" sz="1700" dirty="0" err="1">
                <a:ea typeface="Times New Roman"/>
                <a:cs typeface="Times New Roman"/>
              </a:rPr>
              <a:t>TrŘ</a:t>
            </a:r>
            <a:r>
              <a:rPr lang="cs-CZ" sz="1700" dirty="0">
                <a:ea typeface="Times New Roman"/>
                <a:cs typeface="Times New Roman"/>
              </a:rPr>
              <a:t>)  </a:t>
            </a:r>
          </a:p>
          <a:p>
            <a:pPr algn="just">
              <a:lnSpc>
                <a:spcPct val="115000"/>
              </a:lnSpc>
              <a:spcAft>
                <a:spcPts val="0"/>
              </a:spcAft>
            </a:pPr>
            <a:endParaRPr lang="cs-CZ" sz="1700" dirty="0">
              <a:ea typeface="Times New Roman"/>
              <a:cs typeface="Times New Roman"/>
            </a:endParaRPr>
          </a:p>
          <a:p>
            <a:pPr algn="just">
              <a:lnSpc>
                <a:spcPct val="115000"/>
              </a:lnSpc>
              <a:spcAft>
                <a:spcPts val="0"/>
              </a:spcAft>
            </a:pPr>
            <a:r>
              <a:rPr lang="cs-CZ" sz="1700" dirty="0">
                <a:ea typeface="Times New Roman"/>
                <a:cs typeface="Times New Roman"/>
              </a:rPr>
              <a:t>rozhodování o uložení předběžného opatření (§ 88m/3 </a:t>
            </a:r>
            <a:r>
              <a:rPr lang="cs-CZ" sz="1700" dirty="0" err="1">
                <a:ea typeface="Times New Roman"/>
                <a:cs typeface="Times New Roman"/>
              </a:rPr>
              <a:t>TrŘ</a:t>
            </a:r>
            <a:r>
              <a:rPr lang="cs-CZ" sz="1700" dirty="0">
                <a:ea typeface="Times New Roman"/>
                <a:cs typeface="Times New Roman"/>
              </a:rPr>
              <a:t>)</a:t>
            </a:r>
          </a:p>
          <a:p>
            <a:pPr algn="just">
              <a:lnSpc>
                <a:spcPct val="115000"/>
              </a:lnSpc>
              <a:spcAft>
                <a:spcPts val="0"/>
              </a:spcAft>
            </a:pPr>
            <a:endParaRPr lang="cs-CZ" sz="1700" dirty="0">
              <a:ea typeface="Times New Roman"/>
              <a:cs typeface="Times New Roman"/>
            </a:endParaRPr>
          </a:p>
          <a:p>
            <a:pPr algn="just">
              <a:lnSpc>
                <a:spcPct val="115000"/>
              </a:lnSpc>
              <a:spcAft>
                <a:spcPts val="0"/>
              </a:spcAft>
            </a:pPr>
            <a:r>
              <a:rPr lang="cs-CZ" sz="1700" dirty="0">
                <a:ea typeface="Times New Roman"/>
                <a:cs typeface="Times New Roman"/>
              </a:rPr>
              <a:t>účast při provedení neodkladného nebo neopakovatelného úkonu spočívajícího ve výslechu svědka nebo v rekognici (§ 158a </a:t>
            </a:r>
            <a:r>
              <a:rPr lang="cs-CZ" sz="1700" dirty="0" err="1">
                <a:ea typeface="Times New Roman"/>
                <a:cs typeface="Times New Roman"/>
              </a:rPr>
              <a:t>TrŘ</a:t>
            </a:r>
            <a:r>
              <a:rPr lang="cs-CZ" sz="1700" dirty="0">
                <a:ea typeface="Times New Roman"/>
                <a:cs typeface="Times New Roman"/>
              </a:rPr>
              <a:t>)</a:t>
            </a:r>
            <a:endParaRPr lang="cs-CZ" sz="1700" dirty="0"/>
          </a:p>
          <a:p>
            <a:endParaRPr lang="cs-CZ" dirty="0"/>
          </a:p>
        </p:txBody>
      </p:sp>
    </p:spTree>
    <p:extLst>
      <p:ext uri="{BB962C8B-B14F-4D97-AF65-F5344CB8AC3E}">
        <p14:creationId xmlns:p14="http://schemas.microsoft.com/office/powerpoint/2010/main" val="633229221"/>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46859 (1)</Template>
  <TotalTime>203</TotalTime>
  <Words>5057</Words>
  <Application>Microsoft Office PowerPoint</Application>
  <PresentationFormat>Širokoúhlá obrazovka</PresentationFormat>
  <Paragraphs>811</Paragraphs>
  <Slides>62</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62</vt:i4>
      </vt:variant>
    </vt:vector>
  </HeadingPairs>
  <TitlesOfParts>
    <vt:vector size="67" baseType="lpstr">
      <vt:lpstr>Arial</vt:lpstr>
      <vt:lpstr>Tahoma</vt:lpstr>
      <vt:lpstr>Trebuchet MS</vt:lpstr>
      <vt:lpstr>Wingdings</vt:lpstr>
      <vt:lpstr>Prezentace_MU_CZ</vt:lpstr>
      <vt:lpstr>Průběh trestního řízení dokazování, zvláštní způsoby dokazování, rozhodnutí</vt:lpstr>
      <vt:lpstr>Stadia trestního řízení </vt:lpstr>
      <vt:lpstr>Předsoudní stadia   </vt:lpstr>
      <vt:lpstr>Policejní orgán </vt:lpstr>
      <vt:lpstr>Státní zástupce</vt:lpstr>
      <vt:lpstr>Prezentace aplikace PowerPoint</vt:lpstr>
      <vt:lpstr>Soud v přípravném řízení </vt:lpstr>
      <vt:lpstr>Úkony soudu v přípravném řízení </vt:lpstr>
      <vt:lpstr>Prezentace aplikace PowerPoint</vt:lpstr>
      <vt:lpstr>Postup před zahájením trestního stíhání – prověřování   </vt:lpstr>
      <vt:lpstr>Postup po zahájení trestního stíhání – vyšetřování  </vt:lpstr>
      <vt:lpstr>Soudní stadia  Předběžné projednání obžaloby </vt:lpstr>
      <vt:lpstr>Hlavní líčení </vt:lpstr>
      <vt:lpstr>Prezentace aplikace PowerPoint</vt:lpstr>
      <vt:lpstr>Řízení o opravných prostředcích</vt:lpstr>
      <vt:lpstr>Druhy opravných prostředků </vt:lpstr>
      <vt:lpstr>Zásady opravného řízení </vt:lpstr>
      <vt:lpstr>Prezentace aplikace PowerPoint</vt:lpstr>
      <vt:lpstr>Vykonávací řízení „exekuce“</vt:lpstr>
      <vt:lpstr>Prezentace aplikace PowerPoint</vt:lpstr>
      <vt:lpstr>Řízení po zrušení rozhodnutí nálezem Ústavního soudu</vt:lpstr>
      <vt:lpstr>Dokazování v trestním řízení </vt:lpstr>
      <vt:lpstr>Prezentace aplikace PowerPoint</vt:lpstr>
      <vt:lpstr>Prezentace aplikace PowerPoint</vt:lpstr>
      <vt:lpstr>Rozdělení důkazů </vt:lpstr>
      <vt:lpstr>Prezentace aplikace PowerPoint</vt:lpstr>
      <vt:lpstr>Prezentace aplikace PowerPoint</vt:lpstr>
      <vt:lpstr>Vztah přímých a nepřímých důkazů  IV. ÚS 1098/15</vt:lpstr>
      <vt:lpstr>Zvláštní způsoby dokazování </vt:lpstr>
      <vt:lpstr>Konfrontace - § 104a TrŘ </vt:lpstr>
      <vt:lpstr>Prezentace aplikace PowerPoint</vt:lpstr>
      <vt:lpstr>Rekognice  - § 104b TrŘ </vt:lpstr>
      <vt:lpstr>Prezentace aplikace PowerPoint</vt:lpstr>
      <vt:lpstr>Prezentace aplikace PowerPoint</vt:lpstr>
      <vt:lpstr>Vyšetřovací pokus - § 104c TrŘ</vt:lpstr>
      <vt:lpstr>Prezentace aplikace PowerPoint</vt:lpstr>
      <vt:lpstr>Rekonstrukce - § 104d TrŘ </vt:lpstr>
      <vt:lpstr>Prověrka na místě - § 104e TrŘ</vt:lpstr>
      <vt:lpstr>Rozhodnutí v trestním řízení </vt:lpstr>
      <vt:lpstr>Rozsudek - § 120 a násl. TrŘ </vt:lpstr>
      <vt:lpstr>Prezentace aplikace PowerPoint</vt:lpstr>
      <vt:lpstr>Prezentace aplikace PowerPoint</vt:lpstr>
      <vt:lpstr>Prezentace aplikace PowerPoint</vt:lpstr>
      <vt:lpstr>Prezentace aplikace PowerPoint</vt:lpstr>
      <vt:lpstr>Porada o rozsudku - § 126 TrŘ   </vt:lpstr>
      <vt:lpstr>Vyhlášení rozsudku - § 128 TrŘ </vt:lpstr>
      <vt:lpstr>Vyhotovení rozsudku - § 129 TrŘ </vt:lpstr>
      <vt:lpstr>Prezentace aplikace PowerPoint</vt:lpstr>
      <vt:lpstr>Doručení rozsudku - § 130 TrŘ  </vt:lpstr>
      <vt:lpstr>Prezentace aplikace PowerPoint</vt:lpstr>
      <vt:lpstr>Právní moc a vykonavatelnost rozsudku  - § 139 TrŘ </vt:lpstr>
      <vt:lpstr>Trestní příkaz - § 314e a násl. TrŘ </vt:lpstr>
      <vt:lpstr>Prezentace aplikace PowerPoint</vt:lpstr>
      <vt:lpstr>Prezentace aplikace PowerPoint</vt:lpstr>
      <vt:lpstr>Prezentace aplikace PowerPoint</vt:lpstr>
      <vt:lpstr>Usnesení § 134 a násl. TrŘ</vt:lpstr>
      <vt:lpstr>Prezentace aplikace PowerPoint</vt:lpstr>
      <vt:lpstr>Prezentace aplikace PowerPoint</vt:lpstr>
      <vt:lpstr>Právní moc a vykonavatelnost - § 140 TrŘ </vt:lpstr>
      <vt:lpstr>Rozhodnutí svého druhu </vt:lpstr>
      <vt:lpstr>Prezentace aplikace PowerPoint</vt:lpstr>
      <vt:lpstr>Prezentace aplikace PowerPoint</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Jana Buchalová</dc:creator>
  <cp:lastModifiedBy>Josef Kuchta</cp:lastModifiedBy>
  <cp:revision>32</cp:revision>
  <cp:lastPrinted>1601-01-01T00:00:00Z</cp:lastPrinted>
  <dcterms:created xsi:type="dcterms:W3CDTF">2019-01-29T09:52:45Z</dcterms:created>
  <dcterms:modified xsi:type="dcterms:W3CDTF">2023-03-21T14:49:08Z</dcterms:modified>
</cp:coreProperties>
</file>