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32"/>
  </p:notesMasterIdLst>
  <p:handoutMasterIdLst>
    <p:handoutMasterId r:id="rId33"/>
  </p:handoutMasterIdLst>
  <p:sldIdLst>
    <p:sldId id="309" r:id="rId3"/>
    <p:sldId id="310" r:id="rId4"/>
    <p:sldId id="316" r:id="rId5"/>
    <p:sldId id="317" r:id="rId6"/>
    <p:sldId id="318" r:id="rId7"/>
    <p:sldId id="335" r:id="rId8"/>
    <p:sldId id="311" r:id="rId9"/>
    <p:sldId id="312" r:id="rId10"/>
    <p:sldId id="313" r:id="rId11"/>
    <p:sldId id="319" r:id="rId12"/>
    <p:sldId id="320" r:id="rId13"/>
    <p:sldId id="321" r:id="rId14"/>
    <p:sldId id="322" r:id="rId15"/>
    <p:sldId id="336" r:id="rId16"/>
    <p:sldId id="323" r:id="rId17"/>
    <p:sldId id="340" r:id="rId18"/>
    <p:sldId id="324" r:id="rId19"/>
    <p:sldId id="337" r:id="rId20"/>
    <p:sldId id="325" r:id="rId21"/>
    <p:sldId id="329" r:id="rId22"/>
    <p:sldId id="330" r:id="rId23"/>
    <p:sldId id="331" r:id="rId24"/>
    <p:sldId id="332" r:id="rId25"/>
    <p:sldId id="333" r:id="rId26"/>
    <p:sldId id="338" r:id="rId27"/>
    <p:sldId id="342" r:id="rId28"/>
    <p:sldId id="341" r:id="rId29"/>
    <p:sldId id="334" r:id="rId30"/>
    <p:sldId id="339" r:id="rId31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93" d="100"/>
          <a:sy n="93" d="100"/>
        </p:scale>
        <p:origin x="1109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oš Večeřa" userId="59903dc0-e3f4-4664-a241-3ad31f42833c" providerId="ADAL" clId="{1EA1CB60-220E-41EC-9566-8AD484D1783D}"/>
    <pc:docChg chg="undo custSel addSld delSld modSld">
      <pc:chgData name="Miloš Večeřa" userId="59903dc0-e3f4-4664-a241-3ad31f42833c" providerId="ADAL" clId="{1EA1CB60-220E-41EC-9566-8AD484D1783D}" dt="2021-09-13T20:14:03.671" v="105" actId="14100"/>
      <pc:docMkLst>
        <pc:docMk/>
      </pc:docMkLst>
      <pc:sldChg chg="add del">
        <pc:chgData name="Miloš Večeřa" userId="59903dc0-e3f4-4664-a241-3ad31f42833c" providerId="ADAL" clId="{1EA1CB60-220E-41EC-9566-8AD484D1783D}" dt="2021-09-13T19:25:48.631" v="23"/>
        <pc:sldMkLst>
          <pc:docMk/>
          <pc:sldMk cId="0" sldId="281"/>
        </pc:sldMkLst>
      </pc:sldChg>
      <pc:sldChg chg="modSp">
        <pc:chgData name="Miloš Večeřa" userId="59903dc0-e3f4-4664-a241-3ad31f42833c" providerId="ADAL" clId="{1EA1CB60-220E-41EC-9566-8AD484D1783D}" dt="2021-09-13T19:16:13.495" v="11" actId="14100"/>
        <pc:sldMkLst>
          <pc:docMk/>
          <pc:sldMk cId="3318939415" sldId="323"/>
        </pc:sldMkLst>
        <pc:spChg chg="mod">
          <ac:chgData name="Miloš Večeřa" userId="59903dc0-e3f4-4664-a241-3ad31f42833c" providerId="ADAL" clId="{1EA1CB60-220E-41EC-9566-8AD484D1783D}" dt="2021-09-13T19:16:13.495" v="11" actId="14100"/>
          <ac:spMkLst>
            <pc:docMk/>
            <pc:sldMk cId="3318939415" sldId="323"/>
            <ac:spMk id="3" creationId="{00000000-0000-0000-0000-000000000000}"/>
          </ac:spMkLst>
        </pc:spChg>
      </pc:sldChg>
      <pc:sldChg chg="modSp">
        <pc:chgData name="Miloš Večeřa" userId="59903dc0-e3f4-4664-a241-3ad31f42833c" providerId="ADAL" clId="{1EA1CB60-220E-41EC-9566-8AD484D1783D}" dt="2021-09-13T19:48:35" v="72" actId="20577"/>
        <pc:sldMkLst>
          <pc:docMk/>
          <pc:sldMk cId="1518714731" sldId="329"/>
        </pc:sldMkLst>
        <pc:spChg chg="mod">
          <ac:chgData name="Miloš Večeřa" userId="59903dc0-e3f4-4664-a241-3ad31f42833c" providerId="ADAL" clId="{1EA1CB60-220E-41EC-9566-8AD484D1783D}" dt="2021-09-13T19:48:35" v="72" actId="20577"/>
          <ac:spMkLst>
            <pc:docMk/>
            <pc:sldMk cId="1518714731" sldId="329"/>
            <ac:spMk id="3" creationId="{00000000-0000-0000-0000-000000000000}"/>
          </ac:spMkLst>
        </pc:spChg>
      </pc:sldChg>
      <pc:sldChg chg="modSp">
        <pc:chgData name="Miloš Večeřa" userId="59903dc0-e3f4-4664-a241-3ad31f42833c" providerId="ADAL" clId="{1EA1CB60-220E-41EC-9566-8AD484D1783D}" dt="2021-09-13T19:59:29.031" v="73" actId="20577"/>
        <pc:sldMkLst>
          <pc:docMk/>
          <pc:sldMk cId="1211712728" sldId="338"/>
        </pc:sldMkLst>
        <pc:spChg chg="mod">
          <ac:chgData name="Miloš Večeřa" userId="59903dc0-e3f4-4664-a241-3ad31f42833c" providerId="ADAL" clId="{1EA1CB60-220E-41EC-9566-8AD484D1783D}" dt="2021-09-13T19:59:29.031" v="73" actId="20577"/>
          <ac:spMkLst>
            <pc:docMk/>
            <pc:sldMk cId="1211712728" sldId="338"/>
            <ac:spMk id="3" creationId="{00000000-0000-0000-0000-000000000000}"/>
          </ac:spMkLst>
        </pc:spChg>
      </pc:sldChg>
      <pc:sldChg chg="add">
        <pc:chgData name="Miloš Večeřa" userId="59903dc0-e3f4-4664-a241-3ad31f42833c" providerId="ADAL" clId="{1EA1CB60-220E-41EC-9566-8AD484D1783D}" dt="2021-09-13T19:21:48.570" v="12"/>
        <pc:sldMkLst>
          <pc:docMk/>
          <pc:sldMk cId="55585678" sldId="339"/>
        </pc:sldMkLst>
      </pc:sldChg>
      <pc:sldChg chg="modSp add">
        <pc:chgData name="Miloš Večeřa" userId="59903dc0-e3f4-4664-a241-3ad31f42833c" providerId="ADAL" clId="{1EA1CB60-220E-41EC-9566-8AD484D1783D}" dt="2021-09-13T19:30:01.585" v="60"/>
        <pc:sldMkLst>
          <pc:docMk/>
          <pc:sldMk cId="3755865854" sldId="340"/>
        </pc:sldMkLst>
        <pc:spChg chg="mod">
          <ac:chgData name="Miloš Večeřa" userId="59903dc0-e3f4-4664-a241-3ad31f42833c" providerId="ADAL" clId="{1EA1CB60-220E-41EC-9566-8AD484D1783D}" dt="2021-09-13T19:30:01.585" v="60"/>
          <ac:spMkLst>
            <pc:docMk/>
            <pc:sldMk cId="3755865854" sldId="340"/>
            <ac:spMk id="3" creationId="{00000000-0000-0000-0000-000000000000}"/>
          </ac:spMkLst>
        </pc:spChg>
      </pc:sldChg>
      <pc:sldChg chg="modSp add">
        <pc:chgData name="Miloš Večeřa" userId="59903dc0-e3f4-4664-a241-3ad31f42833c" providerId="ADAL" clId="{1EA1CB60-220E-41EC-9566-8AD484D1783D}" dt="2021-09-13T20:14:03.671" v="105" actId="14100"/>
        <pc:sldMkLst>
          <pc:docMk/>
          <pc:sldMk cId="1673787560" sldId="341"/>
        </pc:sldMkLst>
        <pc:spChg chg="mod">
          <ac:chgData name="Miloš Večeřa" userId="59903dc0-e3f4-4664-a241-3ad31f42833c" providerId="ADAL" clId="{1EA1CB60-220E-41EC-9566-8AD484D1783D}" dt="2021-09-13T20:14:03.671" v="105" actId="14100"/>
          <ac:spMkLst>
            <pc:docMk/>
            <pc:sldMk cId="1673787560" sldId="341"/>
            <ac:spMk id="2" creationId="{00000000-0000-0000-0000-000000000000}"/>
          </ac:spMkLst>
        </pc:spChg>
        <pc:spChg chg="mod">
          <ac:chgData name="Miloš Večeřa" userId="59903dc0-e3f4-4664-a241-3ad31f42833c" providerId="ADAL" clId="{1EA1CB60-220E-41EC-9566-8AD484D1783D}" dt="2021-09-13T20:13:56.184" v="103" actId="14100"/>
          <ac:spMkLst>
            <pc:docMk/>
            <pc:sldMk cId="1673787560" sldId="341"/>
            <ac:spMk id="3" creationId="{00000000-0000-0000-0000-000000000000}"/>
          </ac:spMkLst>
        </pc:spChg>
      </pc:sldChg>
    </pc:docChg>
  </pc:docChgLst>
  <pc:docChgLst>
    <pc:chgData name="Miloš Večeřa" userId="59903dc0-e3f4-4664-a241-3ad31f42833c" providerId="ADAL" clId="{395A9672-D5DB-4862-8C0B-58AAB5773247}"/>
    <pc:docChg chg="undo custSel addSld delSld modSld">
      <pc:chgData name="Miloš Večeřa" userId="59903dc0-e3f4-4664-a241-3ad31f42833c" providerId="ADAL" clId="{395A9672-D5DB-4862-8C0B-58AAB5773247}" dt="2022-09-12T21:12:08.526" v="183" actId="14100"/>
      <pc:docMkLst>
        <pc:docMk/>
      </pc:docMkLst>
      <pc:sldChg chg="modSp mod">
        <pc:chgData name="Miloš Večeřa" userId="59903dc0-e3f4-4664-a241-3ad31f42833c" providerId="ADAL" clId="{395A9672-D5DB-4862-8C0B-58AAB5773247}" dt="2022-09-12T18:50:01.679" v="93" actId="14100"/>
        <pc:sldMkLst>
          <pc:docMk/>
          <pc:sldMk cId="0" sldId="310"/>
        </pc:sldMkLst>
        <pc:spChg chg="mod">
          <ac:chgData name="Miloš Večeřa" userId="59903dc0-e3f4-4664-a241-3ad31f42833c" providerId="ADAL" clId="{395A9672-D5DB-4862-8C0B-58AAB5773247}" dt="2022-09-12T18:50:01.679" v="93" actId="14100"/>
          <ac:spMkLst>
            <pc:docMk/>
            <pc:sldMk cId="0" sldId="310"/>
            <ac:spMk id="3" creationId="{00000000-0000-0000-0000-000000000000}"/>
          </ac:spMkLst>
        </pc:spChg>
      </pc:sldChg>
      <pc:sldChg chg="modSp mod">
        <pc:chgData name="Miloš Večeřa" userId="59903dc0-e3f4-4664-a241-3ad31f42833c" providerId="ADAL" clId="{395A9672-D5DB-4862-8C0B-58AAB5773247}" dt="2022-09-12T19:19:01.459" v="107" actId="6549"/>
        <pc:sldMkLst>
          <pc:docMk/>
          <pc:sldMk cId="0" sldId="311"/>
        </pc:sldMkLst>
        <pc:spChg chg="mod">
          <ac:chgData name="Miloš Večeřa" userId="59903dc0-e3f4-4664-a241-3ad31f42833c" providerId="ADAL" clId="{395A9672-D5DB-4862-8C0B-58AAB5773247}" dt="2022-09-12T19:19:01.459" v="107" actId="6549"/>
          <ac:spMkLst>
            <pc:docMk/>
            <pc:sldMk cId="0" sldId="311"/>
            <ac:spMk id="3" creationId="{00000000-0000-0000-0000-000000000000}"/>
          </ac:spMkLst>
        </pc:spChg>
      </pc:sldChg>
      <pc:sldChg chg="modSp mod">
        <pc:chgData name="Miloš Večeřa" userId="59903dc0-e3f4-4664-a241-3ad31f42833c" providerId="ADAL" clId="{395A9672-D5DB-4862-8C0B-58AAB5773247}" dt="2022-09-12T18:56:04.545" v="97" actId="20577"/>
        <pc:sldMkLst>
          <pc:docMk/>
          <pc:sldMk cId="2998782705" sldId="316"/>
        </pc:sldMkLst>
        <pc:spChg chg="mod">
          <ac:chgData name="Miloš Večeřa" userId="59903dc0-e3f4-4664-a241-3ad31f42833c" providerId="ADAL" clId="{395A9672-D5DB-4862-8C0B-58AAB5773247}" dt="2022-09-12T18:56:04.545" v="97" actId="20577"/>
          <ac:spMkLst>
            <pc:docMk/>
            <pc:sldMk cId="2998782705" sldId="316"/>
            <ac:spMk id="3" creationId="{00000000-0000-0000-0000-000000000000}"/>
          </ac:spMkLst>
        </pc:spChg>
      </pc:sldChg>
      <pc:sldChg chg="modSp mod">
        <pc:chgData name="Miloš Večeřa" userId="59903dc0-e3f4-4664-a241-3ad31f42833c" providerId="ADAL" clId="{395A9672-D5DB-4862-8C0B-58AAB5773247}" dt="2022-09-12T19:41:32.124" v="109"/>
        <pc:sldMkLst>
          <pc:docMk/>
          <pc:sldMk cId="1400519526" sldId="321"/>
        </pc:sldMkLst>
        <pc:spChg chg="mod">
          <ac:chgData name="Miloš Večeřa" userId="59903dc0-e3f4-4664-a241-3ad31f42833c" providerId="ADAL" clId="{395A9672-D5DB-4862-8C0B-58AAB5773247}" dt="2022-09-12T19:41:32.124" v="109"/>
          <ac:spMkLst>
            <pc:docMk/>
            <pc:sldMk cId="1400519526" sldId="321"/>
            <ac:spMk id="2" creationId="{00000000-0000-0000-0000-000000000000}"/>
          </ac:spMkLst>
        </pc:spChg>
      </pc:sldChg>
      <pc:sldChg chg="modSp mod">
        <pc:chgData name="Miloš Večeřa" userId="59903dc0-e3f4-4664-a241-3ad31f42833c" providerId="ADAL" clId="{395A9672-D5DB-4862-8C0B-58AAB5773247}" dt="2022-09-12T19:48:30.767" v="144" actId="20577"/>
        <pc:sldMkLst>
          <pc:docMk/>
          <pc:sldMk cId="1534841714" sldId="322"/>
        </pc:sldMkLst>
        <pc:spChg chg="mod">
          <ac:chgData name="Miloš Večeřa" userId="59903dc0-e3f4-4664-a241-3ad31f42833c" providerId="ADAL" clId="{395A9672-D5DB-4862-8C0B-58AAB5773247}" dt="2022-09-12T19:48:30.767" v="144" actId="20577"/>
          <ac:spMkLst>
            <pc:docMk/>
            <pc:sldMk cId="1534841714" sldId="322"/>
            <ac:spMk id="3" creationId="{00000000-0000-0000-0000-000000000000}"/>
          </ac:spMkLst>
        </pc:spChg>
      </pc:sldChg>
      <pc:sldChg chg="modSp mod">
        <pc:chgData name="Miloš Večeřa" userId="59903dc0-e3f4-4664-a241-3ad31f42833c" providerId="ADAL" clId="{395A9672-D5DB-4862-8C0B-58AAB5773247}" dt="2022-09-12T19:56:32.432" v="157" actId="20577"/>
        <pc:sldMkLst>
          <pc:docMk/>
          <pc:sldMk cId="3318939415" sldId="323"/>
        </pc:sldMkLst>
        <pc:spChg chg="mod">
          <ac:chgData name="Miloš Večeřa" userId="59903dc0-e3f4-4664-a241-3ad31f42833c" providerId="ADAL" clId="{395A9672-D5DB-4862-8C0B-58AAB5773247}" dt="2022-09-12T19:56:32.432" v="157" actId="20577"/>
          <ac:spMkLst>
            <pc:docMk/>
            <pc:sldMk cId="3318939415" sldId="323"/>
            <ac:spMk id="3" creationId="{00000000-0000-0000-0000-000000000000}"/>
          </ac:spMkLst>
        </pc:spChg>
      </pc:sldChg>
      <pc:sldChg chg="modSp mod">
        <pc:chgData name="Miloš Večeřa" userId="59903dc0-e3f4-4664-a241-3ad31f42833c" providerId="ADAL" clId="{395A9672-D5DB-4862-8C0B-58AAB5773247}" dt="2022-09-12T19:13:00.498" v="99" actId="113"/>
        <pc:sldMkLst>
          <pc:docMk/>
          <pc:sldMk cId="2106616311" sldId="335"/>
        </pc:sldMkLst>
        <pc:spChg chg="mod">
          <ac:chgData name="Miloš Večeřa" userId="59903dc0-e3f4-4664-a241-3ad31f42833c" providerId="ADAL" clId="{395A9672-D5DB-4862-8C0B-58AAB5773247}" dt="2022-09-12T19:13:00.498" v="99" actId="113"/>
          <ac:spMkLst>
            <pc:docMk/>
            <pc:sldMk cId="2106616311" sldId="335"/>
            <ac:spMk id="3" creationId="{00000000-0000-0000-0000-000000000000}"/>
          </ac:spMkLst>
        </pc:spChg>
      </pc:sldChg>
      <pc:sldChg chg="modSp mod">
        <pc:chgData name="Miloš Večeřa" userId="59903dc0-e3f4-4664-a241-3ad31f42833c" providerId="ADAL" clId="{395A9672-D5DB-4862-8C0B-58AAB5773247}" dt="2022-09-12T21:04:20.754" v="170" actId="20577"/>
        <pc:sldMkLst>
          <pc:docMk/>
          <pc:sldMk cId="1211712728" sldId="338"/>
        </pc:sldMkLst>
        <pc:spChg chg="mod">
          <ac:chgData name="Miloš Večeřa" userId="59903dc0-e3f4-4664-a241-3ad31f42833c" providerId="ADAL" clId="{395A9672-D5DB-4862-8C0B-58AAB5773247}" dt="2022-09-12T21:04:20.754" v="170" actId="20577"/>
          <ac:spMkLst>
            <pc:docMk/>
            <pc:sldMk cId="1211712728" sldId="338"/>
            <ac:spMk id="3" creationId="{00000000-0000-0000-0000-000000000000}"/>
          </ac:spMkLst>
        </pc:spChg>
      </pc:sldChg>
      <pc:sldChg chg="modSp add mod">
        <pc:chgData name="Miloš Večeřa" userId="59903dc0-e3f4-4664-a241-3ad31f42833c" providerId="ADAL" clId="{395A9672-D5DB-4862-8C0B-58AAB5773247}" dt="2022-09-12T21:12:08.526" v="183" actId="14100"/>
        <pc:sldMkLst>
          <pc:docMk/>
          <pc:sldMk cId="1581414027" sldId="342"/>
        </pc:sldMkLst>
        <pc:spChg chg="mod">
          <ac:chgData name="Miloš Večeřa" userId="59903dc0-e3f4-4664-a241-3ad31f42833c" providerId="ADAL" clId="{395A9672-D5DB-4862-8C0B-58AAB5773247}" dt="2022-09-12T21:12:08.526" v="183" actId="14100"/>
          <ac:spMkLst>
            <pc:docMk/>
            <pc:sldMk cId="1581414027" sldId="342"/>
            <ac:spMk id="3" creationId="{00000000-0000-0000-0000-000000000000}"/>
          </ac:spMkLst>
        </pc:spChg>
      </pc:sldChg>
      <pc:sldChg chg="add del">
        <pc:chgData name="Miloš Večeřa" userId="59903dc0-e3f4-4664-a241-3ad31f42833c" providerId="ADAL" clId="{395A9672-D5DB-4862-8C0B-58AAB5773247}" dt="2022-09-12T21:11:04.554" v="180" actId="47"/>
        <pc:sldMkLst>
          <pc:docMk/>
          <pc:sldMk cId="3089186310" sldId="343"/>
        </pc:sldMkLst>
      </pc:sldChg>
      <pc:sldChg chg="add del">
        <pc:chgData name="Miloš Večeřa" userId="59903dc0-e3f4-4664-a241-3ad31f42833c" providerId="ADAL" clId="{395A9672-D5DB-4862-8C0B-58AAB5773247}" dt="2022-09-12T21:10:48.782" v="179" actId="47"/>
        <pc:sldMkLst>
          <pc:docMk/>
          <pc:sldMk cId="2296550963" sldId="34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004AE451-AC60-4ABC-B937-7D29199F856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1851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71E7D771-7D9A-4B93-8D6F-DF8DB1C51B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9123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Klepnutím lze upravit styl </a:t>
            </a:r>
            <a:br>
              <a:rPr lang="cs-CZ" altLang="cs-CZ" noProof="0"/>
            </a:br>
            <a:r>
              <a:rPr lang="cs-CZ" altLang="cs-CZ" noProof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192BF9-C8D4-4983-A146-D8B892951DB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72BD0-3FAD-486C-AB74-87559D88EF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F0D3D-B842-4EBA-8B5B-771C9ADB8F2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7FFC5-F433-4ED2-88B9-8EC55C9DBD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88B63-5341-4E6B-BB63-129F94A9E2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BF077-653E-418E-A1CA-A5A753C658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7880F-2D66-4FCB-8F32-7B1F0F438B2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AE2C3-133F-46DF-883A-6EFCA7F691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05CD5-AD95-4CE8-8F6E-2D71AE6ED86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3FD84-B3EB-4D06-87A2-2DD6D65553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49281-9FD5-4BCB-967F-57C1163E51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 smtClean="0">
                <a:latin typeface="+mn-lt"/>
              </a:defRPr>
            </a:lvl1pPr>
          </a:lstStyle>
          <a:p>
            <a:pPr>
              <a:defRPr/>
            </a:pPr>
            <a:fld id="{4ECE1551-AEB7-4322-A169-7534DCE466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205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054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br>
              <a:rPr lang="cs-CZ" sz="2000" i="1" dirty="0">
                <a:solidFill>
                  <a:schemeClr val="bg2">
                    <a:lumMod val="75000"/>
                    <a:lumOff val="25000"/>
                  </a:schemeClr>
                </a:solidFill>
              </a:rPr>
            </a:br>
            <a:r>
              <a:rPr lang="cs-CZ" sz="2800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Sociologické aspekty veřejné správy 2</a:t>
            </a:r>
            <a:br>
              <a:rPr lang="cs-CZ" sz="2800" i="1" dirty="0">
                <a:solidFill>
                  <a:schemeClr val="bg2">
                    <a:lumMod val="75000"/>
                    <a:lumOff val="25000"/>
                  </a:schemeClr>
                </a:solidFill>
              </a:rPr>
            </a:br>
            <a:br>
              <a:rPr lang="cs-CZ" sz="2800" i="1" dirty="0"/>
            </a:br>
            <a:r>
              <a:rPr lang="cs-CZ" sz="2800" b="1" i="1" dirty="0"/>
              <a:t>Sociální jednání, sociální vztahy</a:t>
            </a:r>
            <a:br>
              <a:rPr lang="cs-CZ" sz="4800" dirty="0"/>
            </a:br>
            <a:br>
              <a:rPr lang="cs-CZ" sz="4800" dirty="0"/>
            </a:br>
            <a:endParaRPr lang="cs-CZ" altLang="cs-CZ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b="1" dirty="0"/>
              <a:t>Začlenění jedince do sociálních struktur a sítí</a:t>
            </a:r>
            <a:br>
              <a:rPr lang="cs-CZ" alt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do malých sociálních skupin</a:t>
            </a:r>
            <a:r>
              <a:rPr lang="cs-CZ" dirty="0"/>
              <a:t>, v nichž zastává sociální pozice a role. Člověk je a existuje svými rolemi a ve svých rolích (rodina, parta, školní třída apod.);</a:t>
            </a:r>
          </a:p>
          <a:p>
            <a:pPr lvl="0"/>
            <a:r>
              <a:rPr lang="cs-CZ" b="1" dirty="0"/>
              <a:t>v širších společenstvích a pospolitostech </a:t>
            </a:r>
            <a:r>
              <a:rPr lang="cs-CZ" dirty="0"/>
              <a:t>-  člen vesnické komunity, národa, politické strany apod.;</a:t>
            </a:r>
          </a:p>
          <a:p>
            <a:pPr lvl="0"/>
            <a:r>
              <a:rPr lang="cs-CZ" b="1" dirty="0"/>
              <a:t>jako nositele </a:t>
            </a:r>
            <a:r>
              <a:rPr lang="cs-CZ" b="1" dirty="0" err="1"/>
              <a:t>univerzalizovaných</a:t>
            </a:r>
            <a:r>
              <a:rPr lang="cs-CZ" b="1" dirty="0"/>
              <a:t> zobecněných sociálních rolí</a:t>
            </a:r>
            <a:r>
              <a:rPr lang="cs-CZ" dirty="0"/>
              <a:t>-např. role studenta, muže, teenagera.</a:t>
            </a:r>
          </a:p>
          <a:p>
            <a:pPr marL="0" indent="0">
              <a:buNone/>
            </a:pPr>
            <a:r>
              <a:rPr lang="cs-CZ" dirty="0"/>
              <a:t>Sociální začlenění se aktivuje podle aktuálních sociálních kontextů, v nichž se člověk nachází. </a:t>
            </a:r>
          </a:p>
          <a:p>
            <a:pPr marL="0" indent="0">
              <a:buNone/>
            </a:pPr>
            <a:r>
              <a:rPr lang="cs-CZ" dirty="0"/>
              <a:t>Každý člověk má mnoho tváří</a:t>
            </a:r>
            <a:r>
              <a:rPr lang="cs-CZ" altLang="cs-CZ" dirty="0"/>
              <a:t>, žije současně mnoho životů. Dává </a:t>
            </a:r>
            <a:r>
              <a:rPr lang="cs-CZ" altLang="cs-CZ"/>
              <a:t>sociální identitu.</a:t>
            </a: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8606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Tři dimenze sociálních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Společenské vztahy probíhají paralelně ve třech oblastech (dimenzích):</a:t>
            </a:r>
          </a:p>
          <a:p>
            <a:pPr lvl="0"/>
            <a:r>
              <a:rPr lang="cs-CZ" dirty="0"/>
              <a:t>v oblasti </a:t>
            </a:r>
            <a:r>
              <a:rPr lang="cs-CZ" b="1" dirty="0"/>
              <a:t>perceptivní</a:t>
            </a:r>
            <a:r>
              <a:rPr lang="cs-CZ" dirty="0"/>
              <a:t> (sociální percepce) - aktéři ve společenském vztahu neustále vnímají vývoj vztahu,</a:t>
            </a:r>
          </a:p>
          <a:p>
            <a:pPr lvl="0"/>
            <a:r>
              <a:rPr lang="cs-CZ" dirty="0"/>
              <a:t>v oblasti </a:t>
            </a:r>
            <a:r>
              <a:rPr lang="cs-CZ" b="1" dirty="0"/>
              <a:t>komunikativní</a:t>
            </a:r>
            <a:r>
              <a:rPr lang="cs-CZ" dirty="0"/>
              <a:t> (sociální komunikace) - mezi aktéry se realizuje neustálá výměna informací,</a:t>
            </a:r>
          </a:p>
          <a:p>
            <a:pPr lvl="0"/>
            <a:r>
              <a:rPr lang="cs-CZ" dirty="0"/>
              <a:t>v oblasti </a:t>
            </a:r>
            <a:r>
              <a:rPr lang="cs-CZ" b="1" dirty="0"/>
              <a:t>interaktivní</a:t>
            </a:r>
            <a:r>
              <a:rPr lang="cs-CZ" dirty="0"/>
              <a:t> (sociální interakce) - mezi aktéry dochází k neustálé výměně podnětů a reakcí na ně.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4766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Sociální percepce </a:t>
            </a:r>
            <a:r>
              <a:rPr lang="cs-CZ" altLang="cs-CZ" sz="3200" dirty="0"/>
              <a:t>(kognice)</a:t>
            </a:r>
            <a:br>
              <a:rPr lang="cs-CZ" altLang="cs-CZ" sz="36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Ve společenském vztahu zúčastnění aktéři  neustále vnímají:</a:t>
            </a:r>
          </a:p>
          <a:p>
            <a:pPr lvl="0"/>
            <a:r>
              <a:rPr lang="cs-CZ" dirty="0"/>
              <a:t>ostatní aktéry,</a:t>
            </a:r>
          </a:p>
          <a:p>
            <a:pPr lvl="0"/>
            <a:r>
              <a:rPr lang="cs-CZ" dirty="0"/>
              <a:t>sami sebe  (své pocity, obraz sebe apod.), </a:t>
            </a:r>
          </a:p>
          <a:p>
            <a:pPr lvl="0"/>
            <a:r>
              <a:rPr lang="cs-CZ" dirty="0"/>
              <a:t>situaci, ve které se nacházejí a kam vztah spěje.</a:t>
            </a:r>
          </a:p>
          <a:p>
            <a:pPr marL="0" indent="0">
              <a:buNone/>
            </a:pPr>
            <a:r>
              <a:rPr lang="cs-CZ" dirty="0"/>
              <a:t>Jde o sociálně psychologický proces, jehož výsledek je podmíněn:</a:t>
            </a:r>
          </a:p>
          <a:p>
            <a:pPr lvl="0"/>
            <a:r>
              <a:rPr lang="cs-CZ" dirty="0"/>
              <a:t>sociálně psychologickou erudicí  (SQ + EQ),</a:t>
            </a:r>
          </a:p>
          <a:p>
            <a:pPr lvl="0"/>
            <a:r>
              <a:rPr lang="cs-CZ" dirty="0"/>
              <a:t>sociokulturními okolnostmi percepce,</a:t>
            </a:r>
          </a:p>
          <a:p>
            <a:pPr lvl="0"/>
            <a:r>
              <a:rPr lang="cs-CZ" dirty="0"/>
              <a:t>aktuálním psychickým stavem a situací aktéra.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0519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Mechanismy</a:t>
            </a:r>
            <a:r>
              <a:rPr lang="cs-CZ" dirty="0"/>
              <a:t> </a:t>
            </a:r>
            <a:r>
              <a:rPr lang="cs-CZ" b="1" dirty="0"/>
              <a:t>sociální percepce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Percepce není přímo určena vnějšími podněty, ale je ovlivňována </a:t>
            </a:r>
            <a:r>
              <a:rPr lang="cs-CZ" b="1" dirty="0"/>
              <a:t>vnitřní duševní prezentací</a:t>
            </a:r>
            <a:r>
              <a:rPr lang="cs-CZ" dirty="0"/>
              <a:t> dané situace – jak si člověk utváří </a:t>
            </a:r>
            <a:r>
              <a:rPr lang="cs-CZ" b="1" dirty="0"/>
              <a:t>subjektivní realitu</a:t>
            </a:r>
            <a:r>
              <a:rPr lang="cs-CZ" dirty="0"/>
              <a:t>. Roli hraje i jazyk (jazykový kód) –vnucuje podobu reality, překlady.</a:t>
            </a:r>
          </a:p>
          <a:p>
            <a:pPr marL="0" indent="0">
              <a:buNone/>
            </a:pPr>
            <a:r>
              <a:rPr lang="cs-CZ" b="1" dirty="0"/>
              <a:t>Základní mechanismy</a:t>
            </a:r>
            <a:r>
              <a:rPr lang="cs-CZ" dirty="0"/>
              <a:t> sociální percepce:</a:t>
            </a:r>
          </a:p>
          <a:p>
            <a:pPr lvl="0"/>
            <a:r>
              <a:rPr lang="cs-CZ" b="1" dirty="0"/>
              <a:t>identifikace</a:t>
            </a:r>
            <a:r>
              <a:rPr lang="cs-CZ" dirty="0"/>
              <a:t> - ztotožním vnější projevy s vlastnostmi,</a:t>
            </a:r>
          </a:p>
          <a:p>
            <a:pPr lvl="0"/>
            <a:r>
              <a:rPr lang="cs-CZ" b="1" dirty="0"/>
              <a:t>asociace</a:t>
            </a:r>
            <a:r>
              <a:rPr lang="cs-CZ" dirty="0"/>
              <a:t> - z určitého jednání </a:t>
            </a:r>
            <a:r>
              <a:rPr lang="cs-CZ" b="1" dirty="0"/>
              <a:t>asociuji</a:t>
            </a:r>
            <a:r>
              <a:rPr lang="cs-CZ" dirty="0"/>
              <a:t> na vlastnosti,</a:t>
            </a:r>
          </a:p>
          <a:p>
            <a:pPr lvl="0"/>
            <a:r>
              <a:rPr lang="cs-CZ" b="1" dirty="0"/>
              <a:t>empatie </a:t>
            </a:r>
            <a:r>
              <a:rPr lang="cs-CZ" dirty="0"/>
              <a:t>- vcítění se do situace jiného,</a:t>
            </a:r>
          </a:p>
          <a:p>
            <a:pPr lvl="0"/>
            <a:r>
              <a:rPr lang="cs-CZ" b="1" dirty="0" err="1"/>
              <a:t>recipatie</a:t>
            </a:r>
            <a:r>
              <a:rPr lang="cs-CZ" dirty="0"/>
              <a:t> - charakterizuji si vyvolávané pocity a ptám se proč jsou takové.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4841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Náročnost</a:t>
            </a:r>
            <a:r>
              <a:rPr lang="cs-CZ" dirty="0"/>
              <a:t> </a:t>
            </a:r>
            <a:r>
              <a:rPr lang="cs-CZ" b="1" dirty="0"/>
              <a:t>sociální percepce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776"/>
            <a:ext cx="7772400" cy="4502150"/>
          </a:xfrm>
        </p:spPr>
        <p:txBody>
          <a:bodyPr/>
          <a:lstStyle/>
          <a:p>
            <a:pPr marL="0" indent="0">
              <a:buNone/>
            </a:pPr>
            <a:r>
              <a:rPr lang="cs-CZ" altLang="cs-CZ" b="1" dirty="0">
                <a:solidFill>
                  <a:schemeClr val="folHlink"/>
                </a:solidFill>
              </a:rPr>
              <a:t>Sociální percepce</a:t>
            </a:r>
            <a:r>
              <a:rPr lang="cs-CZ" altLang="cs-CZ" b="1" dirty="0"/>
              <a:t> - </a:t>
            </a:r>
            <a:r>
              <a:rPr lang="cs-CZ" altLang="cs-CZ" dirty="0"/>
              <a:t>vytváření si obrazu druhého člověka</a:t>
            </a:r>
            <a:br>
              <a:rPr lang="cs-CZ" altLang="cs-CZ" sz="1200" dirty="0"/>
            </a:br>
            <a:r>
              <a:rPr lang="cs-CZ" altLang="cs-CZ" b="1" dirty="0">
                <a:solidFill>
                  <a:schemeClr val="folHlink"/>
                </a:solidFill>
              </a:rPr>
              <a:t>Postupnost poznávací operace</a:t>
            </a:r>
            <a:r>
              <a:rPr lang="cs-CZ" altLang="cs-CZ" dirty="0"/>
              <a:t>: </a:t>
            </a:r>
            <a:br>
              <a:rPr lang="cs-CZ" altLang="cs-CZ" dirty="0"/>
            </a:br>
            <a:r>
              <a:rPr lang="cs-CZ" altLang="cs-CZ" dirty="0"/>
              <a:t>- nejprve </a:t>
            </a:r>
            <a:r>
              <a:rPr lang="cs-CZ" altLang="cs-CZ" dirty="0">
                <a:solidFill>
                  <a:schemeClr val="folHlink"/>
                </a:solidFill>
              </a:rPr>
              <a:t>selekce</a:t>
            </a:r>
            <a:r>
              <a:rPr lang="cs-CZ" altLang="cs-CZ" dirty="0"/>
              <a:t> – výběr z dílčích</a:t>
            </a:r>
            <a:r>
              <a:rPr lang="cs-CZ" altLang="cs-CZ" b="1" dirty="0"/>
              <a:t> </a:t>
            </a:r>
            <a:r>
              <a:rPr lang="cs-CZ" altLang="cs-CZ" dirty="0"/>
              <a:t> podnětů </a:t>
            </a:r>
            <a:br>
              <a:rPr lang="cs-CZ" altLang="cs-CZ" dirty="0"/>
            </a:br>
            <a:r>
              <a:rPr lang="cs-CZ" altLang="cs-CZ" dirty="0"/>
              <a:t>- potom </a:t>
            </a:r>
            <a:r>
              <a:rPr lang="cs-CZ" altLang="cs-CZ" dirty="0">
                <a:solidFill>
                  <a:schemeClr val="folHlink"/>
                </a:solidFill>
              </a:rPr>
              <a:t>interference</a:t>
            </a:r>
            <a:r>
              <a:rPr lang="cs-CZ" altLang="cs-CZ" dirty="0"/>
              <a:t> (skládání, provázání obrazu).</a:t>
            </a:r>
          </a:p>
          <a:p>
            <a:pPr marL="0" indent="0">
              <a:buNone/>
            </a:pPr>
            <a:r>
              <a:rPr lang="cs-CZ" altLang="cs-CZ" dirty="0">
                <a:solidFill>
                  <a:schemeClr val="accent3">
                    <a:lumMod val="25000"/>
                  </a:schemeClr>
                </a:solidFill>
              </a:rPr>
              <a:t>Úskalí sociální percepce:</a:t>
            </a:r>
          </a:p>
          <a:p>
            <a:pPr marL="0" indent="0">
              <a:buNone/>
            </a:pPr>
            <a:r>
              <a:rPr lang="cs-CZ" altLang="cs-CZ" dirty="0"/>
              <a:t>- Poznávat lidi je </a:t>
            </a:r>
            <a:r>
              <a:rPr lang="cs-CZ" altLang="cs-CZ" dirty="0">
                <a:solidFill>
                  <a:schemeClr val="folHlink"/>
                </a:solidFill>
              </a:rPr>
              <a:t>obtížnější</a:t>
            </a:r>
            <a:r>
              <a:rPr lang="cs-CZ" altLang="cs-CZ" dirty="0"/>
              <a:t> než poznávat věci</a:t>
            </a:r>
            <a:br>
              <a:rPr lang="cs-CZ" altLang="cs-CZ" dirty="0"/>
            </a:br>
            <a:r>
              <a:rPr lang="cs-CZ" altLang="cs-CZ" dirty="0"/>
              <a:t>- Sociální percepce má </a:t>
            </a:r>
            <a:r>
              <a:rPr lang="cs-CZ" altLang="cs-CZ" dirty="0">
                <a:solidFill>
                  <a:schemeClr val="folHlink"/>
                </a:solidFill>
              </a:rPr>
              <a:t>vzájemný charakter</a:t>
            </a:r>
            <a:br>
              <a:rPr lang="cs-CZ" altLang="cs-CZ" dirty="0"/>
            </a:br>
            <a:r>
              <a:rPr lang="cs-CZ" altLang="cs-CZ" dirty="0"/>
              <a:t>- Lidé se </a:t>
            </a:r>
            <a:r>
              <a:rPr lang="cs-CZ" altLang="cs-CZ" dirty="0">
                <a:solidFill>
                  <a:schemeClr val="folHlink"/>
                </a:solidFill>
              </a:rPr>
              <a:t>mění v čase a okolnostmi</a:t>
            </a:r>
            <a:r>
              <a:rPr lang="cs-CZ" altLang="cs-CZ" dirty="0"/>
              <a:t> obvykle více než </a:t>
            </a:r>
            <a:br>
              <a:rPr lang="cs-CZ" altLang="cs-CZ" dirty="0"/>
            </a:br>
            <a:r>
              <a:rPr lang="cs-CZ" altLang="cs-CZ" dirty="0"/>
              <a:t>    jiné objekty</a:t>
            </a:r>
            <a:br>
              <a:rPr lang="cs-CZ" altLang="cs-CZ" dirty="0"/>
            </a:br>
            <a:r>
              <a:rPr lang="cs-CZ" altLang="cs-CZ" dirty="0"/>
              <a:t>- Přesnost našich poznatků o lidech je </a:t>
            </a:r>
            <a:r>
              <a:rPr lang="cs-CZ" altLang="cs-CZ" dirty="0">
                <a:solidFill>
                  <a:schemeClr val="folHlink"/>
                </a:solidFill>
              </a:rPr>
              <a:t>těžší posoudit</a:t>
            </a:r>
            <a:br>
              <a:rPr lang="cs-CZ" altLang="cs-CZ" dirty="0">
                <a:solidFill>
                  <a:schemeClr val="folHlink"/>
                </a:solidFill>
              </a:rPr>
            </a:br>
            <a:r>
              <a:rPr lang="cs-CZ" altLang="cs-CZ" dirty="0">
                <a:solidFill>
                  <a:schemeClr val="folHlink"/>
                </a:solidFill>
              </a:rPr>
              <a:t>   </a:t>
            </a:r>
            <a:r>
              <a:rPr lang="cs-CZ" altLang="cs-CZ" dirty="0"/>
              <a:t> (objektivovat) než u jiných objektů</a:t>
            </a:r>
            <a:br>
              <a:rPr lang="cs-CZ" altLang="cs-CZ" dirty="0"/>
            </a:br>
            <a:r>
              <a:rPr lang="cs-CZ" altLang="cs-CZ" dirty="0"/>
              <a:t>- Nejde jen o objem informací, ale i </a:t>
            </a:r>
            <a:r>
              <a:rPr lang="cs-CZ" altLang="cs-CZ" dirty="0">
                <a:solidFill>
                  <a:schemeClr val="folHlink"/>
                </a:solidFill>
              </a:rPr>
              <a:t>vztahy mezi nimi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8169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S</a:t>
            </a:r>
            <a:r>
              <a:rPr lang="cs-CZ" sz="2800" b="1" dirty="0"/>
              <a:t>ubjektivnost sociální percepce - chybovost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176464"/>
          </a:xfrm>
        </p:spPr>
        <p:txBody>
          <a:bodyPr/>
          <a:lstStyle/>
          <a:p>
            <a:pPr lvl="0"/>
            <a:r>
              <a:rPr lang="cs-CZ" sz="2000" b="1" dirty="0" err="1"/>
              <a:t>Autoprojekce</a:t>
            </a:r>
            <a:r>
              <a:rPr lang="cs-CZ" sz="2000" b="1" dirty="0"/>
              <a:t> -</a:t>
            </a:r>
            <a:r>
              <a:rPr lang="cs-CZ" sz="2000" dirty="0"/>
              <a:t> dotváření obrazu projekcí svých zejména záporných vlastností nebo nedostatků.</a:t>
            </a:r>
          </a:p>
          <a:p>
            <a:r>
              <a:rPr lang="cs-CZ" sz="2000" b="1" dirty="0"/>
              <a:t>Haló-efekt -</a:t>
            </a:r>
            <a:r>
              <a:rPr lang="cs-CZ" sz="2000" dirty="0"/>
              <a:t> zobecnění určité výrazné vlastnosti, zvl. výřečnosti, oblečení, vzhledu nebo prvního dojmu. </a:t>
            </a:r>
            <a:r>
              <a:rPr lang="cs-CZ" altLang="cs-CZ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Ďáblův efekt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n</a:t>
            </a:r>
            <a:r>
              <a:rPr lang="cs-CZ" sz="2000" dirty="0"/>
              <a:t>esympatickým a neupraveným lidem často přisuzujeme horší vlastnosti.</a:t>
            </a:r>
          </a:p>
          <a:p>
            <a:pPr lvl="0"/>
            <a:r>
              <a:rPr lang="cs-CZ" sz="2000" b="1" dirty="0"/>
              <a:t>Sociální a individuální stereotypy </a:t>
            </a:r>
            <a:r>
              <a:rPr lang="cs-CZ" sz="2000" dirty="0"/>
              <a:t>- vnímání a hodnocení na základě zavedených, často zkreslených a předsudečných schémat vnímání a hodnocení, např. národů, ras, vlastností apod.</a:t>
            </a:r>
          </a:p>
          <a:p>
            <a:pPr lvl="0"/>
            <a:r>
              <a:rPr lang="cs-CZ" sz="2000" b="1" dirty="0"/>
              <a:t>Efekt mírnosti a shovívavosti </a:t>
            </a:r>
            <a:r>
              <a:rPr lang="cs-CZ" sz="2000" dirty="0"/>
              <a:t>- člověka, který je mi sympatický, hodnotím mírně a shovívavě a často nabývám přesvědčení, že se mi podobá.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8939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Sociální komunikace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53608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Komunikace je hra se slovy, řečová hra.</a:t>
            </a:r>
            <a:br>
              <a:rPr lang="cs-CZ" dirty="0"/>
            </a:br>
            <a:r>
              <a:rPr lang="cs-CZ" dirty="0"/>
              <a:t>                                            Ludwig </a:t>
            </a:r>
            <a:r>
              <a:rPr lang="cs-CZ" dirty="0" err="1"/>
              <a:t>Wittgenstein</a:t>
            </a:r>
            <a:br>
              <a:rPr lang="cs-CZ" dirty="0"/>
            </a:br>
            <a:br>
              <a:rPr lang="cs-CZ" sz="1100" dirty="0"/>
            </a:br>
            <a:r>
              <a:rPr lang="cs-CZ" dirty="0"/>
              <a:t>To nejdůležitější v komunikaci je slyšet to, co nebylo řečeno.                                 Peter </a:t>
            </a:r>
            <a:r>
              <a:rPr lang="cs-CZ" dirty="0" err="1"/>
              <a:t>Drucker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Hranice jazyka jsou hranicemi našeho světa.                                              </a:t>
            </a:r>
            <a:br>
              <a:rPr lang="cs-CZ" dirty="0"/>
            </a:br>
            <a:r>
              <a:rPr lang="cs-CZ" dirty="0"/>
              <a:t>                                            Ludwig </a:t>
            </a:r>
            <a:r>
              <a:rPr lang="cs-CZ" dirty="0" err="1"/>
              <a:t>Wittgenstein</a:t>
            </a:r>
            <a:endParaRPr lang="cs-CZ" dirty="0"/>
          </a:p>
          <a:p>
            <a:pPr marL="0" indent="0">
              <a:buNone/>
            </a:pPr>
            <a:r>
              <a:rPr lang="cs-CZ" altLang="cs-CZ" dirty="0"/>
              <a:t>Slovo má velkou sílu, umí i zabít.</a:t>
            </a:r>
            <a:br>
              <a:rPr lang="cs-CZ" altLang="cs-CZ" dirty="0"/>
            </a:br>
            <a:r>
              <a:rPr lang="cs-CZ" altLang="cs-CZ" dirty="0"/>
              <a:t>                                           Jan Přeučil</a:t>
            </a:r>
          </a:p>
          <a:p>
            <a:pPr marL="0" indent="0">
              <a:buNone/>
            </a:pPr>
            <a:r>
              <a:rPr lang="cs-CZ" dirty="0"/>
              <a:t>Mimikou, očima a gesty mluvíme, i když mlčíme. Komunikační význam této nepojmové (dojmové) komunikace  uplatňují výrazně herci.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5865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Sociální komunikace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Bez komunikace s jinými lidmi není člověk schopen rozvinout své duševní schopnosti.</a:t>
            </a:r>
            <a:br>
              <a:rPr lang="cs-CZ" dirty="0"/>
            </a:br>
            <a:r>
              <a:rPr lang="cs-CZ" dirty="0"/>
              <a:t>Komunikační kompetence patří mezi tzv. „měkké dovednosti“ (</a:t>
            </a:r>
            <a:r>
              <a:rPr lang="cs-CZ" i="1" dirty="0"/>
              <a:t>soft </a:t>
            </a:r>
            <a:r>
              <a:rPr lang="cs-CZ" i="1" dirty="0" err="1"/>
              <a:t>skills</a:t>
            </a:r>
            <a:r>
              <a:rPr lang="cs-CZ" dirty="0"/>
              <a:t>), podmiňují osobní a osobnostní růst. </a:t>
            </a:r>
            <a:br>
              <a:rPr lang="cs-CZ" dirty="0"/>
            </a:br>
            <a:r>
              <a:rPr lang="cs-CZ" dirty="0"/>
              <a:t>Poruchy komunikace patří k citelným psychickým i sociálním handicapům.</a:t>
            </a:r>
            <a:br>
              <a:rPr lang="cs-CZ" dirty="0"/>
            </a:br>
            <a:r>
              <a:rPr lang="cs-CZ" dirty="0"/>
              <a:t>Člověk dokáže komunikací měnit sám sebe (intrapersonální komunikace), své bližní (interpersonální komunikace) i svět (skupinová a masová komunikace). </a:t>
            </a:r>
            <a:br>
              <a:rPr lang="cs-CZ" dirty="0"/>
            </a:br>
            <a:r>
              <a:rPr lang="cs-CZ" dirty="0"/>
              <a:t>Komunikací lze posílit nebo tlumit emoce, popudit, provokovat, přesvědčovat, motivovat apod.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730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Sociální komunikace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/>
              <a:t>Sdělování a výměna informací v sociálních vztazích.</a:t>
            </a:r>
            <a:br>
              <a:rPr lang="cs-CZ" altLang="cs-CZ" dirty="0"/>
            </a:br>
            <a:r>
              <a:rPr lang="cs-CZ" dirty="0"/>
              <a:t>Dle použitých znaků dělíme komunikaci na:</a:t>
            </a:r>
          </a:p>
          <a:p>
            <a:r>
              <a:rPr lang="cs-CZ" b="1" dirty="0"/>
              <a:t>verbální</a:t>
            </a:r>
            <a:r>
              <a:rPr lang="cs-CZ" dirty="0"/>
              <a:t> – mluvenou a psanou,</a:t>
            </a:r>
          </a:p>
          <a:p>
            <a:r>
              <a:rPr lang="cs-CZ" b="1" dirty="0"/>
              <a:t>neverbální</a:t>
            </a:r>
            <a:r>
              <a:rPr lang="cs-CZ" dirty="0"/>
              <a:t> - mimika, </a:t>
            </a:r>
            <a:r>
              <a:rPr lang="cs-CZ" dirty="0" err="1"/>
              <a:t>gestika</a:t>
            </a:r>
            <a:r>
              <a:rPr lang="cs-CZ" dirty="0"/>
              <a:t>, </a:t>
            </a:r>
            <a:r>
              <a:rPr lang="cs-CZ" dirty="0" err="1"/>
              <a:t>haptika</a:t>
            </a:r>
            <a:r>
              <a:rPr lang="cs-CZ" dirty="0"/>
              <a:t>, </a:t>
            </a:r>
            <a:r>
              <a:rPr lang="cs-CZ" dirty="0" err="1"/>
              <a:t>posturika</a:t>
            </a:r>
            <a:r>
              <a:rPr lang="cs-CZ" dirty="0"/>
              <a:t> (držení těla), </a:t>
            </a:r>
            <a:r>
              <a:rPr lang="cs-CZ" dirty="0" err="1"/>
              <a:t>proxemika</a:t>
            </a:r>
            <a:r>
              <a:rPr lang="cs-CZ" dirty="0"/>
              <a:t> (osobní prostor), oční kontakt, </a:t>
            </a:r>
            <a:r>
              <a:rPr lang="cs-CZ" dirty="0" err="1"/>
              <a:t>kinesika</a:t>
            </a:r>
            <a:r>
              <a:rPr lang="cs-CZ" dirty="0"/>
              <a:t> (pohybová stránka). Jde v souhrnu o projevy řeči těla. Patří sem i piktogramy a květomluva (růže = miluji tě),</a:t>
            </a:r>
          </a:p>
          <a:p>
            <a:r>
              <a:rPr lang="cs-CZ" b="1" dirty="0"/>
              <a:t>uměleckou.</a:t>
            </a:r>
          </a:p>
          <a:p>
            <a:pPr marL="0" indent="0">
              <a:buNone/>
            </a:pPr>
            <a:r>
              <a:rPr lang="cs-CZ" dirty="0" err="1"/>
              <a:t>Proxemika</a:t>
            </a:r>
            <a:r>
              <a:rPr lang="cs-CZ" dirty="0"/>
              <a:t>: intimní sféra (do 45 cm), osobní zóna (45-120), Sociální zóna (120-360), veřejná zóna (360-).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3281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25538"/>
            <a:ext cx="8147248" cy="503262"/>
          </a:xfrm>
        </p:spPr>
        <p:txBody>
          <a:bodyPr/>
          <a:lstStyle/>
          <a:p>
            <a:pPr algn="ctr"/>
            <a:r>
              <a:rPr lang="cs-CZ" sz="2800" b="1" dirty="0" err="1"/>
              <a:t>Metakomunikace</a:t>
            </a:r>
            <a:r>
              <a:rPr lang="cs-CZ" sz="2800" b="1" dirty="0"/>
              <a:t>-doprovodný prvek komunikace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502125"/>
          </a:xfrm>
        </p:spPr>
        <p:txBody>
          <a:bodyPr/>
          <a:lstStyle/>
          <a:p>
            <a:pPr marL="0" lvl="0" indent="0">
              <a:buNone/>
            </a:pPr>
            <a:r>
              <a:rPr lang="cs-CZ" b="1" dirty="0" err="1"/>
              <a:t>Metakomunikace</a:t>
            </a:r>
            <a:r>
              <a:rPr lang="cs-CZ" dirty="0"/>
              <a:t> je </a:t>
            </a:r>
            <a:r>
              <a:rPr lang="cs-CZ" dirty="0" err="1"/>
              <a:t>metasignalizací</a:t>
            </a:r>
            <a:r>
              <a:rPr lang="cs-CZ" dirty="0"/>
              <a:t> o skutečných záměrech a názorech. Je neúmyslná nebo úmyslná (zastírá nebo předstírá).</a:t>
            </a:r>
          </a:p>
          <a:p>
            <a:pPr marL="0" indent="0">
              <a:buNone/>
            </a:pPr>
            <a:r>
              <a:rPr lang="cs-CZ" b="1" dirty="0"/>
              <a:t>Formy </a:t>
            </a:r>
            <a:r>
              <a:rPr lang="cs-CZ" b="1" dirty="0" err="1"/>
              <a:t>metakomunikace</a:t>
            </a:r>
            <a:r>
              <a:rPr lang="cs-CZ" b="1" dirty="0"/>
              <a:t>:</a:t>
            </a:r>
            <a:endParaRPr lang="cs-CZ" dirty="0"/>
          </a:p>
          <a:p>
            <a:pPr lvl="0"/>
            <a:r>
              <a:rPr lang="cs-CZ" b="1" dirty="0"/>
              <a:t>u verbální</a:t>
            </a:r>
            <a:r>
              <a:rPr lang="cs-CZ" dirty="0"/>
              <a:t> – intonace, výška hlasu, síla hlasu, tempo a plynulost řeči, neartikulované zvuky, parazitní slova, je to i mlčení,</a:t>
            </a:r>
          </a:p>
          <a:p>
            <a:pPr lvl="0"/>
            <a:r>
              <a:rPr lang="cs-CZ" b="1" dirty="0"/>
              <a:t>u neverbální</a:t>
            </a:r>
            <a:r>
              <a:rPr lang="cs-CZ" dirty="0"/>
              <a:t> – bledost obličeje, toporné držení těla.</a:t>
            </a:r>
          </a:p>
          <a:p>
            <a:pPr marL="0" indent="0">
              <a:buNone/>
            </a:pPr>
            <a:r>
              <a:rPr lang="cs-CZ" dirty="0"/>
              <a:t>Verbální komunikace, neverbální komunikace a </a:t>
            </a:r>
            <a:r>
              <a:rPr lang="cs-CZ" dirty="0" err="1"/>
              <a:t>metakomunikace</a:t>
            </a:r>
            <a:r>
              <a:rPr lang="cs-CZ" dirty="0"/>
              <a:t> se mohou dostat do protikladu.</a:t>
            </a:r>
          </a:p>
          <a:p>
            <a:pPr marL="0" indent="0">
              <a:buNone/>
            </a:pPr>
            <a:r>
              <a:rPr lang="cs-CZ" dirty="0"/>
              <a:t>Porozumění z běžné řeči: 7 % ze slov, 55 % z neverbální komunikace, 38 % z </a:t>
            </a:r>
            <a:r>
              <a:rPr lang="cs-CZ" dirty="0" err="1"/>
              <a:t>metakomunikace</a:t>
            </a:r>
            <a:r>
              <a:rPr lang="cs-CZ" dirty="0"/>
              <a:t> </a:t>
            </a:r>
            <a:r>
              <a:rPr lang="cs-CZ" sz="1800" dirty="0"/>
              <a:t>(Albert </a:t>
            </a:r>
            <a:r>
              <a:rPr lang="cs-CZ" sz="1800" dirty="0" err="1"/>
              <a:t>Mehrabian</a:t>
            </a:r>
            <a:r>
              <a:rPr lang="cs-CZ" sz="1800" dirty="0"/>
              <a:t>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8303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Sociální chování a jednání</a:t>
            </a:r>
            <a:br>
              <a:rPr lang="cs-CZ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776"/>
            <a:ext cx="7772400" cy="468054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Sociologie – věda o sociálním jednání (M. Weber), o sociálních vztazích (G. </a:t>
            </a:r>
            <a:r>
              <a:rPr lang="cs-CZ" dirty="0" err="1"/>
              <a:t>Simmel</a:t>
            </a:r>
            <a:r>
              <a:rPr lang="cs-CZ" dirty="0"/>
              <a:t>). Sociální chování a jednání představují základní stavební kameny společenských vztahů.</a:t>
            </a:r>
          </a:p>
          <a:p>
            <a:pPr marL="0" indent="0">
              <a:buNone/>
            </a:pPr>
            <a:r>
              <a:rPr lang="cs-CZ" b="1" dirty="0"/>
              <a:t>Chování</a:t>
            </a:r>
            <a:r>
              <a:rPr lang="cs-CZ" dirty="0"/>
              <a:t> - souhrn aktivit jedince viditelných z vnějšku, které jsou více nebo méně diferencovanou reakcí na vnitřní nebo vnější podněty.</a:t>
            </a:r>
            <a:endParaRPr lang="cs-CZ" sz="4000" dirty="0"/>
          </a:p>
          <a:p>
            <a:pPr marL="0" indent="0">
              <a:buNone/>
            </a:pPr>
            <a:r>
              <a:rPr lang="cs-CZ" b="1" dirty="0"/>
              <a:t>Jednání </a:t>
            </a:r>
            <a:r>
              <a:rPr lang="cs-CZ" dirty="0"/>
              <a:t>je vědomá, k cíli zaměřená činnost, která zahrnuje vědomé uvážení a je v podstatě řešením určitého úkolu.</a:t>
            </a:r>
          </a:p>
          <a:p>
            <a:pPr marL="0" indent="0">
              <a:buNone/>
            </a:pPr>
            <a:r>
              <a:rPr lang="cs-CZ" b="1" dirty="0"/>
              <a:t>Přívlastky:</a:t>
            </a:r>
            <a:r>
              <a:rPr lang="cs-CZ" dirty="0"/>
              <a:t> sociální </a:t>
            </a:r>
            <a:r>
              <a:rPr lang="cs-CZ" sz="2000" dirty="0"/>
              <a:t>(společenské)</a:t>
            </a:r>
            <a:r>
              <a:rPr lang="cs-CZ" dirty="0"/>
              <a:t>, prosociální, antisociální, asociální, </a:t>
            </a:r>
            <a:r>
              <a:rPr lang="cs-CZ" dirty="0" err="1"/>
              <a:t>societální</a:t>
            </a:r>
            <a:r>
              <a:rPr lang="cs-CZ" dirty="0"/>
              <a:t> a altruistické jednání.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Subjekty a proces komunikace</a:t>
            </a:r>
            <a:br>
              <a:rPr lang="cs-CZ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Subjekty komunikace</a:t>
            </a:r>
            <a:r>
              <a:rPr lang="cs-CZ" dirty="0"/>
              <a:t>: </a:t>
            </a:r>
          </a:p>
          <a:p>
            <a:pPr>
              <a:buFontTx/>
              <a:buChar char="-"/>
            </a:pPr>
            <a:r>
              <a:rPr lang="cs-CZ" dirty="0"/>
              <a:t>- komunikátor (sdělovatel), </a:t>
            </a:r>
            <a:br>
              <a:rPr lang="cs-CZ" dirty="0"/>
            </a:br>
            <a:r>
              <a:rPr lang="cs-CZ" dirty="0"/>
              <a:t>- komunikant (příjemce),</a:t>
            </a:r>
            <a:br>
              <a:rPr lang="cs-CZ" dirty="0"/>
            </a:br>
            <a:r>
              <a:rPr lang="cs-CZ" dirty="0"/>
              <a:t>- komuniké (obsah sdělovaného),</a:t>
            </a:r>
            <a:br>
              <a:rPr lang="cs-CZ" dirty="0"/>
            </a:br>
            <a:r>
              <a:rPr lang="cs-CZ" dirty="0"/>
              <a:t>- médium (zprostředkující prostředek, např. mobil),</a:t>
            </a:r>
            <a:br>
              <a:rPr lang="cs-CZ" dirty="0"/>
            </a:br>
            <a:r>
              <a:rPr lang="cs-CZ" dirty="0"/>
              <a:t>- zpětná vazba (ke kontrole pochopení).</a:t>
            </a:r>
            <a:br>
              <a:rPr lang="cs-CZ" dirty="0"/>
            </a:br>
            <a:endParaRPr lang="cs-CZ" sz="1200" dirty="0"/>
          </a:p>
          <a:p>
            <a:pPr>
              <a:buFontTx/>
              <a:buChar char="-"/>
            </a:pPr>
            <a:r>
              <a:rPr lang="cs-CZ" b="1" dirty="0"/>
              <a:t>Postavení komunikátora </a:t>
            </a:r>
            <a:r>
              <a:rPr lang="cs-CZ" dirty="0"/>
              <a:t>– součást rolového chování.</a:t>
            </a:r>
            <a:br>
              <a:rPr lang="cs-CZ" dirty="0"/>
            </a:br>
            <a:endParaRPr lang="cs-CZ" sz="1200" dirty="0"/>
          </a:p>
          <a:p>
            <a:pPr>
              <a:buFontTx/>
              <a:buChar char="-"/>
            </a:pPr>
            <a:r>
              <a:rPr lang="cs-CZ" b="1" dirty="0"/>
              <a:t>Základní </a:t>
            </a:r>
            <a:r>
              <a:rPr lang="cs-CZ" b="1" dirty="0" err="1"/>
              <a:t>Laswellovo</a:t>
            </a:r>
            <a:r>
              <a:rPr lang="cs-CZ" b="1" dirty="0"/>
              <a:t> schéma komunikace: </a:t>
            </a:r>
            <a:r>
              <a:rPr lang="cs-CZ" dirty="0"/>
              <a:t>kdo, sděluje co, komu, jak a s jakým efektem.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8714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Informační bariéry</a:t>
            </a:r>
            <a:br>
              <a:rPr lang="cs-CZ" b="1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Čas</a:t>
            </a:r>
            <a:r>
              <a:rPr lang="cs-CZ" dirty="0"/>
              <a:t> - informaci potřebujeme v jiném čase.</a:t>
            </a:r>
            <a:br>
              <a:rPr lang="cs-CZ" dirty="0"/>
            </a:br>
            <a:r>
              <a:rPr lang="cs-CZ" b="1" dirty="0"/>
              <a:t>Prostor</a:t>
            </a:r>
            <a:r>
              <a:rPr lang="cs-CZ" dirty="0"/>
              <a:t> - informaci potřebujeme na jiném místě.</a:t>
            </a:r>
            <a:br>
              <a:rPr lang="cs-CZ" dirty="0"/>
            </a:br>
            <a:r>
              <a:rPr lang="cs-CZ" b="1" dirty="0"/>
              <a:t>Informační kompetence: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- </a:t>
            </a:r>
            <a:r>
              <a:rPr lang="cs-CZ" b="1" dirty="0"/>
              <a:t>nevíme o zdroji</a:t>
            </a:r>
            <a:r>
              <a:rPr lang="cs-CZ" dirty="0"/>
              <a:t>, který obsahuje informaci,    </a:t>
            </a:r>
            <a:br>
              <a:rPr lang="cs-CZ" dirty="0"/>
            </a:br>
            <a:r>
              <a:rPr lang="cs-CZ" dirty="0"/>
              <a:t>- </a:t>
            </a:r>
            <a:r>
              <a:rPr lang="cs-CZ" b="1" dirty="0"/>
              <a:t>víme</a:t>
            </a:r>
            <a:r>
              <a:rPr lang="cs-CZ" dirty="0"/>
              <a:t> o zdroji, ale je pro nás nedostupný (fyzicky, </a:t>
            </a:r>
          </a:p>
          <a:p>
            <a:pPr marL="0" indent="0">
              <a:buNone/>
            </a:pPr>
            <a:r>
              <a:rPr lang="cs-CZ" dirty="0"/>
              <a:t>       technicky, ekonomicky),</a:t>
            </a:r>
            <a:br>
              <a:rPr lang="cs-CZ" dirty="0"/>
            </a:br>
            <a:r>
              <a:rPr lang="cs-CZ" dirty="0"/>
              <a:t>- </a:t>
            </a:r>
            <a:r>
              <a:rPr lang="cs-CZ" b="1" dirty="0"/>
              <a:t>víme</a:t>
            </a:r>
            <a:r>
              <a:rPr lang="cs-CZ" dirty="0"/>
              <a:t> o dostupném zdroji, ale neumíme </a:t>
            </a:r>
            <a:r>
              <a:rPr lang="cs-CZ" dirty="0" err="1"/>
              <a:t>info</a:t>
            </a:r>
            <a:r>
              <a:rPr lang="cs-CZ" dirty="0"/>
              <a:t> najít </a:t>
            </a:r>
          </a:p>
          <a:p>
            <a:pPr marL="0" indent="0">
              <a:buNone/>
            </a:pPr>
            <a:r>
              <a:rPr lang="cs-CZ" dirty="0"/>
              <a:t>       (neznáme strukturu, vyhledávací strategii).</a:t>
            </a:r>
            <a:br>
              <a:rPr lang="cs-CZ" dirty="0"/>
            </a:br>
            <a:r>
              <a:rPr lang="cs-CZ" b="1" dirty="0"/>
              <a:t>Věcná kompetence</a:t>
            </a:r>
            <a:r>
              <a:rPr lang="cs-CZ" dirty="0"/>
              <a:t> - informaci nerozumíme.</a:t>
            </a:r>
            <a:br>
              <a:rPr lang="cs-CZ" dirty="0"/>
            </a:br>
            <a:r>
              <a:rPr lang="cs-CZ" b="1" dirty="0"/>
              <a:t>Informační zahlcení.</a:t>
            </a: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87147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Komunikační akt zahrnuje: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Záměr mluvčího, </a:t>
            </a:r>
          </a:p>
          <a:p>
            <a:pPr lvl="0"/>
            <a:r>
              <a:rPr lang="cs-CZ" dirty="0"/>
              <a:t>Smysl sdělení pro mluvčího (jak se ho dotýká),</a:t>
            </a:r>
          </a:p>
          <a:p>
            <a:pPr lvl="0"/>
            <a:r>
              <a:rPr lang="cs-CZ" dirty="0"/>
              <a:t>Kódování mluvčím (jak se zeptá),</a:t>
            </a:r>
          </a:p>
          <a:p>
            <a:pPr lvl="0"/>
            <a:r>
              <a:rPr lang="cs-CZ" dirty="0"/>
              <a:t>Věcný obsah sdělovaného (co ta věta znamená),</a:t>
            </a:r>
          </a:p>
          <a:p>
            <a:pPr lvl="0"/>
            <a:r>
              <a:rPr lang="cs-CZ" dirty="0"/>
              <a:t>Dekódování příjemcem (jak jí rozumí),</a:t>
            </a:r>
          </a:p>
          <a:p>
            <a:pPr lvl="0"/>
            <a:r>
              <a:rPr lang="cs-CZ" dirty="0"/>
              <a:t>Smysl sdělení pro příjemce,</a:t>
            </a:r>
          </a:p>
          <a:p>
            <a:pPr lvl="0"/>
            <a:r>
              <a:rPr lang="cs-CZ" dirty="0"/>
              <a:t>Odhad záměru příjemcem,</a:t>
            </a:r>
          </a:p>
          <a:p>
            <a:pPr lvl="0"/>
            <a:r>
              <a:rPr lang="cs-CZ" dirty="0"/>
              <a:t>Efekt sdělení na příjemce (jak zapůsobí).</a:t>
            </a:r>
          </a:p>
          <a:p>
            <a:pPr marL="0" indent="0">
              <a:buNone/>
            </a:pPr>
            <a:r>
              <a:rPr lang="cs-CZ" dirty="0"/>
              <a:t>Např. dotaz: proč má manželka špatnou náladu, </a:t>
            </a:r>
          </a:p>
          <a:p>
            <a:pPr marL="0" indent="0">
              <a:buNone/>
            </a:pPr>
            <a:r>
              <a:rPr lang="cs-CZ" dirty="0"/>
              <a:t>jaký je nadřízený člověk apod.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87147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Komunikace mužů a žen</a:t>
            </a:r>
            <a:br>
              <a:rPr lang="cs-CZ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776"/>
            <a:ext cx="7772400" cy="4502150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- Ženy jsou verbálně zdatnější, lépe se vyjadřují;</a:t>
            </a:r>
            <a:br>
              <a:rPr lang="cs-CZ" sz="2000" dirty="0"/>
            </a:br>
            <a:r>
              <a:rPr lang="cs-CZ" sz="2000" dirty="0"/>
              <a:t>- Otázka: „Jak bys to chtěl/a zařídit“ ženy ji berou jako </a:t>
            </a:r>
            <a:br>
              <a:rPr lang="cs-CZ" sz="2000" dirty="0"/>
            </a:br>
            <a:r>
              <a:rPr lang="cs-CZ" sz="2000" dirty="0"/>
              <a:t>     výzvu k diskusi, muži chtějí jednoznačnou odpověď;</a:t>
            </a:r>
            <a:br>
              <a:rPr lang="cs-CZ" sz="2000" dirty="0"/>
            </a:br>
            <a:r>
              <a:rPr lang="cs-CZ" sz="2000" dirty="0"/>
              <a:t>- Ženy častěji odhalují své já, hovoří o problémech;</a:t>
            </a:r>
            <a:br>
              <a:rPr lang="cs-CZ" sz="2000" dirty="0"/>
            </a:br>
            <a:r>
              <a:rPr lang="cs-CZ" sz="2000" dirty="0"/>
              <a:t>- Muži rádi přehánějí a snadno vyslovují určitá ultimáta, </a:t>
            </a:r>
            <a:br>
              <a:rPr lang="cs-CZ" sz="2000" dirty="0"/>
            </a:br>
            <a:r>
              <a:rPr lang="cs-CZ" sz="2000" dirty="0"/>
              <a:t>    ženy to berou častěji vážně, neužívají tolik nadsázku;</a:t>
            </a:r>
            <a:br>
              <a:rPr lang="cs-CZ" sz="2000" dirty="0"/>
            </a:br>
            <a:r>
              <a:rPr lang="cs-CZ" sz="2000" dirty="0"/>
              <a:t>- Muži rádi konverzují, aby se dověděli informace, ženy </a:t>
            </a:r>
            <a:br>
              <a:rPr lang="cs-CZ" sz="2000" dirty="0"/>
            </a:br>
            <a:r>
              <a:rPr lang="cs-CZ" sz="2000" dirty="0"/>
              <a:t>    kvůli dobrým vztahům a udržování kontaktů;</a:t>
            </a:r>
            <a:br>
              <a:rPr lang="cs-CZ" sz="2000" dirty="0"/>
            </a:br>
            <a:r>
              <a:rPr lang="cs-CZ" sz="2000" dirty="0"/>
              <a:t>- Ženy spíše přizpůsobují svůj komunikační styl mužům,</a:t>
            </a:r>
          </a:p>
          <a:p>
            <a:pPr marL="0" indent="0">
              <a:buNone/>
            </a:pPr>
            <a:r>
              <a:rPr lang="cs-CZ" sz="2000" dirty="0"/>
              <a:t>     než muži ženám;</a:t>
            </a:r>
            <a:br>
              <a:rPr lang="cs-CZ" sz="2000" dirty="0"/>
            </a:br>
            <a:r>
              <a:rPr lang="cs-CZ" sz="2000" dirty="0"/>
              <a:t>- Ženy jsou v komunikaci příjemnější, častěji s jinými </a:t>
            </a:r>
            <a:br>
              <a:rPr lang="cs-CZ" sz="2000" dirty="0"/>
            </a:br>
            <a:r>
              <a:rPr lang="cs-CZ" sz="2000" dirty="0"/>
              <a:t>    souhlasí, vyslechnou, i když si myslí, že nemá pravdu.</a:t>
            </a:r>
          </a:p>
          <a:p>
            <a:pPr marL="0" indent="0">
              <a:buNone/>
            </a:pPr>
            <a:r>
              <a:rPr lang="cs-CZ" altLang="cs-CZ" sz="2000" dirty="0"/>
              <a:t>Komunikace často  směřuje pouze ke </a:t>
            </a:r>
            <a:r>
              <a:rPr lang="cs-CZ" altLang="cs-CZ" sz="2000" b="1" dirty="0">
                <a:solidFill>
                  <a:schemeClr val="folHlink"/>
                </a:solidFill>
              </a:rPr>
              <a:t>sdílení pocitů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small</a:t>
            </a:r>
            <a:r>
              <a:rPr lang="cs-CZ" altLang="cs-CZ" sz="2000" dirty="0"/>
              <a:t> talk), umění sdělovat se (A. Moravia)</a:t>
            </a:r>
            <a:endParaRPr lang="en-US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87147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Interkulturní komunikace </a:t>
            </a:r>
            <a:br>
              <a:rPr lang="cs-CZ" b="1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/>
              <a:t>Prolínají se lingvistické, psychologické a kulturní aspekty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Nízký komunikační kontext</a:t>
            </a:r>
            <a:r>
              <a:rPr lang="cs-CZ" dirty="0"/>
              <a:t> – národy se vyjadřují explicitně, otevřeně (Němci, Nizozemci a </a:t>
            </a:r>
            <a:r>
              <a:rPr lang="cs-CZ" dirty="0" err="1"/>
              <a:t>skandinávci</a:t>
            </a:r>
            <a:r>
              <a:rPr lang="cs-CZ" dirty="0"/>
              <a:t>);</a:t>
            </a:r>
            <a:br>
              <a:rPr lang="cs-CZ" dirty="0"/>
            </a:br>
            <a:r>
              <a:rPr lang="cs-CZ" b="1" dirty="0"/>
              <a:t>Vysoký komunikační kontext</a:t>
            </a:r>
            <a:r>
              <a:rPr lang="cs-CZ" dirty="0"/>
              <a:t> – méně otevřená vyjádření, často je nutné je interpretovat z kontextu (jižní Evropa - Italové, Francouzi, Španělé, </a:t>
            </a:r>
            <a:r>
              <a:rPr lang="cs-CZ" dirty="0" err="1"/>
              <a:t>asiaté</a:t>
            </a:r>
            <a:r>
              <a:rPr lang="cs-CZ" dirty="0"/>
              <a:t>).</a:t>
            </a:r>
            <a:endParaRPr lang="cs-CZ" sz="800" dirty="0"/>
          </a:p>
          <a:p>
            <a:pPr marL="0" indent="0">
              <a:buNone/>
            </a:pPr>
            <a:endParaRPr lang="cs-CZ" sz="800" b="1" dirty="0"/>
          </a:p>
          <a:p>
            <a:pPr marL="0" indent="0">
              <a:buNone/>
            </a:pPr>
            <a:r>
              <a:rPr lang="cs-CZ" b="1" dirty="0"/>
              <a:t>Komunikační etiketa (rituály): - </a:t>
            </a:r>
            <a:r>
              <a:rPr lang="cs-CZ" dirty="0"/>
              <a:t>tykání a vykání, tituly;</a:t>
            </a:r>
            <a:r>
              <a:rPr lang="cs-CZ" b="1" dirty="0"/>
              <a:t> </a:t>
            </a:r>
            <a:br>
              <a:rPr lang="cs-CZ" b="1" dirty="0"/>
            </a:br>
            <a:r>
              <a:rPr lang="cs-CZ" dirty="0"/>
              <a:t>- pozdravy (podání ruky, úklony, líbání na tvář, úsměv);</a:t>
            </a:r>
            <a:br>
              <a:rPr lang="cs-CZ" dirty="0"/>
            </a:br>
            <a:r>
              <a:rPr lang="cs-CZ" dirty="0"/>
              <a:t>- projevování emocí (čím severněji, tím je projevování </a:t>
            </a:r>
          </a:p>
          <a:p>
            <a:pPr marL="0" indent="0">
              <a:buNone/>
            </a:pPr>
            <a:r>
              <a:rPr lang="cs-CZ" dirty="0"/>
              <a:t>    emocí tlumenější, Číňané a Japonci skrývají emoce).</a:t>
            </a:r>
            <a:endParaRPr lang="cs-CZ" sz="800" dirty="0"/>
          </a:p>
          <a:p>
            <a:pPr marL="0" indent="0">
              <a:buNone/>
            </a:pPr>
            <a:r>
              <a:rPr lang="cs-CZ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8714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Interkulturní komunikace </a:t>
            </a:r>
            <a:br>
              <a:rPr lang="cs-CZ" b="1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>
                <a:solidFill>
                  <a:schemeClr val="folHlink"/>
                </a:solidFill>
              </a:rPr>
              <a:t>Bariéry</a:t>
            </a:r>
            <a:r>
              <a:rPr lang="cs-CZ" altLang="cs-CZ" dirty="0"/>
              <a:t>: jazyk (lingua franca), stereotypy, </a:t>
            </a:r>
            <a:r>
              <a:rPr lang="cs-CZ" altLang="cs-CZ" dirty="0" err="1"/>
              <a:t>etnofaulismy</a:t>
            </a:r>
            <a:r>
              <a:rPr lang="cs-CZ" altLang="cs-CZ" dirty="0"/>
              <a:t> →nepřátelství, národní mentalita.</a:t>
            </a:r>
            <a:br>
              <a:rPr lang="cs-CZ" altLang="cs-CZ" sz="1600" b="1" dirty="0">
                <a:solidFill>
                  <a:schemeClr val="folHlink"/>
                </a:solidFill>
              </a:rPr>
            </a:br>
            <a:br>
              <a:rPr lang="cs-CZ" altLang="cs-CZ" sz="1000" b="1" dirty="0">
                <a:solidFill>
                  <a:schemeClr val="folHlink"/>
                </a:solidFill>
              </a:rPr>
            </a:br>
            <a:r>
              <a:rPr lang="cs-CZ" altLang="cs-CZ" dirty="0"/>
              <a:t>Vedle zvládnutí cizího jazyka může představovat určitý problém </a:t>
            </a:r>
            <a:r>
              <a:rPr lang="cs-CZ" altLang="cs-CZ" b="1" dirty="0">
                <a:solidFill>
                  <a:schemeClr val="accent6">
                    <a:lumMod val="75000"/>
                  </a:schemeClr>
                </a:solidFill>
              </a:rPr>
              <a:t>neverbální komunikace</a:t>
            </a:r>
            <a:r>
              <a:rPr lang="cs-CZ" altLang="cs-CZ" dirty="0"/>
              <a:t>.</a:t>
            </a:r>
            <a:br>
              <a:rPr lang="cs-CZ" altLang="cs-CZ" dirty="0"/>
            </a:br>
            <a:br>
              <a:rPr lang="cs-CZ" altLang="cs-CZ" sz="1000" dirty="0"/>
            </a:br>
            <a:r>
              <a:rPr lang="cs-CZ" altLang="cs-CZ" dirty="0"/>
              <a:t>Z</a:t>
            </a:r>
            <a:r>
              <a:rPr lang="cs-CZ" dirty="0"/>
              <a:t>ákladní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vyjádření emocí </a:t>
            </a:r>
            <a:r>
              <a:rPr lang="cs-CZ" dirty="0"/>
              <a:t>u všech lidí zhruba stejné, lze určit pět základních výrazů tváře: pocit štěstí, hněvu, znechucení, strachu a překvapení (Charles Darwin). </a:t>
            </a:r>
            <a:br>
              <a:rPr lang="cs-CZ" dirty="0"/>
            </a:br>
            <a:br>
              <a:rPr lang="cs-CZ" sz="1000" dirty="0"/>
            </a:br>
            <a:r>
              <a:rPr lang="cs-CZ" dirty="0"/>
              <a:t>U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gest a postavení těla </a:t>
            </a:r>
            <a:r>
              <a:rPr lang="cs-CZ" dirty="0"/>
              <a:t>- velké interkulturní rozdílnosti.</a:t>
            </a:r>
            <a:br>
              <a:rPr lang="cs-CZ" dirty="0"/>
            </a:br>
            <a:br>
              <a:rPr lang="cs-CZ" sz="1200" dirty="0"/>
            </a:br>
            <a:r>
              <a:rPr lang="cs-CZ" dirty="0"/>
              <a:t>Vedle neverbální komunikace je třeba zvládnout i </a:t>
            </a:r>
            <a:r>
              <a:rPr lang="cs-CZ" dirty="0" err="1"/>
              <a:t>metakomunikaci</a:t>
            </a:r>
            <a:r>
              <a:rPr lang="cs-CZ" dirty="0"/>
              <a:t> (</a:t>
            </a:r>
            <a:r>
              <a:rPr lang="cs-CZ" sz="2400" dirty="0"/>
              <a:t>– např. správný slovní akcent, sílu hlasu, </a:t>
            </a:r>
            <a:r>
              <a:rPr lang="cs-CZ" sz="2400" dirty="0">
                <a:solidFill>
                  <a:schemeClr val="tx1"/>
                </a:solidFill>
              </a:rPr>
              <a:t>vyjádření emocí).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17127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Interkulturní komunikace </a:t>
            </a:r>
            <a:br>
              <a:rPr lang="cs-CZ" b="1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556792"/>
            <a:ext cx="7772400" cy="4574133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>
                <a:solidFill>
                  <a:schemeClr val="folHlink"/>
                </a:solidFill>
              </a:rPr>
              <a:t>Bariéry</a:t>
            </a:r>
            <a:r>
              <a:rPr lang="cs-CZ" altLang="cs-CZ" dirty="0"/>
              <a:t>: jazyk (lingua franca), stereotypy, </a:t>
            </a:r>
            <a:r>
              <a:rPr lang="cs-CZ" altLang="cs-CZ" dirty="0" err="1"/>
              <a:t>etnofaulismy</a:t>
            </a:r>
            <a:r>
              <a:rPr lang="cs-CZ" altLang="cs-CZ" dirty="0"/>
              <a:t> →nepřátelství, národní mentalita.</a:t>
            </a:r>
            <a:br>
              <a:rPr lang="cs-CZ" altLang="cs-CZ" sz="1600" b="1" dirty="0">
                <a:solidFill>
                  <a:schemeClr val="folHlink"/>
                </a:solidFill>
              </a:rPr>
            </a:br>
            <a:br>
              <a:rPr lang="cs-CZ" altLang="cs-CZ" sz="1000" b="1" dirty="0">
                <a:solidFill>
                  <a:schemeClr val="folHlink"/>
                </a:solidFill>
              </a:rPr>
            </a:br>
            <a:r>
              <a:rPr lang="cs-CZ" altLang="cs-CZ" dirty="0"/>
              <a:t>Vedle zvládnutí cizího jazyka může představovat určitý problém </a:t>
            </a:r>
            <a:r>
              <a:rPr lang="cs-CZ" altLang="cs-CZ" b="1" dirty="0">
                <a:solidFill>
                  <a:schemeClr val="accent6">
                    <a:lumMod val="75000"/>
                  </a:schemeClr>
                </a:solidFill>
              </a:rPr>
              <a:t>neverbální komunikace</a:t>
            </a:r>
            <a:r>
              <a:rPr lang="cs-CZ" altLang="cs-CZ" dirty="0"/>
              <a:t>.</a:t>
            </a:r>
            <a:br>
              <a:rPr lang="cs-CZ" altLang="cs-CZ" dirty="0"/>
            </a:br>
            <a:br>
              <a:rPr lang="cs-CZ" altLang="cs-CZ" sz="1000" dirty="0"/>
            </a:br>
            <a:r>
              <a:rPr lang="cs-CZ" dirty="0"/>
              <a:t>U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gest a postavení těla </a:t>
            </a:r>
            <a:r>
              <a:rPr lang="cs-CZ" dirty="0"/>
              <a:t>- velké interkulturní rozdílnosti.</a:t>
            </a:r>
          </a:p>
          <a:p>
            <a:pPr marL="0" indent="0">
              <a:buNone/>
            </a:pPr>
            <a:r>
              <a:rPr lang="cs-CZ" sz="2400" dirty="0"/>
              <a:t>Velkou část neverbálních sdělení nelze jednoznačně převést do slov a dekódovat zcela určitým způsobem.</a:t>
            </a:r>
            <a:br>
              <a:rPr lang="cs-CZ" altLang="cs-CZ" sz="2400" dirty="0">
                <a:solidFill>
                  <a:schemeClr val="tx1"/>
                </a:solidFill>
              </a:rPr>
            </a:br>
            <a:br>
              <a:rPr lang="cs-CZ" altLang="cs-CZ" sz="1000" dirty="0">
                <a:solidFill>
                  <a:schemeClr val="tx1"/>
                </a:solidFill>
              </a:rPr>
            </a:br>
            <a:r>
              <a:rPr lang="cs-CZ" sz="2400" dirty="0"/>
              <a:t>Vedle neverbální stránky komunikace je třeba zvládnout i </a:t>
            </a:r>
            <a:r>
              <a:rPr lang="cs-CZ" sz="2400" b="1" dirty="0" err="1">
                <a:solidFill>
                  <a:srgbClr val="FFC000"/>
                </a:solidFill>
              </a:rPr>
              <a:t>metakomunikaci</a:t>
            </a:r>
            <a:r>
              <a:rPr lang="cs-CZ" sz="2400" dirty="0"/>
              <a:t> – např. správný slovní akcent, sílu hlasu, </a:t>
            </a:r>
            <a:r>
              <a:rPr lang="cs-CZ" sz="2400" dirty="0">
                <a:solidFill>
                  <a:schemeClr val="tx1"/>
                </a:solidFill>
              </a:rPr>
              <a:t>vyjádření emocí , i když </a:t>
            </a:r>
            <a:r>
              <a:rPr lang="cs-CZ" sz="2400" dirty="0"/>
              <a:t>u všech lidí lze určit zhruba pět základních výrazů tváře: pocit štěstí, hněvu, znechucení, strachu a překvapení (Charles Darwin). 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dirty="0"/>
            </a:br>
            <a:br>
              <a:rPr lang="cs-CZ" sz="1200" dirty="0"/>
            </a:b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14140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268760"/>
            <a:ext cx="7772400" cy="504056"/>
          </a:xfrm>
        </p:spPr>
        <p:txBody>
          <a:bodyPr/>
          <a:lstStyle/>
          <a:p>
            <a:pPr algn="ctr"/>
            <a:r>
              <a:rPr lang="cs-CZ" b="1" dirty="0"/>
              <a:t>Interkulturní komunikace </a:t>
            </a:r>
            <a:br>
              <a:rPr lang="cs-CZ" b="1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060847"/>
            <a:ext cx="7772400" cy="3888433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000" dirty="0"/>
              <a:t>Komunikace často  směřuje pouze ke </a:t>
            </a:r>
            <a:r>
              <a:rPr lang="cs-CZ" altLang="cs-CZ" sz="2000" b="1" dirty="0">
                <a:solidFill>
                  <a:schemeClr val="folHlink"/>
                </a:solidFill>
              </a:rPr>
              <a:t>sdílení pocitů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small</a:t>
            </a:r>
            <a:r>
              <a:rPr lang="cs-CZ" altLang="cs-CZ" sz="2000" dirty="0"/>
              <a:t> talk), umění sdělovat se (A. Moravia)</a:t>
            </a:r>
            <a:br>
              <a:rPr lang="cs-CZ" altLang="cs-CZ" sz="2000" dirty="0"/>
            </a:br>
            <a:endParaRPr lang="cs-CZ" altLang="cs-CZ" sz="1200" dirty="0"/>
          </a:p>
          <a:p>
            <a:pPr marL="0" indent="0">
              <a:buNone/>
            </a:pPr>
            <a:r>
              <a:rPr lang="cs-CZ" altLang="cs-CZ" sz="2000" dirty="0">
                <a:latin typeface="Arial" charset="0"/>
              </a:rPr>
              <a:t>On-line životní styl – kvantita na úkor kvality</a:t>
            </a:r>
          </a:p>
          <a:p>
            <a:pPr marL="0" indent="0">
              <a:buNone/>
            </a:pPr>
            <a:endParaRPr lang="cs-CZ" altLang="cs-CZ" sz="1100" dirty="0"/>
          </a:p>
          <a:p>
            <a:pPr marL="0" indent="0">
              <a:buNone/>
            </a:pPr>
            <a:r>
              <a:rPr lang="cs-CZ" altLang="cs-CZ" sz="2000" dirty="0"/>
              <a:t>U verbální komunikace – rozdíl </a:t>
            </a:r>
            <a:r>
              <a:rPr lang="cs-CZ" altLang="cs-CZ" sz="2000" dirty="0">
                <a:solidFill>
                  <a:schemeClr val="folHlink"/>
                </a:solidFill>
              </a:rPr>
              <a:t>významu</a:t>
            </a:r>
            <a:r>
              <a:rPr lang="cs-CZ" altLang="cs-CZ" sz="2000" dirty="0"/>
              <a:t> a </a:t>
            </a:r>
            <a:r>
              <a:rPr lang="cs-CZ" altLang="cs-CZ" sz="2000" dirty="0">
                <a:solidFill>
                  <a:schemeClr val="folHlink"/>
                </a:solidFill>
              </a:rPr>
              <a:t>smyslu</a:t>
            </a:r>
            <a:br>
              <a:rPr lang="cs-CZ" altLang="cs-CZ" sz="2000" dirty="0">
                <a:latin typeface="Arial" charset="0"/>
              </a:rPr>
            </a:br>
            <a:endParaRPr lang="cs-CZ" altLang="cs-CZ" sz="900" dirty="0">
              <a:latin typeface="Arial" charset="0"/>
            </a:endParaRPr>
          </a:p>
          <a:p>
            <a:pPr marL="0" indent="0">
              <a:buNone/>
            </a:pPr>
            <a:r>
              <a:rPr lang="cs-CZ" altLang="cs-CZ" sz="2000" b="1" dirty="0">
                <a:solidFill>
                  <a:schemeClr val="folHlink"/>
                </a:solidFill>
              </a:rPr>
              <a:t>Komunikace ohrožena</a:t>
            </a:r>
            <a:r>
              <a:rPr lang="cs-CZ" altLang="cs-CZ" sz="2000" b="1" dirty="0"/>
              <a:t>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>
                <a:solidFill>
                  <a:schemeClr val="folHlink"/>
                </a:solidFill>
              </a:rPr>
              <a:t>Stejné</a:t>
            </a:r>
            <a:r>
              <a:rPr lang="cs-CZ" altLang="cs-CZ" sz="2000" dirty="0"/>
              <a:t> </a:t>
            </a:r>
            <a:r>
              <a:rPr lang="cs-CZ" altLang="cs-CZ" sz="2000" dirty="0">
                <a:solidFill>
                  <a:schemeClr val="folHlink"/>
                </a:solidFill>
              </a:rPr>
              <a:t>skutečnosti</a:t>
            </a:r>
            <a:r>
              <a:rPr lang="cs-CZ" altLang="cs-CZ" sz="2000" dirty="0"/>
              <a:t> vyjádřené </a:t>
            </a:r>
            <a:r>
              <a:rPr lang="cs-CZ" altLang="cs-CZ" sz="2000" dirty="0">
                <a:solidFill>
                  <a:schemeClr val="folHlink"/>
                </a:solidFill>
              </a:rPr>
              <a:t>rozdílnými</a:t>
            </a:r>
            <a:r>
              <a:rPr lang="cs-CZ" altLang="cs-CZ" sz="2000" dirty="0"/>
              <a:t> </a:t>
            </a:r>
            <a:r>
              <a:rPr lang="cs-CZ" altLang="cs-CZ" sz="2000" dirty="0">
                <a:solidFill>
                  <a:schemeClr val="folHlink"/>
                </a:solidFill>
              </a:rPr>
              <a:t>znaky</a:t>
            </a:r>
            <a:r>
              <a:rPr lang="cs-CZ" altLang="cs-CZ" sz="2000" dirty="0"/>
              <a:t> (žargon) </a:t>
            </a:r>
            <a:endParaRPr lang="cs-CZ" altLang="cs-CZ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>
                <a:solidFill>
                  <a:schemeClr val="folHlink"/>
                </a:solidFill>
              </a:rPr>
              <a:t>Tytéž znaky</a:t>
            </a:r>
            <a:r>
              <a:rPr lang="cs-CZ" altLang="cs-CZ" sz="20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cs-CZ" altLang="cs-CZ" sz="2000" dirty="0"/>
              <a:t>interpretovány </a:t>
            </a:r>
            <a:r>
              <a:rPr lang="cs-CZ" altLang="cs-CZ" sz="2000" dirty="0">
                <a:solidFill>
                  <a:schemeClr val="folHlink"/>
                </a:solidFill>
              </a:rPr>
              <a:t>různě</a:t>
            </a:r>
            <a:r>
              <a:rPr lang="cs-CZ" altLang="cs-CZ" sz="2000" dirty="0"/>
              <a:t>, a to znakům přiřazen: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cs-CZ" altLang="cs-CZ" sz="2000" dirty="0"/>
              <a:t>     - odlišný </a:t>
            </a:r>
            <a:r>
              <a:rPr lang="cs-CZ" altLang="cs-CZ" sz="2000" dirty="0">
                <a:solidFill>
                  <a:schemeClr val="folHlink"/>
                </a:solidFill>
              </a:rPr>
              <a:t>význam</a:t>
            </a:r>
            <a:r>
              <a:rPr lang="cs-CZ" altLang="cs-CZ" sz="2000" dirty="0"/>
              <a:t> (slovo má více významů)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cs-CZ" altLang="cs-CZ" sz="2000" dirty="0"/>
              <a:t>	 - odlišný </a:t>
            </a:r>
            <a:r>
              <a:rPr lang="cs-CZ" altLang="cs-CZ" sz="2000" dirty="0">
                <a:solidFill>
                  <a:schemeClr val="folHlink"/>
                </a:solidFill>
              </a:rPr>
              <a:t>smysl</a:t>
            </a:r>
            <a:r>
              <a:rPr lang="cs-CZ" altLang="cs-CZ" sz="2000" dirty="0"/>
              <a:t>: a) slovo je rozdílně chápáno (svoboda)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cs-CZ" altLang="cs-CZ" sz="2000" dirty="0"/>
              <a:t>                  b) slovo je spojeno s jiným kontextem (žert)</a:t>
            </a:r>
          </a:p>
          <a:p>
            <a:pPr marL="0" indent="0">
              <a:buNone/>
            </a:pPr>
            <a:b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37875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Sociální interakce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Představuje jádro, smysl společenských vztahů.</a:t>
            </a:r>
            <a:br>
              <a:rPr lang="cs-CZ" dirty="0"/>
            </a:br>
            <a:r>
              <a:rPr lang="cs-CZ" dirty="0"/>
              <a:t>Teorie sociální interakce vychází z předpokladu, že sociální interakce konstituuje sociální život.</a:t>
            </a:r>
            <a:br>
              <a:rPr lang="cs-CZ" dirty="0"/>
            </a:br>
            <a:r>
              <a:rPr lang="cs-CZ" dirty="0"/>
              <a:t>Sociální interakci lze studovat: a) obsahově,</a:t>
            </a:r>
            <a:br>
              <a:rPr lang="cs-CZ" dirty="0"/>
            </a:br>
            <a:r>
              <a:rPr lang="cs-CZ" dirty="0"/>
              <a:t>		b) formálně.</a:t>
            </a:r>
            <a:br>
              <a:rPr lang="cs-CZ" dirty="0"/>
            </a:br>
            <a:r>
              <a:rPr lang="cs-CZ" dirty="0"/>
              <a:t>Z hlediska formy lze rozlišit podle cílů a jejich dosažení: </a:t>
            </a:r>
          </a:p>
          <a:p>
            <a:pPr lvl="0"/>
            <a:r>
              <a:rPr lang="cs-CZ" dirty="0"/>
              <a:t>spolupráci,</a:t>
            </a:r>
          </a:p>
          <a:p>
            <a:pPr lvl="0"/>
            <a:r>
              <a:rPr lang="cs-CZ" dirty="0"/>
              <a:t>soutěžení,</a:t>
            </a:r>
          </a:p>
          <a:p>
            <a:pPr lvl="0"/>
            <a:r>
              <a:rPr lang="cs-CZ" dirty="0"/>
              <a:t>výměnu činností (sociální směnu),</a:t>
            </a:r>
          </a:p>
          <a:p>
            <a:pPr lvl="0"/>
            <a:r>
              <a:rPr lang="cs-CZ" dirty="0"/>
              <a:t>konflikt.</a:t>
            </a:r>
          </a:p>
          <a:p>
            <a:pPr marL="0" indent="0">
              <a:buNone/>
            </a:pPr>
            <a:r>
              <a:rPr lang="cs-CZ" dirty="0"/>
              <a:t>Cíle interakce: a) instrumentální nebo b) expresivní 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87147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sz="2800" b="1" dirty="0"/>
            </a:b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Děkuji za pozornost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585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Unifikace sociálního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Cíl unifikace </a:t>
            </a:r>
            <a:r>
              <a:rPr lang="cs-CZ" dirty="0"/>
              <a:t>(uniformizace) sociálního jednání:</a:t>
            </a:r>
          </a:p>
          <a:p>
            <a:pPr marL="0" indent="0">
              <a:buNone/>
            </a:pPr>
            <a:r>
              <a:rPr lang="cs-CZ" dirty="0"/>
              <a:t>- ochrana a přežití,</a:t>
            </a:r>
            <a:br>
              <a:rPr lang="cs-CZ" dirty="0"/>
            </a:br>
            <a:r>
              <a:rPr lang="cs-CZ" dirty="0"/>
              <a:t>- uspokojení potřeb,</a:t>
            </a:r>
            <a:br>
              <a:rPr lang="cs-CZ" dirty="0"/>
            </a:br>
            <a:r>
              <a:rPr lang="cs-CZ" dirty="0"/>
              <a:t>- předvídatelnost chování.</a:t>
            </a:r>
          </a:p>
          <a:p>
            <a:pPr marL="0" indent="0">
              <a:buNone/>
            </a:pPr>
            <a:r>
              <a:rPr lang="cs-CZ" dirty="0"/>
              <a:t>Unifikace chování se prosazuje </a:t>
            </a:r>
            <a:r>
              <a:rPr lang="cs-CZ" altLang="cs-CZ" dirty="0"/>
              <a:t>ukládáním závazných vzorů v procesu </a:t>
            </a:r>
            <a:r>
              <a:rPr lang="cs-CZ" altLang="cs-CZ" b="1" dirty="0"/>
              <a:t>institucionalizace sociálního chování</a:t>
            </a:r>
            <a:r>
              <a:rPr lang="cs-CZ" altLang="cs-CZ" dirty="0"/>
              <a:t>.</a:t>
            </a:r>
          </a:p>
          <a:p>
            <a:pPr marL="0" indent="0">
              <a:buNone/>
            </a:pPr>
            <a:r>
              <a:rPr lang="cs-CZ" altLang="cs-CZ" dirty="0"/>
              <a:t> Výsledkem procesu institucionalizace je: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b="1" dirty="0"/>
              <a:t>normativní řád společnosti </a:t>
            </a:r>
            <a:r>
              <a:rPr lang="cs-CZ" altLang="cs-CZ" dirty="0"/>
              <a:t>- zahrnuje jednotlivé druhy sociálních norem (právní, morální apod.),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b="1" dirty="0"/>
              <a:t>sociální instituce </a:t>
            </a:r>
            <a:r>
              <a:rPr lang="cs-CZ" altLang="cs-CZ" dirty="0"/>
              <a:t>- i</a:t>
            </a:r>
            <a:r>
              <a:rPr lang="cs-CZ" dirty="0"/>
              <a:t>nstitucionalizují určité okruhy společenských vztahů (instituce rodiny, manželství).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8782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Institucionalizace sociálního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 hlediska normativního řádu rozdělujeme chování na:</a:t>
            </a:r>
            <a:br>
              <a:rPr lang="cs-CZ" dirty="0"/>
            </a:br>
            <a:r>
              <a:rPr lang="cs-CZ" dirty="0"/>
              <a:t>• institucionalizované- v souladu se sociálními normami,</a:t>
            </a:r>
            <a:br>
              <a:rPr lang="cs-CZ" dirty="0"/>
            </a:br>
            <a:r>
              <a:rPr lang="cs-CZ" dirty="0"/>
              <a:t>• neinstitucionalizované – normami neupravené,</a:t>
            </a:r>
            <a:br>
              <a:rPr lang="cs-CZ" dirty="0"/>
            </a:br>
            <a:r>
              <a:rPr lang="cs-CZ" dirty="0"/>
              <a:t>• deviantní - odchyluje se od požadavku sociální normy.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Cílem institucionalizace </a:t>
            </a:r>
            <a:r>
              <a:rPr lang="cs-CZ" dirty="0"/>
              <a:t>sociálního chování  je:</a:t>
            </a:r>
            <a:br>
              <a:rPr lang="cs-CZ" dirty="0"/>
            </a:br>
            <a:r>
              <a:rPr lang="cs-CZ" dirty="0"/>
              <a:t>• vyloučení sociálně neschvalovaného chování,</a:t>
            </a:r>
            <a:br>
              <a:rPr lang="cs-CZ" dirty="0"/>
            </a:br>
            <a:r>
              <a:rPr lang="cs-CZ" dirty="0"/>
              <a:t>• omezení sociálně konfliktního chování – předcházení </a:t>
            </a:r>
            <a:r>
              <a:rPr lang="cs-CZ" sz="1000" dirty="0"/>
              <a:t>   </a:t>
            </a:r>
          </a:p>
          <a:p>
            <a:pPr marL="0" indent="0">
              <a:buNone/>
            </a:pPr>
            <a:r>
              <a:rPr lang="cs-CZ" sz="1000" dirty="0"/>
              <a:t>         </a:t>
            </a:r>
            <a:r>
              <a:rPr lang="cs-CZ" dirty="0"/>
              <a:t>sporům,</a:t>
            </a:r>
            <a:br>
              <a:rPr lang="cs-CZ" dirty="0"/>
            </a:br>
            <a:r>
              <a:rPr lang="cs-CZ" dirty="0"/>
              <a:t>• omezení sociálně neobvyklého (extrémního,</a:t>
            </a:r>
            <a:br>
              <a:rPr lang="cs-CZ" dirty="0"/>
            </a:br>
            <a:r>
              <a:rPr lang="cs-CZ" dirty="0"/>
              <a:t>    extravagantního, výstředního) chování.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620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Sociální instituce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Sociální instituce poskytují:</a:t>
            </a:r>
          </a:p>
          <a:p>
            <a:pPr marL="0" indent="0">
              <a:buNone/>
            </a:pPr>
            <a:r>
              <a:rPr lang="cs-CZ" dirty="0"/>
              <a:t>- způsoby řešení určitých problémů (např. chudoby), </a:t>
            </a:r>
            <a:br>
              <a:rPr lang="cs-CZ" dirty="0"/>
            </a:br>
            <a:r>
              <a:rPr lang="cs-CZ" dirty="0"/>
              <a:t>- uspokojování určitých reálných nebo fiktivních potřeb </a:t>
            </a:r>
          </a:p>
          <a:p>
            <a:pPr marL="0" indent="0">
              <a:buNone/>
            </a:pPr>
            <a:r>
              <a:rPr lang="cs-CZ" dirty="0"/>
              <a:t>    sociálních subjektů (např. instituce manželství)</a:t>
            </a:r>
          </a:p>
          <a:p>
            <a:pPr marL="0" indent="0">
              <a:buNone/>
            </a:pPr>
            <a:r>
              <a:rPr lang="cs-CZ" dirty="0"/>
              <a:t>Sociální instituce v sobě propojují </a:t>
            </a:r>
            <a:r>
              <a:rPr lang="cs-CZ" altLang="cs-CZ" dirty="0"/>
              <a:t>typizované způsoby sociálních vztahů a činností, sociální pozice a role, sociální normy a sociální hodnoty. </a:t>
            </a:r>
            <a:r>
              <a:rPr lang="cs-CZ" b="1" dirty="0"/>
              <a:t>Instituce</a:t>
            </a:r>
            <a:r>
              <a:rPr lang="cs-CZ" dirty="0"/>
              <a:t> nezná členství a jejím úkolem je plnit určité společenské funkce. Tím se liší od </a:t>
            </a:r>
            <a:r>
              <a:rPr lang="cs-CZ" b="1" dirty="0"/>
              <a:t>organizace</a:t>
            </a:r>
            <a:r>
              <a:rPr lang="cs-CZ" dirty="0"/>
              <a:t>, která je </a:t>
            </a:r>
            <a:r>
              <a:rPr lang="cs-CZ" altLang="cs-CZ" dirty="0"/>
              <a:t>souborem jedinců spolupracujících k dosažení určitých cílů. Škola je jak institucí, tak může být i organizací (</a:t>
            </a:r>
            <a:r>
              <a:rPr lang="cs-CZ" altLang="cs-CZ" dirty="0" err="1"/>
              <a:t>PrF</a:t>
            </a:r>
            <a:r>
              <a:rPr lang="cs-CZ" altLang="cs-CZ" dirty="0"/>
              <a:t> MU).</a:t>
            </a:r>
            <a:endParaRPr lang="cs-CZ" dirty="0"/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0261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>
                <a:solidFill>
                  <a:schemeClr val="folHlink"/>
                </a:solidFill>
              </a:rPr>
              <a:t>Sociální instituce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502125"/>
          </a:xfrm>
        </p:spPr>
        <p:txBody>
          <a:bodyPr/>
          <a:lstStyle/>
          <a:p>
            <a:pPr marL="0" indent="0">
              <a:buNone/>
            </a:pPr>
            <a:r>
              <a:rPr lang="cs-CZ" altLang="cs-CZ" b="1" dirty="0">
                <a:solidFill>
                  <a:schemeClr val="folHlink"/>
                </a:solidFill>
              </a:rPr>
              <a:t>Sociální instituce</a:t>
            </a:r>
            <a:r>
              <a:rPr lang="cs-CZ" altLang="cs-CZ" b="1" dirty="0"/>
              <a:t> </a:t>
            </a:r>
            <a:r>
              <a:rPr lang="cs-CZ" altLang="cs-CZ" dirty="0"/>
              <a:t>= komplex sociálními regulativy stanovených sociálních vztahů a v jejich rámci probíhajících činností, který je většinou členů sociálního útvaru považován za platný a závazný</a:t>
            </a:r>
            <a:br>
              <a:rPr lang="cs-CZ" altLang="cs-CZ" b="1" dirty="0"/>
            </a:br>
            <a:br>
              <a:rPr lang="cs-CZ" altLang="cs-CZ" sz="1000" b="1" dirty="0"/>
            </a:br>
            <a:r>
              <a:rPr lang="cs-CZ" altLang="cs-CZ" b="1" dirty="0">
                <a:solidFill>
                  <a:schemeClr val="folHlink"/>
                </a:solidFill>
              </a:rPr>
              <a:t>Jádro</a:t>
            </a:r>
            <a:r>
              <a:rPr lang="cs-CZ" altLang="cs-CZ" b="1" dirty="0"/>
              <a:t> sociální instituce tvoří:</a:t>
            </a:r>
            <a:br>
              <a:rPr lang="cs-CZ" altLang="cs-CZ" b="1" dirty="0"/>
            </a:br>
            <a:r>
              <a:rPr lang="cs-CZ" altLang="cs-CZ" dirty="0"/>
              <a:t>- propojené sociální normy, sociální pozice a role </a:t>
            </a:r>
            <a:br>
              <a:rPr lang="cs-CZ" altLang="cs-CZ" dirty="0"/>
            </a:br>
            <a:r>
              <a:rPr lang="cs-CZ" altLang="cs-CZ" dirty="0"/>
              <a:t>- typizované způsoby </a:t>
            </a:r>
            <a:r>
              <a:rPr lang="cs-CZ" altLang="cs-CZ" dirty="0" err="1"/>
              <a:t>společ</a:t>
            </a:r>
            <a:r>
              <a:rPr lang="cs-CZ" altLang="cs-CZ" dirty="0"/>
              <a:t>. vztahů a činností </a:t>
            </a:r>
            <a:br>
              <a:rPr lang="cs-CZ" altLang="cs-CZ" dirty="0"/>
            </a:br>
            <a:r>
              <a:rPr lang="cs-CZ" altLang="cs-CZ" dirty="0"/>
              <a:t>- sociální hodnoty </a:t>
            </a:r>
            <a:br>
              <a:rPr lang="cs-CZ" altLang="cs-CZ" dirty="0"/>
            </a:br>
            <a:r>
              <a:rPr lang="cs-CZ" altLang="cs-CZ" dirty="0"/>
              <a:t>- některé sociální instituce závisí na existenci a fungování určité sociální organizace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6616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Sociální vazby a společenské vztahy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Úrovně sociální vazby:</a:t>
            </a:r>
          </a:p>
          <a:p>
            <a:pPr lvl="0"/>
            <a:r>
              <a:rPr lang="cs-CZ" dirty="0"/>
              <a:t>Setkávání v prostoru – potkávání se se vzájemnou percepcí – pouze se registrují;</a:t>
            </a:r>
          </a:p>
          <a:p>
            <a:pPr lvl="0"/>
            <a:r>
              <a:rPr lang="cs-CZ" dirty="0"/>
              <a:t>Psychická vazba – navození pocitů, zájmu o druhé (např. sympatie, antipatie, mizí indiferentní vztah); </a:t>
            </a:r>
          </a:p>
          <a:p>
            <a:pPr lvl="0"/>
            <a:r>
              <a:rPr lang="cs-CZ" dirty="0"/>
              <a:t>Sociální kontakt – nesystematický, spojený s výměnou hodnot (materiálních nebo duchovních);</a:t>
            </a:r>
          </a:p>
          <a:p>
            <a:r>
              <a:rPr lang="cs-CZ" dirty="0"/>
              <a:t>Společenský vztah</a:t>
            </a:r>
            <a:r>
              <a:rPr lang="cs-CZ" b="1" dirty="0"/>
              <a:t> </a:t>
            </a:r>
            <a:r>
              <a:rPr lang="cs-CZ" dirty="0"/>
              <a:t>– dlouhodobější stav vzájemné interakce </a:t>
            </a:r>
            <a:r>
              <a:rPr lang="cs-CZ" altLang="cs-CZ" sz="2400" dirty="0">
                <a:effectLst/>
              </a:rPr>
              <a:t>(</a:t>
            </a:r>
            <a:r>
              <a:rPr lang="cs-CZ" altLang="cs-CZ" sz="2400" dirty="0" err="1">
                <a:effectLst/>
              </a:rPr>
              <a:t>Dunbarovo</a:t>
            </a:r>
            <a:r>
              <a:rPr lang="cs-CZ" altLang="cs-CZ" sz="2400" dirty="0">
                <a:effectLst/>
              </a:rPr>
              <a:t> číslo)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b="1" dirty="0"/>
              <a:t>Společenský vztah - </a:t>
            </a:r>
            <a:r>
              <a:rPr lang="cs-CZ" dirty="0"/>
              <a:t>stav vzájemné závislosti a ovlivňování sociálních subjektů.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Základní prvky společenským vztahů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502125"/>
          </a:xfrm>
        </p:spPr>
        <p:txBody>
          <a:bodyPr/>
          <a:lstStyle/>
          <a:p>
            <a:pPr lvl="0"/>
            <a:r>
              <a:rPr lang="cs-CZ" dirty="0"/>
              <a:t>účastníci vztahu,</a:t>
            </a:r>
          </a:p>
          <a:p>
            <a:pPr lvl="0"/>
            <a:r>
              <a:rPr lang="cs-CZ" dirty="0"/>
              <a:t>vzájemná vazba- hodnota, na níž je vztah vybudován,</a:t>
            </a:r>
          </a:p>
          <a:p>
            <a:pPr lvl="0"/>
            <a:r>
              <a:rPr lang="cs-CZ" dirty="0"/>
              <a:t>povinnosti (závazky) a práva (resp. normativní očekávání), jež vztah garantují.</a:t>
            </a:r>
          </a:p>
          <a:p>
            <a:pPr marL="0" indent="0">
              <a:buNone/>
            </a:pPr>
            <a:r>
              <a:rPr lang="cs-CZ" b="1" dirty="0"/>
              <a:t>Úrovně společenských vztahů</a:t>
            </a:r>
            <a:r>
              <a:rPr lang="cs-CZ" dirty="0"/>
              <a:t>:</a:t>
            </a:r>
          </a:p>
          <a:p>
            <a:pPr lvl="0"/>
            <a:r>
              <a:rPr lang="cs-CZ" b="1" dirty="0" err="1"/>
              <a:t>mikrosociální</a:t>
            </a:r>
            <a:r>
              <a:rPr lang="cs-CZ" dirty="0"/>
              <a:t> - mezi jedinci navzájem, jedinci a skupinou,</a:t>
            </a:r>
          </a:p>
          <a:p>
            <a:pPr lvl="0"/>
            <a:r>
              <a:rPr lang="cs-CZ" b="1" dirty="0" err="1"/>
              <a:t>mezosociální</a:t>
            </a:r>
            <a:r>
              <a:rPr lang="cs-CZ" dirty="0"/>
              <a:t>- vztahy mezi skupinami a organizacemi,</a:t>
            </a:r>
          </a:p>
          <a:p>
            <a:pPr lvl="0"/>
            <a:r>
              <a:rPr lang="cs-CZ" b="1" dirty="0"/>
              <a:t>makrosociální</a:t>
            </a:r>
            <a:r>
              <a:rPr lang="cs-CZ" dirty="0"/>
              <a:t> - na celospolečenské úrovni mezi velkými společenskými skupinami (např. politickými stranami).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Chování jedinců v sociálních vztazích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Chování v sociálních vztazích určují vedle psychiky a tendencí interpersonálního jednání </a:t>
            </a:r>
            <a:r>
              <a:rPr lang="cs-CZ" b="1" dirty="0"/>
              <a:t>sociální momenty</a:t>
            </a:r>
            <a:r>
              <a:rPr lang="cs-CZ" dirty="0"/>
              <a:t>:</a:t>
            </a:r>
          </a:p>
          <a:p>
            <a:pPr eaLnBrk="1" hangingPunct="1">
              <a:buNone/>
            </a:pPr>
            <a:r>
              <a:rPr lang="cs-CZ" altLang="cs-CZ" b="1" dirty="0"/>
              <a:t>1. </a:t>
            </a:r>
            <a:r>
              <a:rPr lang="cs-CZ" altLang="cs-CZ" dirty="0"/>
              <a:t>Aktuální sociální situace (na mikro i makro úrovni),</a:t>
            </a:r>
          </a:p>
          <a:p>
            <a:pPr eaLnBrk="1" hangingPunct="1">
              <a:buNone/>
            </a:pPr>
            <a:r>
              <a:rPr lang="cs-CZ" altLang="cs-CZ" b="1" dirty="0"/>
              <a:t>2. </a:t>
            </a:r>
            <a:r>
              <a:rPr lang="cs-CZ" altLang="cs-CZ" dirty="0"/>
              <a:t>Tlak sociálních regulativů (sociál. hodnot a norem),</a:t>
            </a:r>
          </a:p>
          <a:p>
            <a:pPr marL="0" indent="0">
              <a:buNone/>
            </a:pPr>
            <a:r>
              <a:rPr lang="cs-CZ" dirty="0"/>
              <a:t>Jedinec v sociálních vztazích reflektuje obecně akceptované sociální hodnoty a sociální normy (právní, morální, zvykové, ekonomické, náboženské a další).</a:t>
            </a:r>
          </a:p>
          <a:p>
            <a:pPr marL="0" indent="0">
              <a:buNone/>
            </a:pPr>
            <a:r>
              <a:rPr lang="cs-CZ" dirty="0"/>
              <a:t>Právně upravené sociální vztahy se stávají zároveň právními vztahy - představují určitý rámec sociálních vztahů. Obdobně morálními, ekonomickými aj. vztahy.</a:t>
            </a:r>
            <a:r>
              <a:rPr lang="cs-CZ" altLang="cs-CZ" dirty="0"/>
              <a:t> </a:t>
            </a:r>
            <a:r>
              <a:rPr lang="cs-CZ" altLang="cs-CZ" b="1" dirty="0"/>
              <a:t>3. </a:t>
            </a:r>
            <a:r>
              <a:rPr lang="cs-CZ" altLang="cs-CZ" dirty="0"/>
              <a:t>Začleněním jedince do sociálních struktur a sítí.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FRMU – Inovace předmětu Sociologické aspekty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7FFC5-F433-4ED2-88B9-8EC55C9DBDDA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558[1]">
  <a:themeElements>
    <a:clrScheme name="3558[1]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[1]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558[1]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3558[1]</Template>
  <TotalTime>0</TotalTime>
  <Words>2691</Words>
  <Application>Microsoft Office PowerPoint</Application>
  <PresentationFormat>Předvádění na obrazovce (4:3)</PresentationFormat>
  <Paragraphs>220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Arial</vt:lpstr>
      <vt:lpstr>Times New Roman</vt:lpstr>
      <vt:lpstr>Trebuchet MS</vt:lpstr>
      <vt:lpstr>Wingdings</vt:lpstr>
      <vt:lpstr>3558[1]</vt:lpstr>
      <vt:lpstr>BÉŽOVÁ TITL</vt:lpstr>
      <vt:lpstr> Sociologické aspekty veřejné správy 2  Sociální jednání, sociální vztahy  </vt:lpstr>
      <vt:lpstr>Sociální chování a jednání </vt:lpstr>
      <vt:lpstr>Unifikace sociálního jednání</vt:lpstr>
      <vt:lpstr>Institucionalizace sociálního chování</vt:lpstr>
      <vt:lpstr>Sociální instituce</vt:lpstr>
      <vt:lpstr>Sociální instituce</vt:lpstr>
      <vt:lpstr>Sociální vazby a společenské vztahy</vt:lpstr>
      <vt:lpstr>Základní prvky společenským vztahů</vt:lpstr>
      <vt:lpstr>Chování jedinců v sociálních vztazích</vt:lpstr>
      <vt:lpstr>Začlenění jedince do sociálních struktur a sítí </vt:lpstr>
      <vt:lpstr>Tři dimenze sociálních vztahů</vt:lpstr>
      <vt:lpstr>Sociální percepce (kognice) </vt:lpstr>
      <vt:lpstr>Mechanismy sociální percepce</vt:lpstr>
      <vt:lpstr>Náročnost sociální percepce</vt:lpstr>
      <vt:lpstr>Subjektivnost sociální percepce - chybovost </vt:lpstr>
      <vt:lpstr>Sociální komunikace </vt:lpstr>
      <vt:lpstr>Sociální komunikace </vt:lpstr>
      <vt:lpstr>Sociální komunikace </vt:lpstr>
      <vt:lpstr>Metakomunikace-doprovodný prvek komunikace </vt:lpstr>
      <vt:lpstr>Subjekty a proces komunikace </vt:lpstr>
      <vt:lpstr>Informační bariéry </vt:lpstr>
      <vt:lpstr>Komunikační akt zahrnuje:</vt:lpstr>
      <vt:lpstr>Komunikace mužů a žen </vt:lpstr>
      <vt:lpstr>Interkulturní komunikace  </vt:lpstr>
      <vt:lpstr>Interkulturní komunikace  </vt:lpstr>
      <vt:lpstr>Interkulturní komunikace  </vt:lpstr>
      <vt:lpstr>Interkulturní komunikace  </vt:lpstr>
      <vt:lpstr>Sociální interakce </vt:lpstr>
      <vt:lpstr>  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12547</dc:creator>
  <cp:lastModifiedBy>Miloš Večeřa</cp:lastModifiedBy>
  <cp:revision>80</cp:revision>
  <dcterms:created xsi:type="dcterms:W3CDTF">2008-09-02T10:48:00Z</dcterms:created>
  <dcterms:modified xsi:type="dcterms:W3CDTF">2022-09-12T21:16:57Z</dcterms:modified>
</cp:coreProperties>
</file>