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8"/>
  </p:notesMasterIdLst>
  <p:handoutMasterIdLst>
    <p:handoutMasterId r:id="rId29"/>
  </p:handoutMasterIdLst>
  <p:sldIdLst>
    <p:sldId id="256" r:id="rId2"/>
    <p:sldId id="257" r:id="rId3"/>
    <p:sldId id="271" r:id="rId4"/>
    <p:sldId id="280" r:id="rId5"/>
    <p:sldId id="273" r:id="rId6"/>
    <p:sldId id="275" r:id="rId7"/>
    <p:sldId id="278" r:id="rId8"/>
    <p:sldId id="274" r:id="rId9"/>
    <p:sldId id="299" r:id="rId10"/>
    <p:sldId id="300" r:id="rId11"/>
    <p:sldId id="301" r:id="rId12"/>
    <p:sldId id="302" r:id="rId13"/>
    <p:sldId id="303" r:id="rId14"/>
    <p:sldId id="304" r:id="rId15"/>
    <p:sldId id="305" r:id="rId16"/>
    <p:sldId id="306" r:id="rId17"/>
    <p:sldId id="307" r:id="rId18"/>
    <p:sldId id="318" r:id="rId19"/>
    <p:sldId id="309" r:id="rId20"/>
    <p:sldId id="310" r:id="rId21"/>
    <p:sldId id="308" r:id="rId22"/>
    <p:sldId id="313" r:id="rId23"/>
    <p:sldId id="312" r:id="rId24"/>
    <p:sldId id="314" r:id="rId25"/>
    <p:sldId id="315" r:id="rId26"/>
    <p:sldId id="317" r:id="rId27"/>
  </p:sldIdLst>
  <p:sldSz cx="9145588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  <p15:guide id="11" pos="321">
          <p15:clr>
            <a:srgbClr val="A4A3A4"/>
          </p15:clr>
        </p15:guide>
        <p15:guide id="12" pos="5419">
          <p15:clr>
            <a:srgbClr val="A4A3A4"/>
          </p15:clr>
        </p15:guide>
        <p15:guide id="13" pos="682">
          <p15:clr>
            <a:srgbClr val="A4A3A4"/>
          </p15:clr>
        </p15:guide>
        <p15:guide id="14" pos="2766">
          <p15:clr>
            <a:srgbClr val="A4A3A4"/>
          </p15:clr>
        </p15:guide>
        <p15:guide id="15" pos="297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91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33" autoAdjust="0"/>
    <p:restoredTop sz="96754" autoAdjust="0"/>
  </p:normalViewPr>
  <p:slideViewPr>
    <p:cSldViewPr snapToGrid="0">
      <p:cViewPr varScale="1">
        <p:scale>
          <a:sx n="101" d="100"/>
          <a:sy n="101" d="100"/>
        </p:scale>
        <p:origin x="976" y="76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  <p:guide pos="321"/>
        <p:guide pos="5419"/>
        <p:guide pos="682"/>
        <p:guide pos="2766"/>
        <p:guide pos="2977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928" y="2900365"/>
            <a:ext cx="852268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928" y="4116403"/>
            <a:ext cx="852268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B229B6B9-1460-4014-8B8A-5645913D2CD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754" y="414000"/>
            <a:ext cx="1546943" cy="1067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40092" y="718713"/>
            <a:ext cx="3915681" cy="320400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093" y="4500000"/>
            <a:ext cx="391568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4068000"/>
            <a:ext cx="391568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689273" y="4500000"/>
            <a:ext cx="391568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4689817" y="4068000"/>
            <a:ext cx="391568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4689273" y="718713"/>
            <a:ext cx="3915681" cy="320400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9145588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4C251B53-6C8B-4F0B-8824-504A47FFDC9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6133" y="6048047"/>
            <a:ext cx="865419" cy="597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LAW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F8393F8C-A31C-4CAB-9887-50F0DCCDFBF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8877" y="2019299"/>
            <a:ext cx="4106255" cy="2833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AA728D69-F43C-45BB-A655-A4B6ABA23B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B1B107C1-A64C-4C75-A4EF-124CAB9AEE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6" name="Obrázek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994" y="2434289"/>
            <a:ext cx="7187994" cy="1863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2"/>
            <a:ext cx="8066301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928" y="2900365"/>
            <a:ext cx="852268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928" y="4116403"/>
            <a:ext cx="852268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0048F454-420A-4E72-98B5-76C7E9DB3EE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101" y="414000"/>
            <a:ext cx="1535992" cy="1059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2"/>
            <a:ext cx="8066301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638" y="1296001"/>
            <a:ext cx="80655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540638" y="1296001"/>
            <a:ext cx="391568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4689273" y="1290515"/>
            <a:ext cx="391568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1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4689274" y="1690271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447" y="1695075"/>
            <a:ext cx="3914489" cy="389671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5599670"/>
            <a:ext cx="391448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4689274" y="1667024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3330579" y="1692003"/>
            <a:ext cx="2484075" cy="223071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40093" y="4414271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330579" y="4414271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121963" y="4414270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8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3330935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122140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540093" y="1692003"/>
            <a:ext cx="2484075" cy="223071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6121064" y="1692003"/>
            <a:ext cx="2484075" cy="223071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638" y="1296001"/>
            <a:ext cx="80655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4704976" y="692150"/>
            <a:ext cx="3901418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447" y="692151"/>
            <a:ext cx="3914489" cy="489963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5599670"/>
            <a:ext cx="391448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540094" y="692150"/>
            <a:ext cx="8066301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094" y="6228000"/>
            <a:ext cx="5941032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0554" y="6228000"/>
            <a:ext cx="189033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9193" y="1872000"/>
            <a:ext cx="8066301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Regionální a kohezní politika EU. Východiska evropské </a:t>
            </a:r>
            <a:r>
              <a:rPr lang="cs-CZ" dirty="0" err="1"/>
              <a:t>nevrchnostenské</a:t>
            </a:r>
            <a:r>
              <a:rPr lang="cs-CZ" dirty="0"/>
              <a:t> správy.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NVV09K                         Evropské správní právo</a:t>
            </a:r>
            <a:br>
              <a:rPr lang="cs-CZ" dirty="0"/>
            </a:b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cs-CZ" dirty="0"/>
              <a:t>3. přednáška</a:t>
            </a:r>
          </a:p>
          <a:p>
            <a:pPr algn="ctr"/>
            <a:r>
              <a:rPr lang="cs-CZ" dirty="0"/>
              <a:t>Mgr. Tomáš Svoboda, </a:t>
            </a:r>
            <a:r>
              <a:rPr lang="cs-CZ" dirty="0" err="1"/>
              <a:t>Ph.D</a:t>
            </a:r>
            <a:r>
              <a:rPr lang="cs-CZ" dirty="0"/>
              <a:t>.</a:t>
            </a:r>
          </a:p>
          <a:p>
            <a:pPr algn="ctr"/>
            <a:r>
              <a:rPr lang="cs-CZ" dirty="0"/>
              <a:t>3. 11. 2023</a:t>
            </a:r>
          </a:p>
        </p:txBody>
      </p:sp>
    </p:spTree>
    <p:extLst>
      <p:ext uri="{BB962C8B-B14F-4D97-AF65-F5344CB8AC3E}">
        <p14:creationId xmlns:p14="http://schemas.microsoft.com/office/powerpoint/2010/main" val="33587116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Regionální a kohezní politika Evropské unie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Stručný vývoj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dirty="0"/>
              <a:t>Reakce na rostoucí disparity</a:t>
            </a:r>
          </a:p>
          <a:p>
            <a:pPr lvl="1" algn="just"/>
            <a:r>
              <a:rPr lang="cs-CZ" dirty="0"/>
              <a:t>Od 60. let zájem Komise </a:t>
            </a:r>
          </a:p>
          <a:p>
            <a:pPr lvl="1" algn="just"/>
            <a:endParaRPr lang="cs-CZ" dirty="0"/>
          </a:p>
          <a:p>
            <a:pPr lvl="1" algn="just"/>
            <a:r>
              <a:rPr lang="cs-CZ" b="1" dirty="0"/>
              <a:t>1975 – počátek „regionální politiky EU“</a:t>
            </a:r>
          </a:p>
          <a:p>
            <a:pPr lvl="1" algn="just"/>
            <a:r>
              <a:rPr lang="cs-CZ" dirty="0"/>
              <a:t>Vytvoření </a:t>
            </a:r>
            <a:r>
              <a:rPr lang="cs-CZ" i="1" dirty="0">
                <a:solidFill>
                  <a:srgbClr val="0000DC"/>
                </a:solidFill>
              </a:rPr>
              <a:t>Evropského fondu pro regionální rozvoj </a:t>
            </a:r>
            <a:r>
              <a:rPr lang="cs-CZ" dirty="0"/>
              <a:t>(ERDF)</a:t>
            </a:r>
          </a:p>
          <a:p>
            <a:pPr lvl="1" algn="just"/>
            <a:r>
              <a:rPr lang="cs-CZ" dirty="0"/>
              <a:t>Důraz na konvergenci a „přechodové regiony“</a:t>
            </a:r>
          </a:p>
          <a:p>
            <a:pPr lvl="1" algn="just"/>
            <a:endParaRPr lang="cs-CZ" dirty="0"/>
          </a:p>
          <a:p>
            <a:pPr lvl="1" algn="just"/>
            <a:r>
              <a:rPr lang="cs-CZ" dirty="0">
                <a:solidFill>
                  <a:srgbClr val="0000DC"/>
                </a:solidFill>
              </a:rPr>
              <a:t>Průběžné reformy </a:t>
            </a:r>
            <a:r>
              <a:rPr lang="cs-CZ" dirty="0"/>
              <a:t>(navyšováním vlivu Komise, více prostředků, formováním určitého „strategického rámce“)</a:t>
            </a:r>
          </a:p>
          <a:p>
            <a:pPr lvl="1" algn="just"/>
            <a:endParaRPr lang="cs-CZ" dirty="0"/>
          </a:p>
          <a:p>
            <a:pPr lvl="1" algn="just"/>
            <a:r>
              <a:rPr lang="cs-CZ" b="1" dirty="0"/>
              <a:t>1988 = zásadní reforma </a:t>
            </a:r>
            <a:r>
              <a:rPr lang="cs-CZ" b="1" dirty="0">
                <a:solidFill>
                  <a:srgbClr val="0000DC"/>
                </a:solidFill>
              </a:rPr>
              <a:t>(vytvoření „kohezní politiky EU“)</a:t>
            </a:r>
          </a:p>
          <a:p>
            <a:pPr lvl="1" algn="just"/>
            <a:r>
              <a:rPr lang="cs-CZ" dirty="0"/>
              <a:t>Smlouva o EHS – </a:t>
            </a:r>
            <a:r>
              <a:rPr lang="cs-CZ" dirty="0">
                <a:solidFill>
                  <a:srgbClr val="0000DC"/>
                </a:solidFill>
              </a:rPr>
              <a:t>nově politika hospodářské a sociální soudržnosti </a:t>
            </a:r>
            <a:r>
              <a:rPr lang="cs-CZ" dirty="0"/>
              <a:t>(později také třetí územní rozměr kohezní politiky)</a:t>
            </a:r>
          </a:p>
        </p:txBody>
      </p:sp>
    </p:spTree>
    <p:extLst>
      <p:ext uri="{BB962C8B-B14F-4D97-AF65-F5344CB8AC3E}">
        <p14:creationId xmlns:p14="http://schemas.microsoft.com/office/powerpoint/2010/main" val="17827612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Regionální a kohezní politika Evropské unie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Stručný vývoj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dirty="0"/>
              <a:t>Nové principy kohezní politiky (1988)</a:t>
            </a:r>
          </a:p>
          <a:p>
            <a:pPr lvl="1" algn="just"/>
            <a:r>
              <a:rPr lang="cs-CZ" i="1" dirty="0">
                <a:solidFill>
                  <a:srgbClr val="0000DC"/>
                </a:solidFill>
              </a:rPr>
              <a:t>Programování</a:t>
            </a:r>
          </a:p>
          <a:p>
            <a:pPr lvl="2" algn="just"/>
            <a:r>
              <a:rPr lang="cs-CZ" dirty="0"/>
              <a:t>= operační programy, programová období</a:t>
            </a:r>
          </a:p>
          <a:p>
            <a:pPr lvl="1" algn="just"/>
            <a:r>
              <a:rPr lang="cs-CZ" i="1" dirty="0">
                <a:solidFill>
                  <a:srgbClr val="0000DC"/>
                </a:solidFill>
              </a:rPr>
              <a:t>Koncentrace</a:t>
            </a:r>
          </a:p>
          <a:p>
            <a:pPr lvl="2" algn="just"/>
            <a:r>
              <a:rPr lang="cs-CZ" dirty="0"/>
              <a:t>= 5 prioritních cílů (nikoli „všechno a nic“)</a:t>
            </a:r>
          </a:p>
          <a:p>
            <a:pPr lvl="1" algn="just"/>
            <a:r>
              <a:rPr lang="cs-CZ" i="1" dirty="0" err="1">
                <a:solidFill>
                  <a:srgbClr val="0000DC"/>
                </a:solidFill>
              </a:rPr>
              <a:t>Adicionalita</a:t>
            </a:r>
            <a:endParaRPr lang="cs-CZ" i="1" dirty="0">
              <a:solidFill>
                <a:srgbClr val="0000DC"/>
              </a:solidFill>
            </a:endParaRPr>
          </a:p>
          <a:p>
            <a:pPr lvl="2" algn="just"/>
            <a:r>
              <a:rPr lang="cs-CZ" dirty="0"/>
              <a:t>= „přidaná hodnota“ intervencí + obligatorní spoluúčast příjemců</a:t>
            </a:r>
          </a:p>
          <a:p>
            <a:pPr lvl="1" algn="just"/>
            <a:r>
              <a:rPr lang="cs-CZ" i="1" dirty="0">
                <a:solidFill>
                  <a:srgbClr val="0000DC"/>
                </a:solidFill>
              </a:rPr>
              <a:t>Partnerství</a:t>
            </a:r>
          </a:p>
          <a:p>
            <a:pPr lvl="2" algn="just"/>
            <a:r>
              <a:rPr lang="cs-CZ" dirty="0"/>
              <a:t>= spolupráce s různými aktéry kohezní politiky, víceúrovňová správa</a:t>
            </a:r>
          </a:p>
          <a:p>
            <a:pPr lvl="1" algn="just"/>
            <a:endParaRPr lang="cs-CZ" dirty="0"/>
          </a:p>
          <a:p>
            <a:pPr lvl="1" algn="just"/>
            <a:r>
              <a:rPr lang="cs-CZ" dirty="0"/>
              <a:t>Nově definice územních „statistických jednotek“ - </a:t>
            </a:r>
            <a:r>
              <a:rPr lang="cs-CZ" i="1" dirty="0">
                <a:solidFill>
                  <a:srgbClr val="0000DC"/>
                </a:solidFill>
              </a:rPr>
              <a:t>NUTS </a:t>
            </a:r>
          </a:p>
          <a:p>
            <a:pPr lvl="2" algn="just"/>
            <a:r>
              <a:rPr lang="cs-CZ" i="1" dirty="0"/>
              <a:t>= </a:t>
            </a:r>
            <a:r>
              <a:rPr lang="fr-FR" i="1" dirty="0"/>
              <a:t>Nomenclature des Unites Territoriales Statistiques</a:t>
            </a:r>
            <a:endParaRPr lang="cs-CZ" dirty="0"/>
          </a:p>
          <a:p>
            <a:pPr lvl="1" algn="just"/>
            <a:r>
              <a:rPr lang="cs-CZ" dirty="0"/>
              <a:t>Rozpočet </a:t>
            </a:r>
            <a:r>
              <a:rPr lang="cs-CZ" dirty="0">
                <a:solidFill>
                  <a:srgbClr val="0000DC"/>
                </a:solidFill>
              </a:rPr>
              <a:t>x2</a:t>
            </a:r>
            <a:r>
              <a:rPr lang="cs-CZ" dirty="0"/>
              <a:t> (později opakovaně navyšován)</a:t>
            </a:r>
          </a:p>
          <a:p>
            <a:pPr lvl="1"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33928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Regionální a kohezní politika Evropské unie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 kohezní politiky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dirty="0"/>
              <a:t>Nejobecnější účel </a:t>
            </a:r>
          </a:p>
          <a:p>
            <a:pPr lvl="1" algn="just"/>
            <a:r>
              <a:rPr lang="cs-CZ" b="1" dirty="0">
                <a:solidFill>
                  <a:srgbClr val="0000DC"/>
                </a:solidFill>
              </a:rPr>
              <a:t>= „Soudržnost“ </a:t>
            </a:r>
            <a:r>
              <a:rPr lang="cs-CZ" dirty="0"/>
              <a:t>(3 dimenze)</a:t>
            </a:r>
          </a:p>
          <a:p>
            <a:pPr lvl="1" algn="just"/>
            <a:r>
              <a:rPr lang="cs-CZ" i="1" dirty="0">
                <a:solidFill>
                  <a:srgbClr val="0000DC"/>
                </a:solidFill>
              </a:rPr>
              <a:t>Hospodářská </a:t>
            </a:r>
            <a:r>
              <a:rPr lang="cs-CZ" i="1" dirty="0"/>
              <a:t>(zejména hospodářská konvergence)</a:t>
            </a:r>
          </a:p>
          <a:p>
            <a:pPr lvl="1" algn="just"/>
            <a:r>
              <a:rPr lang="cs-CZ" i="1" dirty="0">
                <a:solidFill>
                  <a:srgbClr val="0000DC"/>
                </a:solidFill>
              </a:rPr>
              <a:t>Sociální </a:t>
            </a:r>
            <a:r>
              <a:rPr lang="cs-CZ" i="1" dirty="0"/>
              <a:t>(zejména zaměstnanost)</a:t>
            </a:r>
          </a:p>
          <a:p>
            <a:pPr lvl="1" algn="just"/>
            <a:r>
              <a:rPr lang="cs-CZ" i="1" dirty="0">
                <a:solidFill>
                  <a:srgbClr val="0000DC"/>
                </a:solidFill>
              </a:rPr>
              <a:t>Územní </a:t>
            </a:r>
            <a:r>
              <a:rPr lang="cs-CZ" i="1" dirty="0"/>
              <a:t>(nejméně jasná dimenze, různé významy…)</a:t>
            </a:r>
          </a:p>
          <a:p>
            <a:pPr algn="just">
              <a:lnSpc>
                <a:spcPct val="100000"/>
              </a:lnSpc>
            </a:pPr>
            <a:endParaRPr lang="cs-CZ" dirty="0"/>
          </a:p>
          <a:p>
            <a:pPr algn="just">
              <a:lnSpc>
                <a:spcPct val="100000"/>
              </a:lnSpc>
            </a:pPr>
            <a:r>
              <a:rPr lang="cs-CZ" dirty="0"/>
              <a:t>Soustava cílů</a:t>
            </a:r>
          </a:p>
          <a:p>
            <a:pPr lvl="1" algn="just"/>
            <a:r>
              <a:rPr lang="cs-CZ" dirty="0">
                <a:solidFill>
                  <a:srgbClr val="0000DC"/>
                </a:solidFill>
              </a:rPr>
              <a:t>Primární</a:t>
            </a:r>
          </a:p>
          <a:p>
            <a:pPr lvl="1" algn="just"/>
            <a:r>
              <a:rPr lang="cs-CZ" dirty="0">
                <a:solidFill>
                  <a:srgbClr val="0000DC"/>
                </a:solidFill>
              </a:rPr>
              <a:t>Tematické cíle a priority</a:t>
            </a:r>
          </a:p>
          <a:p>
            <a:pPr lvl="1" algn="just"/>
            <a:endParaRPr lang="cs-CZ" dirty="0"/>
          </a:p>
          <a:p>
            <a:pPr lvl="1" algn="just"/>
            <a:r>
              <a:rPr lang="cs-CZ" dirty="0"/>
              <a:t>Ale v zásadě vágní pojmy, </a:t>
            </a:r>
            <a:r>
              <a:rPr lang="cs-CZ" dirty="0">
                <a:solidFill>
                  <a:srgbClr val="0000DC"/>
                </a:solidFill>
              </a:rPr>
              <a:t>nikoli exaktní cíle</a:t>
            </a:r>
            <a:r>
              <a:rPr lang="cs-CZ" dirty="0"/>
              <a:t>, svou podstatou  spíše pouze </a:t>
            </a:r>
            <a:r>
              <a:rPr lang="cs-CZ" dirty="0">
                <a:solidFill>
                  <a:srgbClr val="0000DC"/>
                </a:solidFill>
              </a:rPr>
              <a:t>„záměry podpory“</a:t>
            </a:r>
            <a:r>
              <a:rPr lang="cs-CZ" dirty="0"/>
              <a:t> </a:t>
            </a:r>
            <a:r>
              <a:rPr lang="cs-CZ" i="1" dirty="0"/>
              <a:t>(= „kam mají jít peníze“)</a:t>
            </a:r>
          </a:p>
          <a:p>
            <a:pPr algn="just">
              <a:lnSpc>
                <a:spcPct val="100000"/>
              </a:lnSpc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817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Regionální a kohezní politika Evropské unie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 kohezní politiky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dirty="0"/>
              <a:t>Primární cíle 1988</a:t>
            </a:r>
          </a:p>
          <a:p>
            <a:pPr marL="781200" lvl="1" indent="-457200" algn="just">
              <a:buFont typeface="+mj-lt"/>
              <a:buAutoNum type="arabicPeriod"/>
            </a:pPr>
            <a:r>
              <a:rPr lang="cs-CZ" i="1" dirty="0">
                <a:solidFill>
                  <a:srgbClr val="0000DC"/>
                </a:solidFill>
              </a:rPr>
              <a:t>Podpora rozvoje a strukturálních změn hospodářsky zaostávajících regionů;</a:t>
            </a:r>
          </a:p>
          <a:p>
            <a:pPr marL="781200" lvl="1" indent="-457200" algn="just">
              <a:buFont typeface="+mj-lt"/>
              <a:buAutoNum type="arabicPeriod"/>
            </a:pPr>
            <a:r>
              <a:rPr lang="cs-CZ" i="1" dirty="0">
                <a:solidFill>
                  <a:srgbClr val="0000DC"/>
                </a:solidFill>
              </a:rPr>
              <a:t>Konverze regionů vážně zasažených úpadkem průmyslu;</a:t>
            </a:r>
          </a:p>
          <a:p>
            <a:pPr marL="781200" lvl="1" indent="-457200" algn="just">
              <a:buFont typeface="+mj-lt"/>
              <a:buAutoNum type="arabicPeriod"/>
            </a:pPr>
            <a:r>
              <a:rPr lang="cs-CZ" i="1" dirty="0">
                <a:solidFill>
                  <a:srgbClr val="0000DC"/>
                </a:solidFill>
              </a:rPr>
              <a:t>Boj s dlouhodobou nezaměstnaností;</a:t>
            </a:r>
          </a:p>
          <a:p>
            <a:pPr marL="781200" lvl="1" indent="-457200" algn="just">
              <a:buFont typeface="+mj-lt"/>
              <a:buAutoNum type="arabicPeriod"/>
            </a:pPr>
            <a:r>
              <a:rPr lang="cs-CZ" i="1" dirty="0">
                <a:solidFill>
                  <a:srgbClr val="0000DC"/>
                </a:solidFill>
              </a:rPr>
              <a:t>Zvyšování zaměstnanosti mladých lidí;</a:t>
            </a:r>
          </a:p>
          <a:p>
            <a:pPr marL="781200" lvl="1" indent="-457200" algn="just">
              <a:buFont typeface="+mj-lt"/>
              <a:buAutoNum type="arabicPeriod"/>
            </a:pPr>
            <a:r>
              <a:rPr lang="cs-CZ" i="1" dirty="0">
                <a:solidFill>
                  <a:srgbClr val="0000DC"/>
                </a:solidFill>
              </a:rPr>
              <a:t>(a) Urychlování strukturálních změn v zemědělství a (b) Podpora rozvoje zemědělských oblastí.</a:t>
            </a:r>
          </a:p>
          <a:p>
            <a:pPr lvl="1" algn="just"/>
            <a:endParaRPr lang="cs-CZ" dirty="0"/>
          </a:p>
          <a:p>
            <a:pPr lvl="1" algn="just"/>
            <a:r>
              <a:rPr lang="cs-CZ" b="1" dirty="0"/>
              <a:t>Ústřední motiv</a:t>
            </a:r>
            <a:r>
              <a:rPr lang="cs-CZ" dirty="0"/>
              <a:t> = přechod k jednotnému vnitřnímu (společnému) trhu</a:t>
            </a:r>
          </a:p>
        </p:txBody>
      </p:sp>
    </p:spTree>
    <p:extLst>
      <p:ext uri="{BB962C8B-B14F-4D97-AF65-F5344CB8AC3E}">
        <p14:creationId xmlns:p14="http://schemas.microsoft.com/office/powerpoint/2010/main" val="19914964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Regionální a kohezní politika Evropské unie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 kohezní politiky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dirty="0"/>
              <a:t>Primární cíle 1993</a:t>
            </a:r>
          </a:p>
          <a:p>
            <a:pPr marL="781200" lvl="1" indent="-457200" algn="just">
              <a:buFont typeface="+mj-lt"/>
              <a:buAutoNum type="arabicPeriod"/>
            </a:pPr>
            <a:r>
              <a:rPr lang="cs-CZ" i="1" dirty="0">
                <a:solidFill>
                  <a:srgbClr val="0000DC"/>
                </a:solidFill>
              </a:rPr>
              <a:t>Podpora rozvoje a strukturálních změn hospodářsky zaostávajících regionů</a:t>
            </a:r>
          </a:p>
          <a:p>
            <a:pPr marL="781200" lvl="1" indent="-457200" algn="just">
              <a:buFont typeface="+mj-lt"/>
              <a:buAutoNum type="arabicPeriod"/>
            </a:pPr>
            <a:r>
              <a:rPr lang="cs-CZ" i="1" dirty="0">
                <a:solidFill>
                  <a:srgbClr val="0000DC"/>
                </a:solidFill>
              </a:rPr>
              <a:t>Konverze regionů vážně zasažených úpadkem průmyslu</a:t>
            </a:r>
          </a:p>
          <a:p>
            <a:pPr marL="781200" lvl="1" indent="-457200" algn="just">
              <a:buFont typeface="+mj-lt"/>
              <a:buAutoNum type="arabicPeriod"/>
            </a:pPr>
            <a:r>
              <a:rPr lang="cs-CZ" i="1" dirty="0">
                <a:solidFill>
                  <a:srgbClr val="0000DC"/>
                </a:solidFill>
              </a:rPr>
              <a:t>Boj s dlouhodobou nezaměstnaností</a:t>
            </a:r>
          </a:p>
          <a:p>
            <a:pPr marL="781200" lvl="1" indent="-457200" algn="just">
              <a:buFont typeface="+mj-lt"/>
              <a:buAutoNum type="arabicPeriod"/>
            </a:pPr>
            <a:r>
              <a:rPr lang="cs-CZ" i="1" dirty="0">
                <a:solidFill>
                  <a:srgbClr val="0000DC"/>
                </a:solidFill>
              </a:rPr>
              <a:t>Zvyšování zaměstnanosti mladých lidí</a:t>
            </a:r>
          </a:p>
          <a:p>
            <a:pPr marL="781200" lvl="1" indent="-457200" algn="just">
              <a:buFont typeface="+mj-lt"/>
              <a:buAutoNum type="arabicPeriod"/>
            </a:pPr>
            <a:r>
              <a:rPr lang="cs-CZ" i="1" dirty="0">
                <a:solidFill>
                  <a:srgbClr val="0000DC"/>
                </a:solidFill>
              </a:rPr>
              <a:t>(a) Urychlování strukturálních změn v zemědělství a (b) Podpora rozvoje zemědělských oblastí</a:t>
            </a:r>
          </a:p>
          <a:p>
            <a:pPr marL="781200" lvl="1" indent="-457200" algn="just">
              <a:buFont typeface="+mj-lt"/>
              <a:buAutoNum type="arabicPeriod"/>
            </a:pPr>
            <a:r>
              <a:rPr lang="cs-CZ" b="1" i="1" dirty="0">
                <a:solidFill>
                  <a:srgbClr val="0000DC"/>
                </a:solidFill>
              </a:rPr>
              <a:t>Podpora neobydlených arktických regionů</a:t>
            </a:r>
          </a:p>
          <a:p>
            <a:pPr lvl="1" algn="just"/>
            <a:endParaRPr lang="cs-CZ" dirty="0"/>
          </a:p>
          <a:p>
            <a:pPr lvl="1" algn="just"/>
            <a:r>
              <a:rPr lang="cs-CZ" b="1" dirty="0"/>
              <a:t>Ústřední motiv</a:t>
            </a:r>
            <a:r>
              <a:rPr lang="cs-CZ" dirty="0"/>
              <a:t> = přechod k měnové unii</a:t>
            </a:r>
          </a:p>
          <a:p>
            <a:pPr lvl="1" algn="just"/>
            <a:r>
              <a:rPr lang="cs-CZ" dirty="0"/>
              <a:t>Nový primární cíl pro zaostávající regiony nových (ale ekonomicky rozvinutých) členských států – Finska a Švédska</a:t>
            </a:r>
          </a:p>
          <a:p>
            <a:pPr lvl="1" algn="just"/>
            <a:endParaRPr lang="cs-CZ" dirty="0"/>
          </a:p>
          <a:p>
            <a:pPr lvl="1"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68206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Regionální a kohezní politika Evropské unie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 kohezní politiky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dirty="0"/>
              <a:t>Primární cíle 2000</a:t>
            </a:r>
          </a:p>
          <a:p>
            <a:pPr lvl="1" algn="just"/>
            <a:r>
              <a:rPr lang="cs-CZ" i="1" dirty="0">
                <a:solidFill>
                  <a:srgbClr val="0000DC"/>
                </a:solidFill>
              </a:rPr>
              <a:t>1. Podpora rozvoje a strukturálních změn regionů, jejichž rozvoj zaostává</a:t>
            </a:r>
          </a:p>
          <a:p>
            <a:pPr lvl="1" algn="just"/>
            <a:r>
              <a:rPr lang="cs-CZ" i="1" dirty="0">
                <a:solidFill>
                  <a:srgbClr val="0000DC"/>
                </a:solidFill>
              </a:rPr>
              <a:t>2. Podpora hospodářské a sociální přeměny oblastí, jež čelí strukturálním obtížím</a:t>
            </a:r>
          </a:p>
          <a:p>
            <a:pPr lvl="1" algn="just"/>
            <a:r>
              <a:rPr lang="cs-CZ" i="1" dirty="0">
                <a:solidFill>
                  <a:srgbClr val="0000DC"/>
                </a:solidFill>
              </a:rPr>
              <a:t>3. Podpora přizpůsobování a modernizace politik a systémů vzdělávání, odborné přípravy a zaměstnanosti</a:t>
            </a:r>
          </a:p>
          <a:p>
            <a:pPr lvl="1" algn="just"/>
            <a:endParaRPr lang="cs-CZ" dirty="0"/>
          </a:p>
          <a:p>
            <a:pPr lvl="1" algn="just"/>
            <a:r>
              <a:rPr lang="cs-CZ" b="1" dirty="0"/>
              <a:t>Ústřední motiv</a:t>
            </a:r>
            <a:r>
              <a:rPr lang="cs-CZ" dirty="0"/>
              <a:t> = konsolidace před tzv. východním rozšířením</a:t>
            </a:r>
          </a:p>
          <a:p>
            <a:pPr lvl="1" algn="just"/>
            <a:endParaRPr lang="cs-CZ" dirty="0"/>
          </a:p>
          <a:p>
            <a:pPr lvl="1"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03765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Regionální a kohezní politika Evropské unie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 kohezní politiky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dirty="0"/>
              <a:t>Primární cíle 2007</a:t>
            </a:r>
          </a:p>
          <a:p>
            <a:pPr lvl="1" algn="just"/>
            <a:r>
              <a:rPr lang="cs-CZ" i="1" dirty="0">
                <a:solidFill>
                  <a:srgbClr val="0000DC"/>
                </a:solidFill>
              </a:rPr>
              <a:t>1. Konvergence</a:t>
            </a:r>
          </a:p>
          <a:p>
            <a:pPr lvl="1" algn="just"/>
            <a:r>
              <a:rPr lang="cs-CZ" i="1" dirty="0">
                <a:solidFill>
                  <a:srgbClr val="0000DC"/>
                </a:solidFill>
              </a:rPr>
              <a:t>2. Konkurenceschopnost a zaměstnanost </a:t>
            </a:r>
          </a:p>
          <a:p>
            <a:pPr lvl="1" algn="just"/>
            <a:r>
              <a:rPr lang="cs-CZ" i="1" dirty="0">
                <a:solidFill>
                  <a:srgbClr val="0000DC"/>
                </a:solidFill>
              </a:rPr>
              <a:t>3. Evropská územní spolupráce (mezistátní projekty v pohraničních oblastech)</a:t>
            </a:r>
          </a:p>
          <a:p>
            <a:pPr lvl="1" algn="just"/>
            <a:endParaRPr lang="cs-CZ" dirty="0"/>
          </a:p>
          <a:p>
            <a:pPr lvl="1" algn="just"/>
            <a:r>
              <a:rPr lang="cs-CZ" b="1" dirty="0"/>
              <a:t>Ústřední motiv</a:t>
            </a:r>
            <a:r>
              <a:rPr lang="cs-CZ" dirty="0"/>
              <a:t> = nově explicitně zaměření na tzv. nové výzvy (Lisabonská strategie 2010)</a:t>
            </a:r>
          </a:p>
          <a:p>
            <a:pPr lvl="1" algn="just"/>
            <a:r>
              <a:rPr lang="cs-CZ" dirty="0"/>
              <a:t>Těm vyhrazen cíl </a:t>
            </a:r>
            <a:r>
              <a:rPr lang="cs-CZ" i="1" dirty="0"/>
              <a:t>Konkurenceschopnost a zaměstnanost</a:t>
            </a:r>
          </a:p>
          <a:p>
            <a:pPr lvl="1" algn="just"/>
            <a:endParaRPr lang="cs-CZ" dirty="0"/>
          </a:p>
          <a:p>
            <a:pPr lvl="1" algn="just"/>
            <a:endParaRPr lang="cs-CZ" dirty="0"/>
          </a:p>
          <a:p>
            <a:pPr lvl="1"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200084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Regionální a kohezní politika Evropské unie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 kohezní politiky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dirty="0"/>
              <a:t>Primární cíle 2013</a:t>
            </a:r>
          </a:p>
          <a:p>
            <a:pPr lvl="1" algn="just"/>
            <a:r>
              <a:rPr lang="cs-CZ" i="1" dirty="0">
                <a:solidFill>
                  <a:srgbClr val="0000DC"/>
                </a:solidFill>
              </a:rPr>
              <a:t>1. Investice pro růst a zaměstnanost</a:t>
            </a:r>
          </a:p>
          <a:p>
            <a:pPr lvl="1" algn="just"/>
            <a:r>
              <a:rPr lang="cs-CZ" i="1" dirty="0">
                <a:solidFill>
                  <a:srgbClr val="0000DC"/>
                </a:solidFill>
              </a:rPr>
              <a:t>2. Evropská územní spolupráce</a:t>
            </a:r>
          </a:p>
          <a:p>
            <a:pPr marL="324000" lvl="1" indent="0" algn="just">
              <a:buNone/>
            </a:pPr>
            <a:endParaRPr lang="cs-CZ" dirty="0"/>
          </a:p>
          <a:p>
            <a:pPr lvl="1" algn="just"/>
            <a:r>
              <a:rPr lang="cs-CZ" b="1" dirty="0"/>
              <a:t>Ústřední motiv</a:t>
            </a:r>
            <a:r>
              <a:rPr lang="cs-CZ" dirty="0"/>
              <a:t> = posilování významu „nových výzev“       (strategie Evropa 2020) </a:t>
            </a:r>
          </a:p>
          <a:p>
            <a:pPr lvl="1" algn="just"/>
            <a:r>
              <a:rPr lang="cs-CZ" dirty="0"/>
              <a:t>Cíl </a:t>
            </a:r>
            <a:r>
              <a:rPr lang="cs-CZ" i="1" dirty="0"/>
              <a:t>Investice</a:t>
            </a:r>
            <a:r>
              <a:rPr lang="it-IT" i="1" dirty="0"/>
              <a:t> pro </a:t>
            </a:r>
            <a:r>
              <a:rPr lang="cs-CZ" i="1" dirty="0"/>
              <a:t>růst</a:t>
            </a:r>
            <a:r>
              <a:rPr lang="it-IT" i="1" dirty="0"/>
              <a:t> a </a:t>
            </a:r>
            <a:r>
              <a:rPr lang="cs-CZ" i="1" dirty="0"/>
              <a:t>zaměstnanost</a:t>
            </a:r>
            <a:r>
              <a:rPr lang="it-IT" i="1" dirty="0"/>
              <a:t> </a:t>
            </a:r>
            <a:r>
              <a:rPr lang="cs-CZ" dirty="0"/>
              <a:t>kombinací soudržnosti + „nových výzev“</a:t>
            </a:r>
          </a:p>
          <a:p>
            <a:pPr lvl="1"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295851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Regionální a kohezní politika Evropské unie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 kohezní politiky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dirty="0"/>
              <a:t>Primární cíle 2020</a:t>
            </a:r>
          </a:p>
          <a:p>
            <a:pPr lvl="1" algn="just"/>
            <a:r>
              <a:rPr lang="en-US" b="1" dirty="0"/>
              <a:t>The Joint Action Plan </a:t>
            </a:r>
            <a:r>
              <a:rPr lang="en-US" dirty="0"/>
              <a:t>includes actions on:</a:t>
            </a:r>
          </a:p>
          <a:p>
            <a:pPr lvl="2" algn="just"/>
            <a:r>
              <a:rPr lang="en-US" i="1" dirty="0">
                <a:solidFill>
                  <a:srgbClr val="0000DC"/>
                </a:solidFill>
              </a:rPr>
              <a:t>1. a more </a:t>
            </a:r>
            <a:r>
              <a:rPr lang="en-US" b="1" i="1" dirty="0">
                <a:solidFill>
                  <a:srgbClr val="0000DC"/>
                </a:solidFill>
              </a:rPr>
              <a:t>competitive and smarter </a:t>
            </a:r>
            <a:r>
              <a:rPr lang="en-US" i="1" dirty="0">
                <a:solidFill>
                  <a:srgbClr val="0000DC"/>
                </a:solidFill>
              </a:rPr>
              <a:t>Europe</a:t>
            </a:r>
          </a:p>
          <a:p>
            <a:pPr lvl="2" algn="just"/>
            <a:r>
              <a:rPr lang="en-US" i="1" dirty="0">
                <a:solidFill>
                  <a:srgbClr val="0000DC"/>
                </a:solidFill>
              </a:rPr>
              <a:t>2. a </a:t>
            </a:r>
            <a:r>
              <a:rPr lang="en-US" b="1" i="1" dirty="0">
                <a:solidFill>
                  <a:srgbClr val="0000DC"/>
                </a:solidFill>
              </a:rPr>
              <a:t>greener</a:t>
            </a:r>
            <a:r>
              <a:rPr lang="en-US" i="1" dirty="0">
                <a:solidFill>
                  <a:srgbClr val="0000DC"/>
                </a:solidFill>
              </a:rPr>
              <a:t>, low carbon transitioning towards a </a:t>
            </a:r>
            <a:r>
              <a:rPr lang="en-US" b="1" i="1" dirty="0">
                <a:solidFill>
                  <a:srgbClr val="0000DC"/>
                </a:solidFill>
              </a:rPr>
              <a:t>net zero carbon economy</a:t>
            </a:r>
          </a:p>
          <a:p>
            <a:pPr lvl="2" algn="just"/>
            <a:r>
              <a:rPr lang="en-US" i="1" dirty="0">
                <a:solidFill>
                  <a:srgbClr val="0000DC"/>
                </a:solidFill>
              </a:rPr>
              <a:t>3. a more </a:t>
            </a:r>
            <a:r>
              <a:rPr lang="en-US" b="1" i="1" dirty="0">
                <a:solidFill>
                  <a:srgbClr val="0000DC"/>
                </a:solidFill>
              </a:rPr>
              <a:t>connected Europe </a:t>
            </a:r>
            <a:r>
              <a:rPr lang="en-US" i="1" dirty="0">
                <a:solidFill>
                  <a:srgbClr val="0000DC"/>
                </a:solidFill>
              </a:rPr>
              <a:t>by enhancing mobility</a:t>
            </a:r>
          </a:p>
          <a:p>
            <a:pPr lvl="2" algn="just"/>
            <a:r>
              <a:rPr lang="en-US" i="1" dirty="0">
                <a:solidFill>
                  <a:srgbClr val="0000DC"/>
                </a:solidFill>
              </a:rPr>
              <a:t>4. a more </a:t>
            </a:r>
            <a:r>
              <a:rPr lang="en-US" b="1" i="1" dirty="0">
                <a:solidFill>
                  <a:srgbClr val="0000DC"/>
                </a:solidFill>
              </a:rPr>
              <a:t>social and inclusive </a:t>
            </a:r>
            <a:r>
              <a:rPr lang="en-US" i="1" dirty="0">
                <a:solidFill>
                  <a:srgbClr val="0000DC"/>
                </a:solidFill>
              </a:rPr>
              <a:t>Europe</a:t>
            </a:r>
          </a:p>
          <a:p>
            <a:pPr lvl="2" algn="just"/>
            <a:r>
              <a:rPr lang="en-US" i="1" dirty="0">
                <a:solidFill>
                  <a:srgbClr val="0000DC"/>
                </a:solidFill>
              </a:rPr>
              <a:t>5. Europe </a:t>
            </a:r>
            <a:r>
              <a:rPr lang="en-US" b="1" i="1" dirty="0">
                <a:solidFill>
                  <a:srgbClr val="0000DC"/>
                </a:solidFill>
              </a:rPr>
              <a:t>closer to citizens </a:t>
            </a:r>
            <a:r>
              <a:rPr lang="en-US" i="1" dirty="0">
                <a:solidFill>
                  <a:srgbClr val="0000DC"/>
                </a:solidFill>
              </a:rPr>
              <a:t>by fostering the sustainable and integrated development of all types of territories</a:t>
            </a:r>
            <a:endParaRPr lang="cs-CZ" i="1" dirty="0">
              <a:solidFill>
                <a:srgbClr val="0000D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22799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Regionální a kohezní politika Evropské unie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 kohezní politiky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„</a:t>
            </a:r>
            <a:r>
              <a:rPr lang="cs-CZ" dirty="0" err="1"/>
              <a:t>Lisaboonizace</a:t>
            </a:r>
            <a:r>
              <a:rPr lang="cs-CZ" dirty="0"/>
              <a:t>“ kohezní politiky</a:t>
            </a:r>
          </a:p>
          <a:p>
            <a:pPr lvl="1" algn="just"/>
            <a:r>
              <a:rPr lang="cs-CZ" dirty="0"/>
              <a:t>Lisabonská strategie (2000 – 2010)</a:t>
            </a:r>
          </a:p>
          <a:p>
            <a:pPr lvl="1" algn="just"/>
            <a:r>
              <a:rPr lang="cs-CZ" dirty="0"/>
              <a:t>Tzv. </a:t>
            </a:r>
            <a:r>
              <a:rPr lang="cs-CZ" b="1" dirty="0">
                <a:solidFill>
                  <a:srgbClr val="0000DC"/>
                </a:solidFill>
              </a:rPr>
              <a:t>nové výzvy </a:t>
            </a:r>
            <a:r>
              <a:rPr lang="cs-CZ" dirty="0"/>
              <a:t>pro EU a jejich prolínání do unijních politik, zejm.:</a:t>
            </a:r>
            <a:endParaRPr lang="cs-CZ" i="1" dirty="0"/>
          </a:p>
          <a:p>
            <a:pPr lvl="2" algn="just"/>
            <a:r>
              <a:rPr lang="cs-CZ" i="1" dirty="0">
                <a:solidFill>
                  <a:srgbClr val="0000DC"/>
                </a:solidFill>
              </a:rPr>
              <a:t>- Globalizace </a:t>
            </a:r>
          </a:p>
          <a:p>
            <a:pPr lvl="2" algn="just"/>
            <a:r>
              <a:rPr lang="cs-CZ" i="1" dirty="0">
                <a:solidFill>
                  <a:srgbClr val="0000DC"/>
                </a:solidFill>
              </a:rPr>
              <a:t>- Probíhající demografická změna </a:t>
            </a:r>
          </a:p>
          <a:p>
            <a:pPr lvl="2" algn="just"/>
            <a:r>
              <a:rPr lang="cs-CZ" i="1" dirty="0">
                <a:solidFill>
                  <a:srgbClr val="0000DC"/>
                </a:solidFill>
              </a:rPr>
              <a:t>- Ekonomický růst</a:t>
            </a:r>
          </a:p>
          <a:p>
            <a:pPr lvl="2" algn="just"/>
            <a:r>
              <a:rPr lang="cs-CZ" i="1" dirty="0">
                <a:solidFill>
                  <a:srgbClr val="0000DC"/>
                </a:solidFill>
              </a:rPr>
              <a:t>- Konkurenceschopnost, inovace, vzdělanostní ekonomika</a:t>
            </a:r>
          </a:p>
          <a:p>
            <a:pPr lvl="2" algn="just"/>
            <a:r>
              <a:rPr lang="cs-CZ" i="1" dirty="0">
                <a:solidFill>
                  <a:srgbClr val="0000DC"/>
                </a:solidFill>
              </a:rPr>
              <a:t>- Ochrana životního prostředí</a:t>
            </a:r>
          </a:p>
          <a:p>
            <a:pPr lvl="2" algn="just"/>
            <a:r>
              <a:rPr lang="cs-CZ" i="1" dirty="0">
                <a:solidFill>
                  <a:srgbClr val="0000DC"/>
                </a:solidFill>
              </a:rPr>
              <a:t>- Energetická závislost</a:t>
            </a:r>
          </a:p>
          <a:p>
            <a:pPr lvl="2" algn="just"/>
            <a:r>
              <a:rPr lang="cs-CZ" i="1" dirty="0">
                <a:solidFill>
                  <a:srgbClr val="0000DC"/>
                </a:solidFill>
              </a:rPr>
              <a:t>- Rovnost můžu a žen</a:t>
            </a:r>
          </a:p>
          <a:p>
            <a:pPr lvl="2" algn="just"/>
            <a:r>
              <a:rPr lang="cs-CZ" i="1" dirty="0">
                <a:solidFill>
                  <a:srgbClr val="0000DC"/>
                </a:solidFill>
              </a:rPr>
              <a:t>- Finanční krize z roku 2008</a:t>
            </a:r>
          </a:p>
          <a:p>
            <a:pPr lvl="2" algn="just"/>
            <a:r>
              <a:rPr lang="cs-CZ" i="1" dirty="0">
                <a:solidFill>
                  <a:srgbClr val="0000DC"/>
                </a:solidFill>
              </a:rPr>
              <a:t>- Migrační krize</a:t>
            </a:r>
          </a:p>
          <a:p>
            <a:pPr lvl="2" algn="just"/>
            <a:r>
              <a:rPr lang="cs-CZ" i="1" dirty="0">
                <a:solidFill>
                  <a:srgbClr val="0000DC"/>
                </a:solidFill>
              </a:rPr>
              <a:t>- </a:t>
            </a:r>
            <a:r>
              <a:rPr lang="cs-CZ" b="1" i="1" dirty="0">
                <a:solidFill>
                  <a:srgbClr val="0000DC"/>
                </a:solidFill>
              </a:rPr>
              <a:t>Aktuálně nepochybně také onemocnění </a:t>
            </a:r>
            <a:r>
              <a:rPr lang="cs-CZ" b="1" i="1" dirty="0" err="1">
                <a:solidFill>
                  <a:srgbClr val="0000DC"/>
                </a:solidFill>
              </a:rPr>
              <a:t>Covid</a:t>
            </a:r>
            <a:r>
              <a:rPr lang="cs-CZ" b="1" i="1" dirty="0">
                <a:solidFill>
                  <a:srgbClr val="0000DC"/>
                </a:solidFill>
              </a:rPr>
              <a:t>-19</a:t>
            </a:r>
          </a:p>
          <a:p>
            <a:pPr marL="324000" lvl="1" indent="0" algn="just">
              <a:buNone/>
            </a:pPr>
            <a:endParaRPr lang="cs-CZ" dirty="0"/>
          </a:p>
          <a:p>
            <a:pPr lvl="1" algn="just"/>
            <a:r>
              <a:rPr lang="cs-CZ" dirty="0"/>
              <a:t>Kohezní politika je nyní součástí „něčeho většího“</a:t>
            </a:r>
          </a:p>
          <a:p>
            <a:pPr algn="just"/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13607152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Regionální a kohezní politika EU. Východiska evropské </a:t>
            </a:r>
            <a:r>
              <a:rPr lang="cs-CZ" dirty="0" err="1"/>
              <a:t>nevrchnostenské</a:t>
            </a:r>
            <a:r>
              <a:rPr lang="cs-CZ" dirty="0"/>
              <a:t> správy.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Program přednášky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b="1" i="1" dirty="0"/>
              <a:t>Regionální a kohezní politika EU. Východiska evropské </a:t>
            </a:r>
            <a:r>
              <a:rPr lang="cs-CZ" b="1" i="1" dirty="0" err="1"/>
              <a:t>nevrchnostenské</a:t>
            </a:r>
            <a:r>
              <a:rPr lang="cs-CZ" b="1" i="1" dirty="0"/>
              <a:t> správy.</a:t>
            </a:r>
          </a:p>
          <a:p>
            <a:pPr algn="just">
              <a:lnSpc>
                <a:spcPct val="100000"/>
              </a:lnSpc>
            </a:pPr>
            <a:endParaRPr lang="cs-CZ" b="1" dirty="0"/>
          </a:p>
          <a:p>
            <a:pPr lvl="1" algn="just"/>
            <a:r>
              <a:rPr lang="cs-CZ" i="1" dirty="0">
                <a:solidFill>
                  <a:srgbClr val="0000DC"/>
                </a:solidFill>
              </a:rPr>
              <a:t>Tzv. </a:t>
            </a:r>
            <a:r>
              <a:rPr lang="cs-CZ" i="1" dirty="0" err="1">
                <a:solidFill>
                  <a:srgbClr val="0000DC"/>
                </a:solidFill>
              </a:rPr>
              <a:t>vevrchnostenská</a:t>
            </a:r>
            <a:r>
              <a:rPr lang="cs-CZ" i="1" dirty="0">
                <a:solidFill>
                  <a:srgbClr val="0000DC"/>
                </a:solidFill>
              </a:rPr>
              <a:t> správa a </a:t>
            </a:r>
            <a:r>
              <a:rPr lang="cs-CZ" i="1" dirty="0" err="1">
                <a:solidFill>
                  <a:srgbClr val="0000DC"/>
                </a:solidFill>
              </a:rPr>
              <a:t>europeizace</a:t>
            </a:r>
            <a:endParaRPr lang="cs-CZ" i="1" dirty="0">
              <a:solidFill>
                <a:srgbClr val="0000DC"/>
              </a:solidFill>
            </a:endParaRPr>
          </a:p>
          <a:p>
            <a:pPr lvl="1" algn="just"/>
            <a:r>
              <a:rPr lang="cs-CZ" i="1" dirty="0">
                <a:solidFill>
                  <a:srgbClr val="0000DC"/>
                </a:solidFill>
              </a:rPr>
              <a:t>Základní charakteristika kohezní politiky</a:t>
            </a:r>
          </a:p>
          <a:p>
            <a:pPr lvl="1" algn="just"/>
            <a:r>
              <a:rPr lang="cs-CZ" i="1" dirty="0">
                <a:solidFill>
                  <a:srgbClr val="0000DC"/>
                </a:solidFill>
              </a:rPr>
              <a:t>Stručný vývoj kohezní politiky</a:t>
            </a:r>
          </a:p>
          <a:p>
            <a:pPr lvl="1" algn="just"/>
            <a:r>
              <a:rPr lang="cs-CZ" i="1" dirty="0">
                <a:solidFill>
                  <a:srgbClr val="0000DC"/>
                </a:solidFill>
              </a:rPr>
              <a:t>Obsah kohezní politiky</a:t>
            </a:r>
          </a:p>
          <a:p>
            <a:pPr lvl="1" algn="just"/>
            <a:r>
              <a:rPr lang="cs-CZ" i="1" dirty="0">
                <a:solidFill>
                  <a:srgbClr val="0000DC"/>
                </a:solidFill>
              </a:rPr>
              <a:t>A některé další aspekty </a:t>
            </a:r>
          </a:p>
          <a:p>
            <a:pPr algn="just">
              <a:lnSpc>
                <a:spcPct val="100000"/>
              </a:lnSpc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478772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Regionální a kohezní politika Evropské unie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 kohezní politiky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Nově „dvojí mise“ kohezní politiky </a:t>
            </a:r>
          </a:p>
          <a:p>
            <a:pPr lvl="1" algn="just"/>
            <a:r>
              <a:rPr lang="cs-CZ" dirty="0"/>
              <a:t>Stále </a:t>
            </a:r>
            <a:r>
              <a:rPr lang="cs-CZ" b="1" dirty="0"/>
              <a:t>soudržnost, </a:t>
            </a:r>
            <a:r>
              <a:rPr lang="cs-CZ" dirty="0"/>
              <a:t>nově také naplňování </a:t>
            </a:r>
            <a:r>
              <a:rPr lang="cs-CZ" b="1" dirty="0"/>
              <a:t>unijních strategií</a:t>
            </a:r>
          </a:p>
          <a:p>
            <a:pPr lvl="2" algn="just"/>
            <a:r>
              <a:rPr lang="cs-CZ" dirty="0"/>
              <a:t>- V období 2007 – 2013 </a:t>
            </a:r>
            <a:r>
              <a:rPr lang="cs-CZ" b="1" dirty="0">
                <a:solidFill>
                  <a:srgbClr val="0000DC"/>
                </a:solidFill>
              </a:rPr>
              <a:t>Lisabonská strategie </a:t>
            </a:r>
            <a:r>
              <a:rPr lang="cs-CZ" dirty="0">
                <a:solidFill>
                  <a:srgbClr val="0000DC"/>
                </a:solidFill>
              </a:rPr>
              <a:t>= </a:t>
            </a:r>
            <a:r>
              <a:rPr lang="cs-CZ" i="1" dirty="0">
                <a:solidFill>
                  <a:srgbClr val="0000DC"/>
                </a:solidFill>
              </a:rPr>
              <a:t>strategie růstu a zaměstnanosti</a:t>
            </a:r>
          </a:p>
          <a:p>
            <a:pPr lvl="2" algn="just"/>
            <a:r>
              <a:rPr lang="cs-CZ" dirty="0"/>
              <a:t>- V období 2014 – 2020 strategie </a:t>
            </a:r>
            <a:r>
              <a:rPr lang="cs-CZ" b="1" dirty="0">
                <a:solidFill>
                  <a:srgbClr val="0000DC"/>
                </a:solidFill>
              </a:rPr>
              <a:t>Evropa 2020 </a:t>
            </a:r>
            <a:r>
              <a:rPr lang="cs-CZ" dirty="0">
                <a:solidFill>
                  <a:srgbClr val="0000DC"/>
                </a:solidFill>
              </a:rPr>
              <a:t>= </a:t>
            </a:r>
            <a:r>
              <a:rPr lang="cs-CZ" i="1" dirty="0">
                <a:solidFill>
                  <a:srgbClr val="0000DC"/>
                </a:solidFill>
              </a:rPr>
              <a:t>Evropská strategie pro chytrý, udržitelný a inkluzívní růst</a:t>
            </a:r>
          </a:p>
          <a:p>
            <a:pPr lvl="1" algn="just">
              <a:buNone/>
            </a:pPr>
            <a:endParaRPr lang="cs-CZ" dirty="0"/>
          </a:p>
          <a:p>
            <a:pPr lvl="1" algn="just"/>
            <a:r>
              <a:rPr lang="cs-CZ" dirty="0"/>
              <a:t>Fakticky </a:t>
            </a:r>
            <a:r>
              <a:rPr lang="cs-CZ" b="1" dirty="0">
                <a:solidFill>
                  <a:srgbClr val="0000DC"/>
                </a:solidFill>
              </a:rPr>
              <a:t>transformace</a:t>
            </a:r>
            <a:r>
              <a:rPr lang="cs-CZ" dirty="0">
                <a:solidFill>
                  <a:srgbClr val="0000DC"/>
                </a:solidFill>
              </a:rPr>
              <a:t> kohezní politiky</a:t>
            </a:r>
            <a:r>
              <a:rPr lang="cs-CZ" dirty="0"/>
              <a:t> na unijní „investiční politiku“</a:t>
            </a:r>
          </a:p>
          <a:p>
            <a:pPr lvl="1" algn="just"/>
            <a:endParaRPr lang="cs-CZ" dirty="0"/>
          </a:p>
          <a:p>
            <a:pPr lvl="1" algn="just"/>
            <a:r>
              <a:rPr lang="cs-CZ" dirty="0"/>
              <a:t>Tato transformace ovšem </a:t>
            </a:r>
            <a:r>
              <a:rPr lang="cs-CZ" b="1" dirty="0">
                <a:solidFill>
                  <a:srgbClr val="0000DC"/>
                </a:solidFill>
              </a:rPr>
              <a:t>právem nepřiznaná (!)</a:t>
            </a:r>
          </a:p>
          <a:p>
            <a:pPr lvl="2" algn="just"/>
            <a:r>
              <a:rPr lang="cs-CZ" dirty="0"/>
              <a:t>(Pouze skrze sekundární právo, v primárním právu pořád tentýž cíl jako před více než 30 lety = </a:t>
            </a:r>
            <a:r>
              <a:rPr lang="cs-CZ" i="1" dirty="0"/>
              <a:t>posilování</a:t>
            </a:r>
            <a:r>
              <a:rPr lang="cs-CZ" dirty="0"/>
              <a:t> </a:t>
            </a:r>
            <a:r>
              <a:rPr lang="cs-CZ" i="1" dirty="0"/>
              <a:t>soudržnosti</a:t>
            </a:r>
            <a:r>
              <a:rPr lang="cs-CZ" dirty="0"/>
              <a:t>)</a:t>
            </a:r>
          </a:p>
          <a:p>
            <a:pPr lvl="1" algn="just"/>
            <a:endParaRPr lang="cs-CZ" dirty="0"/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406962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Regionální a kohezní politika Evropské unie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 kohezní politiky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dirty="0"/>
              <a:t>Různé interpretace kohezní politiky…</a:t>
            </a:r>
          </a:p>
          <a:p>
            <a:pPr lvl="1" algn="just"/>
            <a:r>
              <a:rPr lang="cs-CZ" b="1" dirty="0"/>
              <a:t>Soudržnost = ?</a:t>
            </a:r>
          </a:p>
          <a:p>
            <a:pPr lvl="1" algn="just"/>
            <a:endParaRPr lang="cs-CZ" b="1" dirty="0"/>
          </a:p>
          <a:p>
            <a:pPr lvl="1"/>
            <a:r>
              <a:rPr lang="cs-CZ" i="1" dirty="0">
                <a:solidFill>
                  <a:srgbClr val="0000DC"/>
                </a:solidFill>
              </a:rPr>
              <a:t>Konvergence?</a:t>
            </a:r>
          </a:p>
          <a:p>
            <a:pPr lvl="2"/>
            <a:r>
              <a:rPr lang="cs-CZ" dirty="0"/>
              <a:t>- Historicky základní rozměr, ale…</a:t>
            </a:r>
          </a:p>
          <a:p>
            <a:pPr lvl="2"/>
            <a:r>
              <a:rPr lang="cs-CZ" dirty="0"/>
              <a:t>- Priority také mimo regionální kontext („</a:t>
            </a:r>
            <a:r>
              <a:rPr lang="cs-CZ" dirty="0" err="1"/>
              <a:t>lisabonizace</a:t>
            </a:r>
            <a:r>
              <a:rPr lang="cs-CZ" dirty="0"/>
              <a:t>“ kohezní politiky)</a:t>
            </a:r>
          </a:p>
          <a:p>
            <a:pPr lvl="2"/>
            <a:r>
              <a:rPr lang="cs-CZ" dirty="0"/>
              <a:t>- Příjemci podpory také rozvinuté regiony (byť v menší míře)</a:t>
            </a:r>
            <a:endParaRPr lang="cs-CZ" i="1" dirty="0">
              <a:solidFill>
                <a:srgbClr val="0000DC"/>
              </a:solidFill>
            </a:endParaRPr>
          </a:p>
          <a:p>
            <a:pPr lvl="1"/>
            <a:r>
              <a:rPr lang="cs-CZ" i="1" dirty="0">
                <a:solidFill>
                  <a:srgbClr val="0000DC"/>
                </a:solidFill>
              </a:rPr>
              <a:t>Redistribuce?</a:t>
            </a:r>
          </a:p>
          <a:p>
            <a:pPr lvl="2"/>
            <a:r>
              <a:rPr lang="cs-CZ" dirty="0"/>
              <a:t>- Solidarita, spravedlnost…</a:t>
            </a:r>
          </a:p>
          <a:p>
            <a:pPr lvl="1"/>
            <a:r>
              <a:rPr lang="cs-CZ" i="1" dirty="0">
                <a:solidFill>
                  <a:srgbClr val="0000DC"/>
                </a:solidFill>
              </a:rPr>
              <a:t>Kompenzace?</a:t>
            </a:r>
          </a:p>
          <a:p>
            <a:pPr lvl="2"/>
            <a:r>
              <a:rPr lang="cs-CZ" dirty="0"/>
              <a:t>- „Vítězové“ integrace kompenzují „poražené“ (resp. bohaté státy ty chudé)</a:t>
            </a:r>
          </a:p>
          <a:p>
            <a:pPr lvl="1"/>
            <a:r>
              <a:rPr lang="cs-CZ" i="1" dirty="0">
                <a:solidFill>
                  <a:srgbClr val="0000DC"/>
                </a:solidFill>
              </a:rPr>
              <a:t>Integrace?</a:t>
            </a:r>
          </a:p>
          <a:p>
            <a:pPr lvl="2"/>
            <a:r>
              <a:rPr lang="cs-CZ" dirty="0"/>
              <a:t>- Obecné zvyšování „integračního potenciálu“ EU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263779422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Regionální a kohezní politika Evropské unie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Právní rámec kohezní politiky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Právní rámec obecně</a:t>
            </a:r>
          </a:p>
          <a:p>
            <a:pPr lvl="1" algn="just"/>
            <a:r>
              <a:rPr lang="cs-CZ" b="1" dirty="0">
                <a:solidFill>
                  <a:srgbClr val="0000DC"/>
                </a:solidFill>
              </a:rPr>
              <a:t>Unijní</a:t>
            </a:r>
          </a:p>
          <a:p>
            <a:pPr lvl="2" algn="just"/>
            <a:r>
              <a:rPr lang="cs-CZ" dirty="0"/>
              <a:t>- Základní zásady (principy) kohezní politiky</a:t>
            </a:r>
          </a:p>
          <a:p>
            <a:pPr lvl="2" algn="just"/>
            <a:r>
              <a:rPr lang="cs-CZ" dirty="0"/>
              <a:t>- Jádro = příprava, schvalování a provádění operačních programů</a:t>
            </a:r>
          </a:p>
          <a:p>
            <a:pPr lvl="2" algn="just"/>
            <a:r>
              <a:rPr lang="cs-CZ" dirty="0"/>
              <a:t>- Řada dalších aspektů, zejm. požadavek udržitelnost, podíl na financování apod.</a:t>
            </a:r>
          </a:p>
          <a:p>
            <a:pPr lvl="1" algn="just"/>
            <a:r>
              <a:rPr lang="cs-CZ" b="1" dirty="0">
                <a:solidFill>
                  <a:srgbClr val="0000DC"/>
                </a:solidFill>
              </a:rPr>
              <a:t>Vnitrostátní </a:t>
            </a:r>
            <a:r>
              <a:rPr lang="cs-CZ" dirty="0"/>
              <a:t>(viz dále)</a:t>
            </a:r>
          </a:p>
          <a:p>
            <a:pPr algn="just"/>
            <a:r>
              <a:rPr lang="cs-CZ" dirty="0"/>
              <a:t>Právo EU</a:t>
            </a:r>
          </a:p>
          <a:p>
            <a:pPr lvl="1" algn="just"/>
            <a:r>
              <a:rPr lang="cs-CZ" dirty="0"/>
              <a:t>Základní smlouvy – Smlouva o fungování EU (viz dříve)</a:t>
            </a:r>
          </a:p>
          <a:p>
            <a:pPr lvl="1" algn="just"/>
            <a:r>
              <a:rPr lang="cs-CZ" dirty="0"/>
              <a:t>Sekundární právo </a:t>
            </a:r>
          </a:p>
          <a:p>
            <a:pPr lvl="2" algn="just"/>
            <a:r>
              <a:rPr lang="cs-CZ" i="1" dirty="0">
                <a:solidFill>
                  <a:srgbClr val="0000DC"/>
                </a:solidFill>
              </a:rPr>
              <a:t>- „Obecné nařízení“ </a:t>
            </a:r>
            <a:r>
              <a:rPr lang="cs-CZ" dirty="0"/>
              <a:t>= obecná úprava základních otázek</a:t>
            </a:r>
          </a:p>
          <a:p>
            <a:pPr lvl="2" algn="just"/>
            <a:r>
              <a:rPr lang="cs-CZ" i="1" dirty="0">
                <a:solidFill>
                  <a:srgbClr val="0000DC"/>
                </a:solidFill>
              </a:rPr>
              <a:t>- „Zvláštní nařízení“ </a:t>
            </a:r>
            <a:r>
              <a:rPr lang="cs-CZ" dirty="0"/>
              <a:t>= úprava specifik, několik předpisů</a:t>
            </a:r>
          </a:p>
          <a:p>
            <a:pPr lvl="2" algn="just"/>
            <a:r>
              <a:rPr lang="cs-CZ" dirty="0"/>
              <a:t>- Jiné předpisy – zejm. </a:t>
            </a:r>
            <a:r>
              <a:rPr lang="cs-CZ" i="1" dirty="0">
                <a:solidFill>
                  <a:srgbClr val="0000DC"/>
                </a:solidFill>
              </a:rPr>
              <a:t>„finanční nařízení“ </a:t>
            </a:r>
            <a:r>
              <a:rPr lang="cs-CZ" dirty="0"/>
              <a:t>upravující některé finanční aspekty</a:t>
            </a:r>
          </a:p>
        </p:txBody>
      </p:sp>
    </p:spTree>
    <p:extLst>
      <p:ext uri="{BB962C8B-B14F-4D97-AF65-F5344CB8AC3E}">
        <p14:creationId xmlns:p14="http://schemas.microsoft.com/office/powerpoint/2010/main" val="23437277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Regionální a kohezní politika Evropské unie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Efektivnost kohezní politiky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just"/>
            <a:r>
              <a:rPr lang="cs-CZ" dirty="0"/>
              <a:t>Je pochopitelně </a:t>
            </a:r>
            <a:r>
              <a:rPr lang="cs-CZ" dirty="0">
                <a:solidFill>
                  <a:srgbClr val="0000DC"/>
                </a:solidFill>
              </a:rPr>
              <a:t>stěžejní otázkou</a:t>
            </a:r>
            <a:r>
              <a:rPr lang="cs-CZ" dirty="0"/>
              <a:t>, jelikož podpora poskytována       z finančního majetku EU = fakticky majetku členských států</a:t>
            </a:r>
          </a:p>
          <a:p>
            <a:pPr lvl="1" algn="just"/>
            <a:endParaRPr lang="cs-CZ" dirty="0"/>
          </a:p>
          <a:p>
            <a:pPr algn="just"/>
            <a:r>
              <a:rPr lang="cs-CZ" dirty="0"/>
              <a:t>Základní roviny</a:t>
            </a:r>
          </a:p>
          <a:p>
            <a:pPr lvl="1" algn="just"/>
            <a:r>
              <a:rPr lang="cs-CZ" b="1" dirty="0">
                <a:solidFill>
                  <a:srgbClr val="0000DC"/>
                </a:solidFill>
              </a:rPr>
              <a:t>1) Efektivnost kohezní politiky jako celku </a:t>
            </a:r>
          </a:p>
          <a:p>
            <a:pPr lvl="2" algn="just"/>
            <a:r>
              <a:rPr lang="cs-CZ" dirty="0"/>
              <a:t>- Nepanuje shoda…</a:t>
            </a:r>
          </a:p>
          <a:p>
            <a:pPr lvl="2" algn="just"/>
            <a:r>
              <a:rPr lang="cs-CZ" dirty="0"/>
              <a:t>- </a:t>
            </a:r>
            <a:r>
              <a:rPr lang="cs-CZ" b="1" dirty="0"/>
              <a:t>Irsko</a:t>
            </a:r>
            <a:r>
              <a:rPr lang="cs-CZ" dirty="0"/>
              <a:t> (považováno za úspěch konvergence) </a:t>
            </a:r>
          </a:p>
          <a:p>
            <a:pPr lvl="2" algn="just"/>
            <a:r>
              <a:rPr lang="cs-CZ" dirty="0"/>
              <a:t>- x </a:t>
            </a:r>
            <a:r>
              <a:rPr lang="cs-CZ" b="1" dirty="0"/>
              <a:t>Řecko, Itálie, Španělsko </a:t>
            </a:r>
            <a:r>
              <a:rPr lang="cs-CZ" dirty="0"/>
              <a:t>(„nekonečná“ konvergence?)</a:t>
            </a:r>
          </a:p>
          <a:p>
            <a:pPr lvl="2" algn="just"/>
            <a:r>
              <a:rPr lang="cs-CZ" dirty="0"/>
              <a:t>- Hodnocení komplikují obsahové nejasnosti = co má být dosaženo?</a:t>
            </a:r>
          </a:p>
          <a:p>
            <a:pPr marL="324000" lvl="1" indent="0" algn="just">
              <a:buNone/>
            </a:pPr>
            <a:endParaRPr lang="cs-CZ" dirty="0"/>
          </a:p>
          <a:p>
            <a:pPr lvl="1" algn="just"/>
            <a:r>
              <a:rPr lang="cs-CZ" b="1" dirty="0">
                <a:solidFill>
                  <a:srgbClr val="0000DC"/>
                </a:solidFill>
              </a:rPr>
              <a:t>2) Efektivnost využívání jejích nástrojů</a:t>
            </a:r>
            <a:endParaRPr lang="cs-CZ" dirty="0"/>
          </a:p>
          <a:p>
            <a:pPr lvl="2" algn="just"/>
            <a:r>
              <a:rPr lang="cs-CZ" dirty="0"/>
              <a:t>- Význam zejména vnitrostátního práva, resp. právní úpravy jednotlivých aspektů (např. poskytování podpor, mechanismů ochrany před zneužíváním podpory apod.)</a:t>
            </a:r>
          </a:p>
          <a:p>
            <a:pPr lvl="2" algn="just"/>
            <a:r>
              <a:rPr lang="cs-CZ" dirty="0"/>
              <a:t>- V domácím kontextu existence jistých </a:t>
            </a:r>
            <a:r>
              <a:rPr lang="cs-CZ" i="1" dirty="0">
                <a:solidFill>
                  <a:srgbClr val="0000DC"/>
                </a:solidFill>
              </a:rPr>
              <a:t>„systémových rizik“</a:t>
            </a:r>
            <a:r>
              <a:rPr lang="cs-CZ" dirty="0"/>
              <a:t> (viz dále)</a:t>
            </a:r>
          </a:p>
          <a:p>
            <a:pPr lvl="1" algn="just"/>
            <a:endParaRPr lang="cs-CZ" dirty="0"/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4133963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Regionální a kohezní politika Evropské unie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„Systémová rizika“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Unijní právní rámec</a:t>
            </a:r>
          </a:p>
          <a:p>
            <a:pPr lvl="1" algn="just"/>
            <a:r>
              <a:rPr lang="cs-CZ" dirty="0"/>
              <a:t>Vyžaduje </a:t>
            </a:r>
            <a:r>
              <a:rPr lang="cs-CZ" i="1" dirty="0">
                <a:solidFill>
                  <a:srgbClr val="0000DC"/>
                </a:solidFill>
              </a:rPr>
              <a:t>principy 3E </a:t>
            </a:r>
            <a:r>
              <a:rPr lang="cs-CZ" i="1" dirty="0"/>
              <a:t>(</a:t>
            </a:r>
            <a:r>
              <a:rPr lang="cs-CZ" i="1" dirty="0" err="1"/>
              <a:t>economy</a:t>
            </a:r>
            <a:r>
              <a:rPr lang="cs-CZ" i="1" dirty="0"/>
              <a:t>, </a:t>
            </a:r>
            <a:r>
              <a:rPr lang="cs-CZ" i="1" dirty="0" err="1"/>
              <a:t>efficiency</a:t>
            </a:r>
            <a:r>
              <a:rPr lang="cs-CZ" i="1" dirty="0"/>
              <a:t>, </a:t>
            </a:r>
            <a:r>
              <a:rPr lang="cs-CZ" i="1" dirty="0" err="1"/>
              <a:t>effectiveness</a:t>
            </a:r>
            <a:r>
              <a:rPr lang="cs-CZ" i="1" dirty="0"/>
              <a:t>)</a:t>
            </a:r>
          </a:p>
          <a:p>
            <a:pPr lvl="1" algn="just"/>
            <a:r>
              <a:rPr lang="cs-CZ" dirty="0"/>
              <a:t>Avšak klade </a:t>
            </a:r>
            <a:r>
              <a:rPr lang="cs-CZ" dirty="0">
                <a:solidFill>
                  <a:srgbClr val="0000DC"/>
                </a:solidFill>
              </a:rPr>
              <a:t>velmi mírné požadavky </a:t>
            </a:r>
            <a:r>
              <a:rPr lang="cs-CZ" dirty="0"/>
              <a:t>na </a:t>
            </a:r>
          </a:p>
          <a:p>
            <a:pPr lvl="2" algn="just"/>
            <a:r>
              <a:rPr lang="cs-CZ" dirty="0"/>
              <a:t>- </a:t>
            </a:r>
            <a:r>
              <a:rPr lang="cs-CZ" i="1" dirty="0"/>
              <a:t>Udržitelnost</a:t>
            </a:r>
            <a:r>
              <a:rPr lang="cs-CZ" dirty="0"/>
              <a:t> (obecně pouze 5 let)</a:t>
            </a:r>
          </a:p>
          <a:p>
            <a:pPr lvl="2" algn="just"/>
            <a:r>
              <a:rPr lang="cs-CZ" dirty="0"/>
              <a:t>- </a:t>
            </a:r>
            <a:r>
              <a:rPr lang="cs-CZ" i="1" dirty="0"/>
              <a:t>Míru spolufinancování </a:t>
            </a:r>
            <a:r>
              <a:rPr lang="cs-CZ" dirty="0"/>
              <a:t>příjemcem podpory (obecně až pouze 30 %, v období 2014 – 2020 dokonce až pouze 15 %)</a:t>
            </a:r>
          </a:p>
          <a:p>
            <a:pPr lvl="1" algn="just"/>
            <a:r>
              <a:rPr lang="cs-CZ" dirty="0"/>
              <a:t>= </a:t>
            </a:r>
            <a:r>
              <a:rPr lang="cs-CZ" dirty="0">
                <a:solidFill>
                  <a:srgbClr val="0000DC"/>
                </a:solidFill>
              </a:rPr>
              <a:t>Nízká zainteresovanost </a:t>
            </a:r>
            <a:r>
              <a:rPr lang="cs-CZ" dirty="0"/>
              <a:t>příjemce podpory (právní i ekonomická)</a:t>
            </a:r>
          </a:p>
          <a:p>
            <a:pPr lvl="1" algn="just"/>
            <a:endParaRPr lang="cs-CZ" dirty="0"/>
          </a:p>
          <a:p>
            <a:pPr lvl="1" algn="just"/>
            <a:r>
              <a:rPr lang="cs-CZ" dirty="0"/>
              <a:t>V důsledku tak </a:t>
            </a:r>
            <a:r>
              <a:rPr lang="cs-CZ" b="1" dirty="0">
                <a:solidFill>
                  <a:srgbClr val="0000DC"/>
                </a:solidFill>
              </a:rPr>
              <a:t>přenášení odpovědnosti </a:t>
            </a:r>
            <a:r>
              <a:rPr lang="cs-CZ" dirty="0">
                <a:solidFill>
                  <a:srgbClr val="0000DC"/>
                </a:solidFill>
              </a:rPr>
              <a:t>za efektivnost </a:t>
            </a:r>
            <a:r>
              <a:rPr lang="cs-CZ" dirty="0"/>
              <a:t>využívání nástrojů kohezní politiky z příjemce </a:t>
            </a:r>
            <a:r>
              <a:rPr lang="cs-CZ" dirty="0">
                <a:solidFill>
                  <a:srgbClr val="0000DC"/>
                </a:solidFill>
              </a:rPr>
              <a:t>na poskytovatele </a:t>
            </a:r>
            <a:endParaRPr lang="cs-CZ" dirty="0"/>
          </a:p>
          <a:p>
            <a:pPr lvl="2" algn="just"/>
            <a:r>
              <a:rPr lang="cs-CZ" dirty="0"/>
              <a:t>- Což klade vysoké požadavky na kvalitu veřejné správy, resp. institucí…</a:t>
            </a:r>
          </a:p>
        </p:txBody>
      </p:sp>
    </p:spTree>
    <p:extLst>
      <p:ext uri="{BB962C8B-B14F-4D97-AF65-F5344CB8AC3E}">
        <p14:creationId xmlns:p14="http://schemas.microsoft.com/office/powerpoint/2010/main" val="376068507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Regionální a kohezní politika Evropské unie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„Systémová rizika“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Vnitrostátní (česká) úroveň</a:t>
            </a:r>
          </a:p>
          <a:p>
            <a:pPr lvl="1" algn="just"/>
            <a:r>
              <a:rPr lang="cs-CZ" dirty="0"/>
              <a:t>Obecné riziko = </a:t>
            </a:r>
            <a:r>
              <a:rPr lang="cs-CZ" b="1" dirty="0">
                <a:solidFill>
                  <a:srgbClr val="0000DC"/>
                </a:solidFill>
              </a:rPr>
              <a:t>preference absorpce </a:t>
            </a:r>
            <a:r>
              <a:rPr lang="cs-CZ" dirty="0">
                <a:solidFill>
                  <a:srgbClr val="0000DC"/>
                </a:solidFill>
              </a:rPr>
              <a:t>před efektivností                            </a:t>
            </a:r>
          </a:p>
          <a:p>
            <a:pPr lvl="2" algn="just"/>
            <a:r>
              <a:rPr lang="cs-CZ" dirty="0"/>
              <a:t>- Obzvlášť v kombinaci s relativně vysokým objemem alokované podpory</a:t>
            </a:r>
          </a:p>
          <a:p>
            <a:pPr lvl="1" algn="just"/>
            <a:endParaRPr lang="cs-CZ" dirty="0"/>
          </a:p>
          <a:p>
            <a:pPr lvl="1" algn="just"/>
            <a:r>
              <a:rPr lang="cs-CZ" dirty="0">
                <a:solidFill>
                  <a:srgbClr val="0000DC"/>
                </a:solidFill>
              </a:rPr>
              <a:t>Nevyhovující právní úprava </a:t>
            </a:r>
            <a:r>
              <a:rPr lang="cs-CZ" dirty="0"/>
              <a:t>poskytování dotací, zejm.:</a:t>
            </a:r>
          </a:p>
          <a:p>
            <a:pPr lvl="2" algn="just"/>
            <a:r>
              <a:rPr lang="cs-CZ" dirty="0"/>
              <a:t>- Nejednotnost, nepřehlednost, neúplnost (srov. zákon č. 218/2000 Sb., rozpočtová pravidla, a zákon č. 250/2000 Sb., o rozpočtových pravidlech územních rozpočtů)</a:t>
            </a:r>
          </a:p>
          <a:p>
            <a:pPr lvl="2" algn="just"/>
            <a:r>
              <a:rPr lang="cs-CZ" dirty="0"/>
              <a:t>- Absence kvalitativních požadavků na poskytování dotací (viz </a:t>
            </a:r>
            <a:r>
              <a:rPr lang="cs-CZ" i="1" dirty="0"/>
              <a:t>principy 3E</a:t>
            </a:r>
            <a:r>
              <a:rPr lang="cs-CZ" dirty="0"/>
              <a:t>)</a:t>
            </a:r>
          </a:p>
          <a:p>
            <a:pPr marL="324000" lvl="1" indent="0" algn="just">
              <a:buNone/>
            </a:pPr>
            <a:endParaRPr lang="cs-CZ" dirty="0"/>
          </a:p>
          <a:p>
            <a:pPr lvl="1" algn="just"/>
            <a:r>
              <a:rPr lang="cs-CZ" dirty="0">
                <a:solidFill>
                  <a:srgbClr val="0000DC"/>
                </a:solidFill>
              </a:rPr>
              <a:t>Selhání při implementaci </a:t>
            </a:r>
            <a:endParaRPr lang="cs-CZ" dirty="0"/>
          </a:p>
          <a:p>
            <a:pPr lvl="2" algn="just"/>
            <a:r>
              <a:rPr lang="cs-CZ" dirty="0"/>
              <a:t>= Zejm. zneužívání podpory (ROP Severozápad apod.)</a:t>
            </a:r>
          </a:p>
        </p:txBody>
      </p:sp>
    </p:spTree>
    <p:extLst>
      <p:ext uri="{BB962C8B-B14F-4D97-AF65-F5344CB8AC3E}">
        <p14:creationId xmlns:p14="http://schemas.microsoft.com/office/powerpoint/2010/main" val="29911147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Regionální a kohezní politika Evropské unie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Literatura (vybraná)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just"/>
            <a:r>
              <a:rPr lang="cs-CZ" sz="1800" dirty="0"/>
              <a:t>SVOBODA, Tomáš. </a:t>
            </a:r>
            <a:r>
              <a:rPr lang="cs-CZ" sz="1800" i="1" dirty="0"/>
              <a:t>Efektivnost využívání strukturálních fondů EU - vybrané právní aspekty</a:t>
            </a:r>
            <a:r>
              <a:rPr lang="cs-CZ" sz="1800" dirty="0"/>
              <a:t>. 1. vyd. Brno: Masarykova univerzita, 2016, 149 s. ISBN 978-80-210-8427-8.</a:t>
            </a:r>
          </a:p>
          <a:p>
            <a:pPr lvl="1" algn="just"/>
            <a:r>
              <a:rPr lang="cs-CZ" sz="1800" dirty="0"/>
              <a:t>BAUN, Michael J., MAREK, Dan. </a:t>
            </a:r>
            <a:r>
              <a:rPr lang="cs-CZ" sz="1800" i="1" dirty="0" err="1"/>
              <a:t>Cohesion</a:t>
            </a:r>
            <a:r>
              <a:rPr lang="cs-CZ" sz="1800" i="1" dirty="0"/>
              <a:t> </a:t>
            </a:r>
            <a:r>
              <a:rPr lang="cs-CZ" sz="1800" i="1" dirty="0" err="1"/>
              <a:t>Policy</a:t>
            </a:r>
            <a:r>
              <a:rPr lang="cs-CZ" sz="1800" i="1" dirty="0"/>
              <a:t> in </a:t>
            </a:r>
            <a:r>
              <a:rPr lang="cs-CZ" sz="1800" i="1" dirty="0" err="1"/>
              <a:t>the</a:t>
            </a:r>
            <a:r>
              <a:rPr lang="cs-CZ" sz="1800" i="1" dirty="0"/>
              <a:t> </a:t>
            </a:r>
            <a:r>
              <a:rPr lang="cs-CZ" sz="1800" i="1" dirty="0" err="1"/>
              <a:t>European</a:t>
            </a:r>
            <a:r>
              <a:rPr lang="cs-CZ" sz="1800" i="1" dirty="0"/>
              <a:t> Union. </a:t>
            </a:r>
            <a:r>
              <a:rPr lang="cs-CZ" sz="1800" dirty="0" err="1"/>
              <a:t>Basingstoke</a:t>
            </a:r>
            <a:r>
              <a:rPr lang="cs-CZ" sz="1800" dirty="0"/>
              <a:t>: </a:t>
            </a:r>
            <a:r>
              <a:rPr lang="cs-CZ" sz="1800" dirty="0" err="1"/>
              <a:t>Palgrave</a:t>
            </a:r>
            <a:r>
              <a:rPr lang="cs-CZ" sz="1800" dirty="0"/>
              <a:t> </a:t>
            </a:r>
            <a:r>
              <a:rPr lang="cs-CZ" sz="1800" dirty="0" err="1"/>
              <a:t>Macmillan</a:t>
            </a:r>
            <a:r>
              <a:rPr lang="cs-CZ" sz="1800" dirty="0"/>
              <a:t>, 2014, 295 s. ISBN 978-0-230-52472-9.</a:t>
            </a:r>
          </a:p>
          <a:p>
            <a:pPr lvl="1" algn="just"/>
            <a:r>
              <a:rPr lang="en-US" sz="1800" dirty="0"/>
              <a:t>JONES, J. Barry, KEATING, Michael (eds.). </a:t>
            </a:r>
            <a:r>
              <a:rPr lang="en-US" sz="1800" i="1" dirty="0"/>
              <a:t>The</a:t>
            </a:r>
            <a:r>
              <a:rPr lang="cs-CZ" sz="1800" i="1" dirty="0"/>
              <a:t> </a:t>
            </a:r>
            <a:r>
              <a:rPr lang="en-US" sz="1800" i="1" dirty="0"/>
              <a:t>European Union and the Regions. </a:t>
            </a:r>
            <a:r>
              <a:rPr lang="en-US" sz="1800" dirty="0"/>
              <a:t>Oxford: Clarendon Press, 1995, 306 s.</a:t>
            </a:r>
            <a:r>
              <a:rPr lang="cs-CZ" sz="1800" dirty="0"/>
              <a:t> </a:t>
            </a:r>
            <a:r>
              <a:rPr lang="en-US" sz="1800" dirty="0"/>
              <a:t>ISBN 0-19-827999-X.</a:t>
            </a:r>
            <a:endParaRPr lang="cs-CZ" sz="1800" dirty="0"/>
          </a:p>
          <a:p>
            <a:pPr lvl="1" algn="just"/>
            <a:r>
              <a:rPr lang="en-US" sz="1800" dirty="0"/>
              <a:t>TARSCHYS, Daniel. Reinventing Cohesion: </a:t>
            </a:r>
            <a:r>
              <a:rPr lang="en-US" sz="1800" i="1" dirty="0"/>
              <a:t>The Future of European Structural</a:t>
            </a:r>
            <a:r>
              <a:rPr lang="cs-CZ" sz="1800" i="1" dirty="0"/>
              <a:t> </a:t>
            </a:r>
            <a:r>
              <a:rPr lang="en-US" sz="1800" i="1" dirty="0"/>
              <a:t>Policy.</a:t>
            </a:r>
            <a:r>
              <a:rPr lang="en-US" sz="1800" dirty="0"/>
              <a:t> Swedish Institute for European Policy Studies, Report No. 17,</a:t>
            </a:r>
            <a:r>
              <a:rPr lang="cs-CZ" sz="1800" dirty="0"/>
              <a:t> </a:t>
            </a:r>
            <a:r>
              <a:rPr lang="en-US" sz="1800" dirty="0"/>
              <a:t>2003, 104 s. ISBN 91-85129-16-X.</a:t>
            </a:r>
            <a:endParaRPr lang="cs-CZ" sz="1800" dirty="0"/>
          </a:p>
          <a:p>
            <a:pPr lvl="1" algn="just"/>
            <a:endParaRPr lang="cs-CZ" dirty="0"/>
          </a:p>
          <a:p>
            <a:pPr algn="just"/>
            <a:r>
              <a:rPr lang="cs-CZ" dirty="0"/>
              <a:t>Děkuji za pozornost</a:t>
            </a:r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757132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Regionální a kohezní politika EU. Východiska evropské </a:t>
            </a:r>
            <a:r>
              <a:rPr lang="cs-CZ" dirty="0" err="1"/>
              <a:t>nevrchnostenské</a:t>
            </a:r>
            <a:r>
              <a:rPr lang="cs-CZ" dirty="0"/>
              <a:t> správy.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Nevrchnostenská</a:t>
            </a:r>
            <a:r>
              <a:rPr lang="cs-CZ" dirty="0"/>
              <a:t> správa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Vrchnostenská X </a:t>
            </a:r>
            <a:r>
              <a:rPr lang="cs-CZ" dirty="0" err="1"/>
              <a:t>nevrchnostesnká</a:t>
            </a:r>
            <a:r>
              <a:rPr lang="cs-CZ" dirty="0"/>
              <a:t> správa</a:t>
            </a:r>
          </a:p>
          <a:p>
            <a:pPr lvl="1"/>
            <a:r>
              <a:rPr lang="cs-CZ" i="1" dirty="0">
                <a:solidFill>
                  <a:srgbClr val="0000DC"/>
                </a:solidFill>
              </a:rPr>
              <a:t>„Správní úřady jsou povolány ke všem způsobům statní činnosti: vydávají abstraktní nařízeni (sekundární zákonodárství), nalézají a tvoří právo (rozhodují správní spory, vydávají trestní nálezy, udílejí, obmezují a ruší práva), ale </a:t>
            </a:r>
            <a:r>
              <a:rPr lang="cs-CZ" b="1" i="1" dirty="0">
                <a:solidFill>
                  <a:srgbClr val="0000DC"/>
                </a:solidFill>
              </a:rPr>
              <a:t>vyvíjejí rozsáhlou činnost </a:t>
            </a:r>
            <a:r>
              <a:rPr lang="cs-CZ" b="1" i="1" dirty="0" err="1">
                <a:solidFill>
                  <a:srgbClr val="0000DC"/>
                </a:solidFill>
              </a:rPr>
              <a:t>nevrchnostenskou</a:t>
            </a:r>
            <a:r>
              <a:rPr lang="cs-CZ" b="1" i="1" dirty="0">
                <a:solidFill>
                  <a:srgbClr val="0000DC"/>
                </a:solidFill>
              </a:rPr>
              <a:t>: stavějí a provozuji veřejné nemocnice, školy, zřizují a udržují veřejné komunikace atd.</a:t>
            </a:r>
            <a:r>
              <a:rPr lang="cs-CZ" i="1" dirty="0">
                <a:solidFill>
                  <a:srgbClr val="0000DC"/>
                </a:solidFill>
              </a:rPr>
              <a:t>“ </a:t>
            </a:r>
          </a:p>
          <a:p>
            <a:pPr lvl="1"/>
            <a:r>
              <a:rPr lang="cs-CZ" b="1" dirty="0"/>
              <a:t>(HOETZEL, Jiří. </a:t>
            </a:r>
            <a:r>
              <a:rPr lang="cs-CZ" b="1" i="1" dirty="0"/>
              <a:t>Československé správní právo</a:t>
            </a:r>
            <a:r>
              <a:rPr lang="cs-CZ" b="1" dirty="0"/>
              <a:t>. 2. </a:t>
            </a:r>
            <a:r>
              <a:rPr lang="cs-CZ" b="1" dirty="0" err="1"/>
              <a:t>přeprac</a:t>
            </a:r>
            <a:r>
              <a:rPr lang="cs-CZ" b="1" dirty="0"/>
              <a:t>. </a:t>
            </a:r>
            <a:r>
              <a:rPr lang="cs-CZ" b="1" dirty="0" err="1"/>
              <a:t>vyd</a:t>
            </a:r>
            <a:r>
              <a:rPr lang="cs-CZ" b="1" dirty="0"/>
              <a:t>. Praha: </a:t>
            </a:r>
            <a:r>
              <a:rPr lang="cs-CZ" b="1" dirty="0" err="1"/>
              <a:t>Melantrich</a:t>
            </a:r>
            <a:r>
              <a:rPr lang="cs-CZ" b="1" dirty="0"/>
              <a:t>, 1937, s. 13).</a:t>
            </a:r>
          </a:p>
          <a:p>
            <a:pPr lvl="1"/>
            <a:endParaRPr lang="cs-CZ" b="1" dirty="0"/>
          </a:p>
          <a:p>
            <a:pPr lvl="1"/>
            <a:r>
              <a:rPr lang="cs-CZ" b="1" dirty="0"/>
              <a:t>Možné pohledy </a:t>
            </a:r>
            <a:r>
              <a:rPr lang="cs-CZ" dirty="0"/>
              <a:t>(na tzv. </a:t>
            </a:r>
            <a:r>
              <a:rPr lang="cs-CZ" dirty="0" err="1"/>
              <a:t>nevrchnstenskou</a:t>
            </a:r>
            <a:r>
              <a:rPr lang="cs-CZ" dirty="0"/>
              <a:t> správu)</a:t>
            </a:r>
          </a:p>
          <a:p>
            <a:pPr lvl="2" algn="just"/>
            <a:r>
              <a:rPr lang="cs-CZ" i="1" dirty="0">
                <a:solidFill>
                  <a:srgbClr val="0000DC"/>
                </a:solidFill>
              </a:rPr>
              <a:t>- fiskální</a:t>
            </a:r>
            <a:r>
              <a:rPr lang="cs-CZ" dirty="0"/>
              <a:t> (= hospodaření s veřejným majetkem)</a:t>
            </a:r>
          </a:p>
          <a:p>
            <a:pPr lvl="2" algn="just"/>
            <a:r>
              <a:rPr lang="cs-CZ" i="1" dirty="0">
                <a:solidFill>
                  <a:srgbClr val="0000DC"/>
                </a:solidFill>
              </a:rPr>
              <a:t>- pečovatelská</a:t>
            </a:r>
            <a:r>
              <a:rPr lang="cs-CZ" dirty="0"/>
              <a:t> (= poskytování veřejných služeb)</a:t>
            </a:r>
          </a:p>
          <a:p>
            <a:pPr lvl="2"/>
            <a:endParaRPr lang="cs-CZ" b="1" dirty="0"/>
          </a:p>
          <a:p>
            <a:pPr lvl="1"/>
            <a:endParaRPr lang="cs-CZ" b="1" dirty="0"/>
          </a:p>
          <a:p>
            <a:pPr lvl="1"/>
            <a:endParaRPr lang="cs-CZ" b="1" dirty="0"/>
          </a:p>
          <a:p>
            <a:pPr lvl="1" algn="just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1313929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Regionální a kohezní politika EU. Východiska evropské </a:t>
            </a:r>
            <a:r>
              <a:rPr lang="cs-CZ" dirty="0" err="1"/>
              <a:t>nevrchnostenské</a:t>
            </a:r>
            <a:r>
              <a:rPr lang="cs-CZ" dirty="0"/>
              <a:t> správy.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Nevrchnostenská</a:t>
            </a:r>
            <a:r>
              <a:rPr lang="cs-CZ" dirty="0"/>
              <a:t> správa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 err="1"/>
              <a:t>Europeizace</a:t>
            </a:r>
            <a:r>
              <a:rPr lang="cs-CZ" dirty="0"/>
              <a:t> (EU)</a:t>
            </a:r>
          </a:p>
          <a:p>
            <a:pPr lvl="1" algn="just"/>
            <a:r>
              <a:rPr lang="cs-CZ" b="1" dirty="0">
                <a:solidFill>
                  <a:srgbClr val="0000DC"/>
                </a:solidFill>
              </a:rPr>
              <a:t>1/ </a:t>
            </a:r>
            <a:r>
              <a:rPr lang="cs-CZ" b="1" dirty="0" err="1">
                <a:solidFill>
                  <a:srgbClr val="0000DC"/>
                </a:solidFill>
              </a:rPr>
              <a:t>Europeizace</a:t>
            </a:r>
            <a:r>
              <a:rPr lang="cs-CZ" b="1" dirty="0">
                <a:solidFill>
                  <a:srgbClr val="0000DC"/>
                </a:solidFill>
              </a:rPr>
              <a:t> vnitrostátní </a:t>
            </a:r>
            <a:r>
              <a:rPr lang="cs-CZ" b="1" dirty="0" err="1">
                <a:solidFill>
                  <a:srgbClr val="0000DC"/>
                </a:solidFill>
              </a:rPr>
              <a:t>nevrchnostenské</a:t>
            </a:r>
            <a:r>
              <a:rPr lang="cs-CZ" b="1" dirty="0">
                <a:solidFill>
                  <a:srgbClr val="0000DC"/>
                </a:solidFill>
              </a:rPr>
              <a:t> správy</a:t>
            </a:r>
          </a:p>
          <a:p>
            <a:pPr lvl="2" algn="just"/>
            <a:r>
              <a:rPr lang="cs-CZ" dirty="0"/>
              <a:t>např. regulace tzv. </a:t>
            </a:r>
            <a:r>
              <a:rPr lang="cs-CZ" b="1" dirty="0"/>
              <a:t>veřejných podpor</a:t>
            </a:r>
          </a:p>
          <a:p>
            <a:pPr lvl="1" algn="just">
              <a:buNone/>
            </a:pPr>
            <a:endParaRPr lang="cs-CZ" dirty="0"/>
          </a:p>
          <a:p>
            <a:pPr lvl="1" algn="just"/>
            <a:r>
              <a:rPr lang="cs-CZ" b="1" dirty="0">
                <a:solidFill>
                  <a:srgbClr val="0000DC"/>
                </a:solidFill>
              </a:rPr>
              <a:t>2/ Evropská „strategická“ spolupráce</a:t>
            </a:r>
          </a:p>
          <a:p>
            <a:pPr lvl="2" algn="just"/>
            <a:r>
              <a:rPr lang="cs-CZ" dirty="0"/>
              <a:t>např. Trans-</a:t>
            </a:r>
            <a:r>
              <a:rPr lang="cs-CZ" dirty="0" err="1"/>
              <a:t>European</a:t>
            </a:r>
            <a:r>
              <a:rPr lang="cs-CZ" dirty="0"/>
              <a:t> Transport Network </a:t>
            </a:r>
            <a:r>
              <a:rPr lang="cs-CZ" b="1" dirty="0"/>
              <a:t>(TEN-T)</a:t>
            </a:r>
          </a:p>
          <a:p>
            <a:pPr lvl="2" algn="just"/>
            <a:endParaRPr lang="cs-CZ" dirty="0"/>
          </a:p>
          <a:p>
            <a:pPr lvl="1" algn="just"/>
            <a:r>
              <a:rPr lang="cs-CZ" b="1" dirty="0">
                <a:solidFill>
                  <a:srgbClr val="0000DC"/>
                </a:solidFill>
              </a:rPr>
              <a:t>3/ Společná regionální (?) politika</a:t>
            </a:r>
          </a:p>
          <a:p>
            <a:pPr lvl="2" algn="just"/>
            <a:r>
              <a:rPr lang="cs-CZ" dirty="0"/>
              <a:t>= </a:t>
            </a:r>
            <a:r>
              <a:rPr lang="cs-CZ" b="1" dirty="0"/>
              <a:t>kohezní politika EU</a:t>
            </a:r>
          </a:p>
          <a:p>
            <a:pPr lvl="2" algn="just"/>
            <a:r>
              <a:rPr lang="cs-CZ" dirty="0"/>
              <a:t>jejím prostřednictvím ale také </a:t>
            </a:r>
          </a:p>
        </p:txBody>
      </p:sp>
    </p:spTree>
    <p:extLst>
      <p:ext uri="{BB962C8B-B14F-4D97-AF65-F5344CB8AC3E}">
        <p14:creationId xmlns:p14="http://schemas.microsoft.com/office/powerpoint/2010/main" val="22019968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Regionální a kohezní politika EU. Východiska evropské </a:t>
            </a:r>
            <a:r>
              <a:rPr lang="cs-CZ" dirty="0" err="1"/>
              <a:t>nevrchnostenské</a:t>
            </a:r>
            <a:r>
              <a:rPr lang="cs-CZ" dirty="0"/>
              <a:t> správy.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Pojem kohezní politika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dirty="0"/>
              <a:t>Kohezní politika EU = „politika soudržnosti EU“</a:t>
            </a:r>
          </a:p>
          <a:p>
            <a:pPr lvl="1" algn="just"/>
            <a:r>
              <a:rPr lang="cs-CZ" sz="1600" dirty="0"/>
              <a:t>č. 174 Smlouvy o fungování EU (bývalý článek 158 Smlouvy o ES)</a:t>
            </a:r>
          </a:p>
          <a:p>
            <a:pPr lvl="1" algn="just"/>
            <a:endParaRPr lang="cs-CZ" sz="1600" dirty="0"/>
          </a:p>
          <a:p>
            <a:pPr lvl="1" algn="just"/>
            <a:r>
              <a:rPr lang="cs-CZ" sz="1600" i="1" dirty="0">
                <a:solidFill>
                  <a:srgbClr val="0000DC"/>
                </a:solidFill>
              </a:rPr>
              <a:t>Unie za účelem podpory harmonického vývoje </a:t>
            </a:r>
            <a:r>
              <a:rPr lang="cs-CZ" sz="1600" b="1" i="1" dirty="0">
                <a:solidFill>
                  <a:srgbClr val="0000DC"/>
                </a:solidFill>
              </a:rPr>
              <a:t>rozvíjí a prosazuje svou činnost vedoucí k posilování hospodářské, sociální a územní soudržnosti.</a:t>
            </a:r>
          </a:p>
          <a:p>
            <a:pPr lvl="1" algn="just"/>
            <a:endParaRPr lang="cs-CZ" sz="1600" i="1" dirty="0">
              <a:solidFill>
                <a:srgbClr val="0000DC"/>
              </a:solidFill>
            </a:endParaRPr>
          </a:p>
          <a:p>
            <a:pPr lvl="1" algn="just"/>
            <a:r>
              <a:rPr lang="cs-CZ" sz="1600" i="1" dirty="0">
                <a:solidFill>
                  <a:srgbClr val="0000DC"/>
                </a:solidFill>
              </a:rPr>
              <a:t>Unie se především zaměří na </a:t>
            </a:r>
            <a:r>
              <a:rPr lang="cs-CZ" sz="1600" b="1" i="1" dirty="0">
                <a:solidFill>
                  <a:srgbClr val="0000DC"/>
                </a:solidFill>
              </a:rPr>
              <a:t>snižování rozdílů mezi úrovní rozvoje různých regionů a na snížení zaostalosti</a:t>
            </a:r>
            <a:r>
              <a:rPr lang="cs-CZ" sz="1600" i="1" dirty="0">
                <a:solidFill>
                  <a:srgbClr val="0000DC"/>
                </a:solidFill>
              </a:rPr>
              <a:t> nejvíce znevýhodněných regionů.</a:t>
            </a:r>
          </a:p>
          <a:p>
            <a:pPr lvl="1" algn="just"/>
            <a:endParaRPr lang="cs-CZ" sz="1600" i="1" dirty="0">
              <a:solidFill>
                <a:srgbClr val="0000DC"/>
              </a:solidFill>
            </a:endParaRPr>
          </a:p>
          <a:p>
            <a:pPr lvl="1" algn="just"/>
            <a:r>
              <a:rPr lang="cs-CZ" sz="1600" i="1" dirty="0">
                <a:solidFill>
                  <a:srgbClr val="0000DC"/>
                </a:solidFill>
              </a:rPr>
              <a:t>V rámci dotyčných regionů je zvláštní pozornost věnována venkovským oblastem, oblastem postiženým průmyslovými přeměnami a regionům, které jsou závažně a trvale znevýhodněny přírodními nebo demografickými podmínkami, jako jsou například nejsevernější regiony s velmi nízkou hustotou obyvatelstva a ostrovní, přeshraniční a horské regiony.</a:t>
            </a:r>
          </a:p>
          <a:p>
            <a:pPr algn="just">
              <a:lnSpc>
                <a:spcPct val="100000"/>
              </a:lnSpc>
            </a:pPr>
            <a:endParaRPr lang="cs-CZ" b="1" i="1" dirty="0">
              <a:solidFill>
                <a:srgbClr val="0000D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92395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Regionální a kohezní politika EU. Východiska evropské </a:t>
            </a:r>
            <a:r>
              <a:rPr lang="cs-CZ" dirty="0" err="1"/>
              <a:t>nevrchnostenské</a:t>
            </a:r>
            <a:r>
              <a:rPr lang="cs-CZ" dirty="0"/>
              <a:t> správy.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charakteristika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 err="1"/>
              <a:t>Redistributivní</a:t>
            </a:r>
            <a:r>
              <a:rPr lang="cs-CZ" dirty="0"/>
              <a:t> povaha</a:t>
            </a:r>
          </a:p>
          <a:p>
            <a:pPr lvl="1" algn="just"/>
            <a:r>
              <a:rPr lang="cs-CZ" dirty="0">
                <a:solidFill>
                  <a:srgbClr val="0000DC"/>
                </a:solidFill>
              </a:rPr>
              <a:t>nikoli regulativní </a:t>
            </a:r>
            <a:r>
              <a:rPr lang="cs-CZ" dirty="0"/>
              <a:t>politika (obdobně „CAP“)</a:t>
            </a:r>
          </a:p>
          <a:p>
            <a:pPr lvl="1" algn="just"/>
            <a:r>
              <a:rPr lang="cs-CZ" dirty="0">
                <a:solidFill>
                  <a:srgbClr val="0000DC"/>
                </a:solidFill>
              </a:rPr>
              <a:t>finanční intervence </a:t>
            </a:r>
            <a:r>
              <a:rPr lang="cs-CZ" dirty="0"/>
              <a:t>(de facto investiční politika)</a:t>
            </a:r>
          </a:p>
          <a:p>
            <a:pPr marL="324000" lvl="1" indent="0" algn="just">
              <a:buNone/>
            </a:pPr>
            <a:endParaRPr lang="cs-CZ" dirty="0"/>
          </a:p>
          <a:p>
            <a:pPr lvl="1" algn="just"/>
            <a:r>
              <a:rPr lang="cs-CZ" b="1" dirty="0"/>
              <a:t>specifické nástroje</a:t>
            </a:r>
          </a:p>
          <a:p>
            <a:pPr lvl="1" algn="just"/>
            <a:r>
              <a:rPr lang="cs-CZ" i="1" dirty="0">
                <a:solidFill>
                  <a:srgbClr val="0000DC"/>
                </a:solidFill>
              </a:rPr>
              <a:t>primární</a:t>
            </a:r>
            <a:r>
              <a:rPr lang="cs-CZ" dirty="0">
                <a:solidFill>
                  <a:srgbClr val="0000DC"/>
                </a:solidFill>
              </a:rPr>
              <a:t> </a:t>
            </a:r>
            <a:r>
              <a:rPr lang="cs-CZ" dirty="0"/>
              <a:t>= tzv. strukturální fondy (</a:t>
            </a:r>
            <a:r>
              <a:rPr lang="fr-FR" dirty="0"/>
              <a:t>EFRR, ESF a Fond </a:t>
            </a:r>
            <a:r>
              <a:rPr lang="fr-FR" dirty="0" err="1"/>
              <a:t>soudržnosti</a:t>
            </a:r>
            <a:r>
              <a:rPr lang="cs-CZ" dirty="0"/>
              <a:t>)</a:t>
            </a:r>
          </a:p>
          <a:p>
            <a:pPr lvl="1" algn="just"/>
            <a:r>
              <a:rPr lang="cs-CZ" i="1" dirty="0">
                <a:solidFill>
                  <a:srgbClr val="0000DC"/>
                </a:solidFill>
              </a:rPr>
              <a:t>sekundární</a:t>
            </a:r>
            <a:r>
              <a:rPr lang="cs-CZ" dirty="0">
                <a:solidFill>
                  <a:srgbClr val="0000DC"/>
                </a:solidFill>
              </a:rPr>
              <a:t> </a:t>
            </a:r>
            <a:r>
              <a:rPr lang="cs-CZ" dirty="0"/>
              <a:t>= granty (nenávratné), finanční nástroje (návratné)</a:t>
            </a:r>
          </a:p>
          <a:p>
            <a:pPr algn="just">
              <a:lnSpc>
                <a:spcPct val="100000"/>
              </a:lnSpc>
            </a:pPr>
            <a:endParaRPr lang="cs-CZ" sz="2000" b="1" dirty="0"/>
          </a:p>
          <a:p>
            <a:pPr lvl="1" algn="just"/>
            <a:r>
              <a:rPr lang="cs-CZ" b="1" dirty="0"/>
              <a:t>rozpočet </a:t>
            </a:r>
          </a:p>
          <a:p>
            <a:pPr lvl="1" algn="just"/>
            <a:r>
              <a:rPr lang="cs-CZ" dirty="0"/>
              <a:t>7leté </a:t>
            </a:r>
            <a:r>
              <a:rPr lang="cs-CZ" dirty="0">
                <a:solidFill>
                  <a:srgbClr val="0000DC"/>
                </a:solidFill>
              </a:rPr>
              <a:t>finanční rámce</a:t>
            </a:r>
          </a:p>
          <a:p>
            <a:pPr lvl="1" algn="just"/>
            <a:r>
              <a:rPr lang="cs-CZ" dirty="0"/>
              <a:t>EU rozpočet 2014–2020 = €1 082,5 mld. (1.02 % EU-28 HNP)</a:t>
            </a:r>
          </a:p>
          <a:p>
            <a:pPr lvl="1" algn="just"/>
            <a:r>
              <a:rPr lang="cs-CZ" dirty="0"/>
              <a:t>rozpočet kohezní politiky 2014–2020 = 34 % = </a:t>
            </a:r>
            <a:r>
              <a:rPr lang="cs-CZ" b="1" dirty="0">
                <a:solidFill>
                  <a:srgbClr val="0000DC"/>
                </a:solidFill>
              </a:rPr>
              <a:t>€368 mld.</a:t>
            </a:r>
          </a:p>
          <a:p>
            <a:pPr lvl="1" algn="just"/>
            <a:r>
              <a:rPr lang="cs-CZ" dirty="0"/>
              <a:t>(zbytek „CAP“ a „provoz“ institucí EU)</a:t>
            </a:r>
          </a:p>
        </p:txBody>
      </p:sp>
    </p:spTree>
    <p:extLst>
      <p:ext uri="{BB962C8B-B14F-4D97-AF65-F5344CB8AC3E}">
        <p14:creationId xmlns:p14="http://schemas.microsoft.com/office/powerpoint/2010/main" val="35534974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Regionální a kohezní politika EU. Východiska evropské </a:t>
            </a:r>
            <a:r>
              <a:rPr lang="cs-CZ" dirty="0" err="1"/>
              <a:t>nevrchnostenské</a:t>
            </a:r>
            <a:r>
              <a:rPr lang="cs-CZ" dirty="0"/>
              <a:t> správy.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charakteristika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Rozdělení rolí</a:t>
            </a:r>
          </a:p>
          <a:p>
            <a:pPr lvl="1" algn="just"/>
            <a:r>
              <a:rPr lang="cs-CZ" b="1" dirty="0"/>
              <a:t>utvářejí </a:t>
            </a:r>
            <a:r>
              <a:rPr lang="cs-CZ" dirty="0"/>
              <a:t>– </a:t>
            </a:r>
            <a:r>
              <a:rPr lang="cs-CZ" dirty="0">
                <a:solidFill>
                  <a:srgbClr val="0000DC"/>
                </a:solidFill>
              </a:rPr>
              <a:t>členské státy </a:t>
            </a:r>
            <a:r>
              <a:rPr lang="cs-CZ" dirty="0"/>
              <a:t>(Rada, Parlament)</a:t>
            </a:r>
          </a:p>
          <a:p>
            <a:pPr lvl="1" algn="just"/>
            <a:r>
              <a:rPr lang="cs-CZ" dirty="0"/>
              <a:t>unijní právní rámec kohezní politiky + rozpočet</a:t>
            </a:r>
          </a:p>
          <a:p>
            <a:pPr lvl="1" algn="just"/>
            <a:endParaRPr lang="cs-CZ" dirty="0"/>
          </a:p>
          <a:p>
            <a:pPr lvl="1" algn="just"/>
            <a:r>
              <a:rPr lang="cs-CZ" b="1" dirty="0"/>
              <a:t>realizují</a:t>
            </a:r>
            <a:r>
              <a:rPr lang="cs-CZ" dirty="0"/>
              <a:t> – </a:t>
            </a:r>
            <a:r>
              <a:rPr lang="cs-CZ" dirty="0">
                <a:solidFill>
                  <a:srgbClr val="0000DC"/>
                </a:solidFill>
              </a:rPr>
              <a:t>Komise a</a:t>
            </a:r>
            <a:r>
              <a:rPr lang="cs-CZ" dirty="0"/>
              <a:t> (především) </a:t>
            </a:r>
            <a:r>
              <a:rPr lang="cs-CZ" dirty="0">
                <a:solidFill>
                  <a:srgbClr val="0000DC"/>
                </a:solidFill>
              </a:rPr>
              <a:t>členské státy</a:t>
            </a:r>
          </a:p>
          <a:p>
            <a:pPr lvl="1" algn="just"/>
            <a:r>
              <a:rPr lang="cs-CZ" dirty="0"/>
              <a:t>Komise zejména „schvaluje“ operační programy</a:t>
            </a:r>
          </a:p>
          <a:p>
            <a:pPr lvl="1" algn="just"/>
            <a:r>
              <a:rPr lang="cs-CZ" dirty="0"/>
              <a:t>členské státy realizují intervence dle schváleného rámce </a:t>
            </a:r>
          </a:p>
          <a:p>
            <a:pPr lvl="1" algn="just"/>
            <a:endParaRPr lang="cs-CZ" dirty="0"/>
          </a:p>
          <a:p>
            <a:pPr lvl="1" algn="just"/>
            <a:r>
              <a:rPr lang="cs-CZ" dirty="0"/>
              <a:t>další aktéři (výbor regionů, místní aktéři…)</a:t>
            </a:r>
          </a:p>
          <a:p>
            <a:pPr lvl="1" algn="just"/>
            <a:r>
              <a:rPr lang="cs-CZ" dirty="0"/>
              <a:t>uplatnění tzv. </a:t>
            </a:r>
            <a:r>
              <a:rPr lang="cs-CZ" i="1" dirty="0">
                <a:solidFill>
                  <a:srgbClr val="0000DC"/>
                </a:solidFill>
              </a:rPr>
              <a:t>principu partnerství</a:t>
            </a:r>
          </a:p>
          <a:p>
            <a:pPr lvl="1" algn="just"/>
            <a:endParaRPr lang="cs-CZ" dirty="0"/>
          </a:p>
          <a:p>
            <a:pPr lvl="1" algn="just"/>
            <a:r>
              <a:rPr lang="cs-CZ" dirty="0"/>
              <a:t>obecně lze říci, že kohezní politika = </a:t>
            </a:r>
            <a:r>
              <a:rPr lang="cs-CZ" dirty="0">
                <a:solidFill>
                  <a:srgbClr val="0000DC"/>
                </a:solidFill>
              </a:rPr>
              <a:t>výsledek politických kompromisů… </a:t>
            </a:r>
            <a:r>
              <a:rPr lang="cs-CZ" b="1" dirty="0">
                <a:solidFill>
                  <a:srgbClr val="0000DC"/>
                </a:solidFill>
              </a:rPr>
              <a:t>napětí: plátci v. příjemci</a:t>
            </a:r>
          </a:p>
          <a:p>
            <a:pPr lvl="1"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983017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Regionální a kohezní politika EU. Východiska evropské </a:t>
            </a:r>
            <a:r>
              <a:rPr lang="cs-CZ" dirty="0" err="1"/>
              <a:t>nevrchnostenské</a:t>
            </a:r>
            <a:r>
              <a:rPr lang="cs-CZ" dirty="0"/>
              <a:t> správy.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charakteristika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Vztah k regionální politice EU</a:t>
            </a:r>
          </a:p>
          <a:p>
            <a:pPr lvl="1" algn="just"/>
            <a:r>
              <a:rPr lang="cs-CZ" b="1" i="1" dirty="0">
                <a:solidFill>
                  <a:srgbClr val="0000DC"/>
                </a:solidFill>
              </a:rPr>
              <a:t>regionální politika </a:t>
            </a:r>
            <a:r>
              <a:rPr lang="cs-CZ" dirty="0"/>
              <a:t>= institucionální reakce na nerovnoměrný vývoj na regionální úrovni (ať již hospodářský, společenský či jiný)</a:t>
            </a:r>
          </a:p>
          <a:p>
            <a:pPr lvl="1" algn="just"/>
            <a:endParaRPr lang="cs-CZ" dirty="0"/>
          </a:p>
          <a:p>
            <a:pPr lvl="1" algn="just"/>
            <a:r>
              <a:rPr lang="cs-CZ" dirty="0">
                <a:solidFill>
                  <a:srgbClr val="0000DC"/>
                </a:solidFill>
              </a:rPr>
              <a:t>1/ kohezní politika EU vychází z regionální politiky EU</a:t>
            </a:r>
          </a:p>
          <a:p>
            <a:pPr lvl="1" algn="just"/>
            <a:r>
              <a:rPr lang="cs-CZ" dirty="0">
                <a:solidFill>
                  <a:srgbClr val="0000DC"/>
                </a:solidFill>
              </a:rPr>
              <a:t>2/ kohezní politika plní (také) funkce regionální politiky EU                      </a:t>
            </a:r>
            <a:r>
              <a:rPr lang="cs-CZ" dirty="0"/>
              <a:t>(ovšem nikoli výhradně)</a:t>
            </a:r>
          </a:p>
          <a:p>
            <a:pPr lvl="1" algn="just"/>
            <a:endParaRPr lang="cs-CZ" dirty="0"/>
          </a:p>
          <a:p>
            <a:pPr lvl="1" algn="just"/>
            <a:r>
              <a:rPr lang="cs-CZ" dirty="0"/>
              <a:t>z tohoto důvodu také označení </a:t>
            </a:r>
            <a:r>
              <a:rPr lang="cs-CZ" i="1" dirty="0"/>
              <a:t>„Regionální politika EU“</a:t>
            </a:r>
          </a:p>
          <a:p>
            <a:pPr lvl="1" algn="just"/>
            <a:r>
              <a:rPr lang="cs-CZ" dirty="0"/>
              <a:t>případně </a:t>
            </a:r>
            <a:r>
              <a:rPr lang="cs-CZ" i="1" dirty="0"/>
              <a:t>„Strukturální politika EU“ </a:t>
            </a:r>
            <a:r>
              <a:rPr lang="cs-CZ" dirty="0"/>
              <a:t>– jako politika směřující k dosažení určité „strukturální změny“ </a:t>
            </a:r>
          </a:p>
        </p:txBody>
      </p:sp>
    </p:spTree>
    <p:extLst>
      <p:ext uri="{BB962C8B-B14F-4D97-AF65-F5344CB8AC3E}">
        <p14:creationId xmlns:p14="http://schemas.microsoft.com/office/powerpoint/2010/main" val="6426362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Regionální a kohezní politika Evropské unie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Stručný vývoj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dirty="0"/>
              <a:t>Stěžejní otázka = regionální rozdíly uvnitř EU</a:t>
            </a:r>
          </a:p>
          <a:p>
            <a:pPr lvl="1" algn="just"/>
            <a:r>
              <a:rPr lang="cs-CZ" dirty="0"/>
              <a:t>Původně neřešeny, protože:</a:t>
            </a:r>
          </a:p>
          <a:p>
            <a:pPr lvl="1" algn="just"/>
            <a:r>
              <a:rPr lang="cs-CZ" i="1" dirty="0">
                <a:solidFill>
                  <a:srgbClr val="0000DC"/>
                </a:solidFill>
              </a:rPr>
              <a:t>1/ nevýznamné</a:t>
            </a:r>
            <a:r>
              <a:rPr lang="cs-CZ" dirty="0"/>
              <a:t> (původní státy rozvinuté, až na </a:t>
            </a:r>
            <a:r>
              <a:rPr lang="cs-CZ" i="1" dirty="0" err="1"/>
              <a:t>Mezzogiorno</a:t>
            </a:r>
            <a:r>
              <a:rPr lang="cs-CZ" dirty="0"/>
              <a:t>)</a:t>
            </a:r>
          </a:p>
          <a:p>
            <a:pPr lvl="1" algn="just"/>
            <a:r>
              <a:rPr lang="cs-CZ" i="1" dirty="0">
                <a:solidFill>
                  <a:srgbClr val="0000DC"/>
                </a:solidFill>
              </a:rPr>
              <a:t>2/ očekávání efektů ekonomické liberalizace </a:t>
            </a:r>
            <a:r>
              <a:rPr lang="cs-CZ" dirty="0"/>
              <a:t>(neoliberální přístup)</a:t>
            </a:r>
          </a:p>
          <a:p>
            <a:pPr lvl="1" algn="just"/>
            <a:r>
              <a:rPr lang="cs-CZ" i="1" dirty="0">
                <a:solidFill>
                  <a:srgbClr val="0000DC"/>
                </a:solidFill>
              </a:rPr>
              <a:t>3/ zprvu jiné priority </a:t>
            </a:r>
            <a:r>
              <a:rPr lang="cs-CZ" i="1" dirty="0"/>
              <a:t>(budování „základů“ EU, resp. dříve ES)</a:t>
            </a:r>
          </a:p>
          <a:p>
            <a:pPr lvl="1" algn="just"/>
            <a:endParaRPr lang="cs-CZ" dirty="0"/>
          </a:p>
          <a:p>
            <a:pPr algn="just"/>
            <a:r>
              <a:rPr lang="cs-CZ" dirty="0"/>
              <a:t>Později růst významu</a:t>
            </a:r>
          </a:p>
          <a:p>
            <a:pPr lvl="1" algn="just"/>
            <a:r>
              <a:rPr lang="cs-CZ" i="1" dirty="0">
                <a:solidFill>
                  <a:srgbClr val="0000DC"/>
                </a:solidFill>
              </a:rPr>
              <a:t>Prohlubování ekonomické integrace </a:t>
            </a:r>
            <a:r>
              <a:rPr lang="cs-CZ" dirty="0"/>
              <a:t>(celní unie -&gt; společný trh        -&gt; měnová unie) a jejích důsledků</a:t>
            </a:r>
          </a:p>
          <a:p>
            <a:pPr lvl="1" algn="just"/>
            <a:r>
              <a:rPr lang="cs-CZ" i="1" dirty="0">
                <a:solidFill>
                  <a:srgbClr val="0000DC"/>
                </a:solidFill>
              </a:rPr>
              <a:t>Rozšiřování EU</a:t>
            </a:r>
            <a:r>
              <a:rPr lang="cs-CZ" dirty="0"/>
              <a:t> (1973, 1981, 1986, 1995, 2004, 2007, 2013)</a:t>
            </a:r>
          </a:p>
          <a:p>
            <a:pPr lvl="1" algn="just"/>
            <a:r>
              <a:rPr lang="cs-CZ" dirty="0"/>
              <a:t>Případně také rostoucí </a:t>
            </a:r>
            <a:r>
              <a:rPr lang="cs-CZ" i="1" dirty="0">
                <a:solidFill>
                  <a:srgbClr val="0000DC"/>
                </a:solidFill>
              </a:rPr>
              <a:t>skepse k samovolnému vyrovnání regionálních rozdílů</a:t>
            </a:r>
            <a:r>
              <a:rPr lang="cs-CZ" dirty="0"/>
              <a:t> (resp. opouštění neoliberálního přístupu, místo toho nové přístupy, např. zkoumání </a:t>
            </a:r>
            <a:r>
              <a:rPr lang="cs-CZ" i="1" dirty="0"/>
              <a:t>aglomeračních sil</a:t>
            </a:r>
            <a:r>
              <a:rPr 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50655203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LAW-CZ.potx" id="{9368F25A-D07D-4454-BB9E-323E9573381A}" vid="{D76D3162-79D4-49CC-8197-D810905360BE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prezentace-law-cz-4-3</Template>
  <TotalTime>4071</TotalTime>
  <Words>2264</Words>
  <Application>Microsoft Office PowerPoint</Application>
  <PresentationFormat>Custom</PresentationFormat>
  <Paragraphs>324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Arial</vt:lpstr>
      <vt:lpstr>Tahoma</vt:lpstr>
      <vt:lpstr>Wingdings</vt:lpstr>
      <vt:lpstr>Prezentace_MU_CZ</vt:lpstr>
      <vt:lpstr>NVV09K                         Evropské správní právo </vt:lpstr>
      <vt:lpstr>Program přednášky</vt:lpstr>
      <vt:lpstr>Nevrchnostenská správa</vt:lpstr>
      <vt:lpstr>Nevrchnostenská správa</vt:lpstr>
      <vt:lpstr>Pojem kohezní politika</vt:lpstr>
      <vt:lpstr>Základní charakteristika </vt:lpstr>
      <vt:lpstr>Základní charakteristika </vt:lpstr>
      <vt:lpstr>Základní charakteristika </vt:lpstr>
      <vt:lpstr>Stručný vývoj </vt:lpstr>
      <vt:lpstr>Stručný vývoj </vt:lpstr>
      <vt:lpstr>Stručný vývoj </vt:lpstr>
      <vt:lpstr>Obsah kohezní politiky</vt:lpstr>
      <vt:lpstr>Obsah kohezní politiky</vt:lpstr>
      <vt:lpstr>Obsah kohezní politiky</vt:lpstr>
      <vt:lpstr>Obsah kohezní politiky</vt:lpstr>
      <vt:lpstr>Obsah kohezní politiky</vt:lpstr>
      <vt:lpstr>Obsah kohezní politiky</vt:lpstr>
      <vt:lpstr>Obsah kohezní politiky</vt:lpstr>
      <vt:lpstr>Obsah kohezní politiky</vt:lpstr>
      <vt:lpstr>Obsah kohezní politiky</vt:lpstr>
      <vt:lpstr>Obsah kohezní politiky</vt:lpstr>
      <vt:lpstr>Právní rámec kohezní politiky</vt:lpstr>
      <vt:lpstr>Efektivnost kohezní politiky</vt:lpstr>
      <vt:lpstr>„Systémová rizika“</vt:lpstr>
      <vt:lpstr>„Systémová rizika“</vt:lpstr>
      <vt:lpstr>Literatura (vybraná)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Lukas Potesil</dc:creator>
  <cp:lastModifiedBy>Tomáš Svoboda</cp:lastModifiedBy>
  <cp:revision>79</cp:revision>
  <cp:lastPrinted>1601-01-01T00:00:00Z</cp:lastPrinted>
  <dcterms:created xsi:type="dcterms:W3CDTF">2019-02-27T15:02:38Z</dcterms:created>
  <dcterms:modified xsi:type="dcterms:W3CDTF">2023-11-12T16:07:55Z</dcterms:modified>
</cp:coreProperties>
</file>