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71" r:id="rId4"/>
    <p:sldId id="280" r:id="rId5"/>
    <p:sldId id="273" r:id="rId6"/>
    <p:sldId id="275" r:id="rId7"/>
    <p:sldId id="278" r:id="rId8"/>
    <p:sldId id="274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18" r:id="rId19"/>
    <p:sldId id="309" r:id="rId20"/>
    <p:sldId id="310" r:id="rId21"/>
    <p:sldId id="308" r:id="rId22"/>
    <p:sldId id="313" r:id="rId23"/>
    <p:sldId id="312" r:id="rId24"/>
    <p:sldId id="314" r:id="rId25"/>
    <p:sldId id="315" r:id="rId26"/>
    <p:sldId id="317" r:id="rId2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1" d="100"/>
          <a:sy n="101" d="100"/>
        </p:scale>
        <p:origin x="976" y="7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NVV09K                         Evropské správní právo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3. přednáška</a:t>
            </a:r>
          </a:p>
          <a:p>
            <a:pPr algn="ctr"/>
            <a:r>
              <a:rPr lang="cs-CZ" dirty="0"/>
              <a:t>Mgr. Tomáš Svoboda,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  <a:p>
            <a:pPr algn="ctr"/>
            <a:r>
              <a:rPr lang="cs-CZ" dirty="0"/>
              <a:t>3. 11. 2023</a:t>
            </a:r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Reakce na rostoucí disparity</a:t>
            </a:r>
          </a:p>
          <a:p>
            <a:pPr lvl="1" algn="just"/>
            <a:r>
              <a:rPr lang="cs-CZ" dirty="0"/>
              <a:t>Od 60. let zájem Komise 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1975 – počátek „regionální politiky EU“</a:t>
            </a:r>
          </a:p>
          <a:p>
            <a:pPr lvl="1" algn="just"/>
            <a:r>
              <a:rPr lang="cs-CZ" dirty="0"/>
              <a:t>Vytvoření </a:t>
            </a:r>
            <a:r>
              <a:rPr lang="cs-CZ" i="1" dirty="0">
                <a:solidFill>
                  <a:srgbClr val="0000DC"/>
                </a:solidFill>
              </a:rPr>
              <a:t>Evropského fondu pro regionální rozvoj </a:t>
            </a:r>
            <a:r>
              <a:rPr lang="cs-CZ" dirty="0"/>
              <a:t>(ERDF)</a:t>
            </a:r>
          </a:p>
          <a:p>
            <a:pPr lvl="1" algn="just"/>
            <a:r>
              <a:rPr lang="cs-CZ" dirty="0"/>
              <a:t>Důraz na konvergenci a „přechodové regiony“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Průběžné reformy </a:t>
            </a:r>
            <a:r>
              <a:rPr lang="cs-CZ" dirty="0"/>
              <a:t>(navyšováním vlivu Komise, více prostředků, formováním určitého „strategického rámce“)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1988 = zásadní reforma </a:t>
            </a:r>
            <a:r>
              <a:rPr lang="cs-CZ" b="1" dirty="0">
                <a:solidFill>
                  <a:srgbClr val="0000DC"/>
                </a:solidFill>
              </a:rPr>
              <a:t>(vytvoření „kohezní politiky EU“)</a:t>
            </a:r>
          </a:p>
          <a:p>
            <a:pPr lvl="1" algn="just"/>
            <a:r>
              <a:rPr lang="cs-CZ" dirty="0"/>
              <a:t>Smlouva o EHS – </a:t>
            </a:r>
            <a:r>
              <a:rPr lang="cs-CZ" dirty="0">
                <a:solidFill>
                  <a:srgbClr val="0000DC"/>
                </a:solidFill>
              </a:rPr>
              <a:t>nově politika hospodářské a sociální soudržnosti </a:t>
            </a:r>
            <a:r>
              <a:rPr lang="cs-CZ" dirty="0"/>
              <a:t>(později také třetí územní rozměr kohezní politiky)</a:t>
            </a:r>
          </a:p>
        </p:txBody>
      </p:sp>
    </p:spTree>
    <p:extLst>
      <p:ext uri="{BB962C8B-B14F-4D97-AF65-F5344CB8AC3E}">
        <p14:creationId xmlns:p14="http://schemas.microsoft.com/office/powerpoint/2010/main" val="1782761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Nové principy kohezní politiky (1988)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Programování</a:t>
            </a:r>
          </a:p>
          <a:p>
            <a:pPr lvl="2" algn="just"/>
            <a:r>
              <a:rPr lang="cs-CZ" dirty="0"/>
              <a:t>= operační programy, programová období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Koncentrace</a:t>
            </a:r>
          </a:p>
          <a:p>
            <a:pPr lvl="2" algn="just"/>
            <a:r>
              <a:rPr lang="cs-CZ" dirty="0"/>
              <a:t>= 5 prioritních cílů (nikoli „všechno a nic“)</a:t>
            </a:r>
          </a:p>
          <a:p>
            <a:pPr lvl="1" algn="just"/>
            <a:r>
              <a:rPr lang="cs-CZ" i="1" dirty="0" err="1">
                <a:solidFill>
                  <a:srgbClr val="0000DC"/>
                </a:solidFill>
              </a:rPr>
              <a:t>Adicionalita</a:t>
            </a:r>
            <a:endParaRPr lang="cs-CZ" i="1" dirty="0">
              <a:solidFill>
                <a:srgbClr val="0000DC"/>
              </a:solidFill>
            </a:endParaRPr>
          </a:p>
          <a:p>
            <a:pPr lvl="2" algn="just"/>
            <a:r>
              <a:rPr lang="cs-CZ" dirty="0"/>
              <a:t>= „přidaná hodnota“ intervencí + obligatorní spoluúčast příjemců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Partnerství</a:t>
            </a:r>
          </a:p>
          <a:p>
            <a:pPr lvl="2" algn="just"/>
            <a:r>
              <a:rPr lang="cs-CZ" dirty="0"/>
              <a:t>= spolupráce s různými aktéry kohezní politiky, víceúrovňová správa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Nově definice územních „statistických jednotek“ - </a:t>
            </a:r>
            <a:r>
              <a:rPr lang="cs-CZ" i="1" dirty="0">
                <a:solidFill>
                  <a:srgbClr val="0000DC"/>
                </a:solidFill>
              </a:rPr>
              <a:t>NUTS </a:t>
            </a:r>
          </a:p>
          <a:p>
            <a:pPr lvl="2" algn="just"/>
            <a:r>
              <a:rPr lang="cs-CZ" i="1" dirty="0"/>
              <a:t>= </a:t>
            </a:r>
            <a:r>
              <a:rPr lang="fr-FR" i="1" dirty="0"/>
              <a:t>Nomenclature des Unites Territoriales Statistiques</a:t>
            </a:r>
            <a:endParaRPr lang="cs-CZ" dirty="0"/>
          </a:p>
          <a:p>
            <a:pPr lvl="1" algn="just"/>
            <a:r>
              <a:rPr lang="cs-CZ" dirty="0"/>
              <a:t>Rozpočet </a:t>
            </a:r>
            <a:r>
              <a:rPr lang="cs-CZ" dirty="0">
                <a:solidFill>
                  <a:srgbClr val="0000DC"/>
                </a:solidFill>
              </a:rPr>
              <a:t>x2</a:t>
            </a:r>
            <a:r>
              <a:rPr lang="cs-CZ" dirty="0"/>
              <a:t> (později opakovaně navyšován)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392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Nejobecnější účel 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= „Soudržnost“ </a:t>
            </a:r>
            <a:r>
              <a:rPr lang="cs-CZ" dirty="0"/>
              <a:t>(3 dimenze)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Hospodářská </a:t>
            </a:r>
            <a:r>
              <a:rPr lang="cs-CZ" i="1" dirty="0"/>
              <a:t>(zejména hospodářská konvergence)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Sociální </a:t>
            </a:r>
            <a:r>
              <a:rPr lang="cs-CZ" i="1" dirty="0"/>
              <a:t>(zejména zaměstnanost)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Územní </a:t>
            </a:r>
            <a:r>
              <a:rPr lang="cs-CZ" i="1" dirty="0"/>
              <a:t>(nejméně jasná dimenze, různé významy…)</a:t>
            </a:r>
          </a:p>
          <a:p>
            <a:pPr algn="just">
              <a:lnSpc>
                <a:spcPct val="100000"/>
              </a:lnSpc>
            </a:pP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Soustava cílů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Primární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Tematické cíle a priority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Ale v zásadě vágní pojmy, </a:t>
            </a:r>
            <a:r>
              <a:rPr lang="cs-CZ" dirty="0">
                <a:solidFill>
                  <a:srgbClr val="0000DC"/>
                </a:solidFill>
              </a:rPr>
              <a:t>nikoli exaktní cíle</a:t>
            </a:r>
            <a:r>
              <a:rPr lang="cs-CZ" dirty="0"/>
              <a:t>, svou podstatou  spíše pouze </a:t>
            </a:r>
            <a:r>
              <a:rPr lang="cs-CZ" dirty="0">
                <a:solidFill>
                  <a:srgbClr val="0000DC"/>
                </a:solidFill>
              </a:rPr>
              <a:t>„záměry podpory“</a:t>
            </a:r>
            <a:r>
              <a:rPr lang="cs-CZ" dirty="0"/>
              <a:t> </a:t>
            </a:r>
            <a:r>
              <a:rPr lang="cs-CZ" i="1" dirty="0"/>
              <a:t>(= „kam mají jít peníze“)</a:t>
            </a:r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1988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Podpora rozvoje a strukturálních změn hospodářsky zaostávajících regionů;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Konverze regionů vážně zasažených úpadkem průmyslu;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Boj s dlouhodobou nezaměstnaností;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Zvyšování zaměstnanosti mladých lidí;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(a) Urychlování strukturálních změn v zemědělství a (b) Podpora rozvoje zemědělských oblastí.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přechod k jednotnému vnitřnímu (společnému) trhu</a:t>
            </a:r>
          </a:p>
        </p:txBody>
      </p:sp>
    </p:spTree>
    <p:extLst>
      <p:ext uri="{BB962C8B-B14F-4D97-AF65-F5344CB8AC3E}">
        <p14:creationId xmlns:p14="http://schemas.microsoft.com/office/powerpoint/2010/main" val="1991496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1993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Podpora rozvoje a strukturálních změn hospodářsky zaostávajících regionů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Konverze regionů vážně zasažených úpadkem průmyslu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Boj s dlouhodobou nezaměstnaností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Zvyšování zaměstnanosti mladých lidí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</a:rPr>
              <a:t>(a) Urychlování strukturálních změn v zemědělství a (b) Podpora rozvoje zemědělských oblastí</a:t>
            </a:r>
          </a:p>
          <a:p>
            <a:pPr marL="781200" lvl="1" indent="-457200" algn="just">
              <a:buFont typeface="+mj-lt"/>
              <a:buAutoNum type="arabicPeriod"/>
            </a:pPr>
            <a:r>
              <a:rPr lang="cs-CZ" b="1" i="1" dirty="0">
                <a:solidFill>
                  <a:srgbClr val="0000DC"/>
                </a:solidFill>
              </a:rPr>
              <a:t>Podpora neobydlených arktických regionů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přechod k měnové unii</a:t>
            </a:r>
          </a:p>
          <a:p>
            <a:pPr lvl="1" algn="just"/>
            <a:r>
              <a:rPr lang="cs-CZ" dirty="0"/>
              <a:t>Nový primární cíl pro zaostávající regiony nových (ale ekonomicky rozvinutých) členských států – Finska a Švédska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8206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2000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Podpora rozvoje a strukturálních změn regionů, jejichž rozvoj zaostává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Podpora hospodářské a sociální přeměny oblastí, jež čelí strukturálním obtížím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3. Podpora přizpůsobování a modernizace politik a systémů vzdělávání, odborné přípravy a zaměstnanosti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konsolidace před tzv. východním rozšířením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3765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2007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Konvergence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Konkurenceschopnost a zaměstnanost 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3. Evropská územní spolupráce (mezistátní projekty v pohraničních oblastech)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nově explicitně zaměření na tzv. nové výzvy (Lisabonská strategie 2010)</a:t>
            </a:r>
          </a:p>
          <a:p>
            <a:pPr lvl="1" algn="just"/>
            <a:r>
              <a:rPr lang="cs-CZ" dirty="0"/>
              <a:t>Těm vyhrazen cíl </a:t>
            </a:r>
            <a:r>
              <a:rPr lang="cs-CZ" i="1" dirty="0"/>
              <a:t>Konkurenceschopnost a zaměstnanost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008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2013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1. Investice pro růst a zaměstnanost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2. Evropská územní spolupráce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/>
              <a:t>Ústřední motiv</a:t>
            </a:r>
            <a:r>
              <a:rPr lang="cs-CZ" dirty="0"/>
              <a:t> = posilování významu „nových výzev“       (strategie Evropa 2020) </a:t>
            </a:r>
          </a:p>
          <a:p>
            <a:pPr lvl="1" algn="just"/>
            <a:r>
              <a:rPr lang="cs-CZ" dirty="0"/>
              <a:t>Cíl </a:t>
            </a:r>
            <a:r>
              <a:rPr lang="cs-CZ" i="1" dirty="0"/>
              <a:t>Investice</a:t>
            </a:r>
            <a:r>
              <a:rPr lang="it-IT" i="1" dirty="0"/>
              <a:t> pro </a:t>
            </a:r>
            <a:r>
              <a:rPr lang="cs-CZ" i="1" dirty="0"/>
              <a:t>růst</a:t>
            </a:r>
            <a:r>
              <a:rPr lang="it-IT" i="1" dirty="0"/>
              <a:t> a </a:t>
            </a:r>
            <a:r>
              <a:rPr lang="cs-CZ" i="1" dirty="0"/>
              <a:t>zaměstnanost</a:t>
            </a:r>
            <a:r>
              <a:rPr lang="it-IT" i="1" dirty="0"/>
              <a:t> </a:t>
            </a:r>
            <a:r>
              <a:rPr lang="cs-CZ" dirty="0"/>
              <a:t>kombinací soudržnosti + „nových výzev“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85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Primární cíle 2020</a:t>
            </a:r>
          </a:p>
          <a:p>
            <a:pPr lvl="1" algn="just"/>
            <a:r>
              <a:rPr lang="en-US" b="1" dirty="0"/>
              <a:t>The Joint Action Plan </a:t>
            </a:r>
            <a:r>
              <a:rPr lang="en-US" dirty="0"/>
              <a:t>includes actions on: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1. a more </a:t>
            </a:r>
            <a:r>
              <a:rPr lang="en-US" b="1" i="1" dirty="0">
                <a:solidFill>
                  <a:srgbClr val="0000DC"/>
                </a:solidFill>
              </a:rPr>
              <a:t>competitive and smarter </a:t>
            </a:r>
            <a:r>
              <a:rPr lang="en-US" i="1" dirty="0">
                <a:solidFill>
                  <a:srgbClr val="0000DC"/>
                </a:solidFill>
              </a:rPr>
              <a:t>Europe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2. a </a:t>
            </a:r>
            <a:r>
              <a:rPr lang="en-US" b="1" i="1" dirty="0">
                <a:solidFill>
                  <a:srgbClr val="0000DC"/>
                </a:solidFill>
              </a:rPr>
              <a:t>greener</a:t>
            </a:r>
            <a:r>
              <a:rPr lang="en-US" i="1" dirty="0">
                <a:solidFill>
                  <a:srgbClr val="0000DC"/>
                </a:solidFill>
              </a:rPr>
              <a:t>, low carbon transitioning towards a </a:t>
            </a:r>
            <a:r>
              <a:rPr lang="en-US" b="1" i="1" dirty="0">
                <a:solidFill>
                  <a:srgbClr val="0000DC"/>
                </a:solidFill>
              </a:rPr>
              <a:t>net zero carbon economy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3. a more </a:t>
            </a:r>
            <a:r>
              <a:rPr lang="en-US" b="1" i="1" dirty="0">
                <a:solidFill>
                  <a:srgbClr val="0000DC"/>
                </a:solidFill>
              </a:rPr>
              <a:t>connected Europe </a:t>
            </a:r>
            <a:r>
              <a:rPr lang="en-US" i="1" dirty="0">
                <a:solidFill>
                  <a:srgbClr val="0000DC"/>
                </a:solidFill>
              </a:rPr>
              <a:t>by enhancing mobility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4. a more </a:t>
            </a:r>
            <a:r>
              <a:rPr lang="en-US" b="1" i="1" dirty="0">
                <a:solidFill>
                  <a:srgbClr val="0000DC"/>
                </a:solidFill>
              </a:rPr>
              <a:t>social and inclusive </a:t>
            </a:r>
            <a:r>
              <a:rPr lang="en-US" i="1" dirty="0">
                <a:solidFill>
                  <a:srgbClr val="0000DC"/>
                </a:solidFill>
              </a:rPr>
              <a:t>Europe</a:t>
            </a:r>
          </a:p>
          <a:p>
            <a:pPr lvl="2" algn="just"/>
            <a:r>
              <a:rPr lang="en-US" i="1" dirty="0">
                <a:solidFill>
                  <a:srgbClr val="0000DC"/>
                </a:solidFill>
              </a:rPr>
              <a:t>5. Europe </a:t>
            </a:r>
            <a:r>
              <a:rPr lang="en-US" b="1" i="1" dirty="0">
                <a:solidFill>
                  <a:srgbClr val="0000DC"/>
                </a:solidFill>
              </a:rPr>
              <a:t>closer to citizens </a:t>
            </a:r>
            <a:r>
              <a:rPr lang="en-US" i="1" dirty="0">
                <a:solidFill>
                  <a:srgbClr val="0000DC"/>
                </a:solidFill>
              </a:rPr>
              <a:t>by fostering the sustainable and integrated development of all types of territories</a:t>
            </a:r>
            <a:endParaRPr lang="cs-CZ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2799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„</a:t>
            </a:r>
            <a:r>
              <a:rPr lang="cs-CZ" dirty="0" err="1"/>
              <a:t>Lisaboonizace</a:t>
            </a:r>
            <a:r>
              <a:rPr lang="cs-CZ" dirty="0"/>
              <a:t>“ kohezní politiky</a:t>
            </a:r>
          </a:p>
          <a:p>
            <a:pPr lvl="1" algn="just"/>
            <a:r>
              <a:rPr lang="cs-CZ" dirty="0"/>
              <a:t>Lisabonská strategie (2000 – 2010)</a:t>
            </a:r>
          </a:p>
          <a:p>
            <a:pPr lvl="1" algn="just"/>
            <a:r>
              <a:rPr lang="cs-CZ" dirty="0"/>
              <a:t>Tzv. </a:t>
            </a:r>
            <a:r>
              <a:rPr lang="cs-CZ" b="1" dirty="0">
                <a:solidFill>
                  <a:srgbClr val="0000DC"/>
                </a:solidFill>
              </a:rPr>
              <a:t>nové výzvy </a:t>
            </a:r>
            <a:r>
              <a:rPr lang="cs-CZ" dirty="0"/>
              <a:t>pro EU a jejich prolínání do unijních politik, zejm.:</a:t>
            </a:r>
            <a:endParaRPr lang="cs-CZ" i="1" dirty="0"/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Globalizace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Probíhající demografická změna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Ekonomický růst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Konkurenceschopnost, inovace, vzdělanostní ekonomika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Ochrana životního prostředí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Energetická závislost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Rovnost můžu a žen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Finanční krize z roku 2008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Migrační krize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</a:t>
            </a:r>
            <a:r>
              <a:rPr lang="cs-CZ" b="1" i="1" dirty="0">
                <a:solidFill>
                  <a:srgbClr val="0000DC"/>
                </a:solidFill>
              </a:rPr>
              <a:t>Aktuálně nepochybně také onemocnění </a:t>
            </a:r>
            <a:r>
              <a:rPr lang="cs-CZ" b="1" i="1" dirty="0" err="1">
                <a:solidFill>
                  <a:srgbClr val="0000DC"/>
                </a:solidFill>
              </a:rPr>
              <a:t>Covid</a:t>
            </a:r>
            <a:r>
              <a:rPr lang="cs-CZ" b="1" i="1" dirty="0">
                <a:solidFill>
                  <a:srgbClr val="0000DC"/>
                </a:solidFill>
              </a:rPr>
              <a:t>-19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/>
              <a:t>Kohezní politika je nyní součástí „něčeho většího“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6071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i="1" dirty="0"/>
              <a:t>Regionální a kohezní politika EU. Východiska evropské </a:t>
            </a:r>
            <a:r>
              <a:rPr lang="cs-CZ" b="1" i="1" dirty="0" err="1"/>
              <a:t>nevrchnostenské</a:t>
            </a:r>
            <a:r>
              <a:rPr lang="cs-CZ" b="1" i="1" dirty="0"/>
              <a:t> správy.</a:t>
            </a:r>
          </a:p>
          <a:p>
            <a:pPr algn="just">
              <a:lnSpc>
                <a:spcPct val="100000"/>
              </a:lnSpc>
            </a:pPr>
            <a:endParaRPr lang="cs-CZ" b="1" dirty="0"/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Tzv. </a:t>
            </a:r>
            <a:r>
              <a:rPr lang="cs-CZ" i="1" dirty="0" err="1">
                <a:solidFill>
                  <a:srgbClr val="0000DC"/>
                </a:solidFill>
              </a:rPr>
              <a:t>vevrchnostenská</a:t>
            </a:r>
            <a:r>
              <a:rPr lang="cs-CZ" i="1" dirty="0">
                <a:solidFill>
                  <a:srgbClr val="0000DC"/>
                </a:solidFill>
              </a:rPr>
              <a:t> správa a </a:t>
            </a:r>
            <a:r>
              <a:rPr lang="cs-CZ" i="1" dirty="0" err="1">
                <a:solidFill>
                  <a:srgbClr val="0000DC"/>
                </a:solidFill>
              </a:rPr>
              <a:t>europeizace</a:t>
            </a:r>
            <a:endParaRPr lang="cs-CZ" i="1" dirty="0">
              <a:solidFill>
                <a:srgbClr val="0000DC"/>
              </a:solidFill>
            </a:endParaRP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Základní charakteristika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Stručný vývoj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Obsah kohezní politiky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A některé další aspekty </a:t>
            </a:r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Nově „dvojí mise“ kohezní politiky </a:t>
            </a:r>
          </a:p>
          <a:p>
            <a:pPr lvl="1" algn="just"/>
            <a:r>
              <a:rPr lang="cs-CZ" dirty="0"/>
              <a:t>Stále </a:t>
            </a:r>
            <a:r>
              <a:rPr lang="cs-CZ" b="1" dirty="0"/>
              <a:t>soudržnost, </a:t>
            </a:r>
            <a:r>
              <a:rPr lang="cs-CZ" dirty="0"/>
              <a:t>nově také naplňování </a:t>
            </a:r>
            <a:r>
              <a:rPr lang="cs-CZ" b="1" dirty="0"/>
              <a:t>unijních strategií</a:t>
            </a:r>
          </a:p>
          <a:p>
            <a:pPr lvl="2" algn="just"/>
            <a:r>
              <a:rPr lang="cs-CZ" dirty="0"/>
              <a:t>- V období 2007 – 2013 </a:t>
            </a:r>
            <a:r>
              <a:rPr lang="cs-CZ" b="1" dirty="0">
                <a:solidFill>
                  <a:srgbClr val="0000DC"/>
                </a:solidFill>
              </a:rPr>
              <a:t>Lisabonská strategie </a:t>
            </a:r>
            <a:r>
              <a:rPr lang="cs-CZ" dirty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strategie růstu a zaměstnanosti</a:t>
            </a:r>
          </a:p>
          <a:p>
            <a:pPr lvl="2" algn="just"/>
            <a:r>
              <a:rPr lang="cs-CZ" dirty="0"/>
              <a:t>- V období 2014 – 2020 strategie </a:t>
            </a:r>
            <a:r>
              <a:rPr lang="cs-CZ" b="1" dirty="0">
                <a:solidFill>
                  <a:srgbClr val="0000DC"/>
                </a:solidFill>
              </a:rPr>
              <a:t>Evropa 2020 </a:t>
            </a:r>
            <a:r>
              <a:rPr lang="cs-CZ" dirty="0">
                <a:solidFill>
                  <a:srgbClr val="0000DC"/>
                </a:solidFill>
              </a:rPr>
              <a:t>= </a:t>
            </a:r>
            <a:r>
              <a:rPr lang="cs-CZ" i="1" dirty="0">
                <a:solidFill>
                  <a:srgbClr val="0000DC"/>
                </a:solidFill>
              </a:rPr>
              <a:t>Evropská strategie pro chytrý, udržitelný a inkluzívní růst</a:t>
            </a:r>
          </a:p>
          <a:p>
            <a:pPr lvl="1" algn="just">
              <a:buNone/>
            </a:pPr>
            <a:endParaRPr lang="cs-CZ" dirty="0"/>
          </a:p>
          <a:p>
            <a:pPr lvl="1" algn="just"/>
            <a:r>
              <a:rPr lang="cs-CZ" dirty="0"/>
              <a:t>Fakticky </a:t>
            </a:r>
            <a:r>
              <a:rPr lang="cs-CZ" b="1" dirty="0">
                <a:solidFill>
                  <a:srgbClr val="0000DC"/>
                </a:solidFill>
              </a:rPr>
              <a:t>transformace</a:t>
            </a:r>
            <a:r>
              <a:rPr lang="cs-CZ" dirty="0">
                <a:solidFill>
                  <a:srgbClr val="0000DC"/>
                </a:solidFill>
              </a:rPr>
              <a:t> kohezní politiky</a:t>
            </a:r>
            <a:r>
              <a:rPr lang="cs-CZ" dirty="0"/>
              <a:t> na unijní „investiční politiku“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Tato transformace ovšem </a:t>
            </a:r>
            <a:r>
              <a:rPr lang="cs-CZ" b="1" dirty="0">
                <a:solidFill>
                  <a:srgbClr val="0000DC"/>
                </a:solidFill>
              </a:rPr>
              <a:t>právem nepřiznaná (!)</a:t>
            </a:r>
          </a:p>
          <a:p>
            <a:pPr lvl="2" algn="just"/>
            <a:r>
              <a:rPr lang="cs-CZ" dirty="0"/>
              <a:t>(Pouze skrze sekundární právo, v primárním právu pořád tentýž cíl jako před více než 30 lety = </a:t>
            </a:r>
            <a:r>
              <a:rPr lang="cs-CZ" i="1" dirty="0"/>
              <a:t>posilování</a:t>
            </a:r>
            <a:r>
              <a:rPr lang="cs-CZ" dirty="0"/>
              <a:t> </a:t>
            </a:r>
            <a:r>
              <a:rPr lang="cs-CZ" i="1" dirty="0"/>
              <a:t>soudržnosti</a:t>
            </a:r>
            <a:r>
              <a:rPr lang="cs-CZ" dirty="0"/>
              <a:t>)</a:t>
            </a: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696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Různé interpretace kohezní politiky…</a:t>
            </a:r>
          </a:p>
          <a:p>
            <a:pPr lvl="1" algn="just"/>
            <a:r>
              <a:rPr lang="cs-CZ" b="1" dirty="0"/>
              <a:t>Soudržnost = ?</a:t>
            </a:r>
          </a:p>
          <a:p>
            <a:pPr lvl="1" algn="just"/>
            <a:endParaRPr lang="cs-CZ" b="1" dirty="0"/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Konvergence?</a:t>
            </a:r>
          </a:p>
          <a:p>
            <a:pPr lvl="2"/>
            <a:r>
              <a:rPr lang="cs-CZ" dirty="0"/>
              <a:t>- Historicky základní rozměr, ale…</a:t>
            </a:r>
          </a:p>
          <a:p>
            <a:pPr lvl="2"/>
            <a:r>
              <a:rPr lang="cs-CZ" dirty="0"/>
              <a:t>- Priority také mimo regionální kontext („</a:t>
            </a:r>
            <a:r>
              <a:rPr lang="cs-CZ" dirty="0" err="1"/>
              <a:t>lisabonizace</a:t>
            </a:r>
            <a:r>
              <a:rPr lang="cs-CZ" dirty="0"/>
              <a:t>“ kohezní politiky)</a:t>
            </a:r>
          </a:p>
          <a:p>
            <a:pPr lvl="2"/>
            <a:r>
              <a:rPr lang="cs-CZ" dirty="0"/>
              <a:t>- Příjemci podpory také rozvinuté regiony (byť v menší míře)</a:t>
            </a:r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Redistribuce?</a:t>
            </a:r>
          </a:p>
          <a:p>
            <a:pPr lvl="2"/>
            <a:r>
              <a:rPr lang="cs-CZ" dirty="0"/>
              <a:t>- Solidarita, spravedlnost…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Kompenzace?</a:t>
            </a:r>
          </a:p>
          <a:p>
            <a:pPr lvl="2"/>
            <a:r>
              <a:rPr lang="cs-CZ" dirty="0"/>
              <a:t>- „Vítězové“ integrace kompenzují „poražené“ (resp. bohaté státy ty chudé)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Integrace?</a:t>
            </a:r>
          </a:p>
          <a:p>
            <a:pPr lvl="2"/>
            <a:r>
              <a:rPr lang="cs-CZ" dirty="0"/>
              <a:t>- Obecné zvyšování „integračního potenciálu“ EU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377942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rámec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Právní rámec obecně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Unijní</a:t>
            </a:r>
          </a:p>
          <a:p>
            <a:pPr lvl="2" algn="just"/>
            <a:r>
              <a:rPr lang="cs-CZ" dirty="0"/>
              <a:t>- Základní zásady (principy) kohezní politiky</a:t>
            </a:r>
          </a:p>
          <a:p>
            <a:pPr lvl="2" algn="just"/>
            <a:r>
              <a:rPr lang="cs-CZ" dirty="0"/>
              <a:t>- Jádro = příprava, schvalování a provádění operačních programů</a:t>
            </a:r>
          </a:p>
          <a:p>
            <a:pPr lvl="2" algn="just"/>
            <a:r>
              <a:rPr lang="cs-CZ" dirty="0"/>
              <a:t>- Řada dalších aspektů, zejm. požadavek udržitelnost, podíl na financování apod.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Vnitrostátní </a:t>
            </a:r>
            <a:r>
              <a:rPr lang="cs-CZ" dirty="0"/>
              <a:t>(viz dále)</a:t>
            </a:r>
          </a:p>
          <a:p>
            <a:pPr algn="just"/>
            <a:r>
              <a:rPr lang="cs-CZ" dirty="0"/>
              <a:t>Právo EU</a:t>
            </a:r>
          </a:p>
          <a:p>
            <a:pPr lvl="1" algn="just"/>
            <a:r>
              <a:rPr lang="cs-CZ" dirty="0"/>
              <a:t>Základní smlouvy – Smlouva o fungování EU (viz dříve)</a:t>
            </a:r>
          </a:p>
          <a:p>
            <a:pPr lvl="1" algn="just"/>
            <a:r>
              <a:rPr lang="cs-CZ" dirty="0"/>
              <a:t>Sekundární právo 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„Obecné nařízení“ </a:t>
            </a:r>
            <a:r>
              <a:rPr lang="cs-CZ" dirty="0"/>
              <a:t>= obecná úprava základních otázek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„Zvláštní nařízení“ </a:t>
            </a:r>
            <a:r>
              <a:rPr lang="cs-CZ" dirty="0"/>
              <a:t>= úprava specifik, několik předpisů</a:t>
            </a:r>
          </a:p>
          <a:p>
            <a:pPr lvl="2" algn="just"/>
            <a:r>
              <a:rPr lang="cs-CZ" dirty="0"/>
              <a:t>- Jiné předpisy – zejm. </a:t>
            </a:r>
            <a:r>
              <a:rPr lang="cs-CZ" i="1" dirty="0">
                <a:solidFill>
                  <a:srgbClr val="0000DC"/>
                </a:solidFill>
              </a:rPr>
              <a:t>„finanční nařízení“ </a:t>
            </a:r>
            <a:r>
              <a:rPr lang="cs-CZ" dirty="0"/>
              <a:t>upravující některé finanční aspekty</a:t>
            </a:r>
          </a:p>
        </p:txBody>
      </p:sp>
    </p:spTree>
    <p:extLst>
      <p:ext uri="{BB962C8B-B14F-4D97-AF65-F5344CB8AC3E}">
        <p14:creationId xmlns:p14="http://schemas.microsoft.com/office/powerpoint/2010/main" val="2343727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kohezní politiky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dirty="0"/>
              <a:t>Je pochopitelně </a:t>
            </a:r>
            <a:r>
              <a:rPr lang="cs-CZ" dirty="0">
                <a:solidFill>
                  <a:srgbClr val="0000DC"/>
                </a:solidFill>
              </a:rPr>
              <a:t>stěžejní otázkou</a:t>
            </a:r>
            <a:r>
              <a:rPr lang="cs-CZ" dirty="0"/>
              <a:t>, jelikož podpora poskytována       z finančního majetku EU = fakticky majetku členských států</a:t>
            </a:r>
          </a:p>
          <a:p>
            <a:pPr lvl="1" algn="just"/>
            <a:endParaRPr lang="cs-CZ" dirty="0"/>
          </a:p>
          <a:p>
            <a:pPr algn="just"/>
            <a:r>
              <a:rPr lang="cs-CZ" dirty="0"/>
              <a:t>Základní roviny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1) Efektivnost kohezní politiky jako celku </a:t>
            </a:r>
          </a:p>
          <a:p>
            <a:pPr lvl="2" algn="just"/>
            <a:r>
              <a:rPr lang="cs-CZ" dirty="0"/>
              <a:t>- Nepanuje shoda…</a:t>
            </a:r>
          </a:p>
          <a:p>
            <a:pPr lvl="2" algn="just"/>
            <a:r>
              <a:rPr lang="cs-CZ" dirty="0"/>
              <a:t>- </a:t>
            </a:r>
            <a:r>
              <a:rPr lang="cs-CZ" b="1" dirty="0"/>
              <a:t>Irsko</a:t>
            </a:r>
            <a:r>
              <a:rPr lang="cs-CZ" dirty="0"/>
              <a:t> (považováno za úspěch konvergence) </a:t>
            </a:r>
          </a:p>
          <a:p>
            <a:pPr lvl="2" algn="just"/>
            <a:r>
              <a:rPr lang="cs-CZ" dirty="0"/>
              <a:t>- x </a:t>
            </a:r>
            <a:r>
              <a:rPr lang="cs-CZ" b="1" dirty="0"/>
              <a:t>Řecko, Itálie, Španělsko </a:t>
            </a:r>
            <a:r>
              <a:rPr lang="cs-CZ" dirty="0"/>
              <a:t>(„nekonečná“ konvergence?)</a:t>
            </a:r>
          </a:p>
          <a:p>
            <a:pPr lvl="2" algn="just"/>
            <a:r>
              <a:rPr lang="cs-CZ" dirty="0"/>
              <a:t>- Hodnocení komplikují obsahové nejasnosti = co má být dosaženo?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2) Efektivnost využívání jejích nástrojů</a:t>
            </a:r>
            <a:endParaRPr lang="cs-CZ" dirty="0"/>
          </a:p>
          <a:p>
            <a:pPr lvl="2" algn="just"/>
            <a:r>
              <a:rPr lang="cs-CZ" dirty="0"/>
              <a:t>- Význam zejména vnitrostátního práva, resp. právní úpravy jednotlivých aspektů (např. poskytování podpor, mechanismů ochrany před zneužíváním podpory apod.)</a:t>
            </a:r>
          </a:p>
          <a:p>
            <a:pPr lvl="2" algn="just"/>
            <a:r>
              <a:rPr lang="cs-CZ" dirty="0"/>
              <a:t>- V domácím kontextu existence jistých </a:t>
            </a:r>
            <a:r>
              <a:rPr lang="cs-CZ" i="1" dirty="0">
                <a:solidFill>
                  <a:srgbClr val="0000DC"/>
                </a:solidFill>
              </a:rPr>
              <a:t>„systémových rizik“</a:t>
            </a:r>
            <a:r>
              <a:rPr lang="cs-CZ" dirty="0"/>
              <a:t> (viz dále)</a:t>
            </a:r>
          </a:p>
          <a:p>
            <a:pPr lvl="1"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339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Unijní právní rámec</a:t>
            </a:r>
          </a:p>
          <a:p>
            <a:pPr lvl="1" algn="just"/>
            <a:r>
              <a:rPr lang="cs-CZ" dirty="0"/>
              <a:t>Vyžaduje </a:t>
            </a:r>
            <a:r>
              <a:rPr lang="cs-CZ" i="1" dirty="0">
                <a:solidFill>
                  <a:srgbClr val="0000DC"/>
                </a:solidFill>
              </a:rPr>
              <a:t>principy 3E </a:t>
            </a:r>
            <a:r>
              <a:rPr lang="cs-CZ" i="1" dirty="0"/>
              <a:t>(</a:t>
            </a:r>
            <a:r>
              <a:rPr lang="cs-CZ" i="1" dirty="0" err="1"/>
              <a:t>economy</a:t>
            </a:r>
            <a:r>
              <a:rPr lang="cs-CZ" i="1" dirty="0"/>
              <a:t>, </a:t>
            </a:r>
            <a:r>
              <a:rPr lang="cs-CZ" i="1" dirty="0" err="1"/>
              <a:t>efficiency</a:t>
            </a:r>
            <a:r>
              <a:rPr lang="cs-CZ" i="1" dirty="0"/>
              <a:t>, </a:t>
            </a:r>
            <a:r>
              <a:rPr lang="cs-CZ" i="1" dirty="0" err="1"/>
              <a:t>effectiveness</a:t>
            </a:r>
            <a:r>
              <a:rPr lang="cs-CZ" i="1" dirty="0"/>
              <a:t>)</a:t>
            </a:r>
          </a:p>
          <a:p>
            <a:pPr lvl="1" algn="just"/>
            <a:r>
              <a:rPr lang="cs-CZ" dirty="0"/>
              <a:t>Avšak klade </a:t>
            </a:r>
            <a:r>
              <a:rPr lang="cs-CZ" dirty="0">
                <a:solidFill>
                  <a:srgbClr val="0000DC"/>
                </a:solidFill>
              </a:rPr>
              <a:t>velmi mírné požadavky </a:t>
            </a:r>
            <a:r>
              <a:rPr lang="cs-CZ" dirty="0"/>
              <a:t>na </a:t>
            </a:r>
          </a:p>
          <a:p>
            <a:pPr lvl="2" algn="just"/>
            <a:r>
              <a:rPr lang="cs-CZ" dirty="0"/>
              <a:t>- </a:t>
            </a:r>
            <a:r>
              <a:rPr lang="cs-CZ" i="1" dirty="0"/>
              <a:t>Udržitelnost</a:t>
            </a:r>
            <a:r>
              <a:rPr lang="cs-CZ" dirty="0"/>
              <a:t> (obecně pouze 5 let)</a:t>
            </a:r>
          </a:p>
          <a:p>
            <a:pPr lvl="2" algn="just"/>
            <a:r>
              <a:rPr lang="cs-CZ" dirty="0"/>
              <a:t>- </a:t>
            </a:r>
            <a:r>
              <a:rPr lang="cs-CZ" i="1" dirty="0"/>
              <a:t>Míru spolufinancování </a:t>
            </a:r>
            <a:r>
              <a:rPr lang="cs-CZ" dirty="0"/>
              <a:t>příjemcem podpory (obecně až pouze 30 %, v období 2014 – 2020 dokonce až pouze 15 %)</a:t>
            </a:r>
          </a:p>
          <a:p>
            <a:pPr lvl="1" algn="just"/>
            <a:r>
              <a:rPr lang="cs-CZ" dirty="0"/>
              <a:t>= </a:t>
            </a:r>
            <a:r>
              <a:rPr lang="cs-CZ" dirty="0">
                <a:solidFill>
                  <a:srgbClr val="0000DC"/>
                </a:solidFill>
              </a:rPr>
              <a:t>Nízká zainteresovanost </a:t>
            </a:r>
            <a:r>
              <a:rPr lang="cs-CZ" dirty="0"/>
              <a:t>příjemce podpory (právní i ekonomická)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V důsledku tak </a:t>
            </a:r>
            <a:r>
              <a:rPr lang="cs-CZ" b="1" dirty="0">
                <a:solidFill>
                  <a:srgbClr val="0000DC"/>
                </a:solidFill>
              </a:rPr>
              <a:t>přenášení odpovědnosti </a:t>
            </a:r>
            <a:r>
              <a:rPr lang="cs-CZ" dirty="0">
                <a:solidFill>
                  <a:srgbClr val="0000DC"/>
                </a:solidFill>
              </a:rPr>
              <a:t>za efektivnost </a:t>
            </a:r>
            <a:r>
              <a:rPr lang="cs-CZ" dirty="0"/>
              <a:t>využívání nástrojů kohezní politiky z příjemce </a:t>
            </a:r>
            <a:r>
              <a:rPr lang="cs-CZ" dirty="0">
                <a:solidFill>
                  <a:srgbClr val="0000DC"/>
                </a:solidFill>
              </a:rPr>
              <a:t>na poskytovatele </a:t>
            </a:r>
            <a:endParaRPr lang="cs-CZ" dirty="0"/>
          </a:p>
          <a:p>
            <a:pPr lvl="2" algn="just"/>
            <a:r>
              <a:rPr lang="cs-CZ" dirty="0"/>
              <a:t>- Což klade vysoké požadavky na kvalitu veřejné správy, resp. institucí…</a:t>
            </a:r>
          </a:p>
        </p:txBody>
      </p:sp>
    </p:spTree>
    <p:extLst>
      <p:ext uri="{BB962C8B-B14F-4D97-AF65-F5344CB8AC3E}">
        <p14:creationId xmlns:p14="http://schemas.microsoft.com/office/powerpoint/2010/main" val="37606850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„Systémová rizika“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Vnitrostátní (česká) úroveň</a:t>
            </a:r>
          </a:p>
          <a:p>
            <a:pPr lvl="1" algn="just"/>
            <a:r>
              <a:rPr lang="cs-CZ" dirty="0"/>
              <a:t>Obecné riziko = </a:t>
            </a:r>
            <a:r>
              <a:rPr lang="cs-CZ" b="1" dirty="0">
                <a:solidFill>
                  <a:srgbClr val="0000DC"/>
                </a:solidFill>
              </a:rPr>
              <a:t>preference absorpce </a:t>
            </a:r>
            <a:r>
              <a:rPr lang="cs-CZ" dirty="0">
                <a:solidFill>
                  <a:srgbClr val="0000DC"/>
                </a:solidFill>
              </a:rPr>
              <a:t>před efektivností                            </a:t>
            </a:r>
          </a:p>
          <a:p>
            <a:pPr lvl="2" algn="just"/>
            <a:r>
              <a:rPr lang="cs-CZ" dirty="0"/>
              <a:t>- Obzvlášť v kombinaci s relativně vysokým objemem alokované podpory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Nevyhovující právní úprava </a:t>
            </a:r>
            <a:r>
              <a:rPr lang="cs-CZ" dirty="0"/>
              <a:t>poskytování dotací, zejm.:</a:t>
            </a:r>
          </a:p>
          <a:p>
            <a:pPr lvl="2" algn="just"/>
            <a:r>
              <a:rPr lang="cs-CZ" dirty="0"/>
              <a:t>- Nejednotnost, nepřehlednost, neúplnost (srov. zákon č. 218/2000 Sb., rozpočtová pravidla, a zákon č. 250/2000 Sb., o rozpočtových pravidlech územních rozpočtů)</a:t>
            </a:r>
          </a:p>
          <a:p>
            <a:pPr lvl="2" algn="just"/>
            <a:r>
              <a:rPr lang="cs-CZ" dirty="0"/>
              <a:t>- Absence kvalitativních požadavků na poskytování dotací (viz </a:t>
            </a:r>
            <a:r>
              <a:rPr lang="cs-CZ" i="1" dirty="0"/>
              <a:t>principy 3E</a:t>
            </a:r>
            <a:r>
              <a:rPr lang="cs-CZ" dirty="0"/>
              <a:t>)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Selhání při implementaci </a:t>
            </a:r>
            <a:endParaRPr lang="cs-CZ" dirty="0"/>
          </a:p>
          <a:p>
            <a:pPr lvl="2" algn="just"/>
            <a:r>
              <a:rPr lang="cs-CZ" dirty="0"/>
              <a:t>= Zejm. zneužívání podpory (ROP Severozápad apod.)</a:t>
            </a:r>
          </a:p>
        </p:txBody>
      </p:sp>
    </p:spTree>
    <p:extLst>
      <p:ext uri="{BB962C8B-B14F-4D97-AF65-F5344CB8AC3E}">
        <p14:creationId xmlns:p14="http://schemas.microsoft.com/office/powerpoint/2010/main" val="299111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(vybraná)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sz="1800" dirty="0"/>
              <a:t>SVOBODA, Tomáš. </a:t>
            </a:r>
            <a:r>
              <a:rPr lang="cs-CZ" sz="1800" i="1" dirty="0"/>
              <a:t>Efektivnost využívání strukturálních fondů EU - vybrané právní aspekty</a:t>
            </a:r>
            <a:r>
              <a:rPr lang="cs-CZ" sz="1800" dirty="0"/>
              <a:t>. 1. vyd. Brno: Masarykova univerzita, 2016, 149 s. ISBN 978-80-210-8427-8.</a:t>
            </a:r>
          </a:p>
          <a:p>
            <a:pPr lvl="1" algn="just"/>
            <a:r>
              <a:rPr lang="cs-CZ" sz="1800" dirty="0"/>
              <a:t>BAUN, Michael J., MAREK, Dan. </a:t>
            </a:r>
            <a:r>
              <a:rPr lang="cs-CZ" sz="1800" i="1" dirty="0" err="1"/>
              <a:t>Cohesion</a:t>
            </a:r>
            <a:r>
              <a:rPr lang="cs-CZ" sz="1800" i="1" dirty="0"/>
              <a:t> </a:t>
            </a:r>
            <a:r>
              <a:rPr lang="cs-CZ" sz="1800" i="1" dirty="0" err="1"/>
              <a:t>Policy</a:t>
            </a:r>
            <a:r>
              <a:rPr lang="cs-CZ" sz="1800" i="1" dirty="0"/>
              <a:t> in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European</a:t>
            </a:r>
            <a:r>
              <a:rPr lang="cs-CZ" sz="1800" i="1" dirty="0"/>
              <a:t> Union. </a:t>
            </a:r>
            <a:r>
              <a:rPr lang="cs-CZ" sz="1800" dirty="0" err="1"/>
              <a:t>Basingstoke</a:t>
            </a:r>
            <a:r>
              <a:rPr lang="cs-CZ" sz="1800" dirty="0"/>
              <a:t>: </a:t>
            </a:r>
            <a:r>
              <a:rPr lang="cs-CZ" sz="1800" dirty="0" err="1"/>
              <a:t>Palgrave</a:t>
            </a:r>
            <a:r>
              <a:rPr lang="cs-CZ" sz="1800" dirty="0"/>
              <a:t> </a:t>
            </a:r>
            <a:r>
              <a:rPr lang="cs-CZ" sz="1800" dirty="0" err="1"/>
              <a:t>Macmillan</a:t>
            </a:r>
            <a:r>
              <a:rPr lang="cs-CZ" sz="1800" dirty="0"/>
              <a:t>, 2014, 295 s. ISBN 978-0-230-52472-9.</a:t>
            </a:r>
          </a:p>
          <a:p>
            <a:pPr lvl="1" algn="just"/>
            <a:r>
              <a:rPr lang="en-US" sz="1800" dirty="0"/>
              <a:t>JONES, J. Barry, KEATING, Michael (eds.). </a:t>
            </a:r>
            <a:r>
              <a:rPr lang="en-US" sz="1800" i="1" dirty="0"/>
              <a:t>The</a:t>
            </a:r>
            <a:r>
              <a:rPr lang="cs-CZ" sz="1800" i="1" dirty="0"/>
              <a:t> </a:t>
            </a:r>
            <a:r>
              <a:rPr lang="en-US" sz="1800" i="1" dirty="0"/>
              <a:t>European Union and the Regions. </a:t>
            </a:r>
            <a:r>
              <a:rPr lang="en-US" sz="1800" dirty="0"/>
              <a:t>Oxford: Clarendon Press, 1995, 306 s.</a:t>
            </a:r>
            <a:r>
              <a:rPr lang="cs-CZ" sz="1800" dirty="0"/>
              <a:t> </a:t>
            </a:r>
            <a:r>
              <a:rPr lang="en-US" sz="1800" dirty="0"/>
              <a:t>ISBN 0-19-827999-X.</a:t>
            </a:r>
            <a:endParaRPr lang="cs-CZ" sz="1800" dirty="0"/>
          </a:p>
          <a:p>
            <a:pPr lvl="1" algn="just"/>
            <a:r>
              <a:rPr lang="en-US" sz="1800" dirty="0"/>
              <a:t>TARSCHYS, Daniel. Reinventing Cohesion: </a:t>
            </a:r>
            <a:r>
              <a:rPr lang="en-US" sz="1800" i="1" dirty="0"/>
              <a:t>The Future of European Structural</a:t>
            </a:r>
            <a:r>
              <a:rPr lang="cs-CZ" sz="1800" i="1" dirty="0"/>
              <a:t> </a:t>
            </a:r>
            <a:r>
              <a:rPr lang="en-US" sz="1800" i="1" dirty="0"/>
              <a:t>Policy.</a:t>
            </a:r>
            <a:r>
              <a:rPr lang="en-US" sz="1800" dirty="0"/>
              <a:t> Swedish Institute for European Policy Studies, Report No. 17,</a:t>
            </a:r>
            <a:r>
              <a:rPr lang="cs-CZ" sz="1800" dirty="0"/>
              <a:t> </a:t>
            </a:r>
            <a:r>
              <a:rPr lang="en-US" sz="1800" dirty="0"/>
              <a:t>2003, 104 s. ISBN 91-85129-16-X.</a:t>
            </a:r>
            <a:endParaRPr lang="cs-CZ" sz="1800" dirty="0"/>
          </a:p>
          <a:p>
            <a:pPr lvl="1" algn="just"/>
            <a:endParaRPr lang="cs-CZ" dirty="0"/>
          </a:p>
          <a:p>
            <a:pPr algn="just"/>
            <a:r>
              <a:rPr lang="cs-CZ" dirty="0"/>
              <a:t>Děkuji za pozornost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71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Vrchnostenská X </a:t>
            </a:r>
            <a:r>
              <a:rPr lang="cs-CZ" dirty="0" err="1"/>
              <a:t>nevrchnostesnká</a:t>
            </a:r>
            <a:r>
              <a:rPr lang="cs-CZ" dirty="0"/>
              <a:t> správa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„Správní úřady jsou povolány ke všem způsobům statní činnosti: vydávají abstraktní nařízeni (sekundární zákonodárství), nalézají a tvoří právo (rozhodují správní spory, vydávají trestní nálezy, udílejí, obmezují a ruší práva), ale </a:t>
            </a:r>
            <a:r>
              <a:rPr lang="cs-CZ" b="1" i="1" dirty="0">
                <a:solidFill>
                  <a:srgbClr val="0000DC"/>
                </a:solidFill>
              </a:rPr>
              <a:t>vyvíjejí rozsáhlou činnost </a:t>
            </a:r>
            <a:r>
              <a:rPr lang="cs-CZ" b="1" i="1" dirty="0" err="1">
                <a:solidFill>
                  <a:srgbClr val="0000DC"/>
                </a:solidFill>
              </a:rPr>
              <a:t>nevrchnostenskou</a:t>
            </a:r>
            <a:r>
              <a:rPr lang="cs-CZ" b="1" i="1" dirty="0">
                <a:solidFill>
                  <a:srgbClr val="0000DC"/>
                </a:solidFill>
              </a:rPr>
              <a:t>: stavějí a provozuji veřejné nemocnice, školy, zřizují a udržují veřejné komunikace atd.</a:t>
            </a:r>
            <a:r>
              <a:rPr lang="cs-CZ" i="1" dirty="0">
                <a:solidFill>
                  <a:srgbClr val="0000DC"/>
                </a:solidFill>
              </a:rPr>
              <a:t>“ </a:t>
            </a:r>
          </a:p>
          <a:p>
            <a:pPr lvl="1"/>
            <a:r>
              <a:rPr lang="cs-CZ" b="1" dirty="0"/>
              <a:t>(HOETZEL, Jiří. </a:t>
            </a:r>
            <a:r>
              <a:rPr lang="cs-CZ" b="1" i="1" dirty="0"/>
              <a:t>Československé správní právo</a:t>
            </a:r>
            <a:r>
              <a:rPr lang="cs-CZ" b="1" dirty="0"/>
              <a:t>. 2. </a:t>
            </a:r>
            <a:r>
              <a:rPr lang="cs-CZ" b="1" dirty="0" err="1"/>
              <a:t>přeprac</a:t>
            </a:r>
            <a:r>
              <a:rPr lang="cs-CZ" b="1" dirty="0"/>
              <a:t>. </a:t>
            </a:r>
            <a:r>
              <a:rPr lang="cs-CZ" b="1" dirty="0" err="1"/>
              <a:t>vyd</a:t>
            </a:r>
            <a:r>
              <a:rPr lang="cs-CZ" b="1" dirty="0"/>
              <a:t>. Praha: </a:t>
            </a:r>
            <a:r>
              <a:rPr lang="cs-CZ" b="1" dirty="0" err="1"/>
              <a:t>Melantrich</a:t>
            </a:r>
            <a:r>
              <a:rPr lang="cs-CZ" b="1" dirty="0"/>
              <a:t>, 1937, s. 13).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Možné pohledy </a:t>
            </a:r>
            <a:r>
              <a:rPr lang="cs-CZ" dirty="0"/>
              <a:t>(na tzv. </a:t>
            </a:r>
            <a:r>
              <a:rPr lang="cs-CZ" dirty="0" err="1"/>
              <a:t>nevrchnstenskou</a:t>
            </a:r>
            <a:r>
              <a:rPr lang="cs-CZ" dirty="0"/>
              <a:t> správu)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fiskální</a:t>
            </a:r>
            <a:r>
              <a:rPr lang="cs-CZ" dirty="0"/>
              <a:t> (= hospodaření s veřejným majetkem)</a:t>
            </a:r>
          </a:p>
          <a:p>
            <a:pPr lvl="2" algn="just"/>
            <a:r>
              <a:rPr lang="cs-CZ" i="1" dirty="0">
                <a:solidFill>
                  <a:srgbClr val="0000DC"/>
                </a:solidFill>
              </a:rPr>
              <a:t>- pečovatelská</a:t>
            </a:r>
            <a:r>
              <a:rPr lang="cs-CZ" dirty="0"/>
              <a:t> (= poskytování veřejných služeb)</a:t>
            </a:r>
          </a:p>
          <a:p>
            <a:pPr lvl="2"/>
            <a:endParaRPr lang="cs-CZ" b="1" dirty="0"/>
          </a:p>
          <a:p>
            <a:pPr lvl="1"/>
            <a:endParaRPr lang="cs-CZ" b="1" dirty="0"/>
          </a:p>
          <a:p>
            <a:pPr lvl="1"/>
            <a:endParaRPr lang="cs-CZ" b="1" dirty="0"/>
          </a:p>
          <a:p>
            <a:pPr lvl="1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1313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Nevrchnostenská</a:t>
            </a:r>
            <a:r>
              <a:rPr lang="cs-CZ" dirty="0"/>
              <a:t> správa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Europeizace</a:t>
            </a:r>
            <a:r>
              <a:rPr lang="cs-CZ" dirty="0"/>
              <a:t> (EU)</a:t>
            </a:r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1/ </a:t>
            </a:r>
            <a:r>
              <a:rPr lang="cs-CZ" b="1" dirty="0" err="1">
                <a:solidFill>
                  <a:srgbClr val="0000DC"/>
                </a:solidFill>
              </a:rPr>
              <a:t>Europeizace</a:t>
            </a:r>
            <a:r>
              <a:rPr lang="cs-CZ" b="1" dirty="0">
                <a:solidFill>
                  <a:srgbClr val="0000DC"/>
                </a:solidFill>
              </a:rPr>
              <a:t> vnitrostátní </a:t>
            </a:r>
            <a:r>
              <a:rPr lang="cs-CZ" b="1" dirty="0" err="1">
                <a:solidFill>
                  <a:srgbClr val="0000DC"/>
                </a:solidFill>
              </a:rPr>
              <a:t>nevrchnostenské</a:t>
            </a:r>
            <a:r>
              <a:rPr lang="cs-CZ" b="1" dirty="0">
                <a:solidFill>
                  <a:srgbClr val="0000DC"/>
                </a:solidFill>
              </a:rPr>
              <a:t> správy</a:t>
            </a:r>
          </a:p>
          <a:p>
            <a:pPr lvl="2" algn="just"/>
            <a:r>
              <a:rPr lang="cs-CZ" dirty="0"/>
              <a:t>např. regulace tzv. </a:t>
            </a:r>
            <a:r>
              <a:rPr lang="cs-CZ" b="1" dirty="0"/>
              <a:t>veřejných podpor</a:t>
            </a:r>
          </a:p>
          <a:p>
            <a:pPr lvl="1" algn="just">
              <a:buNone/>
            </a:pPr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2/ Evropská „strategická“ spolupráce</a:t>
            </a:r>
          </a:p>
          <a:p>
            <a:pPr lvl="2" algn="just"/>
            <a:r>
              <a:rPr lang="cs-CZ" dirty="0"/>
              <a:t>např. Trans-</a:t>
            </a:r>
            <a:r>
              <a:rPr lang="cs-CZ" dirty="0" err="1"/>
              <a:t>European</a:t>
            </a:r>
            <a:r>
              <a:rPr lang="cs-CZ" dirty="0"/>
              <a:t> Transport Network </a:t>
            </a:r>
            <a:r>
              <a:rPr lang="cs-CZ" b="1" dirty="0"/>
              <a:t>(TEN-T)</a:t>
            </a:r>
          </a:p>
          <a:p>
            <a:pPr lvl="2" algn="just"/>
            <a:endParaRPr lang="cs-CZ" dirty="0"/>
          </a:p>
          <a:p>
            <a:pPr lvl="1" algn="just"/>
            <a:r>
              <a:rPr lang="cs-CZ" b="1" dirty="0">
                <a:solidFill>
                  <a:srgbClr val="0000DC"/>
                </a:solidFill>
              </a:rPr>
              <a:t>3/ Společná regionální (?) politika</a:t>
            </a:r>
          </a:p>
          <a:p>
            <a:pPr lvl="2" algn="just"/>
            <a:r>
              <a:rPr lang="cs-CZ" dirty="0"/>
              <a:t>= </a:t>
            </a:r>
            <a:r>
              <a:rPr lang="cs-CZ" b="1" dirty="0"/>
              <a:t>kohezní politika EU</a:t>
            </a:r>
          </a:p>
          <a:p>
            <a:pPr lvl="2" algn="just"/>
            <a:r>
              <a:rPr lang="cs-CZ" dirty="0"/>
              <a:t>jejím prostřednictvím ale také </a:t>
            </a:r>
          </a:p>
        </p:txBody>
      </p:sp>
    </p:spTree>
    <p:extLst>
      <p:ext uri="{BB962C8B-B14F-4D97-AF65-F5344CB8AC3E}">
        <p14:creationId xmlns:p14="http://schemas.microsoft.com/office/powerpoint/2010/main" val="2201996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kohezní politika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Kohezní politika EU = „politika soudržnosti EU“</a:t>
            </a:r>
          </a:p>
          <a:p>
            <a:pPr lvl="1" algn="just"/>
            <a:r>
              <a:rPr lang="cs-CZ" sz="1600" dirty="0"/>
              <a:t>č. 174 Smlouvy o fungování EU (bývalý článek 158 Smlouvy o ES)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Unie za účelem podpory harmonického vývoje </a:t>
            </a:r>
            <a:r>
              <a:rPr lang="cs-CZ" sz="1600" b="1" i="1" dirty="0">
                <a:solidFill>
                  <a:srgbClr val="0000DC"/>
                </a:solidFill>
              </a:rPr>
              <a:t>rozvíjí a prosazuje svou činnost vedoucí k posilování hospodářské, sociální a územní soudržnosti.</a:t>
            </a:r>
          </a:p>
          <a:p>
            <a:pPr lvl="1" algn="just"/>
            <a:endParaRPr lang="cs-CZ" sz="1600" i="1" dirty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Unie se především zaměří na </a:t>
            </a:r>
            <a:r>
              <a:rPr lang="cs-CZ" sz="1600" b="1" i="1" dirty="0">
                <a:solidFill>
                  <a:srgbClr val="0000DC"/>
                </a:solidFill>
              </a:rPr>
              <a:t>snižování rozdílů mezi úrovní rozvoje různých regionů a na snížení zaostalosti</a:t>
            </a:r>
            <a:r>
              <a:rPr lang="cs-CZ" sz="1600" i="1" dirty="0">
                <a:solidFill>
                  <a:srgbClr val="0000DC"/>
                </a:solidFill>
              </a:rPr>
              <a:t> nejvíce znevýhodněných regionů.</a:t>
            </a:r>
          </a:p>
          <a:p>
            <a:pPr lvl="1" algn="just"/>
            <a:endParaRPr lang="cs-CZ" sz="1600" i="1" dirty="0">
              <a:solidFill>
                <a:srgbClr val="0000DC"/>
              </a:solidFill>
            </a:endParaRPr>
          </a:p>
          <a:p>
            <a:pPr lvl="1" algn="just"/>
            <a:r>
              <a:rPr lang="cs-CZ" sz="1600" i="1" dirty="0">
                <a:solidFill>
                  <a:srgbClr val="0000DC"/>
                </a:solidFill>
              </a:rPr>
              <a:t>V rámci dotyčných regionů je zvláštní pozornost věnována venkovským oblastem, oblastem postiženým průmyslovými přeměnami a regionům, které jsou závažně a trvale znevýhodněny přírodními nebo demografickými podmínkami, jako jsou například nejsevernější regiony s velmi nízkou hustotou obyvatelstva a ostrovní, přeshraniční a horské regiony.</a:t>
            </a:r>
          </a:p>
          <a:p>
            <a:pPr algn="just">
              <a:lnSpc>
                <a:spcPct val="100000"/>
              </a:lnSpc>
            </a:pPr>
            <a:endParaRPr lang="cs-CZ" b="1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3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Redistributivní</a:t>
            </a:r>
            <a:r>
              <a:rPr lang="cs-CZ" dirty="0"/>
              <a:t> povaha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nikoli regulativní </a:t>
            </a:r>
            <a:r>
              <a:rPr lang="cs-CZ" dirty="0"/>
              <a:t>politika (obdobně „CAP“)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finanční intervence </a:t>
            </a:r>
            <a:r>
              <a:rPr lang="cs-CZ" dirty="0"/>
              <a:t>(de facto investiční politika)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b="1" dirty="0"/>
              <a:t>specifické nástroje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primární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tzv. strukturální fondy (</a:t>
            </a:r>
            <a:r>
              <a:rPr lang="fr-FR" dirty="0"/>
              <a:t>EFRR, ESF a Fond </a:t>
            </a:r>
            <a:r>
              <a:rPr lang="fr-FR" dirty="0" err="1"/>
              <a:t>soudržnosti</a:t>
            </a:r>
            <a:r>
              <a:rPr lang="cs-CZ" dirty="0"/>
              <a:t>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sekundární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= granty (nenávratné), finanční nástroje (návratné)</a:t>
            </a:r>
          </a:p>
          <a:p>
            <a:pPr algn="just">
              <a:lnSpc>
                <a:spcPct val="100000"/>
              </a:lnSpc>
            </a:pPr>
            <a:endParaRPr lang="cs-CZ" sz="2000" b="1" dirty="0"/>
          </a:p>
          <a:p>
            <a:pPr lvl="1" algn="just"/>
            <a:r>
              <a:rPr lang="cs-CZ" b="1" dirty="0"/>
              <a:t>rozpočet </a:t>
            </a:r>
          </a:p>
          <a:p>
            <a:pPr lvl="1" algn="just"/>
            <a:r>
              <a:rPr lang="cs-CZ" dirty="0"/>
              <a:t>7leté </a:t>
            </a:r>
            <a:r>
              <a:rPr lang="cs-CZ" dirty="0">
                <a:solidFill>
                  <a:srgbClr val="0000DC"/>
                </a:solidFill>
              </a:rPr>
              <a:t>finanční rámce</a:t>
            </a:r>
          </a:p>
          <a:p>
            <a:pPr lvl="1" algn="just"/>
            <a:r>
              <a:rPr lang="cs-CZ" dirty="0"/>
              <a:t>EU rozpočet 2014–2020 = €1 082,5 mld. (1.02 % EU-28 HNP)</a:t>
            </a:r>
          </a:p>
          <a:p>
            <a:pPr lvl="1" algn="just"/>
            <a:r>
              <a:rPr lang="cs-CZ" dirty="0"/>
              <a:t>rozpočet kohezní politiky 2014–2020 = 34 % = </a:t>
            </a:r>
            <a:r>
              <a:rPr lang="cs-CZ" b="1" dirty="0">
                <a:solidFill>
                  <a:srgbClr val="0000DC"/>
                </a:solidFill>
              </a:rPr>
              <a:t>€368 mld.</a:t>
            </a:r>
          </a:p>
          <a:p>
            <a:pPr lvl="1" algn="just"/>
            <a:r>
              <a:rPr lang="cs-CZ" dirty="0"/>
              <a:t>(zbytek „CAP“ a „provoz“ institucí EU)</a:t>
            </a:r>
          </a:p>
        </p:txBody>
      </p:sp>
    </p:spTree>
    <p:extLst>
      <p:ext uri="{BB962C8B-B14F-4D97-AF65-F5344CB8AC3E}">
        <p14:creationId xmlns:p14="http://schemas.microsoft.com/office/powerpoint/2010/main" val="3553497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Rozdělení rolí</a:t>
            </a:r>
          </a:p>
          <a:p>
            <a:pPr lvl="1" algn="just"/>
            <a:r>
              <a:rPr lang="cs-CZ" b="1" dirty="0"/>
              <a:t>utvářejí </a:t>
            </a:r>
            <a:r>
              <a:rPr lang="cs-CZ" dirty="0"/>
              <a:t>– </a:t>
            </a:r>
            <a:r>
              <a:rPr lang="cs-CZ" dirty="0">
                <a:solidFill>
                  <a:srgbClr val="0000DC"/>
                </a:solidFill>
              </a:rPr>
              <a:t>členské státy </a:t>
            </a:r>
            <a:r>
              <a:rPr lang="cs-CZ" dirty="0"/>
              <a:t>(Rada, Parlament)</a:t>
            </a:r>
          </a:p>
          <a:p>
            <a:pPr lvl="1" algn="just"/>
            <a:r>
              <a:rPr lang="cs-CZ" dirty="0"/>
              <a:t>unijní právní rámec kohezní politiky + rozpočet</a:t>
            </a:r>
          </a:p>
          <a:p>
            <a:pPr lvl="1" algn="just"/>
            <a:endParaRPr lang="cs-CZ" dirty="0"/>
          </a:p>
          <a:p>
            <a:pPr lvl="1" algn="just"/>
            <a:r>
              <a:rPr lang="cs-CZ" b="1" dirty="0"/>
              <a:t>realizují</a:t>
            </a:r>
            <a:r>
              <a:rPr lang="cs-CZ" dirty="0"/>
              <a:t> – </a:t>
            </a:r>
            <a:r>
              <a:rPr lang="cs-CZ" dirty="0">
                <a:solidFill>
                  <a:srgbClr val="0000DC"/>
                </a:solidFill>
              </a:rPr>
              <a:t>Komise a</a:t>
            </a:r>
            <a:r>
              <a:rPr lang="cs-CZ" dirty="0"/>
              <a:t> (především) </a:t>
            </a:r>
            <a:r>
              <a:rPr lang="cs-CZ" dirty="0">
                <a:solidFill>
                  <a:srgbClr val="0000DC"/>
                </a:solidFill>
              </a:rPr>
              <a:t>členské státy</a:t>
            </a:r>
          </a:p>
          <a:p>
            <a:pPr lvl="1" algn="just"/>
            <a:r>
              <a:rPr lang="cs-CZ" dirty="0"/>
              <a:t>Komise zejména „schvaluje“ operační programy</a:t>
            </a:r>
          </a:p>
          <a:p>
            <a:pPr lvl="1" algn="just"/>
            <a:r>
              <a:rPr lang="cs-CZ" dirty="0"/>
              <a:t>členské státy realizují intervence dle schváleného rámce 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další aktéři (výbor regionů, místní aktéři…)</a:t>
            </a:r>
          </a:p>
          <a:p>
            <a:pPr lvl="1" algn="just"/>
            <a:r>
              <a:rPr lang="cs-CZ" dirty="0"/>
              <a:t>uplatnění tzv. </a:t>
            </a:r>
            <a:r>
              <a:rPr lang="cs-CZ" i="1" dirty="0">
                <a:solidFill>
                  <a:srgbClr val="0000DC"/>
                </a:solidFill>
              </a:rPr>
              <a:t>principu partnerství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obecně lze říci, že kohezní politika = </a:t>
            </a:r>
            <a:r>
              <a:rPr lang="cs-CZ" dirty="0">
                <a:solidFill>
                  <a:srgbClr val="0000DC"/>
                </a:solidFill>
              </a:rPr>
              <a:t>výsledek politických kompromisů… </a:t>
            </a:r>
            <a:r>
              <a:rPr lang="cs-CZ" b="1" dirty="0">
                <a:solidFill>
                  <a:srgbClr val="0000DC"/>
                </a:solidFill>
              </a:rPr>
              <a:t>napětí: plátci v. příjemci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8301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EU. Východiska evropské </a:t>
            </a:r>
            <a:r>
              <a:rPr lang="cs-CZ" dirty="0" err="1"/>
              <a:t>nevrchnostenské</a:t>
            </a:r>
            <a:r>
              <a:rPr lang="cs-CZ" dirty="0"/>
              <a:t> správy.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charakteristika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Vztah k regionální politice EU</a:t>
            </a:r>
          </a:p>
          <a:p>
            <a:pPr lvl="1" algn="just"/>
            <a:r>
              <a:rPr lang="cs-CZ" b="1" i="1" dirty="0">
                <a:solidFill>
                  <a:srgbClr val="0000DC"/>
                </a:solidFill>
              </a:rPr>
              <a:t>regionální politika </a:t>
            </a:r>
            <a:r>
              <a:rPr lang="cs-CZ" dirty="0"/>
              <a:t>= institucionální reakce na nerovnoměrný vývoj na regionální úrovni (ať již hospodářský, společenský či jiný)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1/ kohezní politika EU vychází z regionální politiky EU</a:t>
            </a:r>
          </a:p>
          <a:p>
            <a:pPr lvl="1" algn="just"/>
            <a:r>
              <a:rPr lang="cs-CZ" dirty="0">
                <a:solidFill>
                  <a:srgbClr val="0000DC"/>
                </a:solidFill>
              </a:rPr>
              <a:t>2/ kohezní politika plní (také) funkce regionální politiky EU                      </a:t>
            </a:r>
            <a:r>
              <a:rPr lang="cs-CZ" dirty="0"/>
              <a:t>(ovšem nikoli výhradně)</a:t>
            </a:r>
          </a:p>
          <a:p>
            <a:pPr lvl="1" algn="just"/>
            <a:endParaRPr lang="cs-CZ" dirty="0"/>
          </a:p>
          <a:p>
            <a:pPr lvl="1" algn="just"/>
            <a:r>
              <a:rPr lang="cs-CZ" dirty="0"/>
              <a:t>z tohoto důvodu také označení </a:t>
            </a:r>
            <a:r>
              <a:rPr lang="cs-CZ" i="1" dirty="0"/>
              <a:t>„Regionální politika EU“</a:t>
            </a:r>
          </a:p>
          <a:p>
            <a:pPr lvl="1" algn="just"/>
            <a:r>
              <a:rPr lang="cs-CZ" dirty="0"/>
              <a:t>případně </a:t>
            </a:r>
            <a:r>
              <a:rPr lang="cs-CZ" i="1" dirty="0"/>
              <a:t>„Strukturální politika EU“ </a:t>
            </a:r>
            <a:r>
              <a:rPr lang="cs-CZ" dirty="0"/>
              <a:t>– jako politika směřující k dosažení určité „strukturální změny“ </a:t>
            </a:r>
          </a:p>
        </p:txBody>
      </p:sp>
    </p:spTree>
    <p:extLst>
      <p:ext uri="{BB962C8B-B14F-4D97-AF65-F5344CB8AC3E}">
        <p14:creationId xmlns:p14="http://schemas.microsoft.com/office/powerpoint/2010/main" val="642636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Regionální a kohezní politika Evropské unie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Stručný vývoj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Stěžejní otázka = regionální rozdíly uvnitř EU</a:t>
            </a:r>
          </a:p>
          <a:p>
            <a:pPr lvl="1" algn="just"/>
            <a:r>
              <a:rPr lang="cs-CZ" dirty="0"/>
              <a:t>Původně neřešeny, protože: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1/ nevýznamné</a:t>
            </a:r>
            <a:r>
              <a:rPr lang="cs-CZ" dirty="0"/>
              <a:t> (původní státy rozvinuté, až na </a:t>
            </a:r>
            <a:r>
              <a:rPr lang="cs-CZ" i="1" dirty="0" err="1"/>
              <a:t>Mezzogiorno</a:t>
            </a:r>
            <a:r>
              <a:rPr lang="cs-CZ" dirty="0"/>
              <a:t>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2/ očekávání efektů ekonomické liberalizace </a:t>
            </a:r>
            <a:r>
              <a:rPr lang="cs-CZ" dirty="0"/>
              <a:t>(neoliberální přístup)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3/ zprvu jiné priority </a:t>
            </a:r>
            <a:r>
              <a:rPr lang="cs-CZ" i="1" dirty="0"/>
              <a:t>(budování „základů“ EU, resp. dříve ES)</a:t>
            </a:r>
          </a:p>
          <a:p>
            <a:pPr lvl="1" algn="just"/>
            <a:endParaRPr lang="cs-CZ" dirty="0"/>
          </a:p>
          <a:p>
            <a:pPr algn="just"/>
            <a:r>
              <a:rPr lang="cs-CZ" dirty="0"/>
              <a:t>Později růst významu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Prohlubování ekonomické integrace </a:t>
            </a:r>
            <a:r>
              <a:rPr lang="cs-CZ" dirty="0"/>
              <a:t>(celní unie -&gt; společný trh        -&gt; měnová unie) a jejích důsledků</a:t>
            </a:r>
          </a:p>
          <a:p>
            <a:pPr lvl="1" algn="just"/>
            <a:r>
              <a:rPr lang="cs-CZ" i="1" dirty="0">
                <a:solidFill>
                  <a:srgbClr val="0000DC"/>
                </a:solidFill>
              </a:rPr>
              <a:t>Rozšiřování EU</a:t>
            </a:r>
            <a:r>
              <a:rPr lang="cs-CZ" dirty="0"/>
              <a:t> (1973, 1981, 1986, 1995, 2004, 2007, 2013)</a:t>
            </a:r>
          </a:p>
          <a:p>
            <a:pPr lvl="1" algn="just"/>
            <a:r>
              <a:rPr lang="cs-CZ" dirty="0"/>
              <a:t>Případně také rostoucí </a:t>
            </a:r>
            <a:r>
              <a:rPr lang="cs-CZ" i="1" dirty="0">
                <a:solidFill>
                  <a:srgbClr val="0000DC"/>
                </a:solidFill>
              </a:rPr>
              <a:t>skepse k samovolnému vyrovnání regionálních rozdílů</a:t>
            </a:r>
            <a:r>
              <a:rPr lang="cs-CZ" dirty="0"/>
              <a:t> (resp. opouštění neoliberálního přístupu, místo toho nové přístupy, např. zkoumání </a:t>
            </a:r>
            <a:r>
              <a:rPr lang="cs-CZ" i="1" dirty="0"/>
              <a:t>aglomeračních sil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6552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4071</TotalTime>
  <Words>2264</Words>
  <Application>Microsoft Office PowerPoint</Application>
  <PresentationFormat>Custom</PresentationFormat>
  <Paragraphs>324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Tahoma</vt:lpstr>
      <vt:lpstr>Wingdings</vt:lpstr>
      <vt:lpstr>Prezentace_MU_CZ</vt:lpstr>
      <vt:lpstr>NVV09K                         Evropské správní právo </vt:lpstr>
      <vt:lpstr>Program přednášky</vt:lpstr>
      <vt:lpstr>Nevrchnostenská správa</vt:lpstr>
      <vt:lpstr>Nevrchnostenská správa</vt:lpstr>
      <vt:lpstr>Pojem kohezní politika</vt:lpstr>
      <vt:lpstr>Základní charakteristika </vt:lpstr>
      <vt:lpstr>Základní charakteristika </vt:lpstr>
      <vt:lpstr>Základní charakteristika </vt:lpstr>
      <vt:lpstr>Stručný vývoj </vt:lpstr>
      <vt:lpstr>Stručný vývoj </vt:lpstr>
      <vt:lpstr>Stručný vývoj 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Obsah kohezní politiky</vt:lpstr>
      <vt:lpstr>Právní rámec kohezní politiky</vt:lpstr>
      <vt:lpstr>Efektivnost kohezní politiky</vt:lpstr>
      <vt:lpstr>„Systémová rizika“</vt:lpstr>
      <vt:lpstr>„Systémová rizika“</vt:lpstr>
      <vt:lpstr>Literatura (vybraná)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Tomáš Svoboda</cp:lastModifiedBy>
  <cp:revision>79</cp:revision>
  <cp:lastPrinted>1601-01-01T00:00:00Z</cp:lastPrinted>
  <dcterms:created xsi:type="dcterms:W3CDTF">2019-02-27T15:02:38Z</dcterms:created>
  <dcterms:modified xsi:type="dcterms:W3CDTF">2023-11-12T16:07:55Z</dcterms:modified>
</cp:coreProperties>
</file>