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5" r:id="rId1"/>
  </p:sldMasterIdLst>
  <p:handoutMasterIdLst>
    <p:handoutMasterId r:id="rId27"/>
  </p:handoutMasterIdLst>
  <p:sldIdLst>
    <p:sldId id="256" r:id="rId2"/>
    <p:sldId id="273" r:id="rId3"/>
    <p:sldId id="257" r:id="rId4"/>
    <p:sldId id="258" r:id="rId5"/>
    <p:sldId id="259" r:id="rId6"/>
    <p:sldId id="275" r:id="rId7"/>
    <p:sldId id="260" r:id="rId8"/>
    <p:sldId id="261" r:id="rId9"/>
    <p:sldId id="274" r:id="rId10"/>
    <p:sldId id="262" r:id="rId11"/>
    <p:sldId id="263" r:id="rId12"/>
    <p:sldId id="276" r:id="rId13"/>
    <p:sldId id="277" r:id="rId14"/>
    <p:sldId id="278" r:id="rId15"/>
    <p:sldId id="279" r:id="rId16"/>
    <p:sldId id="280" r:id="rId17"/>
    <p:sldId id="264" r:id="rId18"/>
    <p:sldId id="265" r:id="rId19"/>
    <p:sldId id="267" r:id="rId20"/>
    <p:sldId id="266" r:id="rId21"/>
    <p:sldId id="268" r:id="rId22"/>
    <p:sldId id="269" r:id="rId23"/>
    <p:sldId id="270" r:id="rId24"/>
    <p:sldId id="271" r:id="rId25"/>
    <p:sldId id="272" r:id="rId26"/>
  </p:sldIdLst>
  <p:sldSz cx="9144000" cy="6858000" type="screen4x3"/>
  <p:notesSz cx="6951663" cy="10082213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1400" y="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va Tomášková" userId="627e9e5a-5e6d-4a0c-ab4f-ac74c9f0298d" providerId="ADAL" clId="{6D7DBE9D-334B-403F-9430-67A893DF9BC4}"/>
    <pc:docChg chg="undo custSel addSld delSld modSld">
      <pc:chgData name="Eva Tomášková" userId="627e9e5a-5e6d-4a0c-ab4f-ac74c9f0298d" providerId="ADAL" clId="{6D7DBE9D-334B-403F-9430-67A893DF9BC4}" dt="2023-09-29T08:41:20.979" v="172" actId="1076"/>
      <pc:docMkLst>
        <pc:docMk/>
      </pc:docMkLst>
      <pc:sldChg chg="modSp mod">
        <pc:chgData name="Eva Tomášková" userId="627e9e5a-5e6d-4a0c-ab4f-ac74c9f0298d" providerId="ADAL" clId="{6D7DBE9D-334B-403F-9430-67A893DF9BC4}" dt="2023-09-29T08:39:19.050" v="150" actId="113"/>
        <pc:sldMkLst>
          <pc:docMk/>
          <pc:sldMk cId="0" sldId="256"/>
        </pc:sldMkLst>
        <pc:spChg chg="mod">
          <ac:chgData name="Eva Tomášková" userId="627e9e5a-5e6d-4a0c-ab4f-ac74c9f0298d" providerId="ADAL" clId="{6D7DBE9D-334B-403F-9430-67A893DF9BC4}" dt="2023-09-29T08:39:19.050" v="150" actId="113"/>
          <ac:spMkLst>
            <pc:docMk/>
            <pc:sldMk cId="0" sldId="256"/>
            <ac:spMk id="4098" creationId="{00000000-0000-0000-0000-000000000000}"/>
          </ac:spMkLst>
        </pc:spChg>
      </pc:sldChg>
      <pc:sldChg chg="modSp mod">
        <pc:chgData name="Eva Tomášková" userId="627e9e5a-5e6d-4a0c-ab4f-ac74c9f0298d" providerId="ADAL" clId="{6D7DBE9D-334B-403F-9430-67A893DF9BC4}" dt="2023-09-29T08:36:49.708" v="138" actId="108"/>
        <pc:sldMkLst>
          <pc:docMk/>
          <pc:sldMk cId="0" sldId="257"/>
        </pc:sldMkLst>
        <pc:spChg chg="mod">
          <ac:chgData name="Eva Tomášková" userId="627e9e5a-5e6d-4a0c-ab4f-ac74c9f0298d" providerId="ADAL" clId="{6D7DBE9D-334B-403F-9430-67A893DF9BC4}" dt="2023-09-29T08:36:49.708" v="138" actId="108"/>
          <ac:spMkLst>
            <pc:docMk/>
            <pc:sldMk cId="0" sldId="257"/>
            <ac:spMk id="5122" creationId="{00000000-0000-0000-0000-000000000000}"/>
          </ac:spMkLst>
        </pc:spChg>
      </pc:sldChg>
      <pc:sldChg chg="modSp mod">
        <pc:chgData name="Eva Tomášková" userId="627e9e5a-5e6d-4a0c-ab4f-ac74c9f0298d" providerId="ADAL" clId="{6D7DBE9D-334B-403F-9430-67A893DF9BC4}" dt="2023-09-29T08:36:55.846" v="139" actId="108"/>
        <pc:sldMkLst>
          <pc:docMk/>
          <pc:sldMk cId="0" sldId="258"/>
        </pc:sldMkLst>
        <pc:spChg chg="mod">
          <ac:chgData name="Eva Tomášková" userId="627e9e5a-5e6d-4a0c-ab4f-ac74c9f0298d" providerId="ADAL" clId="{6D7DBE9D-334B-403F-9430-67A893DF9BC4}" dt="2023-09-29T08:36:55.846" v="139" actId="108"/>
          <ac:spMkLst>
            <pc:docMk/>
            <pc:sldMk cId="0" sldId="258"/>
            <ac:spMk id="6146" creationId="{00000000-0000-0000-0000-000000000000}"/>
          </ac:spMkLst>
        </pc:spChg>
      </pc:sldChg>
      <pc:sldChg chg="modSp mod">
        <pc:chgData name="Eva Tomášková" userId="627e9e5a-5e6d-4a0c-ab4f-ac74c9f0298d" providerId="ADAL" clId="{6D7DBE9D-334B-403F-9430-67A893DF9BC4}" dt="2023-09-29T08:37:21.326" v="140" actId="108"/>
        <pc:sldMkLst>
          <pc:docMk/>
          <pc:sldMk cId="0" sldId="259"/>
        </pc:sldMkLst>
        <pc:spChg chg="mod">
          <ac:chgData name="Eva Tomášková" userId="627e9e5a-5e6d-4a0c-ab4f-ac74c9f0298d" providerId="ADAL" clId="{6D7DBE9D-334B-403F-9430-67A893DF9BC4}" dt="2023-09-29T08:37:21.326" v="140" actId="108"/>
          <ac:spMkLst>
            <pc:docMk/>
            <pc:sldMk cId="0" sldId="259"/>
            <ac:spMk id="7170" creationId="{00000000-0000-0000-0000-000000000000}"/>
          </ac:spMkLst>
        </pc:spChg>
      </pc:sldChg>
      <pc:sldChg chg="modSp mod">
        <pc:chgData name="Eva Tomášková" userId="627e9e5a-5e6d-4a0c-ab4f-ac74c9f0298d" providerId="ADAL" clId="{6D7DBE9D-334B-403F-9430-67A893DF9BC4}" dt="2023-09-29T08:37:48.816" v="142" actId="108"/>
        <pc:sldMkLst>
          <pc:docMk/>
          <pc:sldMk cId="0" sldId="260"/>
        </pc:sldMkLst>
        <pc:spChg chg="mod">
          <ac:chgData name="Eva Tomášková" userId="627e9e5a-5e6d-4a0c-ab4f-ac74c9f0298d" providerId="ADAL" clId="{6D7DBE9D-334B-403F-9430-67A893DF9BC4}" dt="2023-09-29T08:37:48.816" v="142" actId="108"/>
          <ac:spMkLst>
            <pc:docMk/>
            <pc:sldMk cId="0" sldId="260"/>
            <ac:spMk id="8194" creationId="{00000000-0000-0000-0000-000000000000}"/>
          </ac:spMkLst>
        </pc:spChg>
      </pc:sldChg>
      <pc:sldChg chg="modSp mod">
        <pc:chgData name="Eva Tomášková" userId="627e9e5a-5e6d-4a0c-ab4f-ac74c9f0298d" providerId="ADAL" clId="{6D7DBE9D-334B-403F-9430-67A893DF9BC4}" dt="2023-09-29T08:38:06.995" v="143" actId="108"/>
        <pc:sldMkLst>
          <pc:docMk/>
          <pc:sldMk cId="0" sldId="261"/>
        </pc:sldMkLst>
        <pc:spChg chg="mod">
          <ac:chgData name="Eva Tomášková" userId="627e9e5a-5e6d-4a0c-ab4f-ac74c9f0298d" providerId="ADAL" clId="{6D7DBE9D-334B-403F-9430-67A893DF9BC4}" dt="2023-09-29T08:38:06.995" v="143" actId="108"/>
          <ac:spMkLst>
            <pc:docMk/>
            <pc:sldMk cId="0" sldId="261"/>
            <ac:spMk id="9218" creationId="{00000000-0000-0000-0000-000000000000}"/>
          </ac:spMkLst>
        </pc:spChg>
      </pc:sldChg>
      <pc:sldChg chg="modSp mod">
        <pc:chgData name="Eva Tomášková" userId="627e9e5a-5e6d-4a0c-ab4f-ac74c9f0298d" providerId="ADAL" clId="{6D7DBE9D-334B-403F-9430-67A893DF9BC4}" dt="2023-09-29T08:38:27.387" v="145" actId="108"/>
        <pc:sldMkLst>
          <pc:docMk/>
          <pc:sldMk cId="0" sldId="262"/>
        </pc:sldMkLst>
        <pc:spChg chg="mod">
          <ac:chgData name="Eva Tomášková" userId="627e9e5a-5e6d-4a0c-ab4f-ac74c9f0298d" providerId="ADAL" clId="{6D7DBE9D-334B-403F-9430-67A893DF9BC4}" dt="2023-09-29T08:38:27.387" v="145" actId="108"/>
          <ac:spMkLst>
            <pc:docMk/>
            <pc:sldMk cId="0" sldId="262"/>
            <ac:spMk id="10242" creationId="{00000000-0000-0000-0000-000000000000}"/>
          </ac:spMkLst>
        </pc:spChg>
      </pc:sldChg>
      <pc:sldChg chg="modSp mod">
        <pc:chgData name="Eva Tomášková" userId="627e9e5a-5e6d-4a0c-ab4f-ac74c9f0298d" providerId="ADAL" clId="{6D7DBE9D-334B-403F-9430-67A893DF9BC4}" dt="2023-09-29T08:38:32.687" v="146" actId="108"/>
        <pc:sldMkLst>
          <pc:docMk/>
          <pc:sldMk cId="0" sldId="263"/>
        </pc:sldMkLst>
        <pc:spChg chg="mod">
          <ac:chgData name="Eva Tomášková" userId="627e9e5a-5e6d-4a0c-ab4f-ac74c9f0298d" providerId="ADAL" clId="{6D7DBE9D-334B-403F-9430-67A893DF9BC4}" dt="2023-09-29T08:38:32.687" v="146" actId="108"/>
          <ac:spMkLst>
            <pc:docMk/>
            <pc:sldMk cId="0" sldId="263"/>
            <ac:spMk id="11266" creationId="{00000000-0000-0000-0000-000000000000}"/>
          </ac:spMkLst>
        </pc:spChg>
      </pc:sldChg>
      <pc:sldChg chg="modSp mod">
        <pc:chgData name="Eva Tomášková" userId="627e9e5a-5e6d-4a0c-ab4f-ac74c9f0298d" providerId="ADAL" clId="{6D7DBE9D-334B-403F-9430-67A893DF9BC4}" dt="2023-09-29T08:40:07.974" v="162" actId="207"/>
        <pc:sldMkLst>
          <pc:docMk/>
          <pc:sldMk cId="0" sldId="264"/>
        </pc:sldMkLst>
        <pc:spChg chg="mod">
          <ac:chgData name="Eva Tomášková" userId="627e9e5a-5e6d-4a0c-ab4f-ac74c9f0298d" providerId="ADAL" clId="{6D7DBE9D-334B-403F-9430-67A893DF9BC4}" dt="2023-09-29T08:40:07.974" v="162" actId="207"/>
          <ac:spMkLst>
            <pc:docMk/>
            <pc:sldMk cId="0" sldId="264"/>
            <ac:spMk id="12290" creationId="{00000000-0000-0000-0000-000000000000}"/>
          </ac:spMkLst>
        </pc:spChg>
      </pc:sldChg>
      <pc:sldChg chg="modSp mod">
        <pc:chgData name="Eva Tomášková" userId="627e9e5a-5e6d-4a0c-ab4f-ac74c9f0298d" providerId="ADAL" clId="{6D7DBE9D-334B-403F-9430-67A893DF9BC4}" dt="2023-09-29T08:40:14.279" v="163" actId="207"/>
        <pc:sldMkLst>
          <pc:docMk/>
          <pc:sldMk cId="0" sldId="265"/>
        </pc:sldMkLst>
        <pc:spChg chg="mod">
          <ac:chgData name="Eva Tomášková" userId="627e9e5a-5e6d-4a0c-ab4f-ac74c9f0298d" providerId="ADAL" clId="{6D7DBE9D-334B-403F-9430-67A893DF9BC4}" dt="2023-09-29T08:40:14.279" v="163" actId="207"/>
          <ac:spMkLst>
            <pc:docMk/>
            <pc:sldMk cId="0" sldId="265"/>
            <ac:spMk id="13314" creationId="{00000000-0000-0000-0000-000000000000}"/>
          </ac:spMkLst>
        </pc:spChg>
      </pc:sldChg>
      <pc:sldChg chg="modSp mod">
        <pc:chgData name="Eva Tomášková" userId="627e9e5a-5e6d-4a0c-ab4f-ac74c9f0298d" providerId="ADAL" clId="{6D7DBE9D-334B-403F-9430-67A893DF9BC4}" dt="2023-09-29T08:40:32.913" v="166" actId="207"/>
        <pc:sldMkLst>
          <pc:docMk/>
          <pc:sldMk cId="0" sldId="266"/>
        </pc:sldMkLst>
        <pc:spChg chg="mod">
          <ac:chgData name="Eva Tomášková" userId="627e9e5a-5e6d-4a0c-ab4f-ac74c9f0298d" providerId="ADAL" clId="{6D7DBE9D-334B-403F-9430-67A893DF9BC4}" dt="2023-09-29T08:40:32.913" v="166" actId="207"/>
          <ac:spMkLst>
            <pc:docMk/>
            <pc:sldMk cId="0" sldId="266"/>
            <ac:spMk id="14338" creationId="{00000000-0000-0000-0000-000000000000}"/>
          </ac:spMkLst>
        </pc:spChg>
      </pc:sldChg>
      <pc:sldChg chg="modSp mod">
        <pc:chgData name="Eva Tomášková" userId="627e9e5a-5e6d-4a0c-ab4f-ac74c9f0298d" providerId="ADAL" clId="{6D7DBE9D-334B-403F-9430-67A893DF9BC4}" dt="2023-09-29T08:40:19.661" v="164" actId="207"/>
        <pc:sldMkLst>
          <pc:docMk/>
          <pc:sldMk cId="0" sldId="267"/>
        </pc:sldMkLst>
        <pc:spChg chg="mod">
          <ac:chgData name="Eva Tomášková" userId="627e9e5a-5e6d-4a0c-ab4f-ac74c9f0298d" providerId="ADAL" clId="{6D7DBE9D-334B-403F-9430-67A893DF9BC4}" dt="2023-09-29T08:40:19.661" v="164" actId="207"/>
          <ac:spMkLst>
            <pc:docMk/>
            <pc:sldMk cId="0" sldId="267"/>
            <ac:spMk id="15362" creationId="{00000000-0000-0000-0000-000000000000}"/>
          </ac:spMkLst>
        </pc:spChg>
      </pc:sldChg>
      <pc:sldChg chg="modSp mod">
        <pc:chgData name="Eva Tomášková" userId="627e9e5a-5e6d-4a0c-ab4f-ac74c9f0298d" providerId="ADAL" clId="{6D7DBE9D-334B-403F-9430-67A893DF9BC4}" dt="2023-09-29T08:40:37.822" v="167" actId="207"/>
        <pc:sldMkLst>
          <pc:docMk/>
          <pc:sldMk cId="0" sldId="268"/>
        </pc:sldMkLst>
        <pc:spChg chg="mod">
          <ac:chgData name="Eva Tomášková" userId="627e9e5a-5e6d-4a0c-ab4f-ac74c9f0298d" providerId="ADAL" clId="{6D7DBE9D-334B-403F-9430-67A893DF9BC4}" dt="2023-09-29T08:40:37.822" v="167" actId="207"/>
          <ac:spMkLst>
            <pc:docMk/>
            <pc:sldMk cId="0" sldId="268"/>
            <ac:spMk id="16386" creationId="{00000000-0000-0000-0000-000000000000}"/>
          </ac:spMkLst>
        </pc:spChg>
      </pc:sldChg>
      <pc:sldChg chg="modSp mod">
        <pc:chgData name="Eva Tomášková" userId="627e9e5a-5e6d-4a0c-ab4f-ac74c9f0298d" providerId="ADAL" clId="{6D7DBE9D-334B-403F-9430-67A893DF9BC4}" dt="2023-09-29T08:40:43.540" v="168" actId="207"/>
        <pc:sldMkLst>
          <pc:docMk/>
          <pc:sldMk cId="0" sldId="269"/>
        </pc:sldMkLst>
        <pc:spChg chg="mod">
          <ac:chgData name="Eva Tomášková" userId="627e9e5a-5e6d-4a0c-ab4f-ac74c9f0298d" providerId="ADAL" clId="{6D7DBE9D-334B-403F-9430-67A893DF9BC4}" dt="2023-09-29T08:40:43.540" v="168" actId="207"/>
          <ac:spMkLst>
            <pc:docMk/>
            <pc:sldMk cId="0" sldId="269"/>
            <ac:spMk id="17410" creationId="{00000000-0000-0000-0000-000000000000}"/>
          </ac:spMkLst>
        </pc:spChg>
      </pc:sldChg>
      <pc:sldChg chg="modSp mod">
        <pc:chgData name="Eva Tomášková" userId="627e9e5a-5e6d-4a0c-ab4f-ac74c9f0298d" providerId="ADAL" clId="{6D7DBE9D-334B-403F-9430-67A893DF9BC4}" dt="2023-09-29T08:40:58.883" v="169" actId="207"/>
        <pc:sldMkLst>
          <pc:docMk/>
          <pc:sldMk cId="0" sldId="270"/>
        </pc:sldMkLst>
        <pc:spChg chg="mod">
          <ac:chgData name="Eva Tomášková" userId="627e9e5a-5e6d-4a0c-ab4f-ac74c9f0298d" providerId="ADAL" clId="{6D7DBE9D-334B-403F-9430-67A893DF9BC4}" dt="2023-09-29T08:40:58.883" v="169" actId="207"/>
          <ac:spMkLst>
            <pc:docMk/>
            <pc:sldMk cId="0" sldId="270"/>
            <ac:spMk id="18434" creationId="{00000000-0000-0000-0000-000000000000}"/>
          </ac:spMkLst>
        </pc:spChg>
      </pc:sldChg>
      <pc:sldChg chg="modSp mod">
        <pc:chgData name="Eva Tomášková" userId="627e9e5a-5e6d-4a0c-ab4f-ac74c9f0298d" providerId="ADAL" clId="{6D7DBE9D-334B-403F-9430-67A893DF9BC4}" dt="2023-09-29T08:41:06.950" v="170" actId="207"/>
        <pc:sldMkLst>
          <pc:docMk/>
          <pc:sldMk cId="0" sldId="271"/>
        </pc:sldMkLst>
        <pc:spChg chg="mod">
          <ac:chgData name="Eva Tomášková" userId="627e9e5a-5e6d-4a0c-ab4f-ac74c9f0298d" providerId="ADAL" clId="{6D7DBE9D-334B-403F-9430-67A893DF9BC4}" dt="2023-09-29T08:41:06.950" v="170" actId="207"/>
          <ac:spMkLst>
            <pc:docMk/>
            <pc:sldMk cId="0" sldId="271"/>
            <ac:spMk id="19458" creationId="{00000000-0000-0000-0000-000000000000}"/>
          </ac:spMkLst>
        </pc:spChg>
      </pc:sldChg>
      <pc:sldChg chg="modSp mod">
        <pc:chgData name="Eva Tomášková" userId="627e9e5a-5e6d-4a0c-ab4f-ac74c9f0298d" providerId="ADAL" clId="{6D7DBE9D-334B-403F-9430-67A893DF9BC4}" dt="2023-09-29T08:41:20.979" v="172" actId="1076"/>
        <pc:sldMkLst>
          <pc:docMk/>
          <pc:sldMk cId="0" sldId="272"/>
        </pc:sldMkLst>
        <pc:spChg chg="mod">
          <ac:chgData name="Eva Tomášková" userId="627e9e5a-5e6d-4a0c-ab4f-ac74c9f0298d" providerId="ADAL" clId="{6D7DBE9D-334B-403F-9430-67A893DF9BC4}" dt="2023-09-29T08:41:19.261" v="171" actId="207"/>
          <ac:spMkLst>
            <pc:docMk/>
            <pc:sldMk cId="0" sldId="272"/>
            <ac:spMk id="39940" creationId="{00000000-0000-0000-0000-000000000000}"/>
          </ac:spMkLst>
        </pc:spChg>
        <pc:spChg chg="mod">
          <ac:chgData name="Eva Tomášková" userId="627e9e5a-5e6d-4a0c-ab4f-ac74c9f0298d" providerId="ADAL" clId="{6D7DBE9D-334B-403F-9430-67A893DF9BC4}" dt="2023-09-29T08:41:20.979" v="172" actId="1076"/>
          <ac:spMkLst>
            <pc:docMk/>
            <pc:sldMk cId="0" sldId="272"/>
            <ac:spMk id="39941" creationId="{00000000-0000-0000-0000-000000000000}"/>
          </ac:spMkLst>
        </pc:spChg>
      </pc:sldChg>
      <pc:sldChg chg="modSp mod">
        <pc:chgData name="Eva Tomášková" userId="627e9e5a-5e6d-4a0c-ab4f-ac74c9f0298d" providerId="ADAL" clId="{6D7DBE9D-334B-403F-9430-67A893DF9BC4}" dt="2023-09-29T08:36:34.160" v="137" actId="207"/>
        <pc:sldMkLst>
          <pc:docMk/>
          <pc:sldMk cId="1805259621" sldId="273"/>
        </pc:sldMkLst>
        <pc:spChg chg="mod">
          <ac:chgData name="Eva Tomášková" userId="627e9e5a-5e6d-4a0c-ab4f-ac74c9f0298d" providerId="ADAL" clId="{6D7DBE9D-334B-403F-9430-67A893DF9BC4}" dt="2023-09-29T08:36:34.160" v="137" actId="207"/>
          <ac:spMkLst>
            <pc:docMk/>
            <pc:sldMk cId="1805259621" sldId="273"/>
            <ac:spMk id="2" creationId="{2CF69C77-054B-4B6E-AEE5-A786CAE15781}"/>
          </ac:spMkLst>
        </pc:spChg>
        <pc:spChg chg="mod">
          <ac:chgData name="Eva Tomášková" userId="627e9e5a-5e6d-4a0c-ab4f-ac74c9f0298d" providerId="ADAL" clId="{6D7DBE9D-334B-403F-9430-67A893DF9BC4}" dt="2023-09-29T08:35:09.461" v="133" actId="6549"/>
          <ac:spMkLst>
            <pc:docMk/>
            <pc:sldMk cId="1805259621" sldId="273"/>
            <ac:spMk id="3" creationId="{1D8F72CC-D3AD-45EF-BE6E-EDEFAD3D37D9}"/>
          </ac:spMkLst>
        </pc:spChg>
      </pc:sldChg>
      <pc:sldChg chg="modSp mod">
        <pc:chgData name="Eva Tomášková" userId="627e9e5a-5e6d-4a0c-ab4f-ac74c9f0298d" providerId="ADAL" clId="{6D7DBE9D-334B-403F-9430-67A893DF9BC4}" dt="2023-09-29T08:38:13.206" v="144" actId="108"/>
        <pc:sldMkLst>
          <pc:docMk/>
          <pc:sldMk cId="3367166364" sldId="274"/>
        </pc:sldMkLst>
        <pc:spChg chg="mod">
          <ac:chgData name="Eva Tomášková" userId="627e9e5a-5e6d-4a0c-ab4f-ac74c9f0298d" providerId="ADAL" clId="{6D7DBE9D-334B-403F-9430-67A893DF9BC4}" dt="2023-09-29T08:38:13.206" v="144" actId="108"/>
          <ac:spMkLst>
            <pc:docMk/>
            <pc:sldMk cId="3367166364" sldId="274"/>
            <ac:spMk id="2" creationId="{2536753D-1DC5-4BEC-AEE7-3D435B0672F4}"/>
          </ac:spMkLst>
        </pc:spChg>
      </pc:sldChg>
      <pc:sldChg chg="modSp mod">
        <pc:chgData name="Eva Tomášková" userId="627e9e5a-5e6d-4a0c-ab4f-ac74c9f0298d" providerId="ADAL" clId="{6D7DBE9D-334B-403F-9430-67A893DF9BC4}" dt="2023-09-29T08:37:38.055" v="141" actId="108"/>
        <pc:sldMkLst>
          <pc:docMk/>
          <pc:sldMk cId="1282512626" sldId="275"/>
        </pc:sldMkLst>
        <pc:spChg chg="mod">
          <ac:chgData name="Eva Tomášková" userId="627e9e5a-5e6d-4a0c-ab4f-ac74c9f0298d" providerId="ADAL" clId="{6D7DBE9D-334B-403F-9430-67A893DF9BC4}" dt="2023-09-29T08:37:38.055" v="141" actId="108"/>
          <ac:spMkLst>
            <pc:docMk/>
            <pc:sldMk cId="1282512626" sldId="275"/>
            <ac:spMk id="2" creationId="{D4C905B9-4B1E-4790-91DF-C37DCADA1813}"/>
          </ac:spMkLst>
        </pc:spChg>
      </pc:sldChg>
      <pc:sldChg chg="modSp new mod">
        <pc:chgData name="Eva Tomášková" userId="627e9e5a-5e6d-4a0c-ab4f-ac74c9f0298d" providerId="ADAL" clId="{6D7DBE9D-334B-403F-9430-67A893DF9BC4}" dt="2023-09-29T08:38:50.501" v="147" actId="207"/>
        <pc:sldMkLst>
          <pc:docMk/>
          <pc:sldMk cId="2846604033" sldId="276"/>
        </pc:sldMkLst>
        <pc:spChg chg="mod">
          <ac:chgData name="Eva Tomášková" userId="627e9e5a-5e6d-4a0c-ab4f-ac74c9f0298d" providerId="ADAL" clId="{6D7DBE9D-334B-403F-9430-67A893DF9BC4}" dt="2023-09-29T08:38:50.501" v="147" actId="207"/>
          <ac:spMkLst>
            <pc:docMk/>
            <pc:sldMk cId="2846604033" sldId="276"/>
            <ac:spMk id="2" creationId="{95638799-B3D7-4EB0-85BF-4144210E7E6E}"/>
          </ac:spMkLst>
        </pc:spChg>
        <pc:spChg chg="mod">
          <ac:chgData name="Eva Tomášková" userId="627e9e5a-5e6d-4a0c-ab4f-ac74c9f0298d" providerId="ADAL" clId="{6D7DBE9D-334B-403F-9430-67A893DF9BC4}" dt="2023-09-27T19:26:02.614" v="37" actId="6549"/>
          <ac:spMkLst>
            <pc:docMk/>
            <pc:sldMk cId="2846604033" sldId="276"/>
            <ac:spMk id="3" creationId="{009DC29F-B020-4E7E-B468-E7200F3CD977}"/>
          </ac:spMkLst>
        </pc:spChg>
      </pc:sldChg>
      <pc:sldChg chg="modSp new mod">
        <pc:chgData name="Eva Tomášková" userId="627e9e5a-5e6d-4a0c-ab4f-ac74c9f0298d" providerId="ADAL" clId="{6D7DBE9D-334B-403F-9430-67A893DF9BC4}" dt="2023-09-29T08:39:07.772" v="149" actId="113"/>
        <pc:sldMkLst>
          <pc:docMk/>
          <pc:sldMk cId="4215735570" sldId="277"/>
        </pc:sldMkLst>
        <pc:spChg chg="mod">
          <ac:chgData name="Eva Tomášková" userId="627e9e5a-5e6d-4a0c-ab4f-ac74c9f0298d" providerId="ADAL" clId="{6D7DBE9D-334B-403F-9430-67A893DF9BC4}" dt="2023-09-29T08:39:07.772" v="149" actId="113"/>
          <ac:spMkLst>
            <pc:docMk/>
            <pc:sldMk cId="4215735570" sldId="277"/>
            <ac:spMk id="2" creationId="{914E5E7D-6728-4624-BDDC-29AD7C791D00}"/>
          </ac:spMkLst>
        </pc:spChg>
        <pc:spChg chg="mod">
          <ac:chgData name="Eva Tomášková" userId="627e9e5a-5e6d-4a0c-ab4f-ac74c9f0298d" providerId="ADAL" clId="{6D7DBE9D-334B-403F-9430-67A893DF9BC4}" dt="2023-09-27T19:28:42.380" v="64" actId="6549"/>
          <ac:spMkLst>
            <pc:docMk/>
            <pc:sldMk cId="4215735570" sldId="277"/>
            <ac:spMk id="3" creationId="{D893A195-19B1-4387-ABAF-7AB4980F9FD4}"/>
          </ac:spMkLst>
        </pc:spChg>
      </pc:sldChg>
      <pc:sldChg chg="modSp new mod">
        <pc:chgData name="Eva Tomášková" userId="627e9e5a-5e6d-4a0c-ab4f-ac74c9f0298d" providerId="ADAL" clId="{6D7DBE9D-334B-403F-9430-67A893DF9BC4}" dt="2023-09-29T08:39:35.266" v="153" actId="20577"/>
        <pc:sldMkLst>
          <pc:docMk/>
          <pc:sldMk cId="2313110933" sldId="278"/>
        </pc:sldMkLst>
        <pc:spChg chg="mod">
          <ac:chgData name="Eva Tomášková" userId="627e9e5a-5e6d-4a0c-ab4f-ac74c9f0298d" providerId="ADAL" clId="{6D7DBE9D-334B-403F-9430-67A893DF9BC4}" dt="2023-09-29T08:39:35.266" v="153" actId="20577"/>
          <ac:spMkLst>
            <pc:docMk/>
            <pc:sldMk cId="2313110933" sldId="278"/>
            <ac:spMk id="2" creationId="{ACABC8C0-6815-4F74-8B2A-A732546F2E60}"/>
          </ac:spMkLst>
        </pc:spChg>
        <pc:spChg chg="mod">
          <ac:chgData name="Eva Tomášková" userId="627e9e5a-5e6d-4a0c-ab4f-ac74c9f0298d" providerId="ADAL" clId="{6D7DBE9D-334B-403F-9430-67A893DF9BC4}" dt="2023-09-27T19:29:43.797" v="69" actId="6549"/>
          <ac:spMkLst>
            <pc:docMk/>
            <pc:sldMk cId="2313110933" sldId="278"/>
            <ac:spMk id="3" creationId="{231741F6-31DF-4800-8D61-97136F297787}"/>
          </ac:spMkLst>
        </pc:spChg>
      </pc:sldChg>
      <pc:sldChg chg="modSp new mod">
        <pc:chgData name="Eva Tomášková" userId="627e9e5a-5e6d-4a0c-ab4f-ac74c9f0298d" providerId="ADAL" clId="{6D7DBE9D-334B-403F-9430-67A893DF9BC4}" dt="2023-09-29T08:39:48.570" v="156" actId="20577"/>
        <pc:sldMkLst>
          <pc:docMk/>
          <pc:sldMk cId="909627403" sldId="279"/>
        </pc:sldMkLst>
        <pc:spChg chg="mod">
          <ac:chgData name="Eva Tomášková" userId="627e9e5a-5e6d-4a0c-ab4f-ac74c9f0298d" providerId="ADAL" clId="{6D7DBE9D-334B-403F-9430-67A893DF9BC4}" dt="2023-09-29T08:39:48.570" v="156" actId="20577"/>
          <ac:spMkLst>
            <pc:docMk/>
            <pc:sldMk cId="909627403" sldId="279"/>
            <ac:spMk id="2" creationId="{F5C7B045-5247-4DD9-8397-7854E12DDB83}"/>
          </ac:spMkLst>
        </pc:spChg>
        <pc:spChg chg="mod">
          <ac:chgData name="Eva Tomášková" userId="627e9e5a-5e6d-4a0c-ab4f-ac74c9f0298d" providerId="ADAL" clId="{6D7DBE9D-334B-403F-9430-67A893DF9BC4}" dt="2023-09-27T19:30:28.256" v="73" actId="255"/>
          <ac:spMkLst>
            <pc:docMk/>
            <pc:sldMk cId="909627403" sldId="279"/>
            <ac:spMk id="3" creationId="{CE9952C8-2C8C-4F9E-B8F3-C7654931CA93}"/>
          </ac:spMkLst>
        </pc:spChg>
      </pc:sldChg>
      <pc:sldChg chg="modSp new mod">
        <pc:chgData name="Eva Tomášková" userId="627e9e5a-5e6d-4a0c-ab4f-ac74c9f0298d" providerId="ADAL" clId="{6D7DBE9D-334B-403F-9430-67A893DF9BC4}" dt="2023-09-29T08:40:02.824" v="161" actId="20577"/>
        <pc:sldMkLst>
          <pc:docMk/>
          <pc:sldMk cId="1467914844" sldId="280"/>
        </pc:sldMkLst>
        <pc:spChg chg="mod">
          <ac:chgData name="Eva Tomášková" userId="627e9e5a-5e6d-4a0c-ab4f-ac74c9f0298d" providerId="ADAL" clId="{6D7DBE9D-334B-403F-9430-67A893DF9BC4}" dt="2023-09-29T08:40:02.824" v="161" actId="20577"/>
          <ac:spMkLst>
            <pc:docMk/>
            <pc:sldMk cId="1467914844" sldId="280"/>
            <ac:spMk id="2" creationId="{F6E2071B-61CB-406E-B168-9763584CA3B0}"/>
          </ac:spMkLst>
        </pc:spChg>
        <pc:spChg chg="mod">
          <ac:chgData name="Eva Tomášková" userId="627e9e5a-5e6d-4a0c-ab4f-ac74c9f0298d" providerId="ADAL" clId="{6D7DBE9D-334B-403F-9430-67A893DF9BC4}" dt="2023-09-27T19:31:46.099" v="76"/>
          <ac:spMkLst>
            <pc:docMk/>
            <pc:sldMk cId="1467914844" sldId="280"/>
            <ac:spMk id="3" creationId="{2E4379F4-68E5-48B9-A3FA-BF66E6C848AE}"/>
          </ac:spMkLst>
        </pc:spChg>
      </pc:sldChg>
      <pc:sldChg chg="new del">
        <pc:chgData name="Eva Tomášková" userId="627e9e5a-5e6d-4a0c-ab4f-ac74c9f0298d" providerId="ADAL" clId="{6D7DBE9D-334B-403F-9430-67A893DF9BC4}" dt="2023-09-27T19:38:30.067" v="78" actId="47"/>
        <pc:sldMkLst>
          <pc:docMk/>
          <pc:sldMk cId="4120993910" sldId="281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13075" cy="504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7329" tIns="48664" rIns="97329" bIns="48664" numCol="1" anchor="t" anchorCtr="0" compatLnSpc="1">
            <a:prstTxWarp prst="textNoShape">
              <a:avLst/>
            </a:prstTxWarp>
          </a:bodyPr>
          <a:lstStyle>
            <a:lvl1pPr defTabSz="973138">
              <a:defRPr sz="1300"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37000" y="0"/>
            <a:ext cx="3013075" cy="504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7329" tIns="48664" rIns="97329" bIns="48664" numCol="1" anchor="t" anchorCtr="0" compatLnSpc="1">
            <a:prstTxWarp prst="textNoShape">
              <a:avLst/>
            </a:prstTxWarp>
          </a:bodyPr>
          <a:lstStyle>
            <a:lvl1pPr algn="r" defTabSz="973138">
              <a:defRPr sz="1300"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378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575800"/>
            <a:ext cx="3013075" cy="504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7329" tIns="48664" rIns="97329" bIns="48664" numCol="1" anchor="b" anchorCtr="0" compatLnSpc="1">
            <a:prstTxWarp prst="textNoShape">
              <a:avLst/>
            </a:prstTxWarp>
          </a:bodyPr>
          <a:lstStyle>
            <a:lvl1pPr defTabSz="973138">
              <a:defRPr sz="1300"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378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37000" y="9575800"/>
            <a:ext cx="3013075" cy="504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7329" tIns="48664" rIns="97329" bIns="48664" numCol="1" anchor="b" anchorCtr="0" compatLnSpc="1">
            <a:prstTxWarp prst="textNoShape">
              <a:avLst/>
            </a:prstTxWarp>
          </a:bodyPr>
          <a:lstStyle>
            <a:lvl1pPr algn="r" defTabSz="973138">
              <a:defRPr sz="1300"/>
            </a:lvl1pPr>
          </a:lstStyle>
          <a:p>
            <a:pPr>
              <a:defRPr/>
            </a:pPr>
            <a:fld id="{52CCF5A0-D39E-4337-8686-097FC8AF05E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/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94C0A0-73A6-406E-86DE-8336C813769F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170FFE-FA0C-4AE6-9B0F-578836D7829D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A136CA-8ABB-490A-9690-F95851C9007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87C3B4-A319-468D-BAF8-634CC77B782A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6"/>
          <p:cNvSpPr/>
          <p:nvPr/>
        </p:nvSpPr>
        <p:spPr>
          <a:xfrm>
            <a:off x="4495800" y="3924300"/>
            <a:ext cx="84138" cy="841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Oval 7"/>
          <p:cNvSpPr/>
          <p:nvPr/>
        </p:nvSpPr>
        <p:spPr>
          <a:xfrm>
            <a:off x="4695825" y="3924300"/>
            <a:ext cx="84138" cy="841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Oval 8"/>
          <p:cNvSpPr/>
          <p:nvPr/>
        </p:nvSpPr>
        <p:spPr>
          <a:xfrm>
            <a:off x="4297363" y="3924300"/>
            <a:ext cx="84137" cy="841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5AD901-DC19-448B-B7D1-FB9724BD3B72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B81121-09E4-4B33-81B9-A9CC27B5F569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67729C-2345-4C38-86DD-C5A21F3F7E2F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B8AA56-E324-467B-8BFD-FC2F696CA888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778DBE-AA14-4DAC-A001-DEF5DD2049DF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D7B7A8-1FC8-4CC4-B3D8-5E3B034B8E13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rtlCol="0">
            <a:normAutofit/>
          </a:bodyPr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/>
              <a:t>Kliknutím na ikonu přidáte obrázek.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26020E-449E-44AB-BEB3-808FD476893A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Kliknutím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  <a:endParaRPr lang="en-US" alt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2700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8813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925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pPr>
              <a:defRPr/>
            </a:pPr>
            <a:fld id="{5A596023-EA2E-46C1-A0A9-7882E4B7924D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  <p:sp>
        <p:nvSpPr>
          <p:cNvPr id="7" name="Oval 6"/>
          <p:cNvSpPr/>
          <p:nvPr/>
        </p:nvSpPr>
        <p:spPr>
          <a:xfrm>
            <a:off x="8458200" y="6499225"/>
            <a:ext cx="84138" cy="841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569913" y="6499225"/>
            <a:ext cx="84137" cy="841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701" r:id="rId2"/>
    <p:sldLayoutId id="2147483710" r:id="rId3"/>
    <p:sldLayoutId id="2147483702" r:id="rId4"/>
    <p:sldLayoutId id="2147483703" r:id="rId5"/>
    <p:sldLayoutId id="2147483704" r:id="rId6"/>
    <p:sldLayoutId id="2147483705" r:id="rId7"/>
    <p:sldLayoutId id="2147483706" r:id="rId8"/>
    <p:sldLayoutId id="2147483707" r:id="rId9"/>
    <p:sldLayoutId id="2147483708" r:id="rId10"/>
    <p:sldLayoutId id="2147483709" r:id="rId11"/>
  </p:sldLayoutIdLst>
  <p:txStyles>
    <p:titleStyle>
      <a:lvl1pPr algn="ctr" rtl="0" eaLnBrk="0" fontAlgn="base" hangingPunct="0">
        <a:lnSpc>
          <a:spcPts val="5800"/>
        </a:lnSpc>
        <a:spcBef>
          <a:spcPct val="0"/>
        </a:spcBef>
        <a:spcAft>
          <a:spcPct val="0"/>
        </a:spcAft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  <a:lvl2pPr algn="ctr" rtl="0" eaLnBrk="0" fontAlgn="base" hangingPunct="0">
        <a:lnSpc>
          <a:spcPts val="5800"/>
        </a:lnSpc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Palatino Linotype" pitchFamily="18" charset="0"/>
        </a:defRPr>
      </a:lvl2pPr>
      <a:lvl3pPr algn="ctr" rtl="0" eaLnBrk="0" fontAlgn="base" hangingPunct="0">
        <a:lnSpc>
          <a:spcPts val="5800"/>
        </a:lnSpc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Palatino Linotype" pitchFamily="18" charset="0"/>
        </a:defRPr>
      </a:lvl3pPr>
      <a:lvl4pPr algn="ctr" rtl="0" eaLnBrk="0" fontAlgn="base" hangingPunct="0">
        <a:lnSpc>
          <a:spcPts val="5800"/>
        </a:lnSpc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Palatino Linotype" pitchFamily="18" charset="0"/>
        </a:defRPr>
      </a:lvl4pPr>
      <a:lvl5pPr algn="ctr" rtl="0" eaLnBrk="0" fontAlgn="base" hangingPunct="0">
        <a:lnSpc>
          <a:spcPts val="5800"/>
        </a:lnSpc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Palatino Linotype" pitchFamily="18" charset="0"/>
        </a:defRPr>
      </a:lvl5pPr>
      <a:lvl6pPr marL="457200" algn="ctr" rtl="0" fontAlgn="base">
        <a:lnSpc>
          <a:spcPts val="5800"/>
        </a:lnSpc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Palatino Linotype" pitchFamily="18" charset="0"/>
        </a:defRPr>
      </a:lvl6pPr>
      <a:lvl7pPr marL="914400" algn="ctr" rtl="0" fontAlgn="base">
        <a:lnSpc>
          <a:spcPts val="5800"/>
        </a:lnSpc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Palatino Linotype" pitchFamily="18" charset="0"/>
        </a:defRPr>
      </a:lvl7pPr>
      <a:lvl8pPr marL="1371600" algn="ctr" rtl="0" fontAlgn="base">
        <a:lnSpc>
          <a:spcPts val="5800"/>
        </a:lnSpc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Palatino Linotype" pitchFamily="18" charset="0"/>
        </a:defRPr>
      </a:lvl8pPr>
      <a:lvl9pPr marL="1828800" algn="ctr" rtl="0" fontAlgn="base">
        <a:lnSpc>
          <a:spcPts val="5800"/>
        </a:lnSpc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Palatino Linotype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rgbClr val="7F7F7F"/>
          </a:solidFill>
          <a:latin typeface="+mj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Courier New" pitchFamily="49" charset="0"/>
        <a:buChar char="o"/>
        <a:defRPr sz="1600" kern="1200">
          <a:solidFill>
            <a:srgbClr val="7F7F7F"/>
          </a:solidFill>
          <a:latin typeface="+mj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600" kern="1200">
          <a:solidFill>
            <a:srgbClr val="7F7F7F"/>
          </a:solidFill>
          <a:latin typeface="+mj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Courier New" pitchFamily="49" charset="0"/>
        <a:buChar char="o"/>
        <a:defRPr sz="1600" kern="1200">
          <a:solidFill>
            <a:srgbClr val="7F7F7F"/>
          </a:solidFill>
          <a:latin typeface="+mj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600" kern="1200">
          <a:solidFill>
            <a:srgbClr val="7F7F7F"/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219200"/>
            <a:ext cx="8077200" cy="2286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altLang="cs-CZ" sz="6600" b="1" dirty="0">
                <a:solidFill>
                  <a:srgbClr val="0070C0"/>
                </a:solidFill>
              </a:rPr>
              <a:t>Financování</a:t>
            </a:r>
            <a:br>
              <a:rPr lang="cs-CZ" altLang="cs-CZ" sz="6600" b="1" dirty="0">
                <a:solidFill>
                  <a:srgbClr val="0070C0"/>
                </a:solidFill>
              </a:rPr>
            </a:br>
            <a:r>
              <a:rPr lang="cs-CZ" altLang="cs-CZ" sz="6600" b="1" dirty="0">
                <a:solidFill>
                  <a:srgbClr val="0070C0"/>
                </a:solidFill>
              </a:rPr>
              <a:t>a kontrola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133600" y="4852988"/>
            <a:ext cx="6248400" cy="862012"/>
          </a:xfrm>
        </p:spPr>
        <p:txBody>
          <a:bodyPr rtlCol="0"/>
          <a:lstStyle/>
          <a:p>
            <a:pPr algn="r"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altLang="cs-CZ" sz="1800" b="1" dirty="0"/>
              <a:t>Eva Tomášková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altLang="cs-CZ" dirty="0">
                <a:solidFill>
                  <a:srgbClr val="0070C0"/>
                </a:solidFill>
              </a:rPr>
              <a:t>Složky cizího kapitálu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altLang="cs-CZ" dirty="0"/>
              <a:t>Rezervy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400" dirty="0"/>
              <a:t>Účelem je krýt budoucí výdaje a rizika, vznikající ze současných závazků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400" dirty="0"/>
              <a:t>Vytváří se k předem určenému účelu budoucího využití, částka není přesně známá, období k jejich čerpání nebývá vždy jisté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400" dirty="0"/>
              <a:t>Neprochází zdaněním daní z příjmů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dirty="0"/>
              <a:t>Dlouhodobé závazky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400" dirty="0"/>
              <a:t>Doba splatnosti delší než jeden rok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400" dirty="0"/>
              <a:t>Zejména z obchodních vztahů, z pronájmu, z emitovaných dluhopisů</a:t>
            </a:r>
          </a:p>
          <a:p>
            <a:pPr lvl="1" eaLnBrk="1" hangingPunct="1">
              <a:lnSpc>
                <a:spcPct val="80000"/>
              </a:lnSpc>
            </a:pPr>
            <a:endParaRPr lang="cs-CZ" altLang="cs-CZ" sz="20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altLang="cs-CZ" dirty="0">
                <a:solidFill>
                  <a:srgbClr val="0070C0"/>
                </a:solidFill>
              </a:rPr>
              <a:t>Složky cizího kapitálu (2)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2100" dirty="0"/>
              <a:t>Krátkodobé závazky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000" dirty="0"/>
              <a:t>Z obchodních vztahů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000" dirty="0"/>
              <a:t>K zaměstnancům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000" dirty="0"/>
              <a:t>Ze sociálního zabezpečení a zdravotního pojištění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000" dirty="0"/>
              <a:t>Ke státu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100" dirty="0"/>
              <a:t>Bankovní úvěry a výpomoci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000" dirty="0"/>
              <a:t>Dlouhodobé – např. hypoteční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000" dirty="0"/>
              <a:t>Krátkodobé – např. kontokorentní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cs-CZ" altLang="cs-CZ" sz="2100" dirty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altLang="cs-CZ" sz="2100" dirty="0"/>
              <a:t>(pozn.: Závazek = současná povinnost společnosti, která vznikla na základě minulých skutečností a od jehož vypořádání se očekává, že způsobí odtok zdrojů)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5638799-B3D7-4EB0-85BF-4144210E7E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90600"/>
          </a:xfrm>
        </p:spPr>
        <p:txBody>
          <a:bodyPr/>
          <a:lstStyle/>
          <a:p>
            <a:r>
              <a:rPr lang="cs-CZ" dirty="0">
                <a:solidFill>
                  <a:srgbClr val="0070C0"/>
                </a:solidFill>
              </a:rPr>
              <a:t>Peněžní úvěry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09DC29F-B020-4E7E-B468-E7200F3CD9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135563"/>
          </a:xfrm>
        </p:spPr>
        <p:txBody>
          <a:bodyPr/>
          <a:lstStyle/>
          <a:p>
            <a:pPr lvl="1"/>
            <a:r>
              <a:rPr lang="cs-CZ" altLang="cs-CZ" sz="2800" dirty="0"/>
              <a:t>Poskytnutí peněžních prostředků a jejich následné splácení</a:t>
            </a:r>
          </a:p>
          <a:p>
            <a:pPr lvl="1"/>
            <a:r>
              <a:rPr lang="cs-CZ" altLang="cs-CZ" sz="2800" dirty="0"/>
              <a:t>Bývají sem řazeny i různé alternativní prostředky (</a:t>
            </a:r>
            <a:r>
              <a:rPr lang="cs-CZ" altLang="cs-CZ" sz="2800" dirty="0" err="1"/>
              <a:t>factoring</a:t>
            </a:r>
            <a:r>
              <a:rPr lang="cs-CZ" altLang="cs-CZ" sz="2800" dirty="0"/>
              <a:t>, leasing, atd.) </a:t>
            </a:r>
          </a:p>
          <a:p>
            <a:r>
              <a:rPr lang="cs-CZ" altLang="cs-CZ" sz="2800" dirty="0"/>
              <a:t>Příklady:</a:t>
            </a:r>
          </a:p>
          <a:p>
            <a:pPr lvl="1"/>
            <a:r>
              <a:rPr lang="cs-CZ" altLang="cs-CZ" sz="2000" dirty="0"/>
              <a:t>Kontokorentní úvěr</a:t>
            </a:r>
          </a:p>
          <a:p>
            <a:pPr lvl="1"/>
            <a:r>
              <a:rPr lang="cs-CZ" altLang="cs-CZ" sz="2000" dirty="0"/>
              <a:t>Provozní úvěr</a:t>
            </a:r>
          </a:p>
          <a:p>
            <a:pPr lvl="1"/>
            <a:r>
              <a:rPr lang="cs-CZ" altLang="cs-CZ" sz="2000" dirty="0"/>
              <a:t>Investiční úvěr</a:t>
            </a:r>
          </a:p>
          <a:p>
            <a:pPr lvl="1"/>
            <a:r>
              <a:rPr lang="cs-CZ" altLang="cs-CZ" sz="2000" dirty="0"/>
              <a:t>Eskontní úvěr</a:t>
            </a:r>
          </a:p>
          <a:p>
            <a:pPr lvl="1"/>
            <a:r>
              <a:rPr lang="cs-CZ" altLang="cs-CZ" sz="2000" dirty="0"/>
              <a:t>Hypoteční úvěr</a:t>
            </a:r>
          </a:p>
          <a:p>
            <a:pPr lvl="1"/>
            <a:r>
              <a:rPr lang="cs-CZ" altLang="cs-CZ" sz="2000" dirty="0"/>
              <a:t>Spotřebitelský úvěr</a:t>
            </a:r>
          </a:p>
          <a:p>
            <a:pPr lvl="1"/>
            <a:endParaRPr lang="cs-CZ" altLang="cs-CZ" sz="28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466040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14E5E7D-6728-4624-BDDC-29AD7C791D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5400" dirty="0">
                <a:solidFill>
                  <a:srgbClr val="0070C0"/>
                </a:solidFill>
              </a:rPr>
              <a:t>Peněžní úvěry – kontokorentní úvěr</a:t>
            </a:r>
            <a:endParaRPr lang="cs-CZ" dirty="0">
              <a:solidFill>
                <a:srgbClr val="0070C0"/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893A195-19B1-4387-ABAF-7AB4980F9F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z="2400" dirty="0"/>
              <a:t>Doplňuje běžný účet</a:t>
            </a:r>
          </a:p>
          <a:p>
            <a:r>
              <a:rPr lang="cs-CZ" altLang="cs-CZ" sz="2400" dirty="0"/>
              <a:t>Umožňuje přečerpání zůstatku, s tím, že do určité doby je třeba splatit či začít splácet</a:t>
            </a:r>
          </a:p>
          <a:p>
            <a:r>
              <a:rPr lang="cs-CZ" altLang="cs-CZ" sz="2400" dirty="0"/>
              <a:t>Z povahy krátkodobý úvěr, který lze opakovaně zcela či částečně čerpat</a:t>
            </a:r>
          </a:p>
          <a:p>
            <a:r>
              <a:rPr lang="cs-CZ" altLang="cs-CZ" sz="2400" dirty="0"/>
              <a:t>Sjednání maximální výše úvěru a úrokové sazby</a:t>
            </a:r>
          </a:p>
          <a:p>
            <a:r>
              <a:rPr lang="cs-CZ" altLang="cs-CZ" sz="2400" dirty="0"/>
              <a:t>Může být nezajištěný či zajištěný</a:t>
            </a:r>
          </a:p>
          <a:p>
            <a:r>
              <a:rPr lang="cs-CZ" altLang="cs-CZ" sz="2400" dirty="0"/>
              <a:t>Čerpat lze většinou podáním platebního příkazu, výběrem hotovosti či prostřednictvím platby kartou</a:t>
            </a:r>
          </a:p>
          <a:p>
            <a:r>
              <a:rPr lang="cs-CZ" altLang="cs-CZ" sz="2400" dirty="0"/>
              <a:t>Často možné sjednat elektronicky, limit snižuje bonitu pro další úvěry</a:t>
            </a:r>
          </a:p>
          <a:p>
            <a:r>
              <a:rPr lang="cs-CZ" altLang="cs-CZ" sz="2400" dirty="0"/>
              <a:t>Rozdíl od kreditní karty (např. ve výši úroku, bezúročném období, délce splatnosti)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1573557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CABC8C0-6815-4F74-8B2A-A732546F2E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5400" dirty="0">
                <a:solidFill>
                  <a:srgbClr val="0070C0"/>
                </a:solidFill>
              </a:rPr>
              <a:t>Peněžní úvěry – </a:t>
            </a:r>
            <a:br>
              <a:rPr lang="cs-CZ" sz="5400" dirty="0">
                <a:solidFill>
                  <a:srgbClr val="0070C0"/>
                </a:solidFill>
              </a:rPr>
            </a:br>
            <a:r>
              <a:rPr lang="cs-CZ" sz="5400" dirty="0">
                <a:solidFill>
                  <a:srgbClr val="0070C0"/>
                </a:solidFill>
              </a:rPr>
              <a:t>provozní úvěr</a:t>
            </a:r>
            <a:endParaRPr lang="cs-CZ" dirty="0">
              <a:solidFill>
                <a:srgbClr val="0070C0"/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31741F6-31DF-4800-8D61-97136F2977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z="2400" dirty="0"/>
              <a:t>Slouží ke krátkodobému financování provozu obchodní společnosti (např. nákup materiálu, úhrada závazků z obchodního styku, atd.)</a:t>
            </a:r>
          </a:p>
          <a:p>
            <a:r>
              <a:rPr lang="cs-CZ" altLang="cs-CZ" sz="2400" dirty="0"/>
              <a:t>Pokrytí výkyvů v příjmech a výdajích</a:t>
            </a:r>
          </a:p>
          <a:p>
            <a:r>
              <a:rPr lang="cs-CZ" altLang="cs-CZ" sz="2400" dirty="0"/>
              <a:t>Většinou bezúčelový, vyšší úrok, někdy nabízena možnost prodlužování (individuální dle bonity klienta a např. i délky vztahu s ním)</a:t>
            </a:r>
          </a:p>
          <a:p>
            <a:r>
              <a:rPr lang="cs-CZ" altLang="cs-CZ" sz="2400" dirty="0"/>
              <a:t>V některých případech „zajištěný“ směnkou</a:t>
            </a:r>
          </a:p>
          <a:p>
            <a:r>
              <a:rPr lang="cs-CZ" altLang="cs-CZ" sz="2400" dirty="0"/>
              <a:t>Někdy mezi provozní úvěry bývá řazen např. i kontokorent či některé alternativní formy financování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1311093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5C7B045-5247-4DD9-8397-7854E12DDB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5400" dirty="0">
                <a:solidFill>
                  <a:srgbClr val="0070C0"/>
                </a:solidFill>
              </a:rPr>
              <a:t>Peněžní úvěry – </a:t>
            </a:r>
            <a:br>
              <a:rPr lang="cs-CZ" sz="5400" dirty="0">
                <a:solidFill>
                  <a:srgbClr val="0070C0"/>
                </a:solidFill>
              </a:rPr>
            </a:br>
            <a:r>
              <a:rPr lang="cs-CZ" sz="5400" dirty="0">
                <a:solidFill>
                  <a:srgbClr val="0070C0"/>
                </a:solidFill>
              </a:rPr>
              <a:t>investiční úvěr</a:t>
            </a:r>
            <a:endParaRPr lang="cs-CZ" dirty="0">
              <a:solidFill>
                <a:srgbClr val="0070C0"/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E9952C8-2C8C-4F9E-B8F3-C7654931CA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z="1800" dirty="0"/>
              <a:t>Slouží k financování investičního záměru (např. výstavba nové haly, pořízení nové výrobní linky, atd.)</a:t>
            </a:r>
          </a:p>
          <a:p>
            <a:r>
              <a:rPr lang="cs-CZ" altLang="cs-CZ" sz="1800" dirty="0"/>
              <a:t>Banka posuzuje investiční záměr (a bonitu žadatele) a dle toho rozhoduje o poskytnutí a parametrech úvěru</a:t>
            </a:r>
          </a:p>
          <a:p>
            <a:r>
              <a:rPr lang="cs-CZ" altLang="cs-CZ" sz="1800" dirty="0"/>
              <a:t>Bývá zajištěn předmětem investice (případně kombinace více druhů zajištění; např. blankosměnka s avalem vlastníka)</a:t>
            </a:r>
          </a:p>
          <a:p>
            <a:r>
              <a:rPr lang="cs-CZ" altLang="cs-CZ" sz="1800" dirty="0"/>
              <a:t>Z povahy se jedná o účelový zajištěný úvěr (od krátkodobých po dlouhodobé)</a:t>
            </a:r>
          </a:p>
          <a:p>
            <a:r>
              <a:rPr lang="cs-CZ" altLang="cs-CZ" sz="1800" dirty="0"/>
              <a:t>Specifikem je tzv. akviziční úvěr, který slouží k financování převzetí jiné společnosti (nákup cenných papírů); často se jeho výše vypočítává z provozní výkonnosti kupované společnosti (určitý násobek EBITDA)</a:t>
            </a:r>
          </a:p>
          <a:p>
            <a:r>
              <a:rPr lang="cs-CZ" altLang="cs-CZ" sz="1800" dirty="0"/>
              <a:t>Dalším specifikem je tzv. syndikovaný úvěr; používá se pro velké projekty a prostředky poskytuje společně skupina věřitelů (více bank) na základě mnohostranného smluvního vztahu (v určitých případech může sloužit i k refinancování předchozích závazků)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0962740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6E2071B-61CB-406E-B168-9763584CA3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5400" dirty="0">
                <a:solidFill>
                  <a:srgbClr val="0070C0"/>
                </a:solidFill>
              </a:rPr>
              <a:t>Peněžní úvěry – </a:t>
            </a:r>
            <a:br>
              <a:rPr lang="cs-CZ" sz="5400" dirty="0">
                <a:solidFill>
                  <a:srgbClr val="0070C0"/>
                </a:solidFill>
              </a:rPr>
            </a:br>
            <a:r>
              <a:rPr lang="cs-CZ" sz="5400" dirty="0">
                <a:solidFill>
                  <a:srgbClr val="0070C0"/>
                </a:solidFill>
              </a:rPr>
              <a:t>eskontní úvěr</a:t>
            </a:r>
            <a:endParaRPr lang="cs-CZ" dirty="0">
              <a:solidFill>
                <a:srgbClr val="0070C0"/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E4379F4-68E5-48B9-A3FA-BF66E6C848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z="2400" dirty="0"/>
              <a:t>Slouží pro krátkodobé financování potřeb podniků (někdy bývá řazen mezi provozní úvěry)</a:t>
            </a:r>
          </a:p>
          <a:p>
            <a:r>
              <a:rPr lang="cs-CZ" altLang="cs-CZ" sz="2400" dirty="0"/>
              <a:t>Jeho podstata spočívá v tom, že banka (věřitel) odkupuje od klienta (dlužníka) směnku, kterou vystavil třetí subjekt a zavázal se v ní uhradit klientovi určitou částku; klient obdrží částku od banky hned (před splatností směnky), nákladem je „diskont“</a:t>
            </a:r>
          </a:p>
          <a:p>
            <a:r>
              <a:rPr lang="cs-CZ" altLang="cs-CZ" sz="2400" dirty="0"/>
              <a:t>Emitent směnky se stává dlužníkem banky, klient většinou „ručí“ (v případě neuhrazení směnky banka požaduje úhradu od klienta)</a:t>
            </a:r>
          </a:p>
          <a:p>
            <a:r>
              <a:rPr lang="cs-CZ" altLang="cs-CZ" sz="2400" dirty="0"/>
              <a:t>V ČR není hojně využíván, přesto ho poskytuje pár bank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6791484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altLang="cs-CZ" dirty="0">
                <a:solidFill>
                  <a:srgbClr val="0070C0"/>
                </a:solidFill>
              </a:rPr>
              <a:t>Vztah vlastního a cizího kapitálu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altLang="cs-CZ" sz="2000" dirty="0"/>
              <a:t>Vlastní kapitál 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000" dirty="0"/>
              <a:t>Měl by tvořit základ financování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000" dirty="0"/>
              <a:t>Nositelem tzv. podnikatelského rizika – společnost vnímána jako spolehlivý a silný partner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000" dirty="0"/>
              <a:t>Bezpečný zdroj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000" dirty="0"/>
              <a:t>Platí se za něj v závislosti na dosažení hospodářského výsledku 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dirty="0"/>
              <a:t>Cizí zdroje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000" dirty="0"/>
              <a:t>Cenou za půjčení je úrok – působí tzv. úrokový daňový štít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000" dirty="0"/>
              <a:t>Považován za méně rizikový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000" dirty="0"/>
              <a:t>Nevzniká žádné právo na přímém řízení společnosti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000" dirty="0"/>
              <a:t>Princip finanční páky – pozitivní působení, pokud placené úroky nižší než rentabilita aktiv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altLang="cs-CZ" dirty="0">
                <a:solidFill>
                  <a:srgbClr val="0070C0"/>
                </a:solidFill>
              </a:rPr>
              <a:t>Poměr vlastního a cizího kapitálu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sz="2600"/>
              <a:t>„Cizí kapitál je levnější než vlastní“ – platí do určité míry</a:t>
            </a:r>
          </a:p>
          <a:p>
            <a:pPr lvl="1" eaLnBrk="1" hangingPunct="1"/>
            <a:r>
              <a:rPr lang="cs-CZ" altLang="cs-CZ" sz="2400"/>
              <a:t>S výší zadluženosti roste rizikovost společnosti i cena cizího kapitálu</a:t>
            </a:r>
          </a:p>
          <a:p>
            <a:pPr eaLnBrk="1" hangingPunct="1"/>
            <a:r>
              <a:rPr lang="cs-CZ" altLang="cs-CZ" sz="2600"/>
              <a:t>Tzv. bilanční pravidla – spíše doporučení</a:t>
            </a:r>
          </a:p>
          <a:p>
            <a:pPr lvl="1" eaLnBrk="1" hangingPunct="1"/>
            <a:r>
              <a:rPr lang="cs-CZ" altLang="cs-CZ" sz="2400"/>
              <a:t>Zlaté pravidlo financování</a:t>
            </a:r>
          </a:p>
          <a:p>
            <a:pPr lvl="1" eaLnBrk="1" hangingPunct="1"/>
            <a:r>
              <a:rPr lang="cs-CZ" altLang="cs-CZ" sz="2400"/>
              <a:t>Zlaté pravidlo vyrovnání rizika</a:t>
            </a:r>
          </a:p>
          <a:p>
            <a:pPr lvl="1" eaLnBrk="1" hangingPunct="1"/>
            <a:r>
              <a:rPr lang="cs-CZ" altLang="cs-CZ" sz="2400"/>
              <a:t>Zlaté pari pravidlo</a:t>
            </a:r>
          </a:p>
          <a:p>
            <a:pPr lvl="1" eaLnBrk="1" hangingPunct="1"/>
            <a:r>
              <a:rPr lang="cs-CZ" altLang="cs-CZ" sz="2400"/>
              <a:t>Zlaté poměrové pravidlo (růstové pravidlo)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altLang="cs-CZ" dirty="0">
                <a:solidFill>
                  <a:srgbClr val="0070C0"/>
                </a:solidFill>
              </a:rPr>
              <a:t>Zlaté pravidlo vyrovnání rizika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sz="2800" dirty="0"/>
              <a:t>Týká se pouze skladby kapitálu</a:t>
            </a:r>
          </a:p>
          <a:p>
            <a:pPr eaLnBrk="1" hangingPunct="1"/>
            <a:r>
              <a:rPr lang="cs-CZ" altLang="cs-CZ" sz="2800" dirty="0"/>
              <a:t>Vlastníci by měli nést minimálně stejné riziko jako věřitelé</a:t>
            </a:r>
          </a:p>
          <a:p>
            <a:pPr eaLnBrk="1" hangingPunct="1"/>
            <a:r>
              <a:rPr lang="cs-CZ" altLang="cs-CZ" sz="2800" dirty="0"/>
              <a:t>Při zadlužení více jak 50 % je společnost z pohledu bankovní instituce méně důvěryhodná</a:t>
            </a:r>
          </a:p>
          <a:p>
            <a:pPr lvl="1" eaLnBrk="1" hangingPunct="1"/>
            <a:r>
              <a:rPr lang="cs-CZ" altLang="cs-CZ" sz="1800" dirty="0"/>
              <a:t>Záleží ale i např. na velikosti, historii či vlastnících společnosti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CF69C77-054B-4B6E-AEE5-A786CAE157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70C0"/>
                </a:solidFill>
              </a:rPr>
              <a:t>Financování podniku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D8F72CC-D3AD-45EF-BE6E-EDEFAD3D37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je činnost, při které se podnik snaží získat finanční zdroje a tyto zdroje efektivně využít, aby mohl naplnit </a:t>
            </a:r>
            <a:r>
              <a:rPr lang="cs-CZ" b="1" dirty="0"/>
              <a:t>dlouhodobý</a:t>
            </a:r>
            <a:r>
              <a:rPr lang="cs-CZ" dirty="0"/>
              <a:t> účel podnikání:</a:t>
            </a:r>
          </a:p>
          <a:p>
            <a:pPr lvl="1"/>
            <a:r>
              <a:rPr lang="cs-CZ" dirty="0"/>
              <a:t>maximalizace zisku (různé ukazatele ziskovosti/rentability/výkonnosti) – ROE (rentabilita vlastního kapitálu), ROA (rentabilita aktiv) a další </a:t>
            </a:r>
          </a:p>
          <a:p>
            <a:pPr lvl="1"/>
            <a:r>
              <a:rPr lang="cs-CZ" dirty="0"/>
              <a:t>tržní hodnota </a:t>
            </a:r>
          </a:p>
          <a:p>
            <a:r>
              <a:rPr lang="cs-CZ" b="1" dirty="0"/>
              <a:t>krátkodobý</a:t>
            </a:r>
            <a:r>
              <a:rPr lang="cs-CZ" dirty="0"/>
              <a:t>: </a:t>
            </a:r>
          </a:p>
          <a:p>
            <a:pPr lvl="1"/>
            <a:r>
              <a:rPr lang="cs-CZ" dirty="0"/>
              <a:t>Likvidita</a:t>
            </a:r>
          </a:p>
          <a:p>
            <a:pPr lvl="1"/>
            <a:r>
              <a:rPr lang="cs-CZ" dirty="0"/>
              <a:t>různé ukazatelé likvidity: běžná likvidita (oběžná aktiva) / krátkodobé závazky); pohotová likvidita (oběžná aktiva – zásoby) / krátkodobé závazky); okamžitá likvidita (krátkodobý finanční majetek / krátkodobé závazky) (nejlépe vypovídající hodnota, minimální riziko ztráty likvidity) </a:t>
            </a:r>
          </a:p>
        </p:txBody>
      </p:sp>
    </p:spTree>
    <p:extLst>
      <p:ext uri="{BB962C8B-B14F-4D97-AF65-F5344CB8AC3E}">
        <p14:creationId xmlns:p14="http://schemas.microsoft.com/office/powerpoint/2010/main" val="180525962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altLang="cs-CZ" dirty="0">
                <a:solidFill>
                  <a:srgbClr val="0070C0"/>
                </a:solidFill>
              </a:rPr>
              <a:t>Zlaté pravidlo financování (bilanční)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altLang="cs-CZ" dirty="0"/>
              <a:t>Poměřuje výši dlouhodobých aktiv s výší dlouhodobých pasiv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dirty="0"/>
              <a:t>Dlouhodobé zdroje není vhodné využít pro investice s rychlou návratností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dirty="0"/>
              <a:t>Krátkodobé zdroje poměrně drahé a časově omezené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dirty="0"/>
              <a:t>Novější verze pravidla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400" dirty="0"/>
              <a:t>Dlouhodobými zdroji má být financována i trvale vázaná část oběžného majetku (snahou snížit výši drahých cizích zdrojů na minimum)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altLang="cs-CZ" dirty="0">
                <a:solidFill>
                  <a:srgbClr val="0070C0"/>
                </a:solidFill>
              </a:rPr>
              <a:t>Zlaté pari pravidlo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2800" dirty="0"/>
              <a:t>Doplňuje zlaté pravidlo financování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 dirty="0"/>
              <a:t>Vlastní kapitál by měl být maximálně rovný dlouhodobému majetku, ale jen v případě, pokud společnost nevyužívá dlouhodobý cizí kapitál 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 dirty="0"/>
              <a:t>Financování činnosti z nerozděleného zisku není nejefektivnější – lépe vložit do nějaké jiné investice a získat vyšší výnos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altLang="cs-CZ" dirty="0">
                <a:solidFill>
                  <a:srgbClr val="0070C0"/>
                </a:solidFill>
              </a:rPr>
              <a:t>Zlaté poměrové pravidlo (růstové)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905000"/>
            <a:ext cx="8153400" cy="44958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altLang="cs-CZ" sz="2600"/>
              <a:t>Poměřuje růst investic s růstem tržeb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600"/>
              <a:t>Vyšší tempo růstu tržeb než tempo růstu investic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400"/>
              <a:t>Stávající investice mají financovat investice nové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600"/>
              <a:t>Porušení pravidla často vede k: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400"/>
              <a:t>Snížení rentability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400"/>
              <a:t>Problémům s likviditou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400"/>
              <a:t>Ztrátě konkurenceschopnosti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400"/>
              <a:t>Existenci nevyužitých kapacit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600"/>
              <a:t>Přispívá ke stabilizaci společnosti a možnosti eliminovat špatné investice</a:t>
            </a:r>
          </a:p>
          <a:p>
            <a:pPr lvl="1" eaLnBrk="1" hangingPunct="1">
              <a:lnSpc>
                <a:spcPct val="80000"/>
              </a:lnSpc>
            </a:pPr>
            <a:endParaRPr lang="cs-CZ" altLang="cs-CZ" sz="240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altLang="cs-CZ" dirty="0">
                <a:solidFill>
                  <a:srgbClr val="0070C0"/>
                </a:solidFill>
              </a:rPr>
              <a:t>Další možná pravidla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3200" dirty="0"/>
              <a:t>Např. ukazatelé platební schopnosti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3200" dirty="0"/>
              <a:t>Pravidlo jedna ku jedné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000" dirty="0"/>
              <a:t>Stav peněžních prostředků (včetně pohledávek) nesmí být menší než krátkodobé cizí zdroje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3200" dirty="0"/>
              <a:t>Pravidlo dva ku jedné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000" dirty="0"/>
              <a:t>Oběžný majetek má být minimálně dvakrát větší než krátkodobé cizí zdroje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altLang="cs-CZ" dirty="0">
                <a:solidFill>
                  <a:srgbClr val="0070C0"/>
                </a:solidFill>
              </a:rPr>
              <a:t>Shrnutí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sz="3200" dirty="0"/>
              <a:t>Neexistuje vždy platné pravidlo, poměr vlastního a cizího kapitálu</a:t>
            </a:r>
          </a:p>
          <a:p>
            <a:pPr eaLnBrk="1" hangingPunct="1"/>
            <a:r>
              <a:rPr lang="cs-CZ" altLang="cs-CZ" sz="3200" dirty="0"/>
              <a:t>Všechna pravidla pouze doporučení</a:t>
            </a:r>
          </a:p>
          <a:p>
            <a:pPr eaLnBrk="1" hangingPunct="1"/>
            <a:r>
              <a:rPr lang="cs-CZ" altLang="cs-CZ" sz="3200" dirty="0"/>
              <a:t>Odlišnosti a specifika:</a:t>
            </a:r>
          </a:p>
          <a:p>
            <a:pPr lvl="1" eaLnBrk="1" hangingPunct="1"/>
            <a:r>
              <a:rPr lang="cs-CZ" altLang="cs-CZ" sz="2000" dirty="0"/>
              <a:t>Zejména podnikatelská činnost (společnost výrobní nebo obchodní?)</a:t>
            </a:r>
          </a:p>
          <a:p>
            <a:pPr lvl="1" eaLnBrk="1" hangingPunct="1"/>
            <a:r>
              <a:rPr lang="cs-CZ" altLang="cs-CZ" sz="2000" dirty="0"/>
              <a:t>Velikost společnosti, historie, vlastníci, ale i např. zda vstupuje na nový trh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40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85800" y="609600"/>
            <a:ext cx="7772400" cy="42672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altLang="cs-CZ" dirty="0">
                <a:solidFill>
                  <a:srgbClr val="0070C0"/>
                </a:solidFill>
              </a:rPr>
              <a:t>Děkuji za pozornost</a:t>
            </a:r>
          </a:p>
        </p:txBody>
      </p:sp>
      <p:sp>
        <p:nvSpPr>
          <p:cNvPr id="39941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963274"/>
            <a:ext cx="6400800" cy="1219200"/>
          </a:xfrm>
        </p:spPr>
        <p:txBody>
          <a:bodyPr rtlCol="0"/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cs-CZ" altLang="cs-CZ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altLang="cs-CZ" dirty="0">
                <a:solidFill>
                  <a:srgbClr val="0070C0"/>
                </a:solidFill>
              </a:rPr>
              <a:t>Finanční zdroje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sz="2600" dirty="0"/>
              <a:t>Užší pojetí</a:t>
            </a:r>
          </a:p>
          <a:p>
            <a:pPr lvl="1" eaLnBrk="1" hangingPunct="1"/>
            <a:r>
              <a:rPr lang="cs-CZ" altLang="cs-CZ" sz="2400" dirty="0"/>
              <a:t>Zdroje krytí majetku</a:t>
            </a:r>
          </a:p>
          <a:p>
            <a:pPr eaLnBrk="1" hangingPunct="1"/>
            <a:r>
              <a:rPr lang="cs-CZ" altLang="cs-CZ" sz="2600" dirty="0"/>
              <a:t>Širší pojetí</a:t>
            </a:r>
          </a:p>
          <a:p>
            <a:pPr lvl="1" eaLnBrk="1" hangingPunct="1"/>
            <a:r>
              <a:rPr lang="cs-CZ" altLang="cs-CZ" sz="2400" i="1" dirty="0"/>
              <a:t>„souhrn peněz, který společnost získá za určité období inkasem za své realizované výrobky, služby, eventuálně za svůj nepeněžní majetek, dále růstem různých forem vlastního kapitálu, dluhů a výjimečně i nenávratných dotací“</a:t>
            </a:r>
            <a:r>
              <a:rPr lang="cs-CZ" altLang="cs-CZ" sz="2400" dirty="0"/>
              <a:t> (Valach, 2006)</a:t>
            </a:r>
          </a:p>
          <a:p>
            <a:pPr lvl="1" eaLnBrk="1" hangingPunct="1"/>
            <a:r>
              <a:rPr lang="cs-CZ" altLang="cs-CZ" sz="2400" dirty="0"/>
              <a:t>Součástí i odpisy a leasing</a:t>
            </a:r>
            <a:endParaRPr lang="cs-CZ" altLang="cs-CZ" sz="2400" i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altLang="cs-CZ" dirty="0">
                <a:solidFill>
                  <a:srgbClr val="0070C0"/>
                </a:solidFill>
              </a:rPr>
              <a:t>Rozdělení finančních zdrojů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sz="2600"/>
              <a:t>Z hlediska původu prostředků</a:t>
            </a:r>
          </a:p>
          <a:p>
            <a:pPr lvl="1" eaLnBrk="1" hangingPunct="1"/>
            <a:r>
              <a:rPr lang="cs-CZ" altLang="cs-CZ" sz="2400"/>
              <a:t>Interní (vnitřní)</a:t>
            </a:r>
          </a:p>
          <a:p>
            <a:pPr lvl="1" eaLnBrk="1" hangingPunct="1"/>
            <a:r>
              <a:rPr lang="cs-CZ" altLang="cs-CZ" sz="2400"/>
              <a:t>Externí (vnější)</a:t>
            </a:r>
          </a:p>
          <a:p>
            <a:pPr eaLnBrk="1" hangingPunct="1"/>
            <a:r>
              <a:rPr lang="cs-CZ" altLang="cs-CZ" sz="2600"/>
              <a:t>Z hlediska časového</a:t>
            </a:r>
          </a:p>
          <a:p>
            <a:pPr lvl="1" eaLnBrk="1" hangingPunct="1"/>
            <a:r>
              <a:rPr lang="cs-CZ" altLang="cs-CZ" sz="2400"/>
              <a:t>Krátkodobé</a:t>
            </a:r>
          </a:p>
          <a:p>
            <a:pPr lvl="1" eaLnBrk="1" hangingPunct="1"/>
            <a:r>
              <a:rPr lang="cs-CZ" altLang="cs-CZ" sz="2400"/>
              <a:t>Dlouhodobé</a:t>
            </a:r>
          </a:p>
          <a:p>
            <a:pPr eaLnBrk="1" hangingPunct="1"/>
            <a:r>
              <a:rPr lang="cs-CZ" altLang="cs-CZ" sz="2600"/>
              <a:t>Z hlediska vlastnictví</a:t>
            </a:r>
          </a:p>
          <a:p>
            <a:pPr lvl="1" eaLnBrk="1" hangingPunct="1"/>
            <a:r>
              <a:rPr lang="cs-CZ" altLang="cs-CZ" sz="2400"/>
              <a:t>Vlastní</a:t>
            </a:r>
          </a:p>
          <a:p>
            <a:pPr lvl="1" eaLnBrk="1" hangingPunct="1"/>
            <a:r>
              <a:rPr lang="cs-CZ" altLang="cs-CZ" sz="2400"/>
              <a:t>Cizí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altLang="cs-CZ" dirty="0">
                <a:solidFill>
                  <a:srgbClr val="0070C0"/>
                </a:solidFill>
              </a:rPr>
              <a:t>Finanční struktura (pasiva)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609600" indent="-609600" eaLnBrk="1" hangingPunct="1">
              <a:lnSpc>
                <a:spcPct val="80000"/>
              </a:lnSpc>
              <a:buFontTx/>
              <a:buAutoNum type="arabicPeriod"/>
            </a:pPr>
            <a:r>
              <a:rPr lang="cs-CZ" altLang="cs-CZ" sz="2200"/>
              <a:t>Vlastní kapitál</a:t>
            </a:r>
          </a:p>
          <a:p>
            <a:pPr marL="1371600" lvl="2" indent="-457200" eaLnBrk="1" hangingPunct="1">
              <a:lnSpc>
                <a:spcPct val="80000"/>
              </a:lnSpc>
              <a:buClr>
                <a:schemeClr val="tx1"/>
              </a:buClr>
              <a:buFontTx/>
              <a:buAutoNum type="alphaLcParenR"/>
            </a:pPr>
            <a:r>
              <a:rPr lang="cs-CZ" altLang="cs-CZ" sz="2000"/>
              <a:t>Základní kapitál</a:t>
            </a:r>
          </a:p>
          <a:p>
            <a:pPr marL="1371600" lvl="2" indent="-457200" eaLnBrk="1" hangingPunct="1">
              <a:lnSpc>
                <a:spcPct val="80000"/>
              </a:lnSpc>
              <a:buClr>
                <a:schemeClr val="tx1"/>
              </a:buClr>
              <a:buFontTx/>
              <a:buAutoNum type="alphaLcParenR"/>
            </a:pPr>
            <a:r>
              <a:rPr lang="cs-CZ" altLang="cs-CZ" sz="2000"/>
              <a:t>Kapitálové fondy</a:t>
            </a:r>
          </a:p>
          <a:p>
            <a:pPr marL="1371600" lvl="2" indent="-457200" eaLnBrk="1" hangingPunct="1">
              <a:lnSpc>
                <a:spcPct val="80000"/>
              </a:lnSpc>
              <a:buClr>
                <a:schemeClr val="tx1"/>
              </a:buClr>
              <a:buFontTx/>
              <a:buAutoNum type="alphaLcParenR"/>
            </a:pPr>
            <a:r>
              <a:rPr lang="cs-CZ" altLang="cs-CZ" sz="2000"/>
              <a:t>Fondy ze zisku</a:t>
            </a:r>
          </a:p>
          <a:p>
            <a:pPr marL="1371600" lvl="2" indent="-457200" eaLnBrk="1" hangingPunct="1">
              <a:lnSpc>
                <a:spcPct val="80000"/>
              </a:lnSpc>
              <a:buClr>
                <a:schemeClr val="tx1"/>
              </a:buClr>
              <a:buFontTx/>
              <a:buAutoNum type="alphaLcParenR"/>
            </a:pPr>
            <a:r>
              <a:rPr lang="cs-CZ" altLang="cs-CZ" sz="2000"/>
              <a:t>Výsledek hospodaření minulých let</a:t>
            </a:r>
          </a:p>
          <a:p>
            <a:pPr marL="1371600" lvl="2" indent="-457200" eaLnBrk="1" hangingPunct="1">
              <a:lnSpc>
                <a:spcPct val="80000"/>
              </a:lnSpc>
              <a:buClr>
                <a:schemeClr val="tx1"/>
              </a:buClr>
              <a:buFontTx/>
              <a:buAutoNum type="alphaLcParenR"/>
            </a:pPr>
            <a:r>
              <a:rPr lang="cs-CZ" altLang="cs-CZ" sz="2000"/>
              <a:t>Výsledek hospodaření běžného účetního období</a:t>
            </a:r>
          </a:p>
          <a:p>
            <a:pPr marL="609600" indent="-609600" eaLnBrk="1" hangingPunct="1">
              <a:lnSpc>
                <a:spcPct val="80000"/>
              </a:lnSpc>
              <a:buFontTx/>
              <a:buAutoNum type="arabicPeriod"/>
            </a:pPr>
            <a:r>
              <a:rPr lang="cs-CZ" altLang="cs-CZ" sz="2200"/>
              <a:t>Cizí zdroje</a:t>
            </a:r>
          </a:p>
          <a:p>
            <a:pPr marL="1371600" lvl="2" indent="-457200" eaLnBrk="1" hangingPunct="1">
              <a:lnSpc>
                <a:spcPct val="80000"/>
              </a:lnSpc>
              <a:buClr>
                <a:schemeClr val="tx1"/>
              </a:buClr>
              <a:buFontTx/>
              <a:buAutoNum type="alphaLcParenR"/>
            </a:pPr>
            <a:r>
              <a:rPr lang="cs-CZ" altLang="cs-CZ" sz="2000"/>
              <a:t>Rezervy</a:t>
            </a:r>
          </a:p>
          <a:p>
            <a:pPr marL="1371600" lvl="2" indent="-457200" eaLnBrk="1" hangingPunct="1">
              <a:lnSpc>
                <a:spcPct val="80000"/>
              </a:lnSpc>
              <a:buClr>
                <a:schemeClr val="tx1"/>
              </a:buClr>
              <a:buFontTx/>
              <a:buAutoNum type="alphaLcParenR"/>
            </a:pPr>
            <a:r>
              <a:rPr lang="cs-CZ" altLang="cs-CZ" sz="2000"/>
              <a:t>Dlouhodobé závazky</a:t>
            </a:r>
          </a:p>
          <a:p>
            <a:pPr marL="1371600" lvl="2" indent="-457200" eaLnBrk="1" hangingPunct="1">
              <a:lnSpc>
                <a:spcPct val="80000"/>
              </a:lnSpc>
              <a:buClr>
                <a:schemeClr val="tx1"/>
              </a:buClr>
              <a:buFontTx/>
              <a:buAutoNum type="alphaLcParenR"/>
            </a:pPr>
            <a:r>
              <a:rPr lang="cs-CZ" altLang="cs-CZ" sz="2000"/>
              <a:t>Krátkodobé závazky</a:t>
            </a:r>
          </a:p>
          <a:p>
            <a:pPr marL="1371600" lvl="2" indent="-457200" eaLnBrk="1" hangingPunct="1">
              <a:lnSpc>
                <a:spcPct val="80000"/>
              </a:lnSpc>
              <a:buClr>
                <a:schemeClr val="tx1"/>
              </a:buClr>
              <a:buFontTx/>
              <a:buAutoNum type="alphaLcParenR"/>
            </a:pPr>
            <a:r>
              <a:rPr lang="cs-CZ" altLang="cs-CZ" sz="2000"/>
              <a:t>Bankovní úvěry a výpomoci</a:t>
            </a:r>
          </a:p>
          <a:p>
            <a:pPr marL="609600" indent="-609600" eaLnBrk="1" hangingPunct="1">
              <a:lnSpc>
                <a:spcPct val="80000"/>
              </a:lnSpc>
              <a:buFontTx/>
              <a:buAutoNum type="arabicPeriod"/>
            </a:pPr>
            <a:r>
              <a:rPr lang="cs-CZ" altLang="cs-CZ" sz="2200"/>
              <a:t>Časové rozlišení</a:t>
            </a:r>
            <a:endParaRPr lang="cs-CZ" altLang="cs-CZ" sz="26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4C905B9-4B1E-4790-91DF-C37DCADA18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>
                <a:solidFill>
                  <a:srgbClr val="0070C0"/>
                </a:solidFill>
              </a:rPr>
              <a:t>Důvody použití vlastního kapitálu (zdrojů)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390AEB2-0D2B-4464-A31D-E26B14E4E0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Klady</a:t>
            </a:r>
          </a:p>
          <a:p>
            <a:pPr lvl="1"/>
            <a:r>
              <a:rPr lang="cs-CZ" dirty="0"/>
              <a:t>Kapitál bez úroku</a:t>
            </a:r>
          </a:p>
          <a:p>
            <a:pPr lvl="1"/>
            <a:r>
              <a:rPr lang="cs-CZ" dirty="0"/>
              <a:t>Optimalizace kapitálové struktury (mezi dluhem a vlastním kapitálem - zvýšení)</a:t>
            </a:r>
          </a:p>
          <a:p>
            <a:pPr lvl="1"/>
            <a:r>
              <a:rPr lang="cs-CZ" dirty="0"/>
              <a:t>volnost při nakládání se získaným kapitálem </a:t>
            </a:r>
          </a:p>
          <a:p>
            <a:pPr lvl="1"/>
            <a:r>
              <a:rPr lang="cs-CZ" dirty="0"/>
              <a:t>zvýšení publicity, prestiže a důvěryhodnosti </a:t>
            </a:r>
          </a:p>
          <a:p>
            <a:pPr lvl="1"/>
            <a:r>
              <a:rPr lang="cs-CZ" dirty="0"/>
              <a:t>dělí se řídící pravomoci </a:t>
            </a:r>
          </a:p>
          <a:p>
            <a:pPr lvl="1"/>
            <a:r>
              <a:rPr lang="cs-CZ" dirty="0"/>
              <a:t>možnost zainteresovat management a zaměstnance formou odměňování manažerskými/zaměstnaneckými akciemi</a:t>
            </a:r>
          </a:p>
          <a:p>
            <a:endParaRPr lang="cs-CZ" dirty="0"/>
          </a:p>
          <a:p>
            <a:r>
              <a:rPr lang="cs-CZ" dirty="0"/>
              <a:t>Zápory</a:t>
            </a:r>
          </a:p>
          <a:p>
            <a:pPr lvl="1"/>
            <a:r>
              <a:rPr lang="cs-CZ" dirty="0"/>
              <a:t>ztráta kontroly společnosti (případně až vytěsnění) </a:t>
            </a:r>
          </a:p>
          <a:p>
            <a:pPr lvl="1"/>
            <a:r>
              <a:rPr lang="cs-CZ" dirty="0"/>
              <a:t>Náročnost (IPO) </a:t>
            </a:r>
          </a:p>
        </p:txBody>
      </p:sp>
    </p:spTree>
    <p:extLst>
      <p:ext uri="{BB962C8B-B14F-4D97-AF65-F5344CB8AC3E}">
        <p14:creationId xmlns:p14="http://schemas.microsoft.com/office/powerpoint/2010/main" val="12825126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altLang="cs-CZ" dirty="0">
                <a:solidFill>
                  <a:srgbClr val="0070C0"/>
                </a:solidFill>
              </a:rPr>
              <a:t>Složky vlastního kapitálu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2100" dirty="0"/>
              <a:t>Základní kapitál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000" dirty="0"/>
              <a:t>Tvořen peněžitými i nepeněžitými vklady všech společníků – vyjádřený v penězích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000" dirty="0"/>
              <a:t>Majetek poskytnutý společníky, přechází do majetku obchodní společnosti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000" dirty="0"/>
              <a:t>Velikost podílu společníků na obchodní společnosti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000" dirty="0"/>
              <a:t>základní kapitál nerovná se skutečná hodnota společnosti</a:t>
            </a:r>
          </a:p>
          <a:p>
            <a:pPr lvl="1" eaLnBrk="1" hangingPunct="1">
              <a:lnSpc>
                <a:spcPct val="90000"/>
              </a:lnSpc>
            </a:pPr>
            <a:endParaRPr lang="cs-CZ" altLang="cs-CZ" sz="2000" dirty="0"/>
          </a:p>
          <a:p>
            <a:pPr eaLnBrk="1" hangingPunct="1">
              <a:lnSpc>
                <a:spcPct val="90000"/>
              </a:lnSpc>
            </a:pPr>
            <a:r>
              <a:rPr lang="cs-CZ" altLang="cs-CZ" sz="2100" dirty="0"/>
              <a:t>Kapitálové fondy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000" dirty="0"/>
              <a:t>Tvořeny peněžitými či nepeněžitými vklady společníků, které nezvyšují základní kapitál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000" dirty="0"/>
              <a:t>Tvořeny i přijatými dary nebo oceňovacími rozdíly z přecenění majetku a závazku (tedy i emisní ážio)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altLang="cs-CZ" dirty="0">
                <a:solidFill>
                  <a:srgbClr val="0070C0"/>
                </a:solidFill>
              </a:rPr>
              <a:t>Složky vlastního kapitálu (2)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altLang="cs-CZ" dirty="0"/>
              <a:t>Fondy ze zisku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cs-CZ" sz="2400" dirty="0"/>
              <a:t>T</a:t>
            </a:r>
            <a:r>
              <a:rPr lang="cs-CZ" altLang="cs-CZ" sz="2400" dirty="0" err="1"/>
              <a:t>vorba</a:t>
            </a:r>
            <a:r>
              <a:rPr lang="cs-CZ" altLang="cs-CZ" sz="2400" dirty="0"/>
              <a:t> pouze dobrovolná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400" dirty="0"/>
              <a:t>Ke krytí ztrát společnosti, ale i např. fondy rozvoje, odměn nebo sociální fondy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dirty="0"/>
              <a:t>Nerozdělený zisk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400" dirty="0"/>
              <a:t>Zisk, který společnosti zůstal po zaplacení daní, přídělům do fondů a vyplacení dividend akcionářům či podílů společníkům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400" dirty="0"/>
              <a:t>Výsledek hospodaření běžného účetního období – výsledek hospodaření ve schvalovacím řízení – nerozdělený zisk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400" dirty="0"/>
              <a:t>Může být i neuhrazená ztráta minulých let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536753D-1DC5-4BEC-AEE7-3D435B0672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90600"/>
          </a:xfrm>
        </p:spPr>
        <p:txBody>
          <a:bodyPr/>
          <a:lstStyle/>
          <a:p>
            <a:pPr>
              <a:defRPr/>
            </a:pPr>
            <a:r>
              <a:rPr lang="cs-CZ" dirty="0">
                <a:solidFill>
                  <a:srgbClr val="0070C0"/>
                </a:solidFill>
              </a:rPr>
              <a:t>Použití cizích zdrojů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FDFB862-717B-4D58-9C47-A9055BA635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59363"/>
          </a:xfrm>
        </p:spPr>
        <p:txBody>
          <a:bodyPr/>
          <a:lstStyle/>
          <a:p>
            <a:r>
              <a:rPr lang="cs-CZ" dirty="0"/>
              <a:t>Rozhodující část (vlastního) kapitálu je obvykle tvořena vyprodukovaným a reinvestovaným ziskem podniku, který přispívá k růstu podniku bez nutnosti upisování dalšího kapitálu či zadlužování. </a:t>
            </a:r>
          </a:p>
          <a:p>
            <a:r>
              <a:rPr lang="cs-CZ" dirty="0"/>
              <a:t>CK je obvykle využíván, když VK nedostačuje </a:t>
            </a:r>
          </a:p>
          <a:p>
            <a:r>
              <a:rPr lang="cs-CZ" dirty="0"/>
              <a:t>CK je levnější než vlastní – platí do určité míry; vyšší rizikovost společnosti, vyšší cena cizího kapitálu</a:t>
            </a:r>
          </a:p>
          <a:p>
            <a:r>
              <a:rPr lang="cs-CZ" dirty="0"/>
              <a:t>Klady </a:t>
            </a:r>
          </a:p>
          <a:p>
            <a:pPr lvl="1"/>
            <a:r>
              <a:rPr lang="cs-CZ" dirty="0"/>
              <a:t>nedostatek vlastních zdrojů - umožnit aktivity, které by jinak uskutečnit nemohl </a:t>
            </a:r>
          </a:p>
          <a:p>
            <a:pPr lvl="1"/>
            <a:r>
              <a:rPr lang="cs-CZ" dirty="0"/>
              <a:t>cizí zdroje jsou většinou levnější než vlastní zdroje </a:t>
            </a:r>
          </a:p>
          <a:p>
            <a:pPr lvl="1"/>
            <a:r>
              <a:rPr lang="cs-CZ" dirty="0"/>
              <a:t>úroky z úvěru jsou náklad a tím sníží daň z příjmu </a:t>
            </a:r>
          </a:p>
          <a:p>
            <a:pPr lvl="1"/>
            <a:r>
              <a:rPr lang="cs-CZ" dirty="0"/>
              <a:t>nedělí se řídící pravomoci (ale např. schůze vlastníků dluhopisů) </a:t>
            </a:r>
          </a:p>
          <a:p>
            <a:r>
              <a:rPr lang="cs-CZ" dirty="0"/>
              <a:t>Zápory</a:t>
            </a:r>
          </a:p>
          <a:p>
            <a:pPr lvl="1"/>
            <a:r>
              <a:rPr lang="cs-CZ" dirty="0"/>
              <a:t>cizí zdroje zvyšují zadluženost podniku a tím snižují jeho finanční stabilitu </a:t>
            </a:r>
          </a:p>
          <a:p>
            <a:pPr lvl="1"/>
            <a:r>
              <a:rPr lang="cs-CZ" dirty="0"/>
              <a:t>každý další dluh je dražší</a:t>
            </a:r>
          </a:p>
        </p:txBody>
      </p:sp>
    </p:spTree>
    <p:extLst>
      <p:ext uri="{BB962C8B-B14F-4D97-AF65-F5344CB8AC3E}">
        <p14:creationId xmlns:p14="http://schemas.microsoft.com/office/powerpoint/2010/main" val="336716636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kutivní">
  <a:themeElements>
    <a:clrScheme name="Úhly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Exekutivní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kutivní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0</TotalTime>
  <Words>1541</Words>
  <Application>Microsoft Office PowerPoint</Application>
  <PresentationFormat>Předvádění na obrazovce (4:3)</PresentationFormat>
  <Paragraphs>193</Paragraphs>
  <Slides>25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25</vt:i4>
      </vt:variant>
    </vt:vector>
  </HeadingPairs>
  <TitlesOfParts>
    <vt:vector size="31" baseType="lpstr">
      <vt:lpstr>Arial</vt:lpstr>
      <vt:lpstr>Century Gothic</vt:lpstr>
      <vt:lpstr>Courier New</vt:lpstr>
      <vt:lpstr>Palatino Linotype</vt:lpstr>
      <vt:lpstr>Wingdings</vt:lpstr>
      <vt:lpstr>Exekutivní</vt:lpstr>
      <vt:lpstr>Financování a kontrola</vt:lpstr>
      <vt:lpstr>Financování podniku</vt:lpstr>
      <vt:lpstr>Finanční zdroje</vt:lpstr>
      <vt:lpstr>Rozdělení finančních zdrojů</vt:lpstr>
      <vt:lpstr>Finanční struktura (pasiva)</vt:lpstr>
      <vt:lpstr>Důvody použití vlastního kapitálu (zdrojů)</vt:lpstr>
      <vt:lpstr>Složky vlastního kapitálu</vt:lpstr>
      <vt:lpstr>Složky vlastního kapitálu (2)</vt:lpstr>
      <vt:lpstr>Použití cizích zdrojů</vt:lpstr>
      <vt:lpstr>Složky cizího kapitálu</vt:lpstr>
      <vt:lpstr>Složky cizího kapitálu (2)</vt:lpstr>
      <vt:lpstr>Peněžní úvěry</vt:lpstr>
      <vt:lpstr>Peněžní úvěry – kontokorentní úvěr</vt:lpstr>
      <vt:lpstr>Peněžní úvěry –  provozní úvěr</vt:lpstr>
      <vt:lpstr>Peněžní úvěry –  investiční úvěr</vt:lpstr>
      <vt:lpstr>Peněžní úvěry –  eskontní úvěr</vt:lpstr>
      <vt:lpstr>Vztah vlastního a cizího kapitálu</vt:lpstr>
      <vt:lpstr>Poměr vlastního a cizího kapitálu</vt:lpstr>
      <vt:lpstr>Zlaté pravidlo vyrovnání rizika</vt:lpstr>
      <vt:lpstr>Zlaté pravidlo financování (bilanční)</vt:lpstr>
      <vt:lpstr>Zlaté pari pravidlo</vt:lpstr>
      <vt:lpstr>Zlaté poměrové pravidlo (růstové)</vt:lpstr>
      <vt:lpstr>Další možná pravidla</vt:lpstr>
      <vt:lpstr>Shrnutí</vt:lpstr>
      <vt:lpstr>Děkuji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Alena Kerlinová</dc:creator>
  <cp:lastModifiedBy>Eva Tomášková</cp:lastModifiedBy>
  <cp:revision>31</cp:revision>
  <cp:lastPrinted>1601-01-01T00:00:00Z</cp:lastPrinted>
  <dcterms:created xsi:type="dcterms:W3CDTF">1601-01-01T00:00:00Z</dcterms:created>
  <dcterms:modified xsi:type="dcterms:W3CDTF">2023-09-29T08:41:24Z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