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handoutMasterIdLst>
    <p:handoutMasterId r:id="rId27"/>
  </p:handoutMasterIdLst>
  <p:sldIdLst>
    <p:sldId id="256" r:id="rId2"/>
    <p:sldId id="273" r:id="rId3"/>
    <p:sldId id="257" r:id="rId4"/>
    <p:sldId id="258" r:id="rId5"/>
    <p:sldId id="259" r:id="rId6"/>
    <p:sldId id="275" r:id="rId7"/>
    <p:sldId id="260" r:id="rId8"/>
    <p:sldId id="261" r:id="rId9"/>
    <p:sldId id="274" r:id="rId10"/>
    <p:sldId id="262" r:id="rId11"/>
    <p:sldId id="263" r:id="rId12"/>
    <p:sldId id="276" r:id="rId13"/>
    <p:sldId id="277" r:id="rId14"/>
    <p:sldId id="278" r:id="rId15"/>
    <p:sldId id="279" r:id="rId16"/>
    <p:sldId id="280" r:id="rId17"/>
    <p:sldId id="264" r:id="rId18"/>
    <p:sldId id="265" r:id="rId19"/>
    <p:sldId id="267" r:id="rId20"/>
    <p:sldId id="266" r:id="rId21"/>
    <p:sldId id="268" r:id="rId22"/>
    <p:sldId id="269" r:id="rId23"/>
    <p:sldId id="270" r:id="rId24"/>
    <p:sldId id="271" r:id="rId25"/>
    <p:sldId id="272" r:id="rId26"/>
  </p:sldIdLst>
  <p:sldSz cx="9144000" cy="6858000" type="screen4x3"/>
  <p:notesSz cx="6951663" cy="100822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Tomášková" userId="627e9e5a-5e6d-4a0c-ab4f-ac74c9f0298d" providerId="ADAL" clId="{6D7DBE9D-334B-403F-9430-67A893DF9BC4}"/>
    <pc:docChg chg="undo custSel addSld delSld modSld">
      <pc:chgData name="Eva Tomášková" userId="627e9e5a-5e6d-4a0c-ab4f-ac74c9f0298d" providerId="ADAL" clId="{6D7DBE9D-334B-403F-9430-67A893DF9BC4}" dt="2023-09-29T08:41:20.979" v="172" actId="1076"/>
      <pc:docMkLst>
        <pc:docMk/>
      </pc:docMkLst>
      <pc:sldChg chg="modSp mod">
        <pc:chgData name="Eva Tomášková" userId="627e9e5a-5e6d-4a0c-ab4f-ac74c9f0298d" providerId="ADAL" clId="{6D7DBE9D-334B-403F-9430-67A893DF9BC4}" dt="2023-09-29T08:39:19.050" v="150" actId="113"/>
        <pc:sldMkLst>
          <pc:docMk/>
          <pc:sldMk cId="0" sldId="256"/>
        </pc:sldMkLst>
        <pc:spChg chg="mod">
          <ac:chgData name="Eva Tomášková" userId="627e9e5a-5e6d-4a0c-ab4f-ac74c9f0298d" providerId="ADAL" clId="{6D7DBE9D-334B-403F-9430-67A893DF9BC4}" dt="2023-09-29T08:39:19.050" v="150" actId="113"/>
          <ac:spMkLst>
            <pc:docMk/>
            <pc:sldMk cId="0" sldId="256"/>
            <ac:spMk id="4098" creationId="{00000000-0000-0000-0000-000000000000}"/>
          </ac:spMkLst>
        </pc:spChg>
      </pc:sldChg>
      <pc:sldChg chg="modSp mod">
        <pc:chgData name="Eva Tomášková" userId="627e9e5a-5e6d-4a0c-ab4f-ac74c9f0298d" providerId="ADAL" clId="{6D7DBE9D-334B-403F-9430-67A893DF9BC4}" dt="2023-09-29T08:36:49.708" v="138" actId="108"/>
        <pc:sldMkLst>
          <pc:docMk/>
          <pc:sldMk cId="0" sldId="257"/>
        </pc:sldMkLst>
        <pc:spChg chg="mod">
          <ac:chgData name="Eva Tomášková" userId="627e9e5a-5e6d-4a0c-ab4f-ac74c9f0298d" providerId="ADAL" clId="{6D7DBE9D-334B-403F-9430-67A893DF9BC4}" dt="2023-09-29T08:36:49.708" v="138" actId="108"/>
          <ac:spMkLst>
            <pc:docMk/>
            <pc:sldMk cId="0" sldId="257"/>
            <ac:spMk id="5122" creationId="{00000000-0000-0000-0000-000000000000}"/>
          </ac:spMkLst>
        </pc:spChg>
      </pc:sldChg>
      <pc:sldChg chg="modSp mod">
        <pc:chgData name="Eva Tomášková" userId="627e9e5a-5e6d-4a0c-ab4f-ac74c9f0298d" providerId="ADAL" clId="{6D7DBE9D-334B-403F-9430-67A893DF9BC4}" dt="2023-09-29T08:36:55.846" v="139" actId="108"/>
        <pc:sldMkLst>
          <pc:docMk/>
          <pc:sldMk cId="0" sldId="258"/>
        </pc:sldMkLst>
        <pc:spChg chg="mod">
          <ac:chgData name="Eva Tomášková" userId="627e9e5a-5e6d-4a0c-ab4f-ac74c9f0298d" providerId="ADAL" clId="{6D7DBE9D-334B-403F-9430-67A893DF9BC4}" dt="2023-09-29T08:36:55.846" v="139" actId="108"/>
          <ac:spMkLst>
            <pc:docMk/>
            <pc:sldMk cId="0" sldId="258"/>
            <ac:spMk id="6146" creationId="{00000000-0000-0000-0000-000000000000}"/>
          </ac:spMkLst>
        </pc:spChg>
      </pc:sldChg>
      <pc:sldChg chg="modSp mod">
        <pc:chgData name="Eva Tomášková" userId="627e9e5a-5e6d-4a0c-ab4f-ac74c9f0298d" providerId="ADAL" clId="{6D7DBE9D-334B-403F-9430-67A893DF9BC4}" dt="2023-09-29T08:37:21.326" v="140" actId="108"/>
        <pc:sldMkLst>
          <pc:docMk/>
          <pc:sldMk cId="0" sldId="259"/>
        </pc:sldMkLst>
        <pc:spChg chg="mod">
          <ac:chgData name="Eva Tomášková" userId="627e9e5a-5e6d-4a0c-ab4f-ac74c9f0298d" providerId="ADAL" clId="{6D7DBE9D-334B-403F-9430-67A893DF9BC4}" dt="2023-09-29T08:37:21.326" v="140" actId="108"/>
          <ac:spMkLst>
            <pc:docMk/>
            <pc:sldMk cId="0" sldId="259"/>
            <ac:spMk id="7170" creationId="{00000000-0000-0000-0000-000000000000}"/>
          </ac:spMkLst>
        </pc:spChg>
      </pc:sldChg>
      <pc:sldChg chg="modSp mod">
        <pc:chgData name="Eva Tomášková" userId="627e9e5a-5e6d-4a0c-ab4f-ac74c9f0298d" providerId="ADAL" clId="{6D7DBE9D-334B-403F-9430-67A893DF9BC4}" dt="2023-09-29T08:37:48.816" v="142" actId="108"/>
        <pc:sldMkLst>
          <pc:docMk/>
          <pc:sldMk cId="0" sldId="260"/>
        </pc:sldMkLst>
        <pc:spChg chg="mod">
          <ac:chgData name="Eva Tomášková" userId="627e9e5a-5e6d-4a0c-ab4f-ac74c9f0298d" providerId="ADAL" clId="{6D7DBE9D-334B-403F-9430-67A893DF9BC4}" dt="2023-09-29T08:37:48.816" v="142" actId="108"/>
          <ac:spMkLst>
            <pc:docMk/>
            <pc:sldMk cId="0" sldId="260"/>
            <ac:spMk id="8194" creationId="{00000000-0000-0000-0000-000000000000}"/>
          </ac:spMkLst>
        </pc:spChg>
      </pc:sldChg>
      <pc:sldChg chg="modSp mod">
        <pc:chgData name="Eva Tomášková" userId="627e9e5a-5e6d-4a0c-ab4f-ac74c9f0298d" providerId="ADAL" clId="{6D7DBE9D-334B-403F-9430-67A893DF9BC4}" dt="2023-09-29T08:38:06.995" v="143" actId="108"/>
        <pc:sldMkLst>
          <pc:docMk/>
          <pc:sldMk cId="0" sldId="261"/>
        </pc:sldMkLst>
        <pc:spChg chg="mod">
          <ac:chgData name="Eva Tomášková" userId="627e9e5a-5e6d-4a0c-ab4f-ac74c9f0298d" providerId="ADAL" clId="{6D7DBE9D-334B-403F-9430-67A893DF9BC4}" dt="2023-09-29T08:38:06.995" v="143" actId="108"/>
          <ac:spMkLst>
            <pc:docMk/>
            <pc:sldMk cId="0" sldId="261"/>
            <ac:spMk id="9218" creationId="{00000000-0000-0000-0000-000000000000}"/>
          </ac:spMkLst>
        </pc:spChg>
      </pc:sldChg>
      <pc:sldChg chg="modSp mod">
        <pc:chgData name="Eva Tomášková" userId="627e9e5a-5e6d-4a0c-ab4f-ac74c9f0298d" providerId="ADAL" clId="{6D7DBE9D-334B-403F-9430-67A893DF9BC4}" dt="2023-09-29T08:38:27.387" v="145" actId="108"/>
        <pc:sldMkLst>
          <pc:docMk/>
          <pc:sldMk cId="0" sldId="262"/>
        </pc:sldMkLst>
        <pc:spChg chg="mod">
          <ac:chgData name="Eva Tomášková" userId="627e9e5a-5e6d-4a0c-ab4f-ac74c9f0298d" providerId="ADAL" clId="{6D7DBE9D-334B-403F-9430-67A893DF9BC4}" dt="2023-09-29T08:38:27.387" v="145" actId="108"/>
          <ac:spMkLst>
            <pc:docMk/>
            <pc:sldMk cId="0" sldId="262"/>
            <ac:spMk id="10242" creationId="{00000000-0000-0000-0000-000000000000}"/>
          </ac:spMkLst>
        </pc:spChg>
      </pc:sldChg>
      <pc:sldChg chg="modSp mod">
        <pc:chgData name="Eva Tomášková" userId="627e9e5a-5e6d-4a0c-ab4f-ac74c9f0298d" providerId="ADAL" clId="{6D7DBE9D-334B-403F-9430-67A893DF9BC4}" dt="2023-09-29T08:38:32.687" v="146" actId="108"/>
        <pc:sldMkLst>
          <pc:docMk/>
          <pc:sldMk cId="0" sldId="263"/>
        </pc:sldMkLst>
        <pc:spChg chg="mod">
          <ac:chgData name="Eva Tomášková" userId="627e9e5a-5e6d-4a0c-ab4f-ac74c9f0298d" providerId="ADAL" clId="{6D7DBE9D-334B-403F-9430-67A893DF9BC4}" dt="2023-09-29T08:38:32.687" v="146" actId="108"/>
          <ac:spMkLst>
            <pc:docMk/>
            <pc:sldMk cId="0" sldId="263"/>
            <ac:spMk id="11266" creationId="{00000000-0000-0000-0000-000000000000}"/>
          </ac:spMkLst>
        </pc:spChg>
      </pc:sldChg>
      <pc:sldChg chg="modSp mod">
        <pc:chgData name="Eva Tomášková" userId="627e9e5a-5e6d-4a0c-ab4f-ac74c9f0298d" providerId="ADAL" clId="{6D7DBE9D-334B-403F-9430-67A893DF9BC4}" dt="2023-09-29T08:40:07.974" v="162" actId="207"/>
        <pc:sldMkLst>
          <pc:docMk/>
          <pc:sldMk cId="0" sldId="264"/>
        </pc:sldMkLst>
        <pc:spChg chg="mod">
          <ac:chgData name="Eva Tomášková" userId="627e9e5a-5e6d-4a0c-ab4f-ac74c9f0298d" providerId="ADAL" clId="{6D7DBE9D-334B-403F-9430-67A893DF9BC4}" dt="2023-09-29T08:40:07.974" v="162" actId="207"/>
          <ac:spMkLst>
            <pc:docMk/>
            <pc:sldMk cId="0" sldId="264"/>
            <ac:spMk id="12290" creationId="{00000000-0000-0000-0000-000000000000}"/>
          </ac:spMkLst>
        </pc:spChg>
      </pc:sldChg>
      <pc:sldChg chg="modSp mod">
        <pc:chgData name="Eva Tomášková" userId="627e9e5a-5e6d-4a0c-ab4f-ac74c9f0298d" providerId="ADAL" clId="{6D7DBE9D-334B-403F-9430-67A893DF9BC4}" dt="2023-09-29T08:40:14.279" v="163" actId="207"/>
        <pc:sldMkLst>
          <pc:docMk/>
          <pc:sldMk cId="0" sldId="265"/>
        </pc:sldMkLst>
        <pc:spChg chg="mod">
          <ac:chgData name="Eva Tomášková" userId="627e9e5a-5e6d-4a0c-ab4f-ac74c9f0298d" providerId="ADAL" clId="{6D7DBE9D-334B-403F-9430-67A893DF9BC4}" dt="2023-09-29T08:40:14.279" v="163" actId="207"/>
          <ac:spMkLst>
            <pc:docMk/>
            <pc:sldMk cId="0" sldId="265"/>
            <ac:spMk id="13314" creationId="{00000000-0000-0000-0000-000000000000}"/>
          </ac:spMkLst>
        </pc:spChg>
      </pc:sldChg>
      <pc:sldChg chg="modSp mod">
        <pc:chgData name="Eva Tomášková" userId="627e9e5a-5e6d-4a0c-ab4f-ac74c9f0298d" providerId="ADAL" clId="{6D7DBE9D-334B-403F-9430-67A893DF9BC4}" dt="2023-09-29T08:40:32.913" v="166" actId="207"/>
        <pc:sldMkLst>
          <pc:docMk/>
          <pc:sldMk cId="0" sldId="266"/>
        </pc:sldMkLst>
        <pc:spChg chg="mod">
          <ac:chgData name="Eva Tomášková" userId="627e9e5a-5e6d-4a0c-ab4f-ac74c9f0298d" providerId="ADAL" clId="{6D7DBE9D-334B-403F-9430-67A893DF9BC4}" dt="2023-09-29T08:40:32.913" v="166" actId="207"/>
          <ac:spMkLst>
            <pc:docMk/>
            <pc:sldMk cId="0" sldId="266"/>
            <ac:spMk id="14338" creationId="{00000000-0000-0000-0000-000000000000}"/>
          </ac:spMkLst>
        </pc:spChg>
      </pc:sldChg>
      <pc:sldChg chg="modSp mod">
        <pc:chgData name="Eva Tomášková" userId="627e9e5a-5e6d-4a0c-ab4f-ac74c9f0298d" providerId="ADAL" clId="{6D7DBE9D-334B-403F-9430-67A893DF9BC4}" dt="2023-09-29T08:40:19.661" v="164" actId="207"/>
        <pc:sldMkLst>
          <pc:docMk/>
          <pc:sldMk cId="0" sldId="267"/>
        </pc:sldMkLst>
        <pc:spChg chg="mod">
          <ac:chgData name="Eva Tomášková" userId="627e9e5a-5e6d-4a0c-ab4f-ac74c9f0298d" providerId="ADAL" clId="{6D7DBE9D-334B-403F-9430-67A893DF9BC4}" dt="2023-09-29T08:40:19.661" v="164" actId="207"/>
          <ac:spMkLst>
            <pc:docMk/>
            <pc:sldMk cId="0" sldId="267"/>
            <ac:spMk id="15362" creationId="{00000000-0000-0000-0000-000000000000}"/>
          </ac:spMkLst>
        </pc:spChg>
      </pc:sldChg>
      <pc:sldChg chg="modSp mod">
        <pc:chgData name="Eva Tomášková" userId="627e9e5a-5e6d-4a0c-ab4f-ac74c9f0298d" providerId="ADAL" clId="{6D7DBE9D-334B-403F-9430-67A893DF9BC4}" dt="2023-09-29T08:40:37.822" v="167" actId="207"/>
        <pc:sldMkLst>
          <pc:docMk/>
          <pc:sldMk cId="0" sldId="268"/>
        </pc:sldMkLst>
        <pc:spChg chg="mod">
          <ac:chgData name="Eva Tomášková" userId="627e9e5a-5e6d-4a0c-ab4f-ac74c9f0298d" providerId="ADAL" clId="{6D7DBE9D-334B-403F-9430-67A893DF9BC4}" dt="2023-09-29T08:40:37.822" v="167" actId="207"/>
          <ac:spMkLst>
            <pc:docMk/>
            <pc:sldMk cId="0" sldId="268"/>
            <ac:spMk id="16386" creationId="{00000000-0000-0000-0000-000000000000}"/>
          </ac:spMkLst>
        </pc:spChg>
      </pc:sldChg>
      <pc:sldChg chg="modSp mod">
        <pc:chgData name="Eva Tomášková" userId="627e9e5a-5e6d-4a0c-ab4f-ac74c9f0298d" providerId="ADAL" clId="{6D7DBE9D-334B-403F-9430-67A893DF9BC4}" dt="2023-09-29T08:40:43.540" v="168" actId="207"/>
        <pc:sldMkLst>
          <pc:docMk/>
          <pc:sldMk cId="0" sldId="269"/>
        </pc:sldMkLst>
        <pc:spChg chg="mod">
          <ac:chgData name="Eva Tomášková" userId="627e9e5a-5e6d-4a0c-ab4f-ac74c9f0298d" providerId="ADAL" clId="{6D7DBE9D-334B-403F-9430-67A893DF9BC4}" dt="2023-09-29T08:40:43.540" v="168" actId="207"/>
          <ac:spMkLst>
            <pc:docMk/>
            <pc:sldMk cId="0" sldId="269"/>
            <ac:spMk id="17410" creationId="{00000000-0000-0000-0000-000000000000}"/>
          </ac:spMkLst>
        </pc:spChg>
      </pc:sldChg>
      <pc:sldChg chg="modSp mod">
        <pc:chgData name="Eva Tomášková" userId="627e9e5a-5e6d-4a0c-ab4f-ac74c9f0298d" providerId="ADAL" clId="{6D7DBE9D-334B-403F-9430-67A893DF9BC4}" dt="2023-09-29T08:40:58.883" v="169" actId="207"/>
        <pc:sldMkLst>
          <pc:docMk/>
          <pc:sldMk cId="0" sldId="270"/>
        </pc:sldMkLst>
        <pc:spChg chg="mod">
          <ac:chgData name="Eva Tomášková" userId="627e9e5a-5e6d-4a0c-ab4f-ac74c9f0298d" providerId="ADAL" clId="{6D7DBE9D-334B-403F-9430-67A893DF9BC4}" dt="2023-09-29T08:40:58.883" v="169" actId="207"/>
          <ac:spMkLst>
            <pc:docMk/>
            <pc:sldMk cId="0" sldId="270"/>
            <ac:spMk id="18434" creationId="{00000000-0000-0000-0000-000000000000}"/>
          </ac:spMkLst>
        </pc:spChg>
      </pc:sldChg>
      <pc:sldChg chg="modSp mod">
        <pc:chgData name="Eva Tomášková" userId="627e9e5a-5e6d-4a0c-ab4f-ac74c9f0298d" providerId="ADAL" clId="{6D7DBE9D-334B-403F-9430-67A893DF9BC4}" dt="2023-09-29T08:41:06.950" v="170" actId="207"/>
        <pc:sldMkLst>
          <pc:docMk/>
          <pc:sldMk cId="0" sldId="271"/>
        </pc:sldMkLst>
        <pc:spChg chg="mod">
          <ac:chgData name="Eva Tomášková" userId="627e9e5a-5e6d-4a0c-ab4f-ac74c9f0298d" providerId="ADAL" clId="{6D7DBE9D-334B-403F-9430-67A893DF9BC4}" dt="2023-09-29T08:41:06.950" v="170" actId="207"/>
          <ac:spMkLst>
            <pc:docMk/>
            <pc:sldMk cId="0" sldId="271"/>
            <ac:spMk id="19458" creationId="{00000000-0000-0000-0000-000000000000}"/>
          </ac:spMkLst>
        </pc:spChg>
      </pc:sldChg>
      <pc:sldChg chg="modSp mod">
        <pc:chgData name="Eva Tomášková" userId="627e9e5a-5e6d-4a0c-ab4f-ac74c9f0298d" providerId="ADAL" clId="{6D7DBE9D-334B-403F-9430-67A893DF9BC4}" dt="2023-09-29T08:41:20.979" v="172" actId="1076"/>
        <pc:sldMkLst>
          <pc:docMk/>
          <pc:sldMk cId="0" sldId="272"/>
        </pc:sldMkLst>
        <pc:spChg chg="mod">
          <ac:chgData name="Eva Tomášková" userId="627e9e5a-5e6d-4a0c-ab4f-ac74c9f0298d" providerId="ADAL" clId="{6D7DBE9D-334B-403F-9430-67A893DF9BC4}" dt="2023-09-29T08:41:19.261" v="171" actId="207"/>
          <ac:spMkLst>
            <pc:docMk/>
            <pc:sldMk cId="0" sldId="272"/>
            <ac:spMk id="39940" creationId="{00000000-0000-0000-0000-000000000000}"/>
          </ac:spMkLst>
        </pc:spChg>
        <pc:spChg chg="mod">
          <ac:chgData name="Eva Tomášková" userId="627e9e5a-5e6d-4a0c-ab4f-ac74c9f0298d" providerId="ADAL" clId="{6D7DBE9D-334B-403F-9430-67A893DF9BC4}" dt="2023-09-29T08:41:20.979" v="172" actId="1076"/>
          <ac:spMkLst>
            <pc:docMk/>
            <pc:sldMk cId="0" sldId="272"/>
            <ac:spMk id="39941" creationId="{00000000-0000-0000-0000-000000000000}"/>
          </ac:spMkLst>
        </pc:spChg>
      </pc:sldChg>
      <pc:sldChg chg="modSp mod">
        <pc:chgData name="Eva Tomášková" userId="627e9e5a-5e6d-4a0c-ab4f-ac74c9f0298d" providerId="ADAL" clId="{6D7DBE9D-334B-403F-9430-67A893DF9BC4}" dt="2023-09-29T08:36:34.160" v="137" actId="207"/>
        <pc:sldMkLst>
          <pc:docMk/>
          <pc:sldMk cId="1805259621" sldId="273"/>
        </pc:sldMkLst>
        <pc:spChg chg="mod">
          <ac:chgData name="Eva Tomášková" userId="627e9e5a-5e6d-4a0c-ab4f-ac74c9f0298d" providerId="ADAL" clId="{6D7DBE9D-334B-403F-9430-67A893DF9BC4}" dt="2023-09-29T08:36:34.160" v="137" actId="207"/>
          <ac:spMkLst>
            <pc:docMk/>
            <pc:sldMk cId="1805259621" sldId="273"/>
            <ac:spMk id="2" creationId="{2CF69C77-054B-4B6E-AEE5-A786CAE15781}"/>
          </ac:spMkLst>
        </pc:spChg>
        <pc:spChg chg="mod">
          <ac:chgData name="Eva Tomášková" userId="627e9e5a-5e6d-4a0c-ab4f-ac74c9f0298d" providerId="ADAL" clId="{6D7DBE9D-334B-403F-9430-67A893DF9BC4}" dt="2023-09-29T08:35:09.461" v="133" actId="6549"/>
          <ac:spMkLst>
            <pc:docMk/>
            <pc:sldMk cId="1805259621" sldId="273"/>
            <ac:spMk id="3" creationId="{1D8F72CC-D3AD-45EF-BE6E-EDEFAD3D37D9}"/>
          </ac:spMkLst>
        </pc:spChg>
      </pc:sldChg>
      <pc:sldChg chg="modSp mod">
        <pc:chgData name="Eva Tomášková" userId="627e9e5a-5e6d-4a0c-ab4f-ac74c9f0298d" providerId="ADAL" clId="{6D7DBE9D-334B-403F-9430-67A893DF9BC4}" dt="2023-09-29T08:38:13.206" v="144" actId="108"/>
        <pc:sldMkLst>
          <pc:docMk/>
          <pc:sldMk cId="3367166364" sldId="274"/>
        </pc:sldMkLst>
        <pc:spChg chg="mod">
          <ac:chgData name="Eva Tomášková" userId="627e9e5a-5e6d-4a0c-ab4f-ac74c9f0298d" providerId="ADAL" clId="{6D7DBE9D-334B-403F-9430-67A893DF9BC4}" dt="2023-09-29T08:38:13.206" v="144" actId="108"/>
          <ac:spMkLst>
            <pc:docMk/>
            <pc:sldMk cId="3367166364" sldId="274"/>
            <ac:spMk id="2" creationId="{2536753D-1DC5-4BEC-AEE7-3D435B0672F4}"/>
          </ac:spMkLst>
        </pc:spChg>
      </pc:sldChg>
      <pc:sldChg chg="modSp mod">
        <pc:chgData name="Eva Tomášková" userId="627e9e5a-5e6d-4a0c-ab4f-ac74c9f0298d" providerId="ADAL" clId="{6D7DBE9D-334B-403F-9430-67A893DF9BC4}" dt="2023-09-29T08:37:38.055" v="141" actId="108"/>
        <pc:sldMkLst>
          <pc:docMk/>
          <pc:sldMk cId="1282512626" sldId="275"/>
        </pc:sldMkLst>
        <pc:spChg chg="mod">
          <ac:chgData name="Eva Tomášková" userId="627e9e5a-5e6d-4a0c-ab4f-ac74c9f0298d" providerId="ADAL" clId="{6D7DBE9D-334B-403F-9430-67A893DF9BC4}" dt="2023-09-29T08:37:38.055" v="141" actId="108"/>
          <ac:spMkLst>
            <pc:docMk/>
            <pc:sldMk cId="1282512626" sldId="275"/>
            <ac:spMk id="2" creationId="{D4C905B9-4B1E-4790-91DF-C37DCADA1813}"/>
          </ac:spMkLst>
        </pc:spChg>
      </pc:sldChg>
      <pc:sldChg chg="modSp new mod">
        <pc:chgData name="Eva Tomášková" userId="627e9e5a-5e6d-4a0c-ab4f-ac74c9f0298d" providerId="ADAL" clId="{6D7DBE9D-334B-403F-9430-67A893DF9BC4}" dt="2023-09-29T08:38:50.501" v="147" actId="207"/>
        <pc:sldMkLst>
          <pc:docMk/>
          <pc:sldMk cId="2846604033" sldId="276"/>
        </pc:sldMkLst>
        <pc:spChg chg="mod">
          <ac:chgData name="Eva Tomášková" userId="627e9e5a-5e6d-4a0c-ab4f-ac74c9f0298d" providerId="ADAL" clId="{6D7DBE9D-334B-403F-9430-67A893DF9BC4}" dt="2023-09-29T08:38:50.501" v="147" actId="207"/>
          <ac:spMkLst>
            <pc:docMk/>
            <pc:sldMk cId="2846604033" sldId="276"/>
            <ac:spMk id="2" creationId="{95638799-B3D7-4EB0-85BF-4144210E7E6E}"/>
          </ac:spMkLst>
        </pc:spChg>
        <pc:spChg chg="mod">
          <ac:chgData name="Eva Tomášková" userId="627e9e5a-5e6d-4a0c-ab4f-ac74c9f0298d" providerId="ADAL" clId="{6D7DBE9D-334B-403F-9430-67A893DF9BC4}" dt="2023-09-27T19:26:02.614" v="37" actId="6549"/>
          <ac:spMkLst>
            <pc:docMk/>
            <pc:sldMk cId="2846604033" sldId="276"/>
            <ac:spMk id="3" creationId="{009DC29F-B020-4E7E-B468-E7200F3CD977}"/>
          </ac:spMkLst>
        </pc:spChg>
      </pc:sldChg>
      <pc:sldChg chg="modSp new mod">
        <pc:chgData name="Eva Tomášková" userId="627e9e5a-5e6d-4a0c-ab4f-ac74c9f0298d" providerId="ADAL" clId="{6D7DBE9D-334B-403F-9430-67A893DF9BC4}" dt="2023-09-29T08:39:07.772" v="149" actId="113"/>
        <pc:sldMkLst>
          <pc:docMk/>
          <pc:sldMk cId="4215735570" sldId="277"/>
        </pc:sldMkLst>
        <pc:spChg chg="mod">
          <ac:chgData name="Eva Tomášková" userId="627e9e5a-5e6d-4a0c-ab4f-ac74c9f0298d" providerId="ADAL" clId="{6D7DBE9D-334B-403F-9430-67A893DF9BC4}" dt="2023-09-29T08:39:07.772" v="149" actId="113"/>
          <ac:spMkLst>
            <pc:docMk/>
            <pc:sldMk cId="4215735570" sldId="277"/>
            <ac:spMk id="2" creationId="{914E5E7D-6728-4624-BDDC-29AD7C791D00}"/>
          </ac:spMkLst>
        </pc:spChg>
        <pc:spChg chg="mod">
          <ac:chgData name="Eva Tomášková" userId="627e9e5a-5e6d-4a0c-ab4f-ac74c9f0298d" providerId="ADAL" clId="{6D7DBE9D-334B-403F-9430-67A893DF9BC4}" dt="2023-09-27T19:28:42.380" v="64" actId="6549"/>
          <ac:spMkLst>
            <pc:docMk/>
            <pc:sldMk cId="4215735570" sldId="277"/>
            <ac:spMk id="3" creationId="{D893A195-19B1-4387-ABAF-7AB4980F9FD4}"/>
          </ac:spMkLst>
        </pc:spChg>
      </pc:sldChg>
      <pc:sldChg chg="modSp new mod">
        <pc:chgData name="Eva Tomášková" userId="627e9e5a-5e6d-4a0c-ab4f-ac74c9f0298d" providerId="ADAL" clId="{6D7DBE9D-334B-403F-9430-67A893DF9BC4}" dt="2023-09-29T08:39:35.266" v="153" actId="20577"/>
        <pc:sldMkLst>
          <pc:docMk/>
          <pc:sldMk cId="2313110933" sldId="278"/>
        </pc:sldMkLst>
        <pc:spChg chg="mod">
          <ac:chgData name="Eva Tomášková" userId="627e9e5a-5e6d-4a0c-ab4f-ac74c9f0298d" providerId="ADAL" clId="{6D7DBE9D-334B-403F-9430-67A893DF9BC4}" dt="2023-09-29T08:39:35.266" v="153" actId="20577"/>
          <ac:spMkLst>
            <pc:docMk/>
            <pc:sldMk cId="2313110933" sldId="278"/>
            <ac:spMk id="2" creationId="{ACABC8C0-6815-4F74-8B2A-A732546F2E60}"/>
          </ac:spMkLst>
        </pc:spChg>
        <pc:spChg chg="mod">
          <ac:chgData name="Eva Tomášková" userId="627e9e5a-5e6d-4a0c-ab4f-ac74c9f0298d" providerId="ADAL" clId="{6D7DBE9D-334B-403F-9430-67A893DF9BC4}" dt="2023-09-27T19:29:43.797" v="69" actId="6549"/>
          <ac:spMkLst>
            <pc:docMk/>
            <pc:sldMk cId="2313110933" sldId="278"/>
            <ac:spMk id="3" creationId="{231741F6-31DF-4800-8D61-97136F297787}"/>
          </ac:spMkLst>
        </pc:spChg>
      </pc:sldChg>
      <pc:sldChg chg="modSp new mod">
        <pc:chgData name="Eva Tomášková" userId="627e9e5a-5e6d-4a0c-ab4f-ac74c9f0298d" providerId="ADAL" clId="{6D7DBE9D-334B-403F-9430-67A893DF9BC4}" dt="2023-09-29T08:39:48.570" v="156" actId="20577"/>
        <pc:sldMkLst>
          <pc:docMk/>
          <pc:sldMk cId="909627403" sldId="279"/>
        </pc:sldMkLst>
        <pc:spChg chg="mod">
          <ac:chgData name="Eva Tomášková" userId="627e9e5a-5e6d-4a0c-ab4f-ac74c9f0298d" providerId="ADAL" clId="{6D7DBE9D-334B-403F-9430-67A893DF9BC4}" dt="2023-09-29T08:39:48.570" v="156" actId="20577"/>
          <ac:spMkLst>
            <pc:docMk/>
            <pc:sldMk cId="909627403" sldId="279"/>
            <ac:spMk id="2" creationId="{F5C7B045-5247-4DD9-8397-7854E12DDB83}"/>
          </ac:spMkLst>
        </pc:spChg>
        <pc:spChg chg="mod">
          <ac:chgData name="Eva Tomášková" userId="627e9e5a-5e6d-4a0c-ab4f-ac74c9f0298d" providerId="ADAL" clId="{6D7DBE9D-334B-403F-9430-67A893DF9BC4}" dt="2023-09-27T19:30:28.256" v="73" actId="255"/>
          <ac:spMkLst>
            <pc:docMk/>
            <pc:sldMk cId="909627403" sldId="279"/>
            <ac:spMk id="3" creationId="{CE9952C8-2C8C-4F9E-B8F3-C7654931CA93}"/>
          </ac:spMkLst>
        </pc:spChg>
      </pc:sldChg>
      <pc:sldChg chg="modSp new mod">
        <pc:chgData name="Eva Tomášková" userId="627e9e5a-5e6d-4a0c-ab4f-ac74c9f0298d" providerId="ADAL" clId="{6D7DBE9D-334B-403F-9430-67A893DF9BC4}" dt="2023-09-29T08:40:02.824" v="161" actId="20577"/>
        <pc:sldMkLst>
          <pc:docMk/>
          <pc:sldMk cId="1467914844" sldId="280"/>
        </pc:sldMkLst>
        <pc:spChg chg="mod">
          <ac:chgData name="Eva Tomášková" userId="627e9e5a-5e6d-4a0c-ab4f-ac74c9f0298d" providerId="ADAL" clId="{6D7DBE9D-334B-403F-9430-67A893DF9BC4}" dt="2023-09-29T08:40:02.824" v="161" actId="20577"/>
          <ac:spMkLst>
            <pc:docMk/>
            <pc:sldMk cId="1467914844" sldId="280"/>
            <ac:spMk id="2" creationId="{F6E2071B-61CB-406E-B168-9763584CA3B0}"/>
          </ac:spMkLst>
        </pc:spChg>
        <pc:spChg chg="mod">
          <ac:chgData name="Eva Tomášková" userId="627e9e5a-5e6d-4a0c-ab4f-ac74c9f0298d" providerId="ADAL" clId="{6D7DBE9D-334B-403F-9430-67A893DF9BC4}" dt="2023-09-27T19:31:46.099" v="76"/>
          <ac:spMkLst>
            <pc:docMk/>
            <pc:sldMk cId="1467914844" sldId="280"/>
            <ac:spMk id="3" creationId="{2E4379F4-68E5-48B9-A3FA-BF66E6C848AE}"/>
          </ac:spMkLst>
        </pc:spChg>
      </pc:sldChg>
      <pc:sldChg chg="new del">
        <pc:chgData name="Eva Tomášková" userId="627e9e5a-5e6d-4a0c-ab4f-ac74c9f0298d" providerId="ADAL" clId="{6D7DBE9D-334B-403F-9430-67A893DF9BC4}" dt="2023-09-27T19:38:30.067" v="78" actId="47"/>
        <pc:sldMkLst>
          <pc:docMk/>
          <pc:sldMk cId="4120993910" sldId="2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580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957580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pPr>
              <a:defRPr/>
            </a:pPr>
            <a:fld id="{52CCF5A0-D39E-4337-8686-097FC8AF05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4C0A0-73A6-406E-86DE-8336C81376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70FFE-FA0C-4AE6-9B0F-578836D782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136CA-8ABB-490A-9690-F95851C900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7C3B4-A319-468D-BAF8-634CC77B78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AD901-DC19-448B-B7D1-FB9724BD3B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81121-09E4-4B33-81B9-A9CC27B5F5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7729C-2345-4C38-86DD-C5A21F3F7E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AA56-E324-467B-8BFD-FC2F696CA8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78DBE-AA14-4DAC-A001-DEF5DD2049D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7B7A8-1FC8-4CC4-B3D8-5E3B034B8E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6020E-449E-44AB-BEB3-808FD47689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5A596023-EA2E-46C1-A0A9-7882E4B792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10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8077200" cy="2286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6600" b="1" dirty="0">
                <a:solidFill>
                  <a:srgbClr val="0070C0"/>
                </a:solidFill>
              </a:rPr>
              <a:t>Financování</a:t>
            </a:r>
            <a:br>
              <a:rPr lang="cs-CZ" altLang="cs-CZ" sz="6600" b="1" dirty="0">
                <a:solidFill>
                  <a:srgbClr val="0070C0"/>
                </a:solidFill>
              </a:rPr>
            </a:br>
            <a:r>
              <a:rPr lang="cs-CZ" altLang="cs-CZ" sz="6600" b="1" dirty="0">
                <a:solidFill>
                  <a:srgbClr val="0070C0"/>
                </a:solidFill>
              </a:rPr>
              <a:t>a kontrola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852988"/>
            <a:ext cx="6248400" cy="862012"/>
          </a:xfrm>
        </p:spPr>
        <p:txBody>
          <a:bodyPr rtlCol="0"/>
          <a:lstStyle/>
          <a:p>
            <a:pPr algn="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altLang="cs-CZ" sz="1800" b="1" dirty="0"/>
              <a:t>Eva Tomášková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>
                <a:solidFill>
                  <a:srgbClr val="0070C0"/>
                </a:solidFill>
              </a:rPr>
              <a:t>Složky cizího kapitálu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/>
              <a:t>Rezervy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Účelem je krýt budoucí výdaje a rizika, vznikající ze současných závazků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Vytváří se k předem určenému účelu budoucího využití, částka není přesně známá, období k jejich čerpání nebývá vždy jisté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Neprochází zdaněním daní z příjmů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Dlouhodobé závazky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Doba splatnosti delší než jeden rok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Zejména z obchodních vztahů, z pronájmu, z emitovaných dluhopisů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>
                <a:solidFill>
                  <a:srgbClr val="0070C0"/>
                </a:solidFill>
              </a:rPr>
              <a:t>Složky cizího kapitálu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Krátkodobé závazky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Z obchodních vztahů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K zaměstnancům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Ze sociálního zabezpečení a zdravotního pojištění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Ke státu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Bankovní úvěry a výpomoci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Dlouhodobé – např. hypoteční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Krátkodobé – např. kontokorentní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100" dirty="0"/>
              <a:t>(pozn.: Závazek = současná povinnost společnosti, která vznikla na základě minulých skutečností a od jehož vypořádání se očekává, že způsobí odtok zdrojů)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638799-B3D7-4EB0-85BF-4144210E7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Peněžní úvěry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9DC29F-B020-4E7E-B468-E7200F3CD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1"/>
            <a:r>
              <a:rPr lang="cs-CZ" altLang="cs-CZ" sz="2800" dirty="0"/>
              <a:t>Poskytnutí peněžních prostředků a jejich následné splácení</a:t>
            </a:r>
          </a:p>
          <a:p>
            <a:pPr lvl="1"/>
            <a:r>
              <a:rPr lang="cs-CZ" altLang="cs-CZ" sz="2800" dirty="0"/>
              <a:t>Bývají sem řazeny i různé alternativní prostředky (</a:t>
            </a:r>
            <a:r>
              <a:rPr lang="cs-CZ" altLang="cs-CZ" sz="2800" dirty="0" err="1"/>
              <a:t>factoring</a:t>
            </a:r>
            <a:r>
              <a:rPr lang="cs-CZ" altLang="cs-CZ" sz="2800" dirty="0"/>
              <a:t>, leasing, atd.) </a:t>
            </a:r>
          </a:p>
          <a:p>
            <a:r>
              <a:rPr lang="cs-CZ" altLang="cs-CZ" sz="2800" dirty="0"/>
              <a:t>Příklady:</a:t>
            </a:r>
          </a:p>
          <a:p>
            <a:pPr lvl="1"/>
            <a:r>
              <a:rPr lang="cs-CZ" altLang="cs-CZ" sz="2000" dirty="0"/>
              <a:t>Kontokorentní úvěr</a:t>
            </a:r>
          </a:p>
          <a:p>
            <a:pPr lvl="1"/>
            <a:r>
              <a:rPr lang="cs-CZ" altLang="cs-CZ" sz="2000" dirty="0"/>
              <a:t>Provozní úvěr</a:t>
            </a:r>
          </a:p>
          <a:p>
            <a:pPr lvl="1"/>
            <a:r>
              <a:rPr lang="cs-CZ" altLang="cs-CZ" sz="2000" dirty="0"/>
              <a:t>Investiční úvěr</a:t>
            </a:r>
          </a:p>
          <a:p>
            <a:pPr lvl="1"/>
            <a:r>
              <a:rPr lang="cs-CZ" altLang="cs-CZ" sz="2000" dirty="0"/>
              <a:t>Eskontní úvěr</a:t>
            </a:r>
          </a:p>
          <a:p>
            <a:pPr lvl="1"/>
            <a:r>
              <a:rPr lang="cs-CZ" altLang="cs-CZ" sz="2000" dirty="0"/>
              <a:t>Hypoteční úvěr</a:t>
            </a:r>
          </a:p>
          <a:p>
            <a:pPr lvl="1"/>
            <a:r>
              <a:rPr lang="cs-CZ" altLang="cs-CZ" sz="2000" dirty="0"/>
              <a:t>Spotřebitelský úvěr</a:t>
            </a:r>
          </a:p>
          <a:p>
            <a:pPr lvl="1"/>
            <a:endParaRPr lang="cs-CZ" alt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6604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4E5E7D-6728-4624-BDDC-29AD7C791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>
                <a:solidFill>
                  <a:srgbClr val="0070C0"/>
                </a:solidFill>
              </a:rPr>
              <a:t>Peněžní úvěry – kontokorentní úvěr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93A195-19B1-4387-ABAF-7AB4980F9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Doplňuje běžný účet</a:t>
            </a:r>
          </a:p>
          <a:p>
            <a:r>
              <a:rPr lang="cs-CZ" altLang="cs-CZ" sz="2400" dirty="0"/>
              <a:t>Umožňuje přečerpání zůstatku, s tím, že do určité doby je třeba splatit či začít splácet</a:t>
            </a:r>
          </a:p>
          <a:p>
            <a:r>
              <a:rPr lang="cs-CZ" altLang="cs-CZ" sz="2400" dirty="0"/>
              <a:t>Z povahy krátkodobý úvěr, který lze opakovaně zcela či částečně čerpat</a:t>
            </a:r>
          </a:p>
          <a:p>
            <a:r>
              <a:rPr lang="cs-CZ" altLang="cs-CZ" sz="2400" dirty="0"/>
              <a:t>Sjednání maximální výše úvěru a úrokové sazby</a:t>
            </a:r>
          </a:p>
          <a:p>
            <a:r>
              <a:rPr lang="cs-CZ" altLang="cs-CZ" sz="2400" dirty="0"/>
              <a:t>Může být nezajištěný či zajištěný</a:t>
            </a:r>
          </a:p>
          <a:p>
            <a:r>
              <a:rPr lang="cs-CZ" altLang="cs-CZ" sz="2400" dirty="0"/>
              <a:t>Čerpat lze většinou podáním platebního příkazu, výběrem hotovosti či prostřednictvím platby kartou</a:t>
            </a:r>
          </a:p>
          <a:p>
            <a:r>
              <a:rPr lang="cs-CZ" altLang="cs-CZ" sz="2400" dirty="0"/>
              <a:t>Často možné sjednat elektronicky, limit snižuje bonitu pro další úvěry</a:t>
            </a:r>
          </a:p>
          <a:p>
            <a:r>
              <a:rPr lang="cs-CZ" altLang="cs-CZ" sz="2400" dirty="0"/>
              <a:t>Rozdíl od kreditní karty (např. ve výši úroku, bezúročném období, délce splatnosti)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735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ABC8C0-6815-4F74-8B2A-A732546F2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>
                <a:solidFill>
                  <a:srgbClr val="0070C0"/>
                </a:solidFill>
              </a:rPr>
              <a:t>Peněžní úvěry – </a:t>
            </a:r>
            <a:br>
              <a:rPr lang="cs-CZ" sz="5400" dirty="0">
                <a:solidFill>
                  <a:srgbClr val="0070C0"/>
                </a:solidFill>
              </a:rPr>
            </a:br>
            <a:r>
              <a:rPr lang="cs-CZ" sz="5400" dirty="0">
                <a:solidFill>
                  <a:srgbClr val="0070C0"/>
                </a:solidFill>
              </a:rPr>
              <a:t>provozní úvěr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1741F6-31DF-4800-8D61-97136F297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Slouží ke krátkodobému financování provozu obchodní společnosti (např. nákup materiálu, úhrada závazků z obchodního styku, atd.)</a:t>
            </a:r>
          </a:p>
          <a:p>
            <a:r>
              <a:rPr lang="cs-CZ" altLang="cs-CZ" sz="2400" dirty="0"/>
              <a:t>Pokrytí výkyvů v příjmech a výdajích</a:t>
            </a:r>
          </a:p>
          <a:p>
            <a:r>
              <a:rPr lang="cs-CZ" altLang="cs-CZ" sz="2400" dirty="0"/>
              <a:t>Většinou bezúčelový, vyšší úrok, někdy nabízena možnost prodlužování (individuální dle bonity klienta a např. i délky vztahu s ním)</a:t>
            </a:r>
          </a:p>
          <a:p>
            <a:r>
              <a:rPr lang="cs-CZ" altLang="cs-CZ" sz="2400" dirty="0"/>
              <a:t>V některých případech „zajištěný“ směnkou</a:t>
            </a:r>
          </a:p>
          <a:p>
            <a:r>
              <a:rPr lang="cs-CZ" altLang="cs-CZ" sz="2400" dirty="0"/>
              <a:t>Někdy mezi provozní úvěry bývá řazen např. i kontokorent či některé alternativní formy financování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3110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C7B045-5247-4DD9-8397-7854E12DD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>
                <a:solidFill>
                  <a:srgbClr val="0070C0"/>
                </a:solidFill>
              </a:rPr>
              <a:t>Peněžní úvěry – </a:t>
            </a:r>
            <a:br>
              <a:rPr lang="cs-CZ" sz="5400" dirty="0">
                <a:solidFill>
                  <a:srgbClr val="0070C0"/>
                </a:solidFill>
              </a:rPr>
            </a:br>
            <a:r>
              <a:rPr lang="cs-CZ" sz="5400" dirty="0">
                <a:solidFill>
                  <a:srgbClr val="0070C0"/>
                </a:solidFill>
              </a:rPr>
              <a:t>investiční úvěr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9952C8-2C8C-4F9E-B8F3-C7654931C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/>
              <a:t>Slouží k financování investičního záměru (např. výstavba nové haly, pořízení nové výrobní linky, atd.)</a:t>
            </a:r>
          </a:p>
          <a:p>
            <a:r>
              <a:rPr lang="cs-CZ" altLang="cs-CZ" sz="1800" dirty="0"/>
              <a:t>Banka posuzuje investiční záměr (a bonitu žadatele) a dle toho rozhoduje o poskytnutí a parametrech úvěru</a:t>
            </a:r>
          </a:p>
          <a:p>
            <a:r>
              <a:rPr lang="cs-CZ" altLang="cs-CZ" sz="1800" dirty="0"/>
              <a:t>Bývá zajištěn předmětem investice (případně kombinace více druhů zajištění; např. blankosměnka s avalem vlastníka)</a:t>
            </a:r>
          </a:p>
          <a:p>
            <a:r>
              <a:rPr lang="cs-CZ" altLang="cs-CZ" sz="1800" dirty="0"/>
              <a:t>Z povahy se jedná o účelový zajištěný úvěr (od krátkodobých po dlouhodobé)</a:t>
            </a:r>
          </a:p>
          <a:p>
            <a:r>
              <a:rPr lang="cs-CZ" altLang="cs-CZ" sz="1800" dirty="0"/>
              <a:t>Specifikem je tzv. akviziční úvěr, který slouží k financování převzetí jiné společnosti (nákup cenných papírů); často se jeho výše vypočítává z provozní výkonnosti kupované společnosti (určitý násobek EBITDA)</a:t>
            </a:r>
          </a:p>
          <a:p>
            <a:r>
              <a:rPr lang="cs-CZ" altLang="cs-CZ" sz="1800" dirty="0"/>
              <a:t>Dalším specifikem je tzv. syndikovaný úvěr; používá se pro velké projekty a prostředky poskytuje společně skupina věřitelů (více bank) na základě mnohostranného smluvního vztahu (v určitých případech může sloužit i k refinancování předchozích závazků)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9627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E2071B-61CB-406E-B168-9763584CA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>
                <a:solidFill>
                  <a:srgbClr val="0070C0"/>
                </a:solidFill>
              </a:rPr>
              <a:t>Peněžní úvěry – </a:t>
            </a:r>
            <a:br>
              <a:rPr lang="cs-CZ" sz="5400" dirty="0">
                <a:solidFill>
                  <a:srgbClr val="0070C0"/>
                </a:solidFill>
              </a:rPr>
            </a:br>
            <a:r>
              <a:rPr lang="cs-CZ" sz="5400" dirty="0">
                <a:solidFill>
                  <a:srgbClr val="0070C0"/>
                </a:solidFill>
              </a:rPr>
              <a:t>eskontní úvěr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4379F4-68E5-48B9-A3FA-BF66E6C84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Slouží pro krátkodobé financování potřeb podniků (někdy bývá řazen mezi provozní úvěry)</a:t>
            </a:r>
          </a:p>
          <a:p>
            <a:r>
              <a:rPr lang="cs-CZ" altLang="cs-CZ" sz="2400" dirty="0"/>
              <a:t>Jeho podstata spočívá v tom, že banka (věřitel) odkupuje od klienta (dlužníka) směnku, kterou vystavil třetí subjekt a zavázal se v ní uhradit klientovi určitou částku; klient obdrží částku od banky hned (před splatností směnky), nákladem je „diskont“</a:t>
            </a:r>
          </a:p>
          <a:p>
            <a:r>
              <a:rPr lang="cs-CZ" altLang="cs-CZ" sz="2400" dirty="0"/>
              <a:t>Emitent směnky se stává dlužníkem banky, klient většinou „ručí“ (v případě neuhrazení směnky banka požaduje úhradu od klienta)</a:t>
            </a:r>
          </a:p>
          <a:p>
            <a:r>
              <a:rPr lang="cs-CZ" altLang="cs-CZ" sz="2400" dirty="0"/>
              <a:t>V ČR není hojně využíván, přesto ho poskytuje pár bank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914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>
                <a:solidFill>
                  <a:srgbClr val="0070C0"/>
                </a:solidFill>
              </a:rPr>
              <a:t>Vztah vlastního a cizího kapitálu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Vlastní kapitál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Měl by tvořit základ financování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Nositelem tzv. podnikatelského rizika – společnost vnímána jako spolehlivý a silný partner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Bezpečný zdroj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Platí se za něj v závislosti na dosažení hospodářského výsledku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Cizí zdroje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Cenou za půjčení je úrok – působí tzv. úrokový daňový štít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Považován za méně rizikový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Nevzniká žádné právo na přímém řízení společnosti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Princip finanční páky – pozitivní působení, pokud placené úroky nižší než rentabilita aktiv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>
                <a:solidFill>
                  <a:srgbClr val="0070C0"/>
                </a:solidFill>
              </a:rPr>
              <a:t>Poměr vlastního a cizího kapitálu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„Cizí kapitál je levnější než vlastní“ – platí do určité míry</a:t>
            </a:r>
          </a:p>
          <a:p>
            <a:pPr lvl="1" eaLnBrk="1" hangingPunct="1"/>
            <a:r>
              <a:rPr lang="cs-CZ" altLang="cs-CZ" sz="2400"/>
              <a:t>S výší zadluženosti roste rizikovost společnosti i cena cizího kapitálu</a:t>
            </a:r>
          </a:p>
          <a:p>
            <a:pPr eaLnBrk="1" hangingPunct="1"/>
            <a:r>
              <a:rPr lang="cs-CZ" altLang="cs-CZ" sz="2600"/>
              <a:t>Tzv. bilanční pravidla – spíše doporučení</a:t>
            </a:r>
          </a:p>
          <a:p>
            <a:pPr lvl="1" eaLnBrk="1" hangingPunct="1"/>
            <a:r>
              <a:rPr lang="cs-CZ" altLang="cs-CZ" sz="2400"/>
              <a:t>Zlaté pravidlo financování</a:t>
            </a:r>
          </a:p>
          <a:p>
            <a:pPr lvl="1" eaLnBrk="1" hangingPunct="1"/>
            <a:r>
              <a:rPr lang="cs-CZ" altLang="cs-CZ" sz="2400"/>
              <a:t>Zlaté pravidlo vyrovnání rizika</a:t>
            </a:r>
          </a:p>
          <a:p>
            <a:pPr lvl="1" eaLnBrk="1" hangingPunct="1"/>
            <a:r>
              <a:rPr lang="cs-CZ" altLang="cs-CZ" sz="2400"/>
              <a:t>Zlaté pari pravidlo</a:t>
            </a:r>
          </a:p>
          <a:p>
            <a:pPr lvl="1" eaLnBrk="1" hangingPunct="1"/>
            <a:r>
              <a:rPr lang="cs-CZ" altLang="cs-CZ" sz="2400"/>
              <a:t>Zlaté poměrové pravidlo (růstové pravidlo)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>
                <a:solidFill>
                  <a:srgbClr val="0070C0"/>
                </a:solidFill>
              </a:rPr>
              <a:t>Zlaté pravidlo vyrovnání rizika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Týká se pouze skladby kapitálu</a:t>
            </a:r>
          </a:p>
          <a:p>
            <a:pPr eaLnBrk="1" hangingPunct="1"/>
            <a:r>
              <a:rPr lang="cs-CZ" altLang="cs-CZ" sz="2800" dirty="0"/>
              <a:t>Vlastníci by měli nést minimálně stejné riziko jako věřitelé</a:t>
            </a:r>
          </a:p>
          <a:p>
            <a:pPr eaLnBrk="1" hangingPunct="1"/>
            <a:r>
              <a:rPr lang="cs-CZ" altLang="cs-CZ" sz="2800" dirty="0"/>
              <a:t>Při zadlužení více jak 50 % je společnost z pohledu bankovní instituce méně důvěryhodná</a:t>
            </a:r>
          </a:p>
          <a:p>
            <a:pPr lvl="1" eaLnBrk="1" hangingPunct="1"/>
            <a:r>
              <a:rPr lang="cs-CZ" altLang="cs-CZ" sz="1800" dirty="0"/>
              <a:t>Záleží ale i např. na velikosti, historii či vlastnících společnosti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F69C77-054B-4B6E-AEE5-A786CAE15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Financování podniku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8F72CC-D3AD-45EF-BE6E-EDEFAD3D3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činnost, při které se podnik snaží získat finanční zdroje a tyto zdroje efektivně využít, aby mohl naplnit </a:t>
            </a:r>
            <a:r>
              <a:rPr lang="cs-CZ" b="1" dirty="0"/>
              <a:t>dlouhodobý</a:t>
            </a:r>
            <a:r>
              <a:rPr lang="cs-CZ" dirty="0"/>
              <a:t> účel podnikání:</a:t>
            </a:r>
          </a:p>
          <a:p>
            <a:pPr lvl="1"/>
            <a:r>
              <a:rPr lang="cs-CZ" dirty="0"/>
              <a:t>maximalizace zisku (různé ukazatele ziskovosti/rentability/výkonnosti) – ROE (rentabilita vlastního kapitálu), ROA (rentabilita aktiv) a další </a:t>
            </a:r>
          </a:p>
          <a:p>
            <a:pPr lvl="1"/>
            <a:r>
              <a:rPr lang="cs-CZ" dirty="0"/>
              <a:t>tržní hodnota </a:t>
            </a:r>
          </a:p>
          <a:p>
            <a:r>
              <a:rPr lang="cs-CZ" b="1" dirty="0"/>
              <a:t>krátkodobý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Likvidita</a:t>
            </a:r>
          </a:p>
          <a:p>
            <a:pPr lvl="1"/>
            <a:r>
              <a:rPr lang="cs-CZ" dirty="0"/>
              <a:t>různé ukazatelé likvidity: běžná likvidita (oběžná aktiva) / krátkodobé závazky); pohotová likvidita (oběžná aktiva – zásoby) / krátkodobé závazky); okamžitá likvidita (krátkodobý finanční majetek / krátkodobé závazky) (nejlépe vypovídající hodnota, minimální riziko ztráty likvidity) </a:t>
            </a:r>
          </a:p>
        </p:txBody>
      </p:sp>
    </p:spTree>
    <p:extLst>
      <p:ext uri="{BB962C8B-B14F-4D97-AF65-F5344CB8AC3E}">
        <p14:creationId xmlns:p14="http://schemas.microsoft.com/office/powerpoint/2010/main" val="1805259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>
                <a:solidFill>
                  <a:srgbClr val="0070C0"/>
                </a:solidFill>
              </a:rPr>
              <a:t>Zlaté pravidlo financování (bilanční)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/>
              <a:t>Poměřuje výši dlouhodobých aktiv s výší dlouhodobých pasiv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Dlouhodobé zdroje není vhodné využít pro investice s rychlou návratností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Krátkodobé zdroje poměrně drahé a časově omezené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Novější verze pravidla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Dlouhodobými zdroji má být financována i trvale vázaná část oběžného majetku (snahou snížit výši drahých cizích zdrojů na minimum)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>
                <a:solidFill>
                  <a:srgbClr val="0070C0"/>
                </a:solidFill>
              </a:rPr>
              <a:t>Zlaté pari pravidlo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Doplňuje zlaté pravidlo financování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Vlastní kapitál by měl být maximálně rovný dlouhodobému majetku, ale jen v případě, pokud společnost nevyužívá dlouhodobý cizí kapitál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Financování činnosti z nerozděleného zisku není nejefektivnější – lépe vložit do nějaké jiné investice a získat vyšší výnos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>
                <a:solidFill>
                  <a:srgbClr val="0070C0"/>
                </a:solidFill>
              </a:rPr>
              <a:t>Zlaté poměrové pravidlo (růstové)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600"/>
              <a:t>Poměřuje růst investic s růstem tržeb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/>
              <a:t>Vyšší tempo růstu tržeb než tempo růstu investic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Stávající investice mají financovat investice nové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/>
              <a:t>Porušení pravidla často vede k: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Snížení rentability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Problémům s likviditou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Ztrátě konkurenceschopnosti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Existenci nevyužitých kapacit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/>
              <a:t>Přispívá ke stabilizaci společnosti a možnosti eliminovat špatné investice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>
                <a:solidFill>
                  <a:srgbClr val="0070C0"/>
                </a:solidFill>
              </a:rPr>
              <a:t>Další možná pravidla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Např. ukazatelé platební schopnosti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Pravidlo jedna ku jedné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Stav peněžních prostředků (včetně pohledávek) nesmí být menší než krátkodobé cizí zdroje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Pravidlo dva ku jedné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Oběžný majetek má být minimálně dvakrát větší než krátkodobé cizí zdroje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>
                <a:solidFill>
                  <a:srgbClr val="0070C0"/>
                </a:solidFill>
              </a:rPr>
              <a:t>Shrnutí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/>
              <a:t>Neexistuje vždy platné pravidlo, poměr vlastního a cizího kapitálu</a:t>
            </a:r>
          </a:p>
          <a:p>
            <a:pPr eaLnBrk="1" hangingPunct="1"/>
            <a:r>
              <a:rPr lang="cs-CZ" altLang="cs-CZ" sz="3200" dirty="0"/>
              <a:t>Všechna pravidla pouze doporučení</a:t>
            </a:r>
          </a:p>
          <a:p>
            <a:pPr eaLnBrk="1" hangingPunct="1"/>
            <a:r>
              <a:rPr lang="cs-CZ" altLang="cs-CZ" sz="3200" dirty="0"/>
              <a:t>Odlišnosti a specifika:</a:t>
            </a:r>
          </a:p>
          <a:p>
            <a:pPr lvl="1" eaLnBrk="1" hangingPunct="1"/>
            <a:r>
              <a:rPr lang="cs-CZ" altLang="cs-CZ" sz="2000" dirty="0"/>
              <a:t>Zejména podnikatelská činnost (společnost výrobní nebo obchodní?)</a:t>
            </a:r>
          </a:p>
          <a:p>
            <a:pPr lvl="1" eaLnBrk="1" hangingPunct="1"/>
            <a:r>
              <a:rPr lang="cs-CZ" altLang="cs-CZ" sz="2000" dirty="0"/>
              <a:t>Velikost společnosti, historie, vlastníci, ale i např. zda vstupuje na nový trh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4267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>
                <a:solidFill>
                  <a:srgbClr val="0070C0"/>
                </a:solidFill>
              </a:rPr>
              <a:t>Děkuji za pozornost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63274"/>
            <a:ext cx="6400800" cy="12192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>
                <a:solidFill>
                  <a:srgbClr val="0070C0"/>
                </a:solidFill>
              </a:rPr>
              <a:t>Finanční zdroje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/>
              <a:t>Užší pojetí</a:t>
            </a:r>
          </a:p>
          <a:p>
            <a:pPr lvl="1" eaLnBrk="1" hangingPunct="1"/>
            <a:r>
              <a:rPr lang="cs-CZ" altLang="cs-CZ" sz="2400" dirty="0"/>
              <a:t>Zdroje krytí majetku</a:t>
            </a:r>
          </a:p>
          <a:p>
            <a:pPr eaLnBrk="1" hangingPunct="1"/>
            <a:r>
              <a:rPr lang="cs-CZ" altLang="cs-CZ" sz="2600" dirty="0"/>
              <a:t>Širší pojetí</a:t>
            </a:r>
          </a:p>
          <a:p>
            <a:pPr lvl="1" eaLnBrk="1" hangingPunct="1"/>
            <a:r>
              <a:rPr lang="cs-CZ" altLang="cs-CZ" sz="2400" i="1" dirty="0"/>
              <a:t>„souhrn peněz, který společnost získá za určité období inkasem za své realizované výrobky, služby, eventuálně za svůj nepeněžní majetek, dále růstem různých forem vlastního kapitálu, dluhů a výjimečně i nenávratných dotací“</a:t>
            </a:r>
            <a:r>
              <a:rPr lang="cs-CZ" altLang="cs-CZ" sz="2400" dirty="0"/>
              <a:t> (Valach, 2006)</a:t>
            </a:r>
          </a:p>
          <a:p>
            <a:pPr lvl="1" eaLnBrk="1" hangingPunct="1"/>
            <a:r>
              <a:rPr lang="cs-CZ" altLang="cs-CZ" sz="2400" dirty="0"/>
              <a:t>Součástí i odpisy a leasing</a:t>
            </a:r>
            <a:endParaRPr lang="cs-CZ" altLang="cs-CZ" sz="24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>
                <a:solidFill>
                  <a:srgbClr val="0070C0"/>
                </a:solidFill>
              </a:rPr>
              <a:t>Rozdělení finančních zdrojů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Z hlediska původu prostředků</a:t>
            </a:r>
          </a:p>
          <a:p>
            <a:pPr lvl="1" eaLnBrk="1" hangingPunct="1"/>
            <a:r>
              <a:rPr lang="cs-CZ" altLang="cs-CZ" sz="2400"/>
              <a:t>Interní (vnitřní)</a:t>
            </a:r>
          </a:p>
          <a:p>
            <a:pPr lvl="1" eaLnBrk="1" hangingPunct="1"/>
            <a:r>
              <a:rPr lang="cs-CZ" altLang="cs-CZ" sz="2400"/>
              <a:t>Externí (vnější)</a:t>
            </a:r>
          </a:p>
          <a:p>
            <a:pPr eaLnBrk="1" hangingPunct="1"/>
            <a:r>
              <a:rPr lang="cs-CZ" altLang="cs-CZ" sz="2600"/>
              <a:t>Z hlediska časového</a:t>
            </a:r>
          </a:p>
          <a:p>
            <a:pPr lvl="1" eaLnBrk="1" hangingPunct="1"/>
            <a:r>
              <a:rPr lang="cs-CZ" altLang="cs-CZ" sz="2400"/>
              <a:t>Krátkodobé</a:t>
            </a:r>
          </a:p>
          <a:p>
            <a:pPr lvl="1" eaLnBrk="1" hangingPunct="1"/>
            <a:r>
              <a:rPr lang="cs-CZ" altLang="cs-CZ" sz="2400"/>
              <a:t>Dlouhodobé</a:t>
            </a:r>
          </a:p>
          <a:p>
            <a:pPr eaLnBrk="1" hangingPunct="1"/>
            <a:r>
              <a:rPr lang="cs-CZ" altLang="cs-CZ" sz="2600"/>
              <a:t>Z hlediska vlastnictví</a:t>
            </a:r>
          </a:p>
          <a:p>
            <a:pPr lvl="1" eaLnBrk="1" hangingPunct="1"/>
            <a:r>
              <a:rPr lang="cs-CZ" altLang="cs-CZ" sz="2400"/>
              <a:t>Vlastní</a:t>
            </a:r>
          </a:p>
          <a:p>
            <a:pPr lvl="1" eaLnBrk="1" hangingPunct="1"/>
            <a:r>
              <a:rPr lang="cs-CZ" altLang="cs-CZ" sz="2400"/>
              <a:t>Cizí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>
                <a:solidFill>
                  <a:srgbClr val="0070C0"/>
                </a:solidFill>
              </a:rPr>
              <a:t>Finanční struktura (pasiva)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/>
              <a:t>Vlastní kapitál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Základní kapitál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Kapitálové fondy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Fondy ze zisku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Výsledek hospodaření minulých let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Výsledek hospodaření běžného účetního období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/>
              <a:t>Cizí zdroje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Rezervy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Dlouhodobé závazky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Krátkodobé závazky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Bankovní úvěry a výpomoci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/>
              <a:t>Časové rozlišení</a:t>
            </a:r>
            <a:endParaRPr lang="cs-CZ" altLang="cs-CZ" sz="2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C905B9-4B1E-4790-91DF-C37DCADA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rgbClr val="0070C0"/>
                </a:solidFill>
              </a:rPr>
              <a:t>Důvody použití vlastního kapitálu (zdrojů)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90AEB2-0D2B-4464-A31D-E26B14E4E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Klady</a:t>
            </a:r>
          </a:p>
          <a:p>
            <a:pPr lvl="1"/>
            <a:r>
              <a:rPr lang="cs-CZ" dirty="0"/>
              <a:t>Kapitál bez úroku</a:t>
            </a:r>
          </a:p>
          <a:p>
            <a:pPr lvl="1"/>
            <a:r>
              <a:rPr lang="cs-CZ" dirty="0"/>
              <a:t>Optimalizace kapitálové struktury (mezi dluhem a vlastním kapitálem - zvýšení)</a:t>
            </a:r>
          </a:p>
          <a:p>
            <a:pPr lvl="1"/>
            <a:r>
              <a:rPr lang="cs-CZ" dirty="0"/>
              <a:t>volnost při nakládání se získaným kapitálem </a:t>
            </a:r>
          </a:p>
          <a:p>
            <a:pPr lvl="1"/>
            <a:r>
              <a:rPr lang="cs-CZ" dirty="0"/>
              <a:t>zvýšení publicity, prestiže a důvěryhodnosti </a:t>
            </a:r>
          </a:p>
          <a:p>
            <a:pPr lvl="1"/>
            <a:r>
              <a:rPr lang="cs-CZ" dirty="0"/>
              <a:t>dělí se řídící pravomoci </a:t>
            </a:r>
          </a:p>
          <a:p>
            <a:pPr lvl="1"/>
            <a:r>
              <a:rPr lang="cs-CZ" dirty="0"/>
              <a:t>možnost zainteresovat management a zaměstnance formou odměňování manažerskými/zaměstnaneckými akciemi</a:t>
            </a:r>
          </a:p>
          <a:p>
            <a:endParaRPr lang="cs-CZ" dirty="0"/>
          </a:p>
          <a:p>
            <a:r>
              <a:rPr lang="cs-CZ" dirty="0"/>
              <a:t>Zápory</a:t>
            </a:r>
          </a:p>
          <a:p>
            <a:pPr lvl="1"/>
            <a:r>
              <a:rPr lang="cs-CZ" dirty="0"/>
              <a:t>ztráta kontroly společnosti (případně až vytěsnění) </a:t>
            </a:r>
          </a:p>
          <a:p>
            <a:pPr lvl="1"/>
            <a:r>
              <a:rPr lang="cs-CZ" dirty="0"/>
              <a:t>Náročnost (IPO) </a:t>
            </a:r>
          </a:p>
        </p:txBody>
      </p:sp>
    </p:spTree>
    <p:extLst>
      <p:ext uri="{BB962C8B-B14F-4D97-AF65-F5344CB8AC3E}">
        <p14:creationId xmlns:p14="http://schemas.microsoft.com/office/powerpoint/2010/main" val="1282512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>
                <a:solidFill>
                  <a:srgbClr val="0070C0"/>
                </a:solidFill>
              </a:rPr>
              <a:t>Složky vlastního kapitálu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Základní kapitál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Tvořen peněžitými i nepeněžitými vklady všech společníků – vyjádřený v penězích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Majetek poskytnutý společníky, přechází do majetku obchodní společnosti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Velikost podílu společníků na obchodní společnosti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základní kapitál nerovná se skutečná hodnota společnosti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Kapitálové fondy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Tvořeny peněžitými či nepeněžitými vklady společníků, které nezvyšují základní kapitál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Tvořeny i přijatými dary nebo oceňovacími rozdíly z přecenění majetku a závazku (tedy i emisní ážio)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>
                <a:solidFill>
                  <a:srgbClr val="0070C0"/>
                </a:solidFill>
              </a:rPr>
              <a:t>Složky vlastního kapitálu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/>
              <a:t>Fondy ze zisku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cs-CZ" sz="2400" dirty="0"/>
              <a:t>T</a:t>
            </a:r>
            <a:r>
              <a:rPr lang="cs-CZ" altLang="cs-CZ" sz="2400" dirty="0" err="1"/>
              <a:t>vorba</a:t>
            </a:r>
            <a:r>
              <a:rPr lang="cs-CZ" altLang="cs-CZ" sz="2400" dirty="0"/>
              <a:t> pouze dobrovolná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Ke krytí ztrát společnosti, ale i např. fondy rozvoje, odměn nebo sociální fondy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Nerozdělený zisk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Zisk, který společnosti zůstal po zaplacení daní, přídělům do fondů a vyplacení dividend akcionářům či podílů společníkům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Výsledek hospodaření běžného účetního období – výsledek hospodaření ve schvalovacím řízení – nerozdělený zisk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Může být i neuhrazená ztráta minulých let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36753D-1DC5-4BEC-AEE7-3D435B067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rgbClr val="0070C0"/>
                </a:solidFill>
              </a:rPr>
              <a:t>Použití cizích zdrojů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DFB862-717B-4D58-9C47-A9055BA63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cs-CZ" dirty="0"/>
              <a:t>Rozhodující část (vlastního) kapitálu je obvykle tvořena vyprodukovaným a reinvestovaným ziskem podniku, který přispívá k růstu podniku bez nutnosti upisování dalšího kapitálu či zadlužování. </a:t>
            </a:r>
          </a:p>
          <a:p>
            <a:r>
              <a:rPr lang="cs-CZ" dirty="0"/>
              <a:t>CK je obvykle využíván, když VK nedostačuje </a:t>
            </a:r>
          </a:p>
          <a:p>
            <a:r>
              <a:rPr lang="cs-CZ" dirty="0"/>
              <a:t>CK je levnější než vlastní – platí do určité míry; vyšší rizikovost společnosti, vyšší cena cizího kapitálu</a:t>
            </a:r>
          </a:p>
          <a:p>
            <a:r>
              <a:rPr lang="cs-CZ" dirty="0"/>
              <a:t>Klady </a:t>
            </a:r>
          </a:p>
          <a:p>
            <a:pPr lvl="1"/>
            <a:r>
              <a:rPr lang="cs-CZ" dirty="0"/>
              <a:t>nedostatek vlastních zdrojů - umožnit aktivity, které by jinak uskutečnit nemohl </a:t>
            </a:r>
          </a:p>
          <a:p>
            <a:pPr lvl="1"/>
            <a:r>
              <a:rPr lang="cs-CZ" dirty="0"/>
              <a:t>cizí zdroje jsou většinou levnější než vlastní zdroje </a:t>
            </a:r>
          </a:p>
          <a:p>
            <a:pPr lvl="1"/>
            <a:r>
              <a:rPr lang="cs-CZ" dirty="0"/>
              <a:t>úroky z úvěru jsou náklad a tím sníží daň z příjmu </a:t>
            </a:r>
          </a:p>
          <a:p>
            <a:pPr lvl="1"/>
            <a:r>
              <a:rPr lang="cs-CZ" dirty="0"/>
              <a:t>nedělí se řídící pravomoci (ale např. schůze vlastníků dluhopisů) </a:t>
            </a:r>
          </a:p>
          <a:p>
            <a:r>
              <a:rPr lang="cs-CZ" dirty="0"/>
              <a:t>Zápory</a:t>
            </a:r>
          </a:p>
          <a:p>
            <a:pPr lvl="1"/>
            <a:r>
              <a:rPr lang="cs-CZ" dirty="0"/>
              <a:t>cizí zdroje zvyšují zadluženost podniku a tím snižují jeho finanční stabilitu </a:t>
            </a:r>
          </a:p>
          <a:p>
            <a:pPr lvl="1"/>
            <a:r>
              <a:rPr lang="cs-CZ" dirty="0"/>
              <a:t>každý další dluh je dražší</a:t>
            </a:r>
          </a:p>
        </p:txBody>
      </p:sp>
    </p:spTree>
    <p:extLst>
      <p:ext uri="{BB962C8B-B14F-4D97-AF65-F5344CB8AC3E}">
        <p14:creationId xmlns:p14="http://schemas.microsoft.com/office/powerpoint/2010/main" val="33671663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1541</Words>
  <Application>Microsoft Office PowerPoint</Application>
  <PresentationFormat>Předvádění na obrazovce (4:3)</PresentationFormat>
  <Paragraphs>193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Century Gothic</vt:lpstr>
      <vt:lpstr>Courier New</vt:lpstr>
      <vt:lpstr>Palatino Linotype</vt:lpstr>
      <vt:lpstr>Wingdings</vt:lpstr>
      <vt:lpstr>Exekutivní</vt:lpstr>
      <vt:lpstr>Financování a kontrola</vt:lpstr>
      <vt:lpstr>Financování podniku</vt:lpstr>
      <vt:lpstr>Finanční zdroje</vt:lpstr>
      <vt:lpstr>Rozdělení finančních zdrojů</vt:lpstr>
      <vt:lpstr>Finanční struktura (pasiva)</vt:lpstr>
      <vt:lpstr>Důvody použití vlastního kapitálu (zdrojů)</vt:lpstr>
      <vt:lpstr>Složky vlastního kapitálu</vt:lpstr>
      <vt:lpstr>Složky vlastního kapitálu (2)</vt:lpstr>
      <vt:lpstr>Použití cizích zdrojů</vt:lpstr>
      <vt:lpstr>Složky cizího kapitálu</vt:lpstr>
      <vt:lpstr>Složky cizího kapitálu (2)</vt:lpstr>
      <vt:lpstr>Peněžní úvěry</vt:lpstr>
      <vt:lpstr>Peněžní úvěry – kontokorentní úvěr</vt:lpstr>
      <vt:lpstr>Peněžní úvěry –  provozní úvěr</vt:lpstr>
      <vt:lpstr>Peněžní úvěry –  investiční úvěr</vt:lpstr>
      <vt:lpstr>Peněžní úvěry –  eskontní úvěr</vt:lpstr>
      <vt:lpstr>Vztah vlastního a cizího kapitálu</vt:lpstr>
      <vt:lpstr>Poměr vlastního a cizího kapitálu</vt:lpstr>
      <vt:lpstr>Zlaté pravidlo vyrovnání rizika</vt:lpstr>
      <vt:lpstr>Zlaté pravidlo financování (bilanční)</vt:lpstr>
      <vt:lpstr>Zlaté pari pravidlo</vt:lpstr>
      <vt:lpstr>Zlaté poměrové pravidlo (růstové)</vt:lpstr>
      <vt:lpstr>Další možná pravidla</vt:lpstr>
      <vt:lpstr>Shrnutí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Alena Kerlinová</dc:creator>
  <cp:lastModifiedBy>Eva Tomášková</cp:lastModifiedBy>
  <cp:revision>31</cp:revision>
  <cp:lastPrinted>1601-01-01T00:00:00Z</cp:lastPrinted>
  <dcterms:created xsi:type="dcterms:W3CDTF">1601-01-01T00:00:00Z</dcterms:created>
  <dcterms:modified xsi:type="dcterms:W3CDTF">2023-09-29T08:41:24Z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