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3" r:id="rId22"/>
    <p:sldId id="312" r:id="rId23"/>
    <p:sldId id="314" r:id="rId24"/>
    <p:sldId id="315" r:id="rId25"/>
    <p:sldId id="317" r:id="rId2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strukturálních fondů, kohezní politika EU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NVV15Zk Veřejný majetek</a:t>
            </a:r>
          </a:p>
          <a:p>
            <a:r>
              <a:rPr lang="cs-CZ" dirty="0"/>
              <a:t>(8. 12. 2023)</a:t>
            </a:r>
          </a:p>
          <a:p>
            <a:r>
              <a:rPr lang="cs-CZ" dirty="0"/>
              <a:t>Tomáš Svoboda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Reakce na rostoucí disparity</a:t>
            </a:r>
          </a:p>
          <a:p>
            <a:pPr lvl="1" algn="just"/>
            <a:r>
              <a:rPr lang="cs-CZ" dirty="0"/>
              <a:t>Od 60. let zájem Komise 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1975 – počátek „regionální politiky EU“</a:t>
            </a:r>
          </a:p>
          <a:p>
            <a:pPr lvl="1" algn="just"/>
            <a:r>
              <a:rPr lang="cs-CZ" dirty="0"/>
              <a:t>Vytvoření </a:t>
            </a:r>
            <a:r>
              <a:rPr lang="cs-CZ" i="1" dirty="0">
                <a:solidFill>
                  <a:srgbClr val="0000DC"/>
                </a:solidFill>
              </a:rPr>
              <a:t>Evropského fondu 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/>
              <a:t>Důraz na konvergenci a „přechodové regiony“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reformy </a:t>
            </a:r>
            <a:r>
              <a:rPr lang="cs-CZ" dirty="0"/>
              <a:t>(navyšováním vlivu Komise, více prostředků, formováním určitého „strategického rámce“)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1988 = zásadní reforma </a:t>
            </a:r>
            <a:r>
              <a:rPr lang="cs-CZ" b="1" dirty="0">
                <a:solidFill>
                  <a:srgbClr val="0000DC"/>
                </a:solidFill>
              </a:rPr>
              <a:t>(vytvoření „kohezní politiky EU“)</a:t>
            </a:r>
          </a:p>
          <a:p>
            <a:pPr lvl="1" algn="just"/>
            <a:r>
              <a:rPr lang="cs-CZ" dirty="0"/>
              <a:t>Smlouva 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/>
              <a:t>(později také třetí územní rozměr kohezní politiky)</a:t>
            </a:r>
          </a:p>
        </p:txBody>
      </p:sp>
    </p:spTree>
    <p:extLst>
      <p:ext uri="{BB962C8B-B14F-4D97-AF65-F5344CB8AC3E}">
        <p14:creationId xmlns:p14="http://schemas.microsoft.com/office/powerpoint/2010/main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Nové principy kohezní politiky (1988)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/>
              <a:t>= operační 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/>
              <a:t>= 5 prioritních cílů (nikoli „všechno a nic“)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Adicionalita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/>
              <a:t>= „přidaná hodnota“ intervencí + obligatorní spoluúčast příjemců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/>
              <a:t>= spolupráce s různými aktéry kohezní politiky, víceúrovňová správa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2" algn="just"/>
            <a:r>
              <a:rPr lang="cs-CZ" i="1" dirty="0"/>
              <a:t>= </a:t>
            </a:r>
            <a:r>
              <a:rPr lang="fr-FR" i="1" dirty="0"/>
              <a:t>Nomenclature des Unites Territoriales Statistiques</a:t>
            </a:r>
            <a:endParaRPr lang="cs-CZ" dirty="0"/>
          </a:p>
          <a:p>
            <a:pPr lvl="1" algn="just"/>
            <a:r>
              <a:rPr lang="cs-CZ" dirty="0"/>
              <a:t>Rozpočet </a:t>
            </a:r>
            <a:r>
              <a:rPr lang="cs-CZ" dirty="0">
                <a:solidFill>
                  <a:srgbClr val="0000DC"/>
                </a:solidFill>
              </a:rPr>
              <a:t>x2</a:t>
            </a:r>
            <a:r>
              <a:rPr lang="cs-CZ" dirty="0"/>
              <a:t> (později opakovaně navyšován)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Nejobecnější účel 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= „Soudržnost“ </a:t>
            </a:r>
            <a:r>
              <a:rPr lang="cs-CZ" dirty="0"/>
              <a:t>(3 dimenze)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Hospodářská </a:t>
            </a:r>
            <a:r>
              <a:rPr lang="cs-CZ" i="1" dirty="0"/>
              <a:t>(zejména hospodářská konvergence)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Sociální </a:t>
            </a:r>
            <a:r>
              <a:rPr lang="cs-CZ" i="1" dirty="0"/>
              <a:t>(zejména zaměstnanost)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Soustava 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Ale v zásadě vágní pojmy, </a:t>
            </a:r>
            <a:r>
              <a:rPr lang="cs-CZ" dirty="0">
                <a:solidFill>
                  <a:srgbClr val="0000DC"/>
                </a:solidFill>
              </a:rPr>
              <a:t>nikoli exaktní cíle</a:t>
            </a:r>
            <a:r>
              <a:rPr lang="cs-CZ" dirty="0"/>
              <a:t>, svou podstatou  spíše pouze </a:t>
            </a:r>
            <a:r>
              <a:rPr lang="cs-CZ" dirty="0">
                <a:solidFill>
                  <a:srgbClr val="0000DC"/>
                </a:solidFill>
              </a:rPr>
              <a:t>„záměry podpory“</a:t>
            </a:r>
            <a:r>
              <a:rPr lang="cs-CZ" dirty="0"/>
              <a:t> </a:t>
            </a:r>
            <a:r>
              <a:rPr lang="cs-CZ" i="1" dirty="0"/>
              <a:t>(= „kam mají jít peníze“)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>
                <a:solidFill>
                  <a:srgbClr val="0000DC"/>
                </a:solidFill>
              </a:rPr>
              <a:t>Podpora neobydlených arktických regionů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měnové unii</a:t>
            </a:r>
          </a:p>
          <a:p>
            <a:pPr lvl="1" algn="just"/>
            <a:r>
              <a:rPr lang="cs-CZ" dirty="0"/>
              <a:t>Nový primární cíl pro zaostávající regiony nových (ale ekonomicky rozvinutých) členských států – Finska a Švédska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2000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Podpora rozvoje a strukturálních změn regionů, jejichž rozvoj zaostává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Podpora hospodářské a sociální přeměny oblastí, jež čelí strukturálním obtížím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Podpora přizpůsobování a modernizace politik a systémů vzdělávání, odborné přípravy a zaměstnanosti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konsolidace před tzv. východním rozšířením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2007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Konvergence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Evropská územní spolupráce (mezistátní projekty v pohraničních oblastech)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/>
              <a:t>Konkurenceschopnost a zaměstnanost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2013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Investice pro růst a zaměstnanost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Evropská územní spolupráce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posilování významu „nových výzev“       (strategie Evropa 2020) </a:t>
            </a:r>
          </a:p>
          <a:p>
            <a:pPr lvl="1" algn="just"/>
            <a:r>
              <a:rPr lang="cs-CZ" dirty="0"/>
              <a:t>Cíl </a:t>
            </a:r>
            <a:r>
              <a:rPr lang="cs-CZ" i="1" dirty="0"/>
              <a:t>Investice</a:t>
            </a:r>
            <a:r>
              <a:rPr lang="it-IT" i="1" dirty="0"/>
              <a:t> pro </a:t>
            </a:r>
            <a:r>
              <a:rPr lang="cs-CZ" i="1" dirty="0"/>
              <a:t>růst</a:t>
            </a:r>
            <a:r>
              <a:rPr lang="it-IT" i="1" dirty="0"/>
              <a:t> a </a:t>
            </a:r>
            <a:r>
              <a:rPr lang="cs-CZ" i="1" dirty="0"/>
              <a:t>zaměstnanost</a:t>
            </a:r>
            <a:r>
              <a:rPr lang="it-IT" i="1" dirty="0"/>
              <a:t> </a:t>
            </a:r>
            <a:r>
              <a:rPr lang="cs-CZ" dirty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Různé interpretace kohezní politiky…</a:t>
            </a:r>
          </a:p>
          <a:p>
            <a:pPr lvl="1" algn="just"/>
            <a:r>
              <a:rPr lang="cs-CZ" b="1" dirty="0"/>
              <a:t>Soudržnost = ?</a:t>
            </a:r>
          </a:p>
          <a:p>
            <a:pPr lvl="1" algn="just"/>
            <a:endParaRPr lang="cs-CZ" b="1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/>
              <a:t>- Historicky základní rozměr, ale…</a:t>
            </a:r>
          </a:p>
          <a:p>
            <a:pPr lvl="2"/>
            <a:r>
              <a:rPr lang="cs-CZ" dirty="0"/>
              <a:t>- Priority také mimo regionální kontext („</a:t>
            </a:r>
            <a:r>
              <a:rPr lang="cs-CZ" dirty="0" err="1"/>
              <a:t>lisabonizace</a:t>
            </a:r>
            <a:r>
              <a:rPr lang="cs-CZ" dirty="0"/>
              <a:t>“ kohezní politiky)</a:t>
            </a:r>
          </a:p>
          <a:p>
            <a:pPr lvl="2"/>
            <a:r>
              <a:rPr lang="cs-CZ" dirty="0"/>
              <a:t>- Příjemci podpory také rozvinuté regiony (byť v menší míře)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/>
              <a:t>- Solidarita, spravedlnost…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/>
              <a:t>- „Vítězové“ integrace kompenzují „poražené“ (resp. bohaté státy ty chudé)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/>
              <a:t>- Obecné zvyšování „integračního potenciálu“ EU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7794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</a:t>
            </a:r>
            <a:r>
              <a:rPr lang="cs-CZ" dirty="0" err="1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politik, zejm.:</a:t>
            </a:r>
            <a:endParaRPr lang="cs-CZ" i="1" dirty="0"/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Konkurenceschopnost, inovace, vzdělanostní ekonomika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Ochrana životního prostředí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Energetická závislost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Rovnost můžu a žen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Finanční krize z roku 2008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</a:t>
            </a:r>
            <a:r>
              <a:rPr lang="cs-CZ" b="1" i="1" dirty="0">
                <a:solidFill>
                  <a:srgbClr val="0000DC"/>
                </a:solidFill>
              </a:rPr>
              <a:t>Aktuálně nepochybně také onemocnění </a:t>
            </a:r>
            <a:r>
              <a:rPr lang="cs-CZ" b="1" i="1" dirty="0" err="1">
                <a:solidFill>
                  <a:srgbClr val="0000DC"/>
                </a:solidFill>
              </a:rPr>
              <a:t>Covid</a:t>
            </a:r>
            <a:r>
              <a:rPr lang="cs-CZ" b="1" i="1" dirty="0">
                <a:solidFill>
                  <a:srgbClr val="0000DC"/>
                </a:solidFill>
              </a:rPr>
              <a:t>-19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Kohezní politika je nyní součástí 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EU. 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správy.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Tzv. </a:t>
            </a:r>
            <a:r>
              <a:rPr lang="cs-CZ" i="1" dirty="0" err="1">
                <a:solidFill>
                  <a:srgbClr val="0000DC"/>
                </a:solidFill>
              </a:rPr>
              <a:t>vevrchnostenská</a:t>
            </a:r>
            <a:r>
              <a:rPr lang="cs-CZ" i="1" dirty="0">
                <a:solidFill>
                  <a:srgbClr val="0000DC"/>
                </a:solidFill>
              </a:rPr>
              <a:t> správa a </a:t>
            </a:r>
            <a:r>
              <a:rPr lang="cs-CZ" i="1" dirty="0" err="1">
                <a:solidFill>
                  <a:srgbClr val="0000DC"/>
                </a:solidFill>
              </a:rPr>
              <a:t>europeizace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Základní charakteristika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Stručný vývoj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Obsah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A některé další aspekty 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Nově „dvojí mise“ kohezní politiky </a:t>
            </a:r>
          </a:p>
          <a:p>
            <a:pPr lvl="1" algn="just"/>
            <a:r>
              <a:rPr lang="cs-CZ" dirty="0"/>
              <a:t>Stále </a:t>
            </a:r>
            <a:r>
              <a:rPr lang="cs-CZ" b="1" dirty="0"/>
              <a:t>soudržnost, </a:t>
            </a:r>
            <a:r>
              <a:rPr lang="cs-CZ" dirty="0"/>
              <a:t>nově také naplňování </a:t>
            </a:r>
            <a:r>
              <a:rPr lang="cs-CZ" b="1" dirty="0"/>
              <a:t>unijních strategií</a:t>
            </a:r>
          </a:p>
          <a:p>
            <a:pPr lvl="2" algn="just"/>
            <a:r>
              <a:rPr lang="cs-CZ" dirty="0"/>
              <a:t>- V období 2007 – 2013 </a:t>
            </a:r>
            <a:r>
              <a:rPr lang="cs-CZ" b="1" dirty="0">
                <a:solidFill>
                  <a:srgbClr val="0000DC"/>
                </a:solidFill>
              </a:rPr>
              <a:t>Lisabonská strategie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/>
              <a:t>- V období 2014 – 2020 strategie </a:t>
            </a:r>
            <a:r>
              <a:rPr lang="cs-CZ" b="1" dirty="0">
                <a:solidFill>
                  <a:srgbClr val="0000DC"/>
                </a:solidFill>
              </a:rPr>
              <a:t>Evropa 2020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růst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dirty="0"/>
              <a:t>Fakticky </a:t>
            </a:r>
            <a:r>
              <a:rPr lang="cs-CZ" b="1" dirty="0">
                <a:solidFill>
                  <a:srgbClr val="0000DC"/>
                </a:solidFill>
              </a:rPr>
              <a:t>transformace</a:t>
            </a:r>
            <a:r>
              <a:rPr lang="cs-CZ" dirty="0">
                <a:solidFill>
                  <a:srgbClr val="0000DC"/>
                </a:solidFill>
              </a:rPr>
              <a:t> kohezní politiky</a:t>
            </a:r>
            <a:r>
              <a:rPr lang="cs-CZ" dirty="0"/>
              <a:t> na unijní „investiční politiku“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Tato transformace ovšem </a:t>
            </a:r>
            <a:r>
              <a:rPr lang="cs-CZ" b="1" dirty="0">
                <a:solidFill>
                  <a:srgbClr val="0000DC"/>
                </a:solidFill>
              </a:rPr>
              <a:t>právem nepřiznaná (!)</a:t>
            </a:r>
          </a:p>
          <a:p>
            <a:pPr lvl="2" algn="just"/>
            <a:r>
              <a:rPr lang="cs-CZ" dirty="0"/>
              <a:t>(Pouze skrze sekundární právo, v primárním právu pořád tentýž cíl jako před více než 30 lety = </a:t>
            </a:r>
            <a:r>
              <a:rPr lang="cs-CZ" i="1" dirty="0"/>
              <a:t>posilování</a:t>
            </a:r>
            <a:r>
              <a:rPr lang="cs-CZ" dirty="0"/>
              <a:t> </a:t>
            </a:r>
            <a:r>
              <a:rPr lang="cs-CZ" i="1" dirty="0"/>
              <a:t>soudržnosti</a:t>
            </a:r>
            <a:r>
              <a:rPr lang="cs-CZ" dirty="0"/>
              <a:t>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/>
              <a:t>- Základní zásady (principy) kohezní politiky</a:t>
            </a:r>
          </a:p>
          <a:p>
            <a:pPr lvl="2" algn="just"/>
            <a:r>
              <a:rPr lang="cs-CZ" dirty="0"/>
              <a:t>- Jádro = příprava, schvalování a provádění operačních programů</a:t>
            </a:r>
          </a:p>
          <a:p>
            <a:pPr lvl="2" algn="just"/>
            <a:r>
              <a:rPr lang="cs-CZ" dirty="0"/>
              <a:t>- Řada dalších aspektů, zejm. požadavek udržitelnost, podíl na financování 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</a:t>
            </a:r>
            <a:r>
              <a:rPr lang="cs-CZ" dirty="0"/>
              <a:t>(viz dále)</a:t>
            </a:r>
          </a:p>
          <a:p>
            <a:pPr algn="just"/>
            <a:r>
              <a:rPr lang="cs-CZ" dirty="0"/>
              <a:t>Právo EU</a:t>
            </a:r>
          </a:p>
          <a:p>
            <a:pPr lvl="1" algn="just"/>
            <a:r>
              <a:rPr lang="cs-CZ" dirty="0"/>
              <a:t>Základní smlouvy – Smlouva o fungování EU (viz dříve)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„Obecné nařízení“ </a:t>
            </a:r>
            <a:r>
              <a:rPr lang="cs-CZ" dirty="0"/>
              <a:t>= obecná úprava základních otázek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„Zvláštní nařízení“ </a:t>
            </a:r>
            <a:r>
              <a:rPr lang="cs-CZ" dirty="0"/>
              <a:t>= úprava specifik, několik předpisů</a:t>
            </a:r>
          </a:p>
          <a:p>
            <a:pPr lvl="2" algn="just"/>
            <a:r>
              <a:rPr lang="cs-CZ" dirty="0"/>
              <a:t>- Jiné předpisy – zejm. </a:t>
            </a:r>
            <a:r>
              <a:rPr lang="cs-CZ" i="1" dirty="0">
                <a:solidFill>
                  <a:srgbClr val="0000DC"/>
                </a:solidFill>
              </a:rPr>
              <a:t>„finanční nařízení“ </a:t>
            </a:r>
            <a:r>
              <a:rPr lang="cs-CZ" dirty="0"/>
              <a:t>upravující některé 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234372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Je pochopitelně </a:t>
            </a:r>
            <a:r>
              <a:rPr lang="cs-CZ" dirty="0">
                <a:solidFill>
                  <a:srgbClr val="0000DC"/>
                </a:solidFill>
              </a:rPr>
              <a:t>stěžejní otázkou</a:t>
            </a:r>
            <a:r>
              <a:rPr lang="cs-CZ" dirty="0"/>
              <a:t>, jelikož podpora poskytována       z finančního majetku EU = fakticky majetku členských států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Základní roviny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1) Efektivnost kohezní politiky jako celku </a:t>
            </a:r>
          </a:p>
          <a:p>
            <a:pPr lvl="2" algn="just"/>
            <a:r>
              <a:rPr lang="cs-CZ" dirty="0"/>
              <a:t>- Nepanuje shoda…</a:t>
            </a:r>
          </a:p>
          <a:p>
            <a:pPr lvl="2" algn="just"/>
            <a:r>
              <a:rPr lang="cs-CZ" dirty="0"/>
              <a:t>- </a:t>
            </a:r>
            <a:r>
              <a:rPr lang="cs-CZ" b="1" dirty="0"/>
              <a:t>Irsko</a:t>
            </a:r>
            <a:r>
              <a:rPr lang="cs-CZ" dirty="0"/>
              <a:t> (považováno za úspěch konvergence) </a:t>
            </a:r>
          </a:p>
          <a:p>
            <a:pPr lvl="2" algn="just"/>
            <a:r>
              <a:rPr lang="cs-CZ" dirty="0"/>
              <a:t>- x </a:t>
            </a:r>
            <a:r>
              <a:rPr lang="cs-CZ" b="1" dirty="0"/>
              <a:t>Řecko, Itálie, Španělsko </a:t>
            </a:r>
            <a:r>
              <a:rPr lang="cs-CZ" dirty="0"/>
              <a:t>(„nekonečná“ konvergence?)</a:t>
            </a:r>
          </a:p>
          <a:p>
            <a:pPr lvl="2" algn="just"/>
            <a:r>
              <a:rPr lang="cs-CZ" dirty="0"/>
              <a:t>- Hodnocení komplikují obsahové nejasnosti = co má být vlastně dosaženo?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2) Efektivnost využívání jejích nástrojů</a:t>
            </a:r>
            <a:endParaRPr lang="cs-CZ" dirty="0"/>
          </a:p>
          <a:p>
            <a:pPr lvl="2" algn="just"/>
            <a:r>
              <a:rPr lang="cs-CZ" dirty="0"/>
              <a:t>- Význam zejména vnitrostátního práva, resp. právní úpravy jednotlivých aspektů (např. poskytování podpor, mechanismů ochrany před zneužíváním podpory apod.)</a:t>
            </a:r>
          </a:p>
          <a:p>
            <a:pPr lvl="2" algn="just"/>
            <a:r>
              <a:rPr lang="cs-CZ" dirty="0"/>
              <a:t>- V domácím kontextu existence 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 (viz dále)</a:t>
            </a:r>
          </a:p>
        </p:txBody>
      </p:sp>
    </p:spTree>
    <p:extLst>
      <p:ext uri="{BB962C8B-B14F-4D97-AF65-F5344CB8AC3E}">
        <p14:creationId xmlns:p14="http://schemas.microsoft.com/office/powerpoint/2010/main" val="441339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Unijní 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i="1" dirty="0">
                <a:solidFill>
                  <a:srgbClr val="0000DC"/>
                </a:solidFill>
              </a:rPr>
              <a:t>principy 3E </a:t>
            </a:r>
            <a:r>
              <a:rPr lang="cs-CZ" i="1" dirty="0"/>
              <a:t>(</a:t>
            </a:r>
            <a:r>
              <a:rPr lang="cs-CZ" i="1" dirty="0" err="1"/>
              <a:t>economy</a:t>
            </a:r>
            <a:r>
              <a:rPr lang="cs-CZ" i="1" dirty="0"/>
              <a:t>, </a:t>
            </a:r>
            <a:r>
              <a:rPr lang="cs-CZ" i="1" dirty="0" err="1"/>
              <a:t>efficiency</a:t>
            </a:r>
            <a:r>
              <a:rPr lang="cs-CZ" i="1" dirty="0"/>
              <a:t>, </a:t>
            </a:r>
            <a:r>
              <a:rPr lang="cs-CZ" i="1" dirty="0" err="1"/>
              <a:t>effectiveness</a:t>
            </a:r>
            <a:r>
              <a:rPr lang="cs-CZ" i="1" dirty="0"/>
              <a:t>)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Udržitelnost</a:t>
            </a:r>
            <a:r>
              <a:rPr lang="cs-CZ" dirty="0"/>
              <a:t> (obecně pouze 5 let)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Míru spolufinancování </a:t>
            </a:r>
            <a:r>
              <a:rPr lang="cs-CZ" dirty="0"/>
              <a:t>příjemcem podpory (obecně až pouze 30 %, v období 2014 – 2020 dokonce až pouze 15 %)</a:t>
            </a:r>
          </a:p>
          <a:p>
            <a:pPr lvl="1" algn="just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Nízká zainteresovanost </a:t>
            </a:r>
            <a:r>
              <a:rPr lang="cs-CZ" dirty="0"/>
              <a:t>příjemce podpory (právní i ekonomická)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V důsledku tak </a:t>
            </a:r>
            <a:r>
              <a:rPr lang="cs-CZ" b="1" dirty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/>
              <a:t>- Což klade vysoké požadavky na kvalitu veřejné správy, resp. institucí…</a:t>
            </a:r>
          </a:p>
        </p:txBody>
      </p:sp>
    </p:spTree>
    <p:extLst>
      <p:ext uri="{BB962C8B-B14F-4D97-AF65-F5344CB8AC3E}">
        <p14:creationId xmlns:p14="http://schemas.microsoft.com/office/powerpoint/2010/main" val="376068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Vnitrostátní 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</a:p>
          <a:p>
            <a:pPr lvl="2" algn="just"/>
            <a:r>
              <a:rPr lang="cs-CZ" dirty="0"/>
              <a:t>- Obzvlášť v kombinaci s relativně vysokým objemem alokované podpory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Nevyhovující právní úprava </a:t>
            </a:r>
            <a:r>
              <a:rPr lang="cs-CZ" dirty="0"/>
              <a:t>poskytování dotací, zejm.:</a:t>
            </a:r>
          </a:p>
          <a:p>
            <a:pPr lvl="2" algn="just"/>
            <a:r>
              <a:rPr lang="cs-CZ" dirty="0"/>
              <a:t>- Nejednotnost, nepřehlednost, neúplnost (srov. zákon č. 218/2000 Sb., rozpočtová pravidla, a zákon č. 250/2000 Sb., o rozpočtových pravidlech územních rozpočtů)</a:t>
            </a:r>
          </a:p>
          <a:p>
            <a:pPr lvl="2" algn="just"/>
            <a:r>
              <a:rPr lang="cs-CZ" dirty="0"/>
              <a:t>- Absence kvalitativních požadavků na poskytování dotací (viz </a:t>
            </a:r>
            <a:r>
              <a:rPr lang="cs-CZ" i="1" dirty="0"/>
              <a:t>principy 3E</a:t>
            </a:r>
            <a:r>
              <a:rPr lang="cs-CZ" dirty="0"/>
              <a:t>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Selhání při implementaci </a:t>
            </a:r>
            <a:endParaRPr lang="cs-CZ" dirty="0"/>
          </a:p>
          <a:p>
            <a:pPr lvl="2" algn="just"/>
            <a:r>
              <a:rPr lang="cs-CZ" dirty="0"/>
              <a:t>= Zejm. zneužívání podpory (ROP Severozápad apod.)</a:t>
            </a:r>
          </a:p>
        </p:txBody>
      </p:sp>
    </p:spTree>
    <p:extLst>
      <p:ext uri="{BB962C8B-B14F-4D97-AF65-F5344CB8AC3E}">
        <p14:creationId xmlns:p14="http://schemas.microsoft.com/office/powerpoint/2010/main" val="299111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(nepovinná)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b="1" dirty="0"/>
              <a:t>SVOBODA, Tomáš. </a:t>
            </a:r>
            <a:r>
              <a:rPr lang="cs-CZ" sz="1800" b="1" i="1" dirty="0"/>
              <a:t>Efektivnost využívání strukturálních fondů EU - vybrané právní aspekty</a:t>
            </a:r>
            <a:r>
              <a:rPr lang="cs-CZ" sz="1800" b="1" dirty="0"/>
              <a:t>. 1. vyd. Brno: Masarykova univerzita, 2016, 149 s. ISBN 978-80-210-8427-8.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Union. </a:t>
            </a:r>
            <a:r>
              <a:rPr lang="cs-CZ" sz="1800" dirty="0" err="1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978-0-230-52472-9.</a:t>
            </a:r>
          </a:p>
          <a:p>
            <a:pPr lvl="1" algn="just"/>
            <a:r>
              <a:rPr lang="en-US" sz="1800" dirty="0"/>
              <a:t>JONES, J. Barry, KEATING, Michael (eds.). </a:t>
            </a:r>
            <a:r>
              <a:rPr lang="en-US" sz="1800" i="1" dirty="0"/>
              <a:t>The</a:t>
            </a:r>
            <a:r>
              <a:rPr lang="cs-CZ" sz="1800" i="1" dirty="0"/>
              <a:t> </a:t>
            </a:r>
            <a:r>
              <a:rPr lang="en-US" sz="1800" i="1" dirty="0"/>
              <a:t>European Union and the Regions. </a:t>
            </a:r>
            <a:r>
              <a:rPr lang="en-US" sz="1800" dirty="0"/>
              <a:t>Oxford: Clarendon Press, 1995, 306 s.</a:t>
            </a:r>
            <a:r>
              <a:rPr lang="cs-CZ" sz="1800" dirty="0"/>
              <a:t> </a:t>
            </a:r>
            <a:r>
              <a:rPr lang="en-US" sz="1800" dirty="0"/>
              <a:t>ISBN 0-19-827999-X.</a:t>
            </a:r>
            <a:endParaRPr lang="cs-CZ" sz="1800" dirty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Structural</a:t>
            </a:r>
            <a:r>
              <a:rPr lang="cs-CZ" sz="1800" i="1" dirty="0"/>
              <a:t> </a:t>
            </a:r>
            <a:r>
              <a:rPr lang="en-US" sz="1800" i="1" dirty="0"/>
              <a:t>Policy.</a:t>
            </a:r>
            <a:r>
              <a:rPr lang="en-US" sz="1800" dirty="0"/>
              <a:t> Swedish Institute for European Policy Studies, Report No. 17,</a:t>
            </a:r>
            <a:r>
              <a:rPr lang="cs-CZ" sz="1800" dirty="0"/>
              <a:t> </a:t>
            </a:r>
            <a:r>
              <a:rPr lang="en-US" sz="1800" dirty="0"/>
              <a:t>2003, 104 s. ISBN 91-85129-16-X.</a:t>
            </a:r>
            <a:endParaRPr lang="cs-CZ" sz="1800" dirty="0"/>
          </a:p>
          <a:p>
            <a:pPr lvl="1" algn="just"/>
            <a:endParaRPr lang="cs-CZ" dirty="0"/>
          </a:p>
          <a:p>
            <a:pPr algn="just"/>
            <a:r>
              <a:rPr lang="cs-CZ" b="1" i="1" dirty="0"/>
              <a:t>Děkuji za pozornost</a:t>
            </a:r>
          </a:p>
          <a:p>
            <a:pPr algn="just"/>
            <a:r>
              <a:rPr lang="cs-CZ" b="1" i="1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Vrchnostenská X </a:t>
            </a:r>
            <a:r>
              <a:rPr lang="cs-CZ" dirty="0" err="1"/>
              <a:t>nevrchnostesnká</a:t>
            </a:r>
            <a:r>
              <a:rPr lang="cs-CZ" dirty="0"/>
              <a:t> správa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obmezují a ruší práva), ale </a:t>
            </a:r>
            <a:r>
              <a:rPr lang="cs-CZ" b="1" i="1" dirty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provozuji veřejné nemocnice, školy, zřizují a udržují veřejné komunikace atd.</a:t>
            </a:r>
            <a:r>
              <a:rPr lang="cs-CZ" i="1" dirty="0">
                <a:solidFill>
                  <a:srgbClr val="0000DC"/>
                </a:solidFill>
              </a:rPr>
              <a:t>“ </a:t>
            </a:r>
          </a:p>
          <a:p>
            <a:pPr lvl="1"/>
            <a:r>
              <a:rPr lang="cs-CZ" b="1" dirty="0"/>
              <a:t>(HOETZEL, Jiří. </a:t>
            </a:r>
            <a:r>
              <a:rPr lang="cs-CZ" b="1" i="1" dirty="0"/>
              <a:t>Československé správní právo</a:t>
            </a:r>
            <a:r>
              <a:rPr lang="cs-CZ" b="1" dirty="0"/>
              <a:t>. 2. </a:t>
            </a:r>
            <a:r>
              <a:rPr lang="cs-CZ" b="1" dirty="0" err="1"/>
              <a:t>přeprac</a:t>
            </a:r>
            <a:r>
              <a:rPr lang="cs-CZ" b="1" dirty="0"/>
              <a:t>. </a:t>
            </a:r>
            <a:r>
              <a:rPr lang="cs-CZ" b="1" dirty="0" err="1"/>
              <a:t>vyd</a:t>
            </a:r>
            <a:r>
              <a:rPr lang="cs-CZ" b="1" dirty="0"/>
              <a:t>. Praha: </a:t>
            </a:r>
            <a:r>
              <a:rPr lang="cs-CZ" b="1" dirty="0" err="1"/>
              <a:t>Melantrich</a:t>
            </a:r>
            <a:r>
              <a:rPr lang="cs-CZ" b="1" dirty="0"/>
              <a:t>, 1937, s. 13).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Možné pohledy </a:t>
            </a:r>
            <a:r>
              <a:rPr lang="cs-CZ" dirty="0"/>
              <a:t>(na tzv. </a:t>
            </a:r>
            <a:r>
              <a:rPr lang="cs-CZ" dirty="0" err="1"/>
              <a:t>nevrchnstenskou</a:t>
            </a:r>
            <a:r>
              <a:rPr lang="cs-CZ" dirty="0"/>
              <a:t> správu)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fiskální</a:t>
            </a:r>
            <a:r>
              <a:rPr lang="cs-CZ" dirty="0"/>
              <a:t> (= hospodaření s veřejným majetkem)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pečovatelská</a:t>
            </a:r>
            <a:r>
              <a:rPr lang="cs-CZ" dirty="0"/>
              <a:t> (= poskytování veřejných služeb)</a:t>
            </a:r>
            <a:endParaRPr lang="cs-CZ" b="1" dirty="0"/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Europeizace</a:t>
            </a:r>
            <a:r>
              <a:rPr lang="cs-CZ" dirty="0"/>
              <a:t> (EU)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b="1" dirty="0" err="1">
                <a:solidFill>
                  <a:srgbClr val="0000DC"/>
                </a:solidFill>
              </a:rPr>
              <a:t>Europeizace</a:t>
            </a:r>
            <a:r>
              <a:rPr lang="cs-CZ" b="1" dirty="0">
                <a:solidFill>
                  <a:srgbClr val="0000DC"/>
                </a:solidFill>
              </a:rPr>
              <a:t> vnitrostátní </a:t>
            </a:r>
            <a:r>
              <a:rPr lang="cs-CZ" b="1" dirty="0" err="1">
                <a:solidFill>
                  <a:srgbClr val="0000DC"/>
                </a:solidFill>
              </a:rPr>
              <a:t>nevrchnostenské</a:t>
            </a:r>
            <a:r>
              <a:rPr lang="cs-CZ" b="1" dirty="0">
                <a:solidFill>
                  <a:srgbClr val="0000DC"/>
                </a:solidFill>
              </a:rPr>
              <a:t> správy</a:t>
            </a:r>
          </a:p>
          <a:p>
            <a:pPr lvl="2" algn="just"/>
            <a:r>
              <a:rPr lang="cs-CZ" dirty="0"/>
              <a:t>např. regulace tzv. </a:t>
            </a:r>
            <a:r>
              <a:rPr lang="cs-CZ" b="1" dirty="0"/>
              <a:t>veřejných podpor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2/ Evropská „strategická“ spolupráce</a:t>
            </a:r>
          </a:p>
          <a:p>
            <a:pPr lvl="2" algn="just"/>
            <a:r>
              <a:rPr lang="cs-CZ" dirty="0"/>
              <a:t>např. Trans-</a:t>
            </a:r>
            <a:r>
              <a:rPr lang="cs-CZ" dirty="0" err="1"/>
              <a:t>European</a:t>
            </a:r>
            <a:r>
              <a:rPr lang="cs-CZ" dirty="0"/>
              <a:t> Transport Network </a:t>
            </a:r>
            <a:r>
              <a:rPr lang="cs-CZ" b="1" dirty="0"/>
              <a:t>(TEN-T)</a:t>
            </a:r>
          </a:p>
          <a:p>
            <a:pPr lvl="2" algn="just"/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3/ Společná regionální (?) politika</a:t>
            </a:r>
          </a:p>
          <a:p>
            <a:pPr lvl="2" algn="just"/>
            <a:r>
              <a:rPr lang="cs-CZ" dirty="0"/>
              <a:t>= </a:t>
            </a:r>
            <a:r>
              <a:rPr lang="cs-CZ" b="1" dirty="0"/>
              <a:t>kohezní politika EU</a:t>
            </a:r>
          </a:p>
          <a:p>
            <a:pPr lvl="2" algn="just"/>
            <a:r>
              <a:rPr lang="cs-CZ" dirty="0"/>
              <a:t>jejím prostřednictvím ale také </a:t>
            </a:r>
          </a:p>
        </p:txBody>
      </p:sp>
    </p:spTree>
    <p:extLst>
      <p:ext uri="{BB962C8B-B14F-4D97-AF65-F5344CB8AC3E}">
        <p14:creationId xmlns:p14="http://schemas.microsoft.com/office/powerpoint/2010/main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Kohezní politika EU = „politika soudržnosti EU“</a:t>
            </a:r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V 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Redistributivní</a:t>
            </a:r>
            <a:r>
              <a:rPr lang="cs-CZ" dirty="0"/>
              <a:t> povaha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nikoli regulativní </a:t>
            </a:r>
            <a:r>
              <a:rPr lang="cs-CZ" dirty="0"/>
              <a:t>politika (obdobně „CAP“)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finanční intervence </a:t>
            </a:r>
            <a:r>
              <a:rPr lang="cs-CZ" dirty="0"/>
              <a:t>(de facto investiční politika)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fondy (</a:t>
            </a:r>
            <a:r>
              <a:rPr lang="fr-FR" dirty="0"/>
              <a:t>EFRR, ESF a Fond </a:t>
            </a:r>
            <a:r>
              <a:rPr lang="fr-FR" dirty="0" err="1"/>
              <a:t>soudržnosti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granty (nenávratné), finanční nástroje (návratné)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lvl="1" algn="just"/>
            <a:r>
              <a:rPr lang="cs-CZ" b="1" dirty="0"/>
              <a:t>rozpočet </a:t>
            </a:r>
          </a:p>
          <a:p>
            <a:pPr lvl="1" algn="just"/>
            <a:r>
              <a:rPr lang="cs-CZ" dirty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€1 082,5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mld.</a:t>
            </a:r>
          </a:p>
          <a:p>
            <a:pPr lvl="1" algn="just"/>
            <a:r>
              <a:rPr lang="cs-CZ" dirty="0"/>
              <a:t>(zbytek „CAP“ a „provoz“ institucí EU)</a:t>
            </a:r>
          </a:p>
        </p:txBody>
      </p:sp>
    </p:spTree>
    <p:extLst>
      <p:ext uri="{BB962C8B-B14F-4D97-AF65-F5344CB8AC3E}">
        <p14:creationId xmlns:p14="http://schemas.microsoft.com/office/powerpoint/2010/main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Rozdělení rolí</a:t>
            </a:r>
          </a:p>
          <a:p>
            <a:pPr lvl="1" algn="just"/>
            <a:r>
              <a:rPr lang="cs-CZ" b="1" dirty="0"/>
              <a:t>utvářejí </a:t>
            </a:r>
            <a:r>
              <a:rPr lang="cs-CZ" dirty="0"/>
              <a:t>– </a:t>
            </a:r>
            <a:r>
              <a:rPr lang="cs-CZ" dirty="0">
                <a:solidFill>
                  <a:srgbClr val="0000DC"/>
                </a:solidFill>
              </a:rPr>
              <a:t>členské státy </a:t>
            </a:r>
            <a:r>
              <a:rPr lang="cs-CZ" dirty="0"/>
              <a:t>(Rada, Parlament)</a:t>
            </a:r>
          </a:p>
          <a:p>
            <a:pPr lvl="1" algn="just"/>
            <a:r>
              <a:rPr lang="cs-CZ" dirty="0"/>
              <a:t>unijní právní rámec kohezní politiky + rozpočet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realizují</a:t>
            </a:r>
            <a:r>
              <a:rPr lang="cs-CZ" dirty="0"/>
              <a:t> – </a:t>
            </a:r>
            <a:r>
              <a:rPr lang="cs-CZ" dirty="0">
                <a:solidFill>
                  <a:srgbClr val="0000DC"/>
                </a:solidFill>
              </a:rPr>
              <a:t>Komise 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státy</a:t>
            </a:r>
          </a:p>
          <a:p>
            <a:pPr lvl="1" algn="just"/>
            <a:r>
              <a:rPr lang="cs-CZ" dirty="0"/>
              <a:t>Komise zejména „schvaluje“ operační programy</a:t>
            </a:r>
          </a:p>
          <a:p>
            <a:pPr lvl="1" algn="just"/>
            <a:r>
              <a:rPr lang="cs-CZ" dirty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další aktéři (výbor regionů, místní aktéři…)</a:t>
            </a:r>
          </a:p>
          <a:p>
            <a:pPr lvl="1" algn="just"/>
            <a:r>
              <a:rPr lang="cs-CZ" dirty="0"/>
              <a:t>uplatnění tzv. </a:t>
            </a:r>
            <a:r>
              <a:rPr lang="cs-CZ" i="1" dirty="0">
                <a:solidFill>
                  <a:srgbClr val="0000DC"/>
                </a:solidFill>
              </a:rPr>
              <a:t>principu partnerství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obecně lze říci, že kohezní politika = </a:t>
            </a:r>
            <a:r>
              <a:rPr lang="cs-CZ" dirty="0">
                <a:solidFill>
                  <a:srgbClr val="0000DC"/>
                </a:solidFill>
              </a:rPr>
              <a:t>výsledek politických kompromisů… </a:t>
            </a:r>
            <a:r>
              <a:rPr lang="cs-CZ" b="1" dirty="0">
                <a:solidFill>
                  <a:srgbClr val="0000DC"/>
                </a:solidFill>
              </a:rPr>
              <a:t>napětí: 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Vztah k regionální politice EU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</a:rPr>
              <a:t>regionální politika </a:t>
            </a:r>
            <a:r>
              <a:rPr lang="cs-CZ" dirty="0"/>
              <a:t>= institucionální reakce na nerovnoměrný vývoj na regionální úrovni (ať již hospodářský, společenský či jiný)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 tohoto důvodu také označení </a:t>
            </a:r>
            <a:r>
              <a:rPr lang="cs-CZ" i="1" dirty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„strukturální změny“ </a:t>
            </a:r>
          </a:p>
        </p:txBody>
      </p:sp>
    </p:spTree>
    <p:extLst>
      <p:ext uri="{BB962C8B-B14F-4D97-AF65-F5344CB8AC3E}">
        <p14:creationId xmlns:p14="http://schemas.microsoft.com/office/powerpoint/2010/main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Stěžejní otázka = regionální rozdíly uvnitř EU</a:t>
            </a:r>
          </a:p>
          <a:p>
            <a:pPr lvl="1" algn="just"/>
            <a:r>
              <a:rPr lang="cs-CZ" dirty="0"/>
              <a:t>Původně neřešeny, protože: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1/ nevýznamné</a:t>
            </a:r>
            <a:r>
              <a:rPr lang="cs-CZ" dirty="0"/>
              <a:t> (původní státy rozvinuté, až na </a:t>
            </a:r>
            <a:r>
              <a:rPr lang="cs-CZ" i="1" dirty="0" err="1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2/ očekávání efektů ekonomické liberalizace </a:t>
            </a:r>
            <a:r>
              <a:rPr lang="cs-CZ" dirty="0"/>
              <a:t>(neoliberální přístup)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3/ zprvu jiné priority </a:t>
            </a:r>
            <a:r>
              <a:rPr lang="cs-CZ" i="1" dirty="0"/>
              <a:t>(budování „základů“ EU, resp. dříve ES)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Později růst významu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Prohlubování ekonomické integrace </a:t>
            </a:r>
            <a:r>
              <a:rPr lang="cs-CZ" dirty="0"/>
              <a:t>(celní unie -&gt; společný trh        -&gt; měnová unie) a jejích důsledků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EU</a:t>
            </a:r>
            <a:r>
              <a:rPr lang="cs-CZ" dirty="0"/>
              <a:t> (1973, 1981, 1986, 1995, 2004, 2007, 2013)</a:t>
            </a:r>
          </a:p>
          <a:p>
            <a:pPr lvl="1" algn="just"/>
            <a:r>
              <a:rPr lang="cs-CZ" dirty="0"/>
              <a:t>Případně také rostoucí </a:t>
            </a:r>
            <a:r>
              <a:rPr lang="cs-CZ" i="1" dirty="0">
                <a:solidFill>
                  <a:srgbClr val="0000DC"/>
                </a:solidFill>
              </a:rPr>
              <a:t>skepse k samovolnému vyrovnání regionálních rozdílů</a:t>
            </a:r>
            <a:r>
              <a:rPr lang="cs-CZ" dirty="0"/>
              <a:t> (resp. opouštění neoliberálního přístupu, místo toho nové přístupy, např. zkoumání </a:t>
            </a:r>
            <a:r>
              <a:rPr lang="cs-CZ" i="1" dirty="0"/>
              <a:t>aglomeračních sil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4069</TotalTime>
  <Words>2271</Words>
  <Application>Microsoft Office PowerPoint</Application>
  <PresentationFormat>Vlastní</PresentationFormat>
  <Paragraphs>313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Využívání strukturálních fondů, kohezní politika EU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Právní rámec kohezní politiky</vt:lpstr>
      <vt:lpstr>Efektivnost kohezní politiky</vt:lpstr>
      <vt:lpstr>„Systémová rizika“</vt:lpstr>
      <vt:lpstr>„Systémová rizika“</vt:lpstr>
      <vt:lpstr>Literatura (nepovinná)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Tomáš Svoboda</cp:lastModifiedBy>
  <cp:revision>78</cp:revision>
  <cp:lastPrinted>1601-01-01T00:00:00Z</cp:lastPrinted>
  <dcterms:created xsi:type="dcterms:W3CDTF">2019-02-27T15:02:38Z</dcterms:created>
  <dcterms:modified xsi:type="dcterms:W3CDTF">2023-12-18T11:14:22Z</dcterms:modified>
</cp:coreProperties>
</file>