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328" r:id="rId3"/>
    <p:sldId id="327" r:id="rId4"/>
    <p:sldId id="278" r:id="rId5"/>
    <p:sldId id="279" r:id="rId6"/>
    <p:sldId id="280" r:id="rId7"/>
    <p:sldId id="282" r:id="rId8"/>
    <p:sldId id="283" r:id="rId9"/>
    <p:sldId id="284" r:id="rId10"/>
    <p:sldId id="285" r:id="rId11"/>
    <p:sldId id="287" r:id="rId12"/>
    <p:sldId id="281" r:id="rId13"/>
    <p:sldId id="288" r:id="rId14"/>
    <p:sldId id="306" r:id="rId15"/>
    <p:sldId id="307" r:id="rId16"/>
    <p:sldId id="308" r:id="rId17"/>
    <p:sldId id="309" r:id="rId18"/>
    <p:sldId id="310" r:id="rId19"/>
    <p:sldId id="329" r:id="rId20"/>
    <p:sldId id="313" r:id="rId21"/>
    <p:sldId id="314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30" r:id="rId30"/>
    <p:sldId id="332" r:id="rId31"/>
    <p:sldId id="333" r:id="rId32"/>
    <p:sldId id="334" r:id="rId33"/>
    <p:sldId id="335" r:id="rId34"/>
    <p:sldId id="337" r:id="rId35"/>
    <p:sldId id="338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78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54A4A5C-44A4-45B0-93AD-2373303354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4ECC60-5493-4017-9F69-1814F41F77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  <a:endParaRPr lang="cs-CZ" altLang="cs-CZ" noProof="0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21ECC759-E732-490D-AF1C-0EC645E077A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33D21-35FA-4720-AC0D-A9743E3800A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A0B78-247A-444F-830A-2926303D992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19F4A-FFA4-48D3-B841-A44CC096C18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4B9B1-3175-4CC6-9695-D13FCF7F51B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9C63D-AF55-4801-A909-3DFE4E7A9BA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12C6A-82DF-442E-BE58-C0BF41E290C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8D76E-8595-46D7-A6DD-15CC1B86201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2F4B-3C06-4E15-871E-0C6929D775B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6E8D9-70B0-4037-910E-221E2A92B4D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EC4D4-ADFB-4719-8C74-2DC987651C1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32DAA215-1A1C-4487-A11D-16D8E970F79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5165919-443D-4062-A987-FC95C9750564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br>
              <a:rPr lang="cs-CZ" altLang="cs-CZ" dirty="0">
                <a:solidFill>
                  <a:srgbClr val="7030A0"/>
                </a:solidFill>
              </a:rPr>
            </a:b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dirty="0">
                <a:solidFill>
                  <a:srgbClr val="7030A0"/>
                </a:solidFill>
              </a:rPr>
              <a:t>Majetek obcí a krajů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NVV15Zk Veřejný majetek</a:t>
            </a:r>
            <a:br>
              <a:rPr lang="cs-CZ" altLang="cs-CZ" sz="2000" dirty="0">
                <a:solidFill>
                  <a:schemeClr val="tx1"/>
                </a:solidFill>
              </a:rPr>
            </a:br>
            <a:r>
              <a:rPr lang="cs-CZ" altLang="cs-CZ" sz="2000" b="0" dirty="0">
                <a:solidFill>
                  <a:schemeClr val="tx1"/>
                </a:solidFill>
              </a:rPr>
              <a:t>(8. 12. 2023)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sz="2000" b="0" dirty="0">
                <a:solidFill>
                  <a:schemeClr val="tx1"/>
                </a:solidFill>
              </a:rPr>
              <a:t>Tomáš Svoboda</a:t>
            </a:r>
            <a:br>
              <a:rPr lang="cs-CZ" altLang="cs-CZ" dirty="0">
                <a:solidFill>
                  <a:srgbClr val="7030A0"/>
                </a:solidFill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věci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věci dle OZ</a:t>
            </a:r>
          </a:p>
          <a:p>
            <a:pPr lvl="1"/>
            <a:r>
              <a:rPr lang="cs-CZ" sz="1800" b="1" dirty="0"/>
              <a:t>§ 496 Věci hmotné a nehmotné</a:t>
            </a:r>
          </a:p>
          <a:p>
            <a:pPr lvl="2"/>
            <a:r>
              <a:rPr lang="cs-CZ" sz="1800" b="1" dirty="0"/>
              <a:t>(1)</a:t>
            </a:r>
            <a:r>
              <a:rPr lang="cs-CZ" sz="1800" dirty="0"/>
              <a:t> Hmotná věc je ovladatelná část vnějšího světa, která má povahu samostatného předmětu.</a:t>
            </a:r>
          </a:p>
          <a:p>
            <a:pPr lvl="2"/>
            <a:r>
              <a:rPr lang="cs-CZ" sz="1800" b="1" dirty="0"/>
              <a:t>(2)</a:t>
            </a:r>
            <a:r>
              <a:rPr lang="cs-CZ" sz="1800" dirty="0"/>
              <a:t> Nehmotné věci jsou práva, jejichž povaha to připouští, a jiné věci bez hmotné podstaty.</a:t>
            </a:r>
          </a:p>
          <a:p>
            <a:pPr lvl="1"/>
            <a:r>
              <a:rPr lang="cs-CZ" sz="1800" b="1" dirty="0"/>
              <a:t>§ 498 Nemovité a movité věci</a:t>
            </a:r>
          </a:p>
          <a:p>
            <a:pPr lvl="2"/>
            <a:r>
              <a:rPr lang="cs-CZ" sz="1800" b="1" dirty="0"/>
              <a:t>(1)</a:t>
            </a:r>
            <a:r>
              <a:rPr lang="cs-CZ" sz="1800" dirty="0"/>
              <a:t> Nemovité věci jsou pozemky a podzemní stavby se samostatným účelovým určením, jakož i věcná práva k nim, a práva, která za nemovité věci prohlásí zákon. Stanoví-li zákon, že určitá věc není součástí pozemku, a nelze-li takovou věc přenést z místa na místo bez porušení její podstaty, je i tato věc nemovitá.</a:t>
            </a:r>
          </a:p>
          <a:p>
            <a:pPr lvl="2"/>
            <a:r>
              <a:rPr lang="cs-CZ" sz="1800" b="1" dirty="0"/>
              <a:t>(2)</a:t>
            </a:r>
            <a:r>
              <a:rPr lang="cs-CZ" sz="1800" dirty="0"/>
              <a:t> Veškeré další věci, ať je jejich podstata hmotná nebo nehmotná, jsou movité.</a:t>
            </a:r>
          </a:p>
          <a:p>
            <a:pPr eaLnBrk="1" hangingPunct="1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A8C339-E472-4DA9-91DA-589FCB52D0BF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Jiná majetková práva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/>
              <a:t>mimo vlastnictví veřejných věcí také </a:t>
            </a:r>
            <a:r>
              <a:rPr lang="cs-CZ" sz="1800" b="1" i="1" dirty="0">
                <a:solidFill>
                  <a:srgbClr val="C00000"/>
                </a:solidFill>
              </a:rPr>
              <a:t>jiná majetková práva </a:t>
            </a:r>
            <a:r>
              <a:rPr lang="cs-CZ" sz="1800" dirty="0"/>
              <a:t>veřejných subjektů, demonstrativně: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na poplatcích (místních) a pokutách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z titulu práva na peněžité plnění nebo nepeněžité plnění z uzavřených smluv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z titulu náhrady škody a bezdůvodného obohacení 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práva plynoucí z majetkové účasti v obchodních společnostech 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a jiná majetková práva, která na veřejný subjekt přešla zákonem, na základě zákona, děděním, rozhodnutím příslušného orgánu,…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práva vyplývající z průmyslového nebo duševního vlastnictví </a:t>
            </a:r>
          </a:p>
          <a:p>
            <a:pPr eaLnBrk="1" hangingPunct="1"/>
            <a:endParaRPr lang="cs-CZ" sz="1800" dirty="0"/>
          </a:p>
          <a:p>
            <a:pPr eaLnBrk="1" hangingPunct="1"/>
            <a:r>
              <a:rPr lang="cs-CZ" sz="1800" dirty="0"/>
              <a:t>nelze oddělit ani problematiku </a:t>
            </a:r>
            <a:r>
              <a:rPr lang="cs-CZ" sz="1800" b="1" dirty="0">
                <a:solidFill>
                  <a:srgbClr val="C00000"/>
                </a:solidFill>
              </a:rPr>
              <a:t>závazků, resp. dluhů </a:t>
            </a:r>
            <a:r>
              <a:rPr lang="cs-CZ" sz="1800" dirty="0">
                <a:solidFill>
                  <a:srgbClr val="C00000"/>
                </a:solidFill>
              </a:rPr>
              <a:t>veřejných subjektů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i="1" dirty="0"/>
              <a:t>(závazky z činnosti subjektů či související s jejich „majetkem“)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BDDD2-2FA2-491D-A8E7-40A74E3A7152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Základní zásady ve spojitosti s veřejným majetkem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subjektu veřejné správy </a:t>
            </a:r>
            <a:r>
              <a:rPr lang="cs-CZ" sz="1800" b="1" dirty="0">
                <a:solidFill>
                  <a:srgbClr val="7030A0"/>
                </a:solidFill>
              </a:rPr>
              <a:t>nelze upřít právo na žádný druh majetku </a:t>
            </a:r>
          </a:p>
          <a:p>
            <a:pPr lvl="1"/>
            <a:r>
              <a:rPr lang="cs-CZ" sz="1800" b="1" dirty="0">
                <a:solidFill>
                  <a:srgbClr val="7030A0"/>
                </a:solidFill>
              </a:rPr>
              <a:t>čl. 11/1 LZPS</a:t>
            </a:r>
            <a:endParaRPr lang="cs-CZ" sz="18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(1) Každý má právo vlastnit majetek. Vlastnické právo všech vlastníků má stejný zákonný obsah a ochranu. Dědění se zaručuje.</a:t>
            </a:r>
            <a:br>
              <a:rPr lang="cs-CZ" sz="1800" dirty="0"/>
            </a:br>
            <a:endParaRPr lang="cs-CZ" sz="1800" dirty="0"/>
          </a:p>
          <a:p>
            <a:r>
              <a:rPr lang="cs-CZ" sz="1800" b="1" dirty="0"/>
              <a:t>subjekty veřejné správy </a:t>
            </a:r>
            <a:r>
              <a:rPr lang="cs-CZ" sz="1800" b="1" dirty="0">
                <a:solidFill>
                  <a:srgbClr val="7030A0"/>
                </a:solidFill>
              </a:rPr>
              <a:t>využívají svůj majetek zejména k zajišťování svých funkcí a úkolů</a:t>
            </a:r>
            <a:r>
              <a:rPr lang="cs-CZ" sz="1800" b="1" dirty="0"/>
              <a:t> </a:t>
            </a:r>
          </a:p>
          <a:p>
            <a:pPr lvl="1"/>
            <a:r>
              <a:rPr lang="cs-CZ" sz="1800" dirty="0"/>
              <a:t>veřejný zájem, sociální funkce veřejného majetku…</a:t>
            </a:r>
          </a:p>
          <a:p>
            <a:endParaRPr lang="cs-CZ" sz="1800" b="1" dirty="0"/>
          </a:p>
          <a:p>
            <a:r>
              <a:rPr lang="cs-CZ" sz="1800" b="1" dirty="0"/>
              <a:t>majetek subjektu veřejné správy musí mít </a:t>
            </a:r>
            <a:r>
              <a:rPr lang="cs-CZ" sz="1800" b="1" dirty="0">
                <a:solidFill>
                  <a:srgbClr val="7030A0"/>
                </a:solidFill>
              </a:rPr>
              <a:t>odpovídající rozsah, druh a kvalitu </a:t>
            </a:r>
          </a:p>
          <a:p>
            <a:pPr lvl="1"/>
            <a:r>
              <a:rPr lang="cs-CZ" sz="1800" dirty="0"/>
              <a:t>určitý „hraniční“ rozsah k zajišťování viz výše</a:t>
            </a:r>
          </a:p>
          <a:p>
            <a:pPr lvl="1"/>
            <a:r>
              <a:rPr lang="cs-CZ" sz="1800" dirty="0"/>
              <a:t>různé dle veřejného subjektu/kontextu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511132-06B9-42EA-8ABB-BBC6DDD1A540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Výhradní (výlučný, obligatorní) majetek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7030A0"/>
                </a:solidFill>
              </a:rPr>
              <a:t>čl. 11/2 LZPS</a:t>
            </a:r>
          </a:p>
          <a:p>
            <a:r>
              <a:rPr lang="cs-CZ" sz="1800" i="1" dirty="0"/>
              <a:t>(2) Zákon stanoví, který majetek nezbytný k zabezpečování potřeb celé společnosti, rozvoje národního hospodářství a veřejného zájmu </a:t>
            </a:r>
            <a:r>
              <a:rPr lang="cs-CZ" sz="1800" i="1" dirty="0">
                <a:solidFill>
                  <a:srgbClr val="00287D"/>
                </a:solidFill>
              </a:rPr>
              <a:t>smí být jen ve vlastnictví </a:t>
            </a:r>
            <a:r>
              <a:rPr lang="cs-CZ" sz="1800" b="1" i="1" dirty="0">
                <a:solidFill>
                  <a:srgbClr val="00287D"/>
                </a:solidFill>
              </a:rPr>
              <a:t>státu, obce nebo určených právnických osob</a:t>
            </a:r>
            <a:r>
              <a:rPr lang="cs-CZ" sz="1800" i="1" dirty="0"/>
              <a:t>; zákon může také stanovit, že určité věci mohou být pouze ve vlastnictví občanů nebo právnických osob se sídlem v České a Slovenské Federativní Republice.</a:t>
            </a:r>
            <a:endParaRPr lang="cs-CZ" sz="1800" b="1" i="1" dirty="0"/>
          </a:p>
          <a:p>
            <a:endParaRPr lang="cs-CZ" sz="1800" dirty="0"/>
          </a:p>
          <a:p>
            <a:r>
              <a:rPr lang="cs-CZ" sz="1800" b="1" dirty="0"/>
              <a:t>= specifika v předmětu vlastnictví</a:t>
            </a:r>
          </a:p>
          <a:p>
            <a:r>
              <a:rPr lang="cs-CZ" sz="1800" dirty="0"/>
              <a:t>dosud zvláštním zákonem </a:t>
            </a:r>
            <a:r>
              <a:rPr lang="cs-CZ" sz="1800" b="1" dirty="0">
                <a:solidFill>
                  <a:srgbClr val="C00000"/>
                </a:solidFill>
              </a:rPr>
              <a:t>komplexně neupraveno</a:t>
            </a:r>
            <a:endParaRPr lang="cs-CZ" sz="1800" dirty="0"/>
          </a:p>
          <a:p>
            <a:r>
              <a:rPr lang="cs-CZ" sz="1800" dirty="0"/>
              <a:t>pouze </a:t>
            </a:r>
            <a:r>
              <a:rPr lang="cs-CZ" sz="1800" b="1" dirty="0"/>
              <a:t>dílčí případy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vyhrazené nerosty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majetek na území vojenských újezdů </a:t>
            </a:r>
            <a:r>
              <a:rPr lang="cs-CZ" sz="1800" dirty="0"/>
              <a:t>(mimo vneseného)</a:t>
            </a:r>
          </a:p>
          <a:p>
            <a:pPr lvl="1"/>
            <a:r>
              <a:rPr lang="cs-CZ" sz="1800" dirty="0"/>
              <a:t>blízko také </a:t>
            </a:r>
            <a:r>
              <a:rPr lang="cs-CZ" sz="1800" i="1" dirty="0">
                <a:solidFill>
                  <a:srgbClr val="00287D"/>
                </a:solidFill>
              </a:rPr>
              <a:t>pozemní komunikace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13B3BD-1C2D-40CB-A5D5-367E07FBEE80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Výkon majetkových práv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specifikum veřejných subjektů = </a:t>
            </a:r>
            <a:r>
              <a:rPr lang="cs-CZ" sz="1800" b="1" dirty="0">
                <a:solidFill>
                  <a:srgbClr val="7030A0"/>
                </a:solidFill>
              </a:rPr>
              <a:t>zprostředkovaný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dirty="0">
                <a:solidFill>
                  <a:srgbClr val="7030A0"/>
                </a:solidFill>
              </a:rPr>
              <a:t>výkon vlastnického práva a jiných majetkových práv</a:t>
            </a:r>
          </a:p>
          <a:p>
            <a:pPr lvl="1"/>
            <a:r>
              <a:rPr lang="cs-CZ" sz="1800" dirty="0"/>
              <a:t>mohou jednat v právních vztazích </a:t>
            </a:r>
            <a:r>
              <a:rPr lang="cs-CZ" sz="1800" b="1" dirty="0"/>
              <a:t>přímo</a:t>
            </a:r>
            <a:r>
              <a:rPr lang="cs-CZ" sz="1800" dirty="0"/>
              <a:t> (včetně majetkoprávních)</a:t>
            </a:r>
          </a:p>
          <a:p>
            <a:pPr lvl="1"/>
            <a:r>
              <a:rPr lang="cs-CZ" sz="1800" dirty="0"/>
              <a:t>současně ale také </a:t>
            </a:r>
            <a:r>
              <a:rPr lang="cs-CZ" sz="1800" b="1" dirty="0"/>
              <a:t>důvody pro zprostředkování </a:t>
            </a:r>
            <a:r>
              <a:rPr lang="cs-CZ" sz="1800" dirty="0"/>
              <a:t>tohoto jednání určitými „subjekty“, jejichž jednání zavazuje veřejný subjekt</a:t>
            </a:r>
          </a:p>
          <a:p>
            <a:endParaRPr lang="cs-CZ" sz="1800" dirty="0"/>
          </a:p>
          <a:p>
            <a:r>
              <a:rPr lang="cs-CZ" sz="1800" b="1" i="1" u="sng" dirty="0">
                <a:solidFill>
                  <a:srgbClr val="C00000"/>
                </a:solidFill>
              </a:rPr>
              <a:t>organizačně</a:t>
            </a:r>
            <a:r>
              <a:rPr lang="cs-CZ" sz="1800" dirty="0">
                <a:solidFill>
                  <a:srgbClr val="C00000"/>
                </a:solidFill>
              </a:rPr>
              <a:t> = </a:t>
            </a:r>
            <a:r>
              <a:rPr lang="cs-CZ" sz="1800" b="1" dirty="0">
                <a:solidFill>
                  <a:srgbClr val="C00000"/>
                </a:solidFill>
              </a:rPr>
              <a:t>určitými „vnitřními útvary“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organizační složky státu a ÚSC</a:t>
            </a:r>
          </a:p>
          <a:p>
            <a:r>
              <a:rPr lang="cs-CZ" sz="1800" b="1" i="1" u="sng" dirty="0">
                <a:solidFill>
                  <a:srgbClr val="C00000"/>
                </a:solidFill>
              </a:rPr>
              <a:t>právně</a:t>
            </a:r>
            <a:r>
              <a:rPr lang="cs-CZ" sz="1800" dirty="0">
                <a:solidFill>
                  <a:srgbClr val="C00000"/>
                </a:solidFill>
              </a:rPr>
              <a:t> = </a:t>
            </a:r>
            <a:r>
              <a:rPr lang="cs-CZ" sz="1800" b="1" dirty="0">
                <a:solidFill>
                  <a:srgbClr val="C00000"/>
                </a:solidFill>
              </a:rPr>
              <a:t>prostřednictvím právních subjektů </a:t>
            </a:r>
            <a:r>
              <a:rPr lang="cs-CZ" sz="1800" dirty="0"/>
              <a:t>(v pravém smyslu)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státní organizace </a:t>
            </a:r>
            <a:r>
              <a:rPr lang="cs-CZ" sz="1800" dirty="0"/>
              <a:t>(státní příspěvkové organizace, státní podniky, státní fondy)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příspěvkové organizace ÚSC, svazky obcí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64E776-34F5-45F9-BEE6-8CD16E15CF8E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„Fáze“ týkající se veřejného majetku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 případě veřejného majetku </a:t>
            </a:r>
            <a:r>
              <a:rPr lang="cs-CZ" sz="1800" b="1" dirty="0">
                <a:solidFill>
                  <a:srgbClr val="7030A0"/>
                </a:solidFill>
              </a:rPr>
              <a:t>lze rozlišovat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nabývání 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hospodaření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nakládání</a:t>
            </a:r>
          </a:p>
          <a:p>
            <a:pPr lvl="1"/>
            <a:r>
              <a:rPr lang="cs-CZ" sz="1800" dirty="0"/>
              <a:t>podrobněji viz dále</a:t>
            </a:r>
          </a:p>
          <a:p>
            <a:pPr lvl="1"/>
            <a:endParaRPr lang="cs-CZ" sz="1800" i="1" dirty="0">
              <a:solidFill>
                <a:srgbClr val="00287D"/>
              </a:solidFill>
            </a:endParaRPr>
          </a:p>
          <a:p>
            <a:r>
              <a:rPr lang="cs-CZ" sz="1800" dirty="0"/>
              <a:t>a to zejména v kontextu</a:t>
            </a:r>
          </a:p>
          <a:p>
            <a:pPr lvl="1"/>
            <a:r>
              <a:rPr lang="cs-CZ" sz="1800" dirty="0">
                <a:solidFill>
                  <a:srgbClr val="00287D"/>
                </a:solidFill>
              </a:rPr>
              <a:t>majetku státu</a:t>
            </a:r>
          </a:p>
          <a:p>
            <a:pPr lvl="1"/>
            <a:r>
              <a:rPr lang="cs-CZ" sz="1800" dirty="0">
                <a:solidFill>
                  <a:srgbClr val="00287D"/>
                </a:solidFill>
              </a:rPr>
              <a:t>majetku ÚSC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C7C4E7-6401-4916-89C2-38DC14945964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Nabývání veřejného majetku 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subjekt veřejné správy přirozenou cestou </a:t>
            </a:r>
            <a:r>
              <a:rPr lang="cs-CZ" sz="1800" dirty="0">
                <a:solidFill>
                  <a:srgbClr val="7030A0"/>
                </a:solidFill>
              </a:rPr>
              <a:t>o svůj majetek přichází, musí ho tedy doplňovat = </a:t>
            </a:r>
            <a:r>
              <a:rPr lang="cs-CZ" sz="1800" b="1" i="1" u="sng" dirty="0">
                <a:solidFill>
                  <a:srgbClr val="7030A0"/>
                </a:solidFill>
              </a:rPr>
              <a:t>nabývat</a:t>
            </a:r>
            <a:r>
              <a:rPr lang="cs-CZ" sz="1800" b="1" i="1" dirty="0">
                <a:solidFill>
                  <a:srgbClr val="7030A0"/>
                </a:solidFill>
              </a:rPr>
              <a:t> k němu vlastnické právo </a:t>
            </a:r>
          </a:p>
          <a:p>
            <a:endParaRPr lang="cs-CZ" sz="1800" dirty="0"/>
          </a:p>
          <a:p>
            <a:r>
              <a:rPr lang="cs-CZ" sz="1800" dirty="0"/>
              <a:t>i v případě veřejných subjektů nejčastěji </a:t>
            </a:r>
            <a:r>
              <a:rPr lang="cs-CZ" sz="1800" b="1" dirty="0">
                <a:solidFill>
                  <a:srgbClr val="C00000"/>
                </a:solidFill>
              </a:rPr>
              <a:t>smlouvou</a:t>
            </a:r>
            <a:endParaRPr lang="cs-CZ" sz="1800" dirty="0">
              <a:solidFill>
                <a:srgbClr val="C00000"/>
              </a:solidFill>
            </a:endParaRPr>
          </a:p>
          <a:p>
            <a:pPr lvl="1"/>
            <a:r>
              <a:rPr lang="cs-CZ" sz="1800" dirty="0"/>
              <a:t>v režimu </a:t>
            </a:r>
            <a:r>
              <a:rPr lang="cs-CZ" sz="1800" i="1" dirty="0">
                <a:solidFill>
                  <a:srgbClr val="00287D"/>
                </a:solidFill>
              </a:rPr>
              <a:t>OZ </a:t>
            </a:r>
            <a:r>
              <a:rPr lang="cs-CZ" sz="1800" dirty="0"/>
              <a:t>nebo </a:t>
            </a:r>
            <a:r>
              <a:rPr lang="cs-CZ" sz="1800" i="1" dirty="0">
                <a:solidFill>
                  <a:srgbClr val="00287D"/>
                </a:solidFill>
              </a:rPr>
              <a:t>zvláštního předpisu</a:t>
            </a:r>
          </a:p>
          <a:p>
            <a:pPr lvl="1"/>
            <a:r>
              <a:rPr lang="cs-CZ" sz="1800" dirty="0"/>
              <a:t>ale také určitá </a:t>
            </a:r>
            <a:r>
              <a:rPr lang="cs-CZ" sz="1800" i="1" dirty="0">
                <a:solidFill>
                  <a:srgbClr val="00287D"/>
                </a:solidFill>
              </a:rPr>
              <a:t>veřejnoprávní pravidla a omezení </a:t>
            </a:r>
          </a:p>
          <a:p>
            <a:r>
              <a:rPr lang="cs-CZ" sz="1800" dirty="0"/>
              <a:t>vedle toho však také </a:t>
            </a:r>
            <a:r>
              <a:rPr lang="cs-CZ" sz="1800" b="1" dirty="0">
                <a:solidFill>
                  <a:srgbClr val="C00000"/>
                </a:solidFill>
              </a:rPr>
              <a:t>mimosmluvní nabývání </a:t>
            </a:r>
            <a:r>
              <a:rPr lang="cs-CZ" sz="1800" i="1" dirty="0">
                <a:solidFill>
                  <a:srgbClr val="C00000"/>
                </a:solidFill>
              </a:rPr>
              <a:t>(tzv. jiné nabývání)</a:t>
            </a:r>
          </a:p>
          <a:p>
            <a:pPr lvl="1"/>
            <a:r>
              <a:rPr lang="cs-CZ" sz="1800" dirty="0"/>
              <a:t>zejména </a:t>
            </a:r>
            <a:r>
              <a:rPr lang="cs-CZ" sz="1800" i="1" dirty="0">
                <a:solidFill>
                  <a:srgbClr val="00287D"/>
                </a:solidFill>
              </a:rPr>
              <a:t>nabývání zákonem</a:t>
            </a:r>
            <a:r>
              <a:rPr lang="cs-CZ" sz="1800" dirty="0"/>
              <a:t>, </a:t>
            </a:r>
            <a:r>
              <a:rPr lang="cs-CZ" sz="1800" i="1" dirty="0">
                <a:solidFill>
                  <a:srgbClr val="00287D"/>
                </a:solidFill>
              </a:rPr>
              <a:t>na základě zákona</a:t>
            </a:r>
            <a:r>
              <a:rPr lang="cs-CZ" sz="1800" dirty="0"/>
              <a:t>, </a:t>
            </a:r>
            <a:r>
              <a:rPr lang="cs-CZ" sz="1800" i="1" dirty="0">
                <a:solidFill>
                  <a:srgbClr val="00287D"/>
                </a:solidFill>
              </a:rPr>
              <a:t>děděním </a:t>
            </a:r>
            <a:r>
              <a:rPr lang="cs-CZ" sz="1800" dirty="0"/>
              <a:t>či </a:t>
            </a:r>
            <a:r>
              <a:rPr lang="cs-CZ" sz="1800" i="1" dirty="0">
                <a:solidFill>
                  <a:srgbClr val="00287D"/>
                </a:solidFill>
              </a:rPr>
              <a:t>rozhodnutím příslušného orgánu</a:t>
            </a:r>
          </a:p>
          <a:p>
            <a:endParaRPr lang="cs-CZ" sz="1800" dirty="0"/>
          </a:p>
          <a:p>
            <a:r>
              <a:rPr lang="cs-CZ" sz="1800" dirty="0"/>
              <a:t>podstatná zejména </a:t>
            </a:r>
            <a:r>
              <a:rPr lang="cs-CZ" sz="1800" b="1" i="1" dirty="0">
                <a:solidFill>
                  <a:srgbClr val="7030A0"/>
                </a:solidFill>
              </a:rPr>
              <a:t>hlediska </a:t>
            </a:r>
            <a:r>
              <a:rPr lang="cs-CZ" sz="1800" i="1" dirty="0">
                <a:solidFill>
                  <a:srgbClr val="7030A0"/>
                </a:solidFill>
              </a:rPr>
              <a:t>účelnosti, hospodárnosti a efektivnosti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3BB2B6-063D-4375-9ED0-8B97E4E7D77A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Hospodaření s veřejným majetkem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při výkonu vlastnického práva (a jiných majetkových práv) veřejným subjektem jde v zásadě o </a:t>
            </a:r>
            <a:r>
              <a:rPr lang="cs-CZ" sz="1800" i="1" dirty="0">
                <a:solidFill>
                  <a:srgbClr val="C00000"/>
                </a:solidFill>
              </a:rPr>
              <a:t>držbu, užívání a z části požívání majetku, </a:t>
            </a:r>
            <a:r>
              <a:rPr lang="cs-CZ" sz="1800" dirty="0"/>
              <a:t>neboli (souhrnně vyjádřeno) </a:t>
            </a:r>
            <a:r>
              <a:rPr lang="cs-CZ" sz="1800" b="1" i="1" dirty="0">
                <a:solidFill>
                  <a:srgbClr val="7030A0"/>
                </a:solidFill>
              </a:rPr>
              <a:t>o </a:t>
            </a:r>
            <a:r>
              <a:rPr lang="cs-CZ" sz="1800" b="1" i="1" u="sng" dirty="0">
                <a:solidFill>
                  <a:srgbClr val="7030A0"/>
                </a:solidFill>
              </a:rPr>
              <a:t>hospodaření</a:t>
            </a:r>
            <a:r>
              <a:rPr lang="cs-CZ" sz="1800" b="1" i="1" dirty="0">
                <a:solidFill>
                  <a:srgbClr val="7030A0"/>
                </a:solidFill>
              </a:rPr>
              <a:t> s tímto majetkem </a:t>
            </a:r>
          </a:p>
          <a:p>
            <a:endParaRPr lang="cs-CZ" sz="1800" dirty="0"/>
          </a:p>
          <a:p>
            <a:r>
              <a:rPr lang="cs-CZ" sz="1800" dirty="0"/>
              <a:t>uplatňují se (v případě státu a ÚSC) </a:t>
            </a:r>
            <a:r>
              <a:rPr lang="cs-CZ" sz="1800" b="1" dirty="0">
                <a:solidFill>
                  <a:srgbClr val="7030A0"/>
                </a:solidFill>
              </a:rPr>
              <a:t>některé základní povinnosti při hospodaření</a:t>
            </a:r>
            <a:r>
              <a:rPr lang="cs-CZ" sz="1800" dirty="0"/>
              <a:t>,  může jít zejména o: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povinnost využívat majetek účelně a hospodárně v souladu se zájmy, funkcemi a úkoly pro daný veřejný subjekt 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povinnost vést majetek v evidenci povinnost pečovat o zachování a rozvoj majetku 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povinnost chránit majetek před neoprávněnými zásahy </a:t>
            </a:r>
          </a:p>
          <a:p>
            <a:endParaRPr lang="cs-CZ" sz="1800" dirty="0"/>
          </a:p>
          <a:p>
            <a:r>
              <a:rPr lang="cs-CZ" sz="1800" dirty="0"/>
              <a:t>specifická kategorie = např. </a:t>
            </a:r>
            <a:r>
              <a:rPr lang="cs-CZ" sz="1800" dirty="0">
                <a:solidFill>
                  <a:srgbClr val="C00000"/>
                </a:solidFill>
              </a:rPr>
              <a:t>finanční hospodaření</a:t>
            </a:r>
            <a:endParaRPr lang="cs-CZ" sz="1800" i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4375C3-71B5-44F7-82D0-93ECB9BAA491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Nakládání s veřejným majetkem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dále jde o činění právních dispozic s tímto majetkem, </a:t>
            </a:r>
            <a:r>
              <a:rPr lang="cs-CZ" sz="1800" b="1" i="1" dirty="0">
                <a:solidFill>
                  <a:srgbClr val="7030A0"/>
                </a:solidFill>
              </a:rPr>
              <a:t>neboli o </a:t>
            </a:r>
            <a:r>
              <a:rPr lang="cs-CZ" sz="1800" b="1" i="1" u="sng" dirty="0">
                <a:solidFill>
                  <a:srgbClr val="7030A0"/>
                </a:solidFill>
              </a:rPr>
              <a:t>nakládání</a:t>
            </a:r>
            <a:endParaRPr lang="cs-CZ" sz="1800" b="1" i="1" dirty="0">
              <a:solidFill>
                <a:srgbClr val="7030A0"/>
              </a:solidFill>
            </a:endParaRPr>
          </a:p>
          <a:p>
            <a:pPr lvl="1"/>
            <a:r>
              <a:rPr lang="cs-CZ" sz="1800" i="1" dirty="0"/>
              <a:t>(společně s hospodařením s veřejným majetkem také souhrnně jako „hospodaření v širším smyslu“) </a:t>
            </a:r>
          </a:p>
          <a:p>
            <a:pPr lvl="1"/>
            <a:endParaRPr lang="cs-CZ" sz="1800" i="1" dirty="0"/>
          </a:p>
          <a:p>
            <a:r>
              <a:rPr lang="cs-CZ" sz="1800" dirty="0"/>
              <a:t>současný </a:t>
            </a:r>
            <a:r>
              <a:rPr lang="cs-CZ" sz="1800" b="1" dirty="0">
                <a:solidFill>
                  <a:srgbClr val="C00000"/>
                </a:solidFill>
              </a:rPr>
              <a:t>model nakládání </a:t>
            </a:r>
            <a:r>
              <a:rPr lang="cs-CZ" sz="1800" dirty="0"/>
              <a:t>s majetkem je v principu (opět) založen na 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soukromoprávních jednáních </a:t>
            </a:r>
            <a:r>
              <a:rPr lang="cs-CZ" sz="1800" dirty="0"/>
              <a:t>(typicky smlouvě) a </a:t>
            </a:r>
          </a:p>
          <a:p>
            <a:pPr lvl="1"/>
            <a:r>
              <a:rPr lang="cs-CZ" sz="1800" dirty="0"/>
              <a:t>určitém </a:t>
            </a:r>
            <a:r>
              <a:rPr lang="cs-CZ" sz="1800" i="1" dirty="0">
                <a:solidFill>
                  <a:srgbClr val="00287D"/>
                </a:solidFill>
              </a:rPr>
              <a:t>veřejnoprávním ovlivňování </a:t>
            </a:r>
            <a:r>
              <a:rPr lang="cs-CZ" sz="1800" dirty="0"/>
              <a:t>vůle nakládajícího</a:t>
            </a:r>
          </a:p>
          <a:p>
            <a:endParaRPr lang="cs-CZ" sz="1800" dirty="0"/>
          </a:p>
          <a:p>
            <a:r>
              <a:rPr lang="cs-CZ" sz="1800" dirty="0"/>
              <a:t>v případě nakládání s majetkem lze rozlišovat zejména mezi </a:t>
            </a:r>
            <a:r>
              <a:rPr lang="cs-CZ" sz="1800" dirty="0">
                <a:solidFill>
                  <a:srgbClr val="C00000"/>
                </a:solidFill>
              </a:rPr>
              <a:t>„nakládáním běžným“ (např. převod) </a:t>
            </a:r>
            <a:r>
              <a:rPr lang="cs-CZ" sz="1800" dirty="0"/>
              <a:t>a</a:t>
            </a:r>
            <a:r>
              <a:rPr lang="cs-CZ" sz="1800" dirty="0">
                <a:solidFill>
                  <a:srgbClr val="C00000"/>
                </a:solidFill>
              </a:rPr>
              <a:t> „nakládáním jinými způsoby“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154325-5262-47D5-A260-F612C1CC42C5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obecná charakteristika ÚSC</a:t>
            </a:r>
          </a:p>
          <a:p>
            <a:pPr lvl="1" eaLnBrk="1" hangingPunct="1"/>
            <a:r>
              <a:rPr lang="cs-CZ" sz="1800" dirty="0"/>
              <a:t>= </a:t>
            </a:r>
            <a:r>
              <a:rPr lang="cs-CZ" sz="1800" i="1" dirty="0">
                <a:solidFill>
                  <a:srgbClr val="00287D"/>
                </a:solidFill>
              </a:rPr>
              <a:t>veřejnoprávní korporace </a:t>
            </a:r>
            <a:r>
              <a:rPr lang="cs-CZ" sz="1800" dirty="0"/>
              <a:t>(veřejné subjekty)</a:t>
            </a:r>
          </a:p>
          <a:p>
            <a:pPr lvl="1" eaLnBrk="1" hangingPunct="1"/>
            <a:r>
              <a:rPr lang="cs-CZ" sz="1800" dirty="0">
                <a:solidFill>
                  <a:srgbClr val="00287D"/>
                </a:solidFill>
              </a:rPr>
              <a:t>samospráva</a:t>
            </a:r>
          </a:p>
          <a:p>
            <a:pPr lvl="1" eaLnBrk="1" hangingPunct="1"/>
            <a:r>
              <a:rPr lang="cs-CZ" sz="1800" dirty="0">
                <a:solidFill>
                  <a:srgbClr val="00287D"/>
                </a:solidFill>
              </a:rPr>
              <a:t>vlastní majetek</a:t>
            </a:r>
          </a:p>
          <a:p>
            <a:pPr lvl="1" eaLnBrk="1" hangingPunct="1"/>
            <a:endParaRPr lang="cs-CZ" sz="1800" dirty="0">
              <a:solidFill>
                <a:srgbClr val="C00000"/>
              </a:solidFill>
            </a:endParaRPr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prameny</a:t>
            </a:r>
          </a:p>
          <a:p>
            <a:pPr lvl="1" eaLnBrk="1" hangingPunct="1"/>
            <a:r>
              <a:rPr lang="cs-CZ" sz="1800" b="1" i="1" dirty="0">
                <a:solidFill>
                  <a:srgbClr val="002060"/>
                </a:solidFill>
              </a:rPr>
              <a:t>čl. 101 odst. 3 Ústavy </a:t>
            </a:r>
          </a:p>
          <a:p>
            <a:pPr lvl="2" eaLnBrk="1" hangingPunct="1"/>
            <a:r>
              <a:rPr lang="cs-CZ" sz="1600" i="1" dirty="0"/>
              <a:t>Územní samosprávné celky jsou </a:t>
            </a:r>
            <a:r>
              <a:rPr lang="cs-CZ" sz="1600" b="1" i="1" dirty="0"/>
              <a:t>veřejnoprávními korporacemi</a:t>
            </a:r>
            <a:r>
              <a:rPr lang="cs-CZ" sz="1600" i="1" dirty="0"/>
              <a:t>, které mohou mít </a:t>
            </a:r>
            <a:r>
              <a:rPr lang="cs-CZ" sz="1600" b="1" i="1" dirty="0"/>
              <a:t>vlastní majetek</a:t>
            </a:r>
            <a:r>
              <a:rPr lang="cs-CZ" sz="1600" i="1" dirty="0"/>
              <a:t> a hospodaří podle vlastního rozpočtu.</a:t>
            </a:r>
          </a:p>
          <a:p>
            <a:pPr lvl="1" eaLnBrk="1" hangingPunct="1"/>
            <a:r>
              <a:rPr lang="cs-CZ" sz="1800" b="1" i="1" dirty="0">
                <a:solidFill>
                  <a:srgbClr val="002060"/>
                </a:solidFill>
              </a:rPr>
              <a:t>obecní zřízení (analogicky krajské zřízení)</a:t>
            </a:r>
          </a:p>
          <a:p>
            <a:pPr lvl="2" eaLnBrk="1" hangingPunct="1"/>
            <a:r>
              <a:rPr lang="cs-CZ" sz="1600" i="1" dirty="0"/>
              <a:t>§ 1 Obec je </a:t>
            </a:r>
            <a:r>
              <a:rPr lang="cs-CZ" sz="1600" b="1" i="1" dirty="0"/>
              <a:t>základním územním samosprávným společenstvím občanů</a:t>
            </a:r>
            <a:r>
              <a:rPr lang="cs-CZ" sz="1600" i="1" dirty="0"/>
              <a:t>; tvoří územní celek, který je vymezen hranicí území obce.</a:t>
            </a:r>
          </a:p>
          <a:p>
            <a:pPr lvl="2" eaLnBrk="1" hangingPunct="1"/>
            <a:r>
              <a:rPr lang="cs-CZ" sz="1600" i="1" dirty="0"/>
              <a:t>§ 2 (1) Obec je </a:t>
            </a:r>
            <a:r>
              <a:rPr lang="cs-CZ" sz="1600" b="1" i="1" dirty="0"/>
              <a:t>veřejnoprávní korporací</a:t>
            </a:r>
            <a:r>
              <a:rPr lang="cs-CZ" sz="1600" i="1" dirty="0"/>
              <a:t>, má vlastní </a:t>
            </a:r>
            <a:r>
              <a:rPr lang="cs-CZ" sz="1600" b="1" i="1" dirty="0"/>
              <a:t>majetek</a:t>
            </a:r>
            <a:r>
              <a:rPr lang="cs-CZ" sz="1600" i="1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Osnova semináře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dirty="0">
                <a:solidFill>
                  <a:srgbClr val="7030A0"/>
                </a:solidFill>
              </a:rPr>
              <a:t>1) Teoretická východiska problematiky tzv. veřejného majetku</a:t>
            </a:r>
          </a:p>
          <a:p>
            <a:pPr eaLnBrk="1" hangingPunct="1"/>
            <a:r>
              <a:rPr lang="cs-CZ" sz="1800" b="1" i="1" dirty="0">
                <a:solidFill>
                  <a:srgbClr val="7030A0"/>
                </a:solidFill>
              </a:rPr>
              <a:t>2) Praktické úkoly v kontextu majetku obcí</a:t>
            </a:r>
          </a:p>
          <a:p>
            <a:pPr eaLnBrk="1" hangingPunct="1"/>
            <a:r>
              <a:rPr lang="pl-PL" sz="1800" b="1" i="1" dirty="0">
                <a:solidFill>
                  <a:srgbClr val="7030A0"/>
                </a:solidFill>
              </a:rPr>
              <a:t>3) ÚSC jako vlastníci (podrobněji)</a:t>
            </a:r>
            <a:endParaRPr lang="cs-CZ" sz="18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CCE38D-5157-4181-97F3-B0B4186EA766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SzPct val="100000"/>
              <a:defRPr/>
            </a:pPr>
            <a:r>
              <a:rPr lang="cs-CZ" sz="1600" b="1" dirty="0"/>
              <a:t>veřejnoprávní korporace </a:t>
            </a:r>
            <a:r>
              <a:rPr lang="cs-CZ" sz="1600" dirty="0"/>
              <a:t>= veřejnoprávní, ale i soukromoprávní aspekt subjektivity</a:t>
            </a:r>
          </a:p>
          <a:p>
            <a:pPr eaLnBrk="1" hangingPunct="1">
              <a:defRPr/>
            </a:pPr>
            <a:endParaRPr lang="cs-CZ" sz="1600" dirty="0"/>
          </a:p>
          <a:p>
            <a:pPr eaLnBrk="1" hangingPunct="1">
              <a:defRPr/>
            </a:pPr>
            <a:r>
              <a:rPr lang="cs-CZ" sz="1600" b="1" dirty="0">
                <a:solidFill>
                  <a:srgbClr val="7030A0"/>
                </a:solidFill>
              </a:rPr>
              <a:t>ÚSC = plnohodnotný subjekt</a:t>
            </a:r>
          </a:p>
          <a:p>
            <a:pPr lvl="1" eaLnBrk="1" hangingPunct="1">
              <a:defRPr/>
            </a:pPr>
            <a:r>
              <a:rPr lang="cs-CZ" sz="1600" dirty="0"/>
              <a:t>způsobilý mít </a:t>
            </a:r>
            <a:r>
              <a:rPr lang="cs-CZ" sz="1600" b="1" dirty="0"/>
              <a:t>práva a povinnosti </a:t>
            </a:r>
            <a:r>
              <a:rPr lang="cs-CZ" sz="1600" dirty="0"/>
              <a:t>(</a:t>
            </a:r>
            <a:r>
              <a:rPr lang="cs-CZ" sz="1600" i="1" dirty="0"/>
              <a:t>majetek</a:t>
            </a:r>
            <a:r>
              <a:rPr lang="cs-CZ" sz="1600" dirty="0"/>
              <a:t>)</a:t>
            </a:r>
          </a:p>
          <a:p>
            <a:pPr lvl="1" eaLnBrk="1" hangingPunct="1">
              <a:defRPr/>
            </a:pPr>
            <a:r>
              <a:rPr lang="cs-CZ" sz="1600" dirty="0"/>
              <a:t>způsobilý </a:t>
            </a:r>
            <a:r>
              <a:rPr lang="cs-CZ" sz="1600" b="1" dirty="0"/>
              <a:t>svým jménem jednat </a:t>
            </a:r>
            <a:r>
              <a:rPr lang="cs-CZ" sz="1600" dirty="0"/>
              <a:t>v právních vztazích (a především ve vztazích majetkoprávních)</a:t>
            </a:r>
          </a:p>
          <a:p>
            <a:pPr lvl="1" eaLnBrk="1" hangingPunct="1">
              <a:defRPr/>
            </a:pPr>
            <a:r>
              <a:rPr lang="cs-CZ" sz="1600" dirty="0"/>
              <a:t>a také odpovídat</a:t>
            </a:r>
          </a:p>
          <a:p>
            <a:pPr lvl="2" eaLnBrk="1" hangingPunct="1">
              <a:defRPr/>
            </a:pPr>
            <a:r>
              <a:rPr lang="cs-CZ" sz="1600" i="1" dirty="0">
                <a:solidFill>
                  <a:srgbClr val="00287D"/>
                </a:solidFill>
              </a:rPr>
              <a:t>§ 2 (1) </a:t>
            </a:r>
            <a:r>
              <a:rPr lang="cs-CZ" sz="1600" i="1" dirty="0" err="1">
                <a:solidFill>
                  <a:srgbClr val="00287D"/>
                </a:solidFill>
              </a:rPr>
              <a:t>OZř</a:t>
            </a:r>
            <a:r>
              <a:rPr lang="cs-CZ" sz="1600" i="1" dirty="0">
                <a:solidFill>
                  <a:srgbClr val="00287D"/>
                </a:solidFill>
              </a:rPr>
              <a:t>:  …Obec vystupuje v právních vztazích svým jménem a nese </a:t>
            </a:r>
            <a:r>
              <a:rPr lang="cs-CZ" sz="1600" b="1" i="1" dirty="0">
                <a:solidFill>
                  <a:srgbClr val="00287D"/>
                </a:solidFill>
              </a:rPr>
              <a:t>odpovědnost </a:t>
            </a:r>
            <a:r>
              <a:rPr lang="cs-CZ" sz="1600" i="1" dirty="0">
                <a:solidFill>
                  <a:srgbClr val="00287D"/>
                </a:solidFill>
              </a:rPr>
              <a:t>z těchto vztahů vyplývající.</a:t>
            </a:r>
          </a:p>
          <a:p>
            <a:pPr lvl="2" eaLnBrk="1" hangingPunct="1">
              <a:defRPr/>
            </a:pPr>
            <a:endParaRPr lang="cs-CZ" sz="1600" i="1" dirty="0"/>
          </a:p>
          <a:p>
            <a:pPr eaLnBrk="1" hangingPunct="1">
              <a:defRPr/>
            </a:pPr>
            <a:r>
              <a:rPr lang="cs-CZ" sz="1600" b="1" dirty="0"/>
              <a:t>principiálně v rovné postavení s jinými vlastníky</a:t>
            </a:r>
          </a:p>
          <a:p>
            <a:pPr lvl="1" eaLnBrk="1" hangingPunct="1">
              <a:defRPr/>
            </a:pPr>
            <a:r>
              <a:rPr lang="cs-CZ" sz="1600" dirty="0"/>
              <a:t>všechna vlastnická oprávnění</a:t>
            </a:r>
          </a:p>
          <a:p>
            <a:pPr lvl="1" eaLnBrk="1" hangingPunct="1">
              <a:defRPr/>
            </a:pPr>
            <a:r>
              <a:rPr lang="cs-CZ" sz="1600" dirty="0"/>
              <a:t>a jsou také v zásadně stejně omezovány jako jiní vlastníci</a:t>
            </a:r>
          </a:p>
          <a:p>
            <a:pPr eaLnBrk="1" hangingPunct="1">
              <a:defRPr/>
            </a:pPr>
            <a:r>
              <a:rPr lang="cs-CZ" sz="1600" dirty="0"/>
              <a:t>v některých aspektech však </a:t>
            </a:r>
            <a:r>
              <a:rPr lang="cs-CZ" sz="1600" b="1" i="1" dirty="0">
                <a:solidFill>
                  <a:srgbClr val="00287D"/>
                </a:solidFill>
              </a:rPr>
              <a:t>určitá veřejnoprávní omezení </a:t>
            </a:r>
            <a:r>
              <a:rPr lang="cs-CZ" sz="1600" dirty="0"/>
              <a:t>(x spoluvlastnictví)</a:t>
            </a:r>
          </a:p>
          <a:p>
            <a:pPr eaLnBrk="1" hangingPunct="1">
              <a:defRPr/>
            </a:pPr>
            <a:endParaRPr lang="cs-CZ" sz="16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D2E044-A3A7-4393-BEBF-F1F75F4D2B60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k čemu vlastní majetek?</a:t>
            </a:r>
          </a:p>
          <a:p>
            <a:pPr lvl="1" eaLnBrk="1" hangingPunct="1"/>
            <a:r>
              <a:rPr lang="cs-CZ" sz="1800" dirty="0"/>
              <a:t>významný i u korporací</a:t>
            </a:r>
          </a:p>
          <a:p>
            <a:pPr lvl="1" eaLnBrk="1" hangingPunct="1"/>
            <a:r>
              <a:rPr lang="cs-CZ" sz="1800" dirty="0"/>
              <a:t>není výslovně stanoveno, ale obecně užívají majetek </a:t>
            </a:r>
            <a:r>
              <a:rPr lang="cs-CZ" sz="1800" b="1" dirty="0">
                <a:solidFill>
                  <a:srgbClr val="00287D"/>
                </a:solidFill>
              </a:rPr>
              <a:t>k plnění svých funkcí a úkolů</a:t>
            </a:r>
          </a:p>
          <a:p>
            <a:pPr lvl="2" eaLnBrk="1" hangingPunct="1"/>
            <a:r>
              <a:rPr lang="cs-CZ" sz="1600" i="1" dirty="0"/>
              <a:t>§ 2(2) </a:t>
            </a:r>
            <a:r>
              <a:rPr lang="cs-CZ" sz="1600" i="1" dirty="0" err="1"/>
              <a:t>OZř</a:t>
            </a:r>
            <a:r>
              <a:rPr lang="cs-CZ" sz="1600" i="1" dirty="0"/>
              <a:t>: Obec pečuje o </a:t>
            </a:r>
            <a:r>
              <a:rPr lang="cs-CZ" sz="1600" b="1" i="1" dirty="0"/>
              <a:t>všestranný rozvoj svého území </a:t>
            </a:r>
            <a:r>
              <a:rPr lang="cs-CZ" sz="1600" i="1" dirty="0"/>
              <a:t>a o </a:t>
            </a:r>
            <a:r>
              <a:rPr lang="cs-CZ" sz="1600" b="1" i="1" dirty="0"/>
              <a:t>potřeby svých občanů</a:t>
            </a:r>
            <a:r>
              <a:rPr lang="cs-CZ" sz="1600" i="1" dirty="0"/>
              <a:t>; při plnění svých úkolů </a:t>
            </a:r>
            <a:r>
              <a:rPr lang="cs-CZ" sz="1600" b="1" i="1" dirty="0"/>
              <a:t>chrání též veřejný zájem</a:t>
            </a:r>
            <a:r>
              <a:rPr lang="cs-CZ" sz="1600" i="1" dirty="0"/>
              <a:t>.</a:t>
            </a:r>
            <a:endParaRPr lang="cs-CZ" sz="1600" b="1" i="1" dirty="0">
              <a:solidFill>
                <a:srgbClr val="002060"/>
              </a:solidFill>
            </a:endParaRPr>
          </a:p>
          <a:p>
            <a:pPr lvl="1" eaLnBrk="1" hangingPunct="1"/>
            <a:r>
              <a:rPr lang="cs-CZ" sz="1800" b="1" dirty="0">
                <a:solidFill>
                  <a:srgbClr val="00287D"/>
                </a:solidFill>
              </a:rPr>
              <a:t>samostatná působnost</a:t>
            </a:r>
          </a:p>
          <a:p>
            <a:pPr lvl="2" eaLnBrk="1" hangingPunct="1"/>
            <a:r>
              <a:rPr lang="cs-CZ" sz="1600" i="1" dirty="0"/>
              <a:t>§ 7(1) </a:t>
            </a:r>
            <a:r>
              <a:rPr lang="cs-CZ" sz="1600" i="1" dirty="0" err="1"/>
              <a:t>OZř</a:t>
            </a:r>
            <a:r>
              <a:rPr lang="cs-CZ" sz="1600" i="1" dirty="0"/>
              <a:t>: Obec spravuje své záležitosti samostatně.</a:t>
            </a:r>
          </a:p>
          <a:p>
            <a:pPr lvl="2" eaLnBrk="1" hangingPunct="1"/>
            <a:endParaRPr lang="cs-CZ" sz="1800" dirty="0"/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jaká majetková práva?</a:t>
            </a:r>
          </a:p>
          <a:p>
            <a:pPr lvl="1" eaLnBrk="1" hangingPunct="1"/>
            <a:r>
              <a:rPr lang="cs-CZ" sz="1800" dirty="0"/>
              <a:t>obecně </a:t>
            </a:r>
            <a:r>
              <a:rPr lang="cs-CZ" sz="1800" b="1" dirty="0"/>
              <a:t>velká a mimořádně rozmanitá skupina práv </a:t>
            </a:r>
          </a:p>
          <a:p>
            <a:pPr lvl="1" eaLnBrk="1" hangingPunct="1"/>
            <a:r>
              <a:rPr lang="cs-CZ" sz="1800" dirty="0"/>
              <a:t>viz dříve</a:t>
            </a:r>
          </a:p>
          <a:p>
            <a:pPr eaLnBrk="1" hangingPunct="1"/>
            <a:endParaRPr lang="cs-CZ" sz="1600" b="1" i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2BCF40-F876-47A0-A123-BA45C55F22E0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Ústava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občanský zákoník </a:t>
            </a:r>
            <a:r>
              <a:rPr lang="cs-CZ" sz="1600" dirty="0"/>
              <a:t>– zákon č. 89/2012 Sb.</a:t>
            </a:r>
          </a:p>
          <a:p>
            <a:pPr lvl="1" eaLnBrk="1" hangingPunct="1"/>
            <a:r>
              <a:rPr lang="cs-CZ" sz="1600" dirty="0"/>
              <a:t>vlastnické právo, majetek,…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obecní zřízení </a:t>
            </a:r>
            <a:r>
              <a:rPr lang="cs-CZ" sz="1600" dirty="0">
                <a:solidFill>
                  <a:srgbClr val="7030A0"/>
                </a:solidFill>
              </a:rPr>
              <a:t>(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  <a:r>
              <a:rPr lang="cs-CZ" sz="1600" dirty="0"/>
              <a:t>– zákon č. 128/2000 Sb.</a:t>
            </a:r>
          </a:p>
          <a:p>
            <a:pPr lvl="1" eaLnBrk="1" hangingPunct="1"/>
            <a:r>
              <a:rPr lang="cs-CZ" sz="1600" dirty="0"/>
              <a:t>„obecná úprava“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krajské zřízení </a:t>
            </a:r>
            <a:r>
              <a:rPr lang="cs-CZ" sz="1600" dirty="0">
                <a:solidFill>
                  <a:srgbClr val="7030A0"/>
                </a:solidFill>
              </a:rPr>
              <a:t>(</a:t>
            </a:r>
            <a:r>
              <a:rPr lang="cs-CZ" sz="1600" dirty="0" err="1">
                <a:solidFill>
                  <a:srgbClr val="7030A0"/>
                </a:solidFill>
              </a:rPr>
              <a:t>KrZř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  <a:r>
              <a:rPr lang="cs-CZ" sz="1600" dirty="0"/>
              <a:t>– zákon č. 129/2000 Sb.</a:t>
            </a:r>
          </a:p>
          <a:p>
            <a:pPr lvl="1" eaLnBrk="1" hangingPunct="1"/>
            <a:r>
              <a:rPr lang="cs-CZ" sz="1600" dirty="0"/>
              <a:t>„obecná úprava“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rozpočtová pravidla územních rozpočtů </a:t>
            </a:r>
            <a:r>
              <a:rPr lang="cs-CZ" sz="1600" dirty="0">
                <a:solidFill>
                  <a:srgbClr val="7030A0"/>
                </a:solidFill>
              </a:rPr>
              <a:t>(RPÚR) </a:t>
            </a:r>
            <a:r>
              <a:rPr lang="cs-CZ" sz="1600" b="1" dirty="0"/>
              <a:t>– </a:t>
            </a:r>
            <a:r>
              <a:rPr lang="cs-CZ" sz="1600" dirty="0"/>
              <a:t>zákon č. 250/2000 Sb.</a:t>
            </a:r>
          </a:p>
          <a:p>
            <a:pPr lvl="1" eaLnBrk="1" hangingPunct="1"/>
            <a:r>
              <a:rPr lang="cs-CZ" sz="1600" dirty="0"/>
              <a:t>finanční hospodaření</a:t>
            </a:r>
          </a:p>
          <a:p>
            <a:pPr lvl="1" eaLnBrk="1" hangingPunct="1"/>
            <a:r>
              <a:rPr lang="cs-CZ" sz="1600" dirty="0"/>
              <a:t>příspěvkové organizace</a:t>
            </a:r>
          </a:p>
          <a:p>
            <a:pPr lvl="1" eaLnBrk="1" hangingPunct="1"/>
            <a:r>
              <a:rPr lang="cs-CZ" sz="1600" dirty="0"/>
              <a:t>poskytování dotací</a:t>
            </a:r>
          </a:p>
          <a:p>
            <a:pPr eaLnBrk="1" hangingPunct="1"/>
            <a:r>
              <a:rPr lang="cs-CZ" sz="1600" b="1" dirty="0"/>
              <a:t>a další předpisy…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i="1" dirty="0">
                <a:solidFill>
                  <a:srgbClr val="002060"/>
                </a:solidFill>
              </a:rPr>
              <a:t>zákon o majetku ÚSC? (není ale mohl by být opodstatněný…)</a:t>
            </a:r>
            <a:endParaRPr lang="cs-CZ" sz="16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27B6E7-4D98-4FA6-93F6-4E1F940F0613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výkon vlastnického a jiných majetkových práv </a:t>
            </a:r>
          </a:p>
          <a:p>
            <a:pPr lvl="1" eaLnBrk="1" hangingPunct="1"/>
            <a:r>
              <a:rPr lang="cs-CZ" sz="1600" b="1" dirty="0"/>
              <a:t>nejen ÚSC </a:t>
            </a:r>
            <a:r>
              <a:rPr lang="cs-CZ" sz="1600" dirty="0"/>
              <a:t>jako subjekty těchto práv, </a:t>
            </a:r>
          </a:p>
          <a:p>
            <a:pPr lvl="1" eaLnBrk="1" hangingPunct="1"/>
            <a:r>
              <a:rPr lang="cs-CZ" sz="1600" dirty="0"/>
              <a:t>ale </a:t>
            </a:r>
            <a:r>
              <a:rPr lang="cs-CZ" sz="1600" b="1" dirty="0"/>
              <a:t>i dalšími vykonavateli 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dirty="0"/>
              <a:t>v úvahu přichází:</a:t>
            </a:r>
            <a:endParaRPr lang="cs-CZ" sz="1600" b="1" dirty="0">
              <a:solidFill>
                <a:srgbClr val="C00000"/>
              </a:solidFill>
            </a:endParaRPr>
          </a:p>
          <a:p>
            <a:pPr eaLnBrk="1" hangingPunct="1"/>
            <a:r>
              <a:rPr lang="cs-CZ" sz="1600" b="1" i="1" dirty="0">
                <a:solidFill>
                  <a:srgbClr val="00287D"/>
                </a:solidFill>
              </a:rPr>
              <a:t>přímý</a:t>
            </a:r>
            <a:endParaRPr lang="cs-CZ" sz="1600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600" dirty="0"/>
              <a:t>bezprostředně orgány ÚSC </a:t>
            </a:r>
          </a:p>
          <a:p>
            <a:pPr lvl="1" eaLnBrk="1" hangingPunct="1"/>
            <a:r>
              <a:rPr lang="cs-CZ" sz="1600" dirty="0"/>
              <a:t>jménem a na účet ÚSC</a:t>
            </a:r>
          </a:p>
          <a:p>
            <a:pPr eaLnBrk="1" hangingPunct="1"/>
            <a:r>
              <a:rPr lang="cs-CZ" sz="1600" b="1" i="1" dirty="0">
                <a:solidFill>
                  <a:srgbClr val="00287D"/>
                </a:solidFill>
              </a:rPr>
              <a:t>organizačně zprostředkovaný</a:t>
            </a:r>
            <a:r>
              <a:rPr lang="cs-CZ" sz="1600" b="1" i="1" dirty="0">
                <a:solidFill>
                  <a:srgbClr val="7030A0"/>
                </a:solidFill>
              </a:rPr>
              <a:t> </a:t>
            </a:r>
            <a:r>
              <a:rPr lang="cs-CZ" sz="1600" dirty="0"/>
              <a:t>(v případě některých práv)</a:t>
            </a:r>
          </a:p>
          <a:p>
            <a:pPr lvl="1" eaLnBrk="1" hangingPunct="1"/>
            <a:r>
              <a:rPr lang="cs-CZ" sz="1600" dirty="0"/>
              <a:t>prostřednictvím </a:t>
            </a:r>
            <a:r>
              <a:rPr lang="cs-CZ" sz="1600" b="1" dirty="0"/>
              <a:t>organizačních složek </a:t>
            </a:r>
            <a:r>
              <a:rPr lang="cs-CZ" sz="1600" dirty="0"/>
              <a:t>bez právní subjektivity </a:t>
            </a:r>
          </a:p>
          <a:p>
            <a:pPr lvl="1" eaLnBrk="1" hangingPunct="1"/>
            <a:r>
              <a:rPr lang="cs-CZ" sz="1600" dirty="0"/>
              <a:t>jménem a na účet ÚSC</a:t>
            </a:r>
          </a:p>
          <a:p>
            <a:pPr eaLnBrk="1" hangingPunct="1"/>
            <a:r>
              <a:rPr lang="cs-CZ" sz="1600" b="1" i="1" dirty="0">
                <a:solidFill>
                  <a:srgbClr val="00287D"/>
                </a:solidFill>
              </a:rPr>
              <a:t>právně zprostředkovaný </a:t>
            </a:r>
            <a:r>
              <a:rPr lang="cs-CZ" sz="1600" dirty="0"/>
              <a:t>(v případě některých práv)</a:t>
            </a:r>
          </a:p>
          <a:p>
            <a:pPr lvl="1" eaLnBrk="1" hangingPunct="1"/>
            <a:r>
              <a:rPr lang="cs-CZ" sz="1600" dirty="0"/>
              <a:t>prostřednictvím právních subjektů – </a:t>
            </a:r>
            <a:r>
              <a:rPr lang="cs-CZ" sz="1600" b="1" dirty="0"/>
              <a:t>příspěvkových organizací</a:t>
            </a:r>
          </a:p>
          <a:p>
            <a:pPr lvl="1" eaLnBrk="1" hangingPunct="1"/>
            <a:r>
              <a:rPr lang="cs-CZ" sz="1600" dirty="0"/>
              <a:t>jejich jménem a na jejich účet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D32B30-A1F2-4210-A1F9-1B8B473ED6B7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organizační složky ÚSC</a:t>
            </a:r>
          </a:p>
          <a:p>
            <a:pPr lvl="1" eaLnBrk="1" hangingPunct="1"/>
            <a:r>
              <a:rPr lang="cs-CZ" sz="1600" dirty="0"/>
              <a:t>novinka stejně jako </a:t>
            </a:r>
            <a:r>
              <a:rPr lang="cs-CZ" sz="1600" dirty="0" err="1"/>
              <a:t>OrgS</a:t>
            </a:r>
            <a:r>
              <a:rPr lang="cs-CZ" sz="1600" dirty="0"/>
              <a:t> státu</a:t>
            </a:r>
          </a:p>
          <a:p>
            <a:pPr lvl="1" eaLnBrk="1" hangingPunct="1"/>
            <a:r>
              <a:rPr lang="cs-CZ" sz="1600" dirty="0" err="1"/>
              <a:t>OZř</a:t>
            </a:r>
            <a:r>
              <a:rPr lang="cs-CZ" sz="1600" dirty="0"/>
              <a:t> a </a:t>
            </a:r>
            <a:r>
              <a:rPr lang="cs-CZ" sz="1600" dirty="0" err="1"/>
              <a:t>KZř</a:t>
            </a:r>
            <a:r>
              <a:rPr lang="cs-CZ" sz="1600" dirty="0"/>
              <a:t> ale malá pozornost, nejvíce v RPÚR</a:t>
            </a:r>
          </a:p>
          <a:p>
            <a:pPr lvl="2" eaLnBrk="1" hangingPunct="1"/>
            <a:r>
              <a:rPr lang="cs-CZ" sz="1600" i="1" dirty="0"/>
              <a:t>§ 23(1) RPÚR: ÚSC může k plnění svých úkolů, zejména k hospodářskému využívání svého majetku a k zabezpečení veřejně prospěšných činností 	a) zřizovat vlastní organizační složky </a:t>
            </a:r>
            <a:r>
              <a:rPr lang="cs-CZ" sz="1600" b="1" i="1" dirty="0"/>
              <a:t>jako svá zařízení bez právní 	subjektivity</a:t>
            </a:r>
          </a:p>
          <a:p>
            <a:pPr lvl="1" eaLnBrk="1" hangingPunct="1"/>
            <a:r>
              <a:rPr lang="cs-CZ" sz="1600" dirty="0" err="1"/>
              <a:t>OrgS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2060"/>
                </a:solidFill>
              </a:rPr>
              <a:t>nejsou právními subjekty</a:t>
            </a:r>
          </a:p>
          <a:p>
            <a:pPr lvl="2" eaLnBrk="1" hangingPunct="1"/>
            <a:r>
              <a:rPr lang="cs-CZ" sz="1600" dirty="0"/>
              <a:t>nejsou tak ani způsobilé vlastnit</a:t>
            </a:r>
          </a:p>
          <a:p>
            <a:pPr lvl="1" eaLnBrk="1" hangingPunct="1"/>
            <a:r>
              <a:rPr lang="cs-CZ" sz="1600" dirty="0"/>
              <a:t>majetek ÚSC ve </a:t>
            </a:r>
            <a:r>
              <a:rPr lang="cs-CZ" sz="1600" b="1" dirty="0">
                <a:solidFill>
                  <a:srgbClr val="002060"/>
                </a:solidFill>
              </a:rPr>
              <a:t>„správě“ </a:t>
            </a:r>
          </a:p>
          <a:p>
            <a:pPr lvl="2" eaLnBrk="1" hangingPunct="1"/>
            <a:r>
              <a:rPr lang="cs-CZ" sz="1600" dirty="0"/>
              <a:t>faktická správa, nikoli práva a povinnosti (nejsou subjekty!)</a:t>
            </a:r>
          </a:p>
          <a:p>
            <a:pPr lvl="1" eaLnBrk="1" hangingPunct="1"/>
            <a:r>
              <a:rPr lang="cs-CZ" sz="1600" dirty="0"/>
              <a:t>ale! </a:t>
            </a:r>
            <a:r>
              <a:rPr lang="cs-CZ" sz="1600" b="1" dirty="0">
                <a:solidFill>
                  <a:srgbClr val="002060"/>
                </a:solidFill>
              </a:rPr>
              <a:t>mohou vstupovat do právních vztahů </a:t>
            </a:r>
          </a:p>
          <a:p>
            <a:pPr lvl="2" eaLnBrk="1" hangingPunct="1"/>
            <a:r>
              <a:rPr lang="cs-CZ" sz="1600" dirty="0"/>
              <a:t>jejich jednání je jednáním daného ÚSC</a:t>
            </a:r>
          </a:p>
          <a:p>
            <a:pPr lvl="2" eaLnBrk="1" hangingPunct="1"/>
            <a:r>
              <a:rPr lang="cs-CZ" sz="1600" dirty="0"/>
              <a:t>jedná zásadně vedoucí </a:t>
            </a:r>
            <a:r>
              <a:rPr lang="cs-CZ" sz="1600" dirty="0" err="1"/>
              <a:t>OrgS</a:t>
            </a:r>
            <a:endParaRPr lang="cs-CZ" sz="1600" dirty="0"/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7A9A18-02EB-4332-BEB6-3DC6E9182645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organizační složky ÚSC</a:t>
            </a:r>
          </a:p>
          <a:p>
            <a:pPr lvl="1" eaLnBrk="1" hangingPunct="1"/>
            <a:r>
              <a:rPr lang="cs-CZ" sz="1600" dirty="0"/>
              <a:t>nejsou účetními jednotkami ve smyslu zákona o účetnictví </a:t>
            </a:r>
          </a:p>
          <a:p>
            <a:pPr lvl="2" eaLnBrk="1" hangingPunct="1"/>
            <a:r>
              <a:rPr lang="cs-CZ" sz="1600" dirty="0"/>
              <a:t>na rozdíl od </a:t>
            </a:r>
            <a:r>
              <a:rPr lang="cs-CZ" sz="1600" dirty="0" err="1"/>
              <a:t>OrgS</a:t>
            </a:r>
            <a:r>
              <a:rPr lang="cs-CZ" sz="1600" dirty="0"/>
              <a:t> státu</a:t>
            </a:r>
          </a:p>
          <a:p>
            <a:pPr lvl="2" eaLnBrk="1" hangingPunct="1"/>
            <a:endParaRPr lang="cs-CZ" sz="1600" dirty="0"/>
          </a:p>
          <a:p>
            <a:pPr lvl="1" eaLnBrk="1" hangingPunct="1"/>
            <a:r>
              <a:rPr lang="cs-CZ" sz="1600" b="1" dirty="0">
                <a:solidFill>
                  <a:srgbClr val="002060"/>
                </a:solidFill>
              </a:rPr>
              <a:t>pro jednodušší činnosti </a:t>
            </a:r>
          </a:p>
          <a:p>
            <a:pPr lvl="2" eaLnBrk="1" hangingPunct="1"/>
            <a:r>
              <a:rPr lang="cs-CZ" sz="1600" dirty="0"/>
              <a:t>(méně zaměstnanců, jednoduché vybavení, nečleněné, jednoduché ekonomické a právní vztahy)</a:t>
            </a:r>
          </a:p>
          <a:p>
            <a:pPr lvl="1" eaLnBrk="1" hangingPunct="1"/>
            <a:r>
              <a:rPr lang="cs-CZ" sz="1600" dirty="0"/>
              <a:t>pracovníci jsou zaměstnanci zřizovatele (nestanoví li zákon jinak)</a:t>
            </a:r>
          </a:p>
          <a:p>
            <a:pPr lvl="1" eaLnBrk="1" hangingPunct="1"/>
            <a:endParaRPr lang="cs-CZ" sz="1600" dirty="0"/>
          </a:p>
          <a:p>
            <a:pPr lvl="1" eaLnBrk="1" hangingPunct="1"/>
            <a:r>
              <a:rPr lang="cs-CZ" sz="1600" b="1" dirty="0"/>
              <a:t>zastupitelstvo</a:t>
            </a:r>
          </a:p>
          <a:p>
            <a:pPr lvl="2" eaLnBrk="1" hangingPunct="1"/>
            <a:r>
              <a:rPr lang="cs-CZ" sz="1600" dirty="0"/>
              <a:t>zřizuje (včetně zřizovací listiny)</a:t>
            </a:r>
          </a:p>
          <a:p>
            <a:pPr lvl="2" eaLnBrk="1" hangingPunct="1"/>
            <a:r>
              <a:rPr lang="cs-CZ" sz="1600" dirty="0"/>
              <a:t>jmenuje vedoucího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D37BEB-F896-43A5-B027-418CF37BAE8F}" type="slidenum">
              <a:rPr lang="cs-CZ" altLang="cs-CZ" smtClean="0"/>
              <a:pPr>
                <a:defRPr/>
              </a:pPr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příspěvkové organizace ÚSC</a:t>
            </a:r>
          </a:p>
          <a:p>
            <a:pPr lvl="1" eaLnBrk="1" hangingPunct="1"/>
            <a:r>
              <a:rPr lang="cs-CZ" sz="1600" b="1" dirty="0"/>
              <a:t>„staronová“ kategorie </a:t>
            </a:r>
          </a:p>
          <a:p>
            <a:pPr lvl="2" eaLnBrk="1" hangingPunct="1"/>
            <a:r>
              <a:rPr lang="cs-CZ" sz="1600" dirty="0"/>
              <a:t>navazuje na </a:t>
            </a:r>
            <a:r>
              <a:rPr lang="cs-CZ" sz="1600" dirty="0" err="1"/>
              <a:t>PřO</a:t>
            </a:r>
            <a:r>
              <a:rPr lang="cs-CZ" sz="1600" dirty="0"/>
              <a:t> obcí a dále do minulosti</a:t>
            </a:r>
          </a:p>
          <a:p>
            <a:pPr lvl="1" eaLnBrk="1" hangingPunct="1"/>
            <a:r>
              <a:rPr lang="cs-CZ" sz="1600" dirty="0" err="1"/>
              <a:t>OZř</a:t>
            </a:r>
            <a:r>
              <a:rPr lang="cs-CZ" sz="1600" dirty="0"/>
              <a:t> a </a:t>
            </a:r>
            <a:r>
              <a:rPr lang="cs-CZ" sz="1600" dirty="0" err="1"/>
              <a:t>KZř</a:t>
            </a:r>
            <a:r>
              <a:rPr lang="cs-CZ" sz="1600" dirty="0"/>
              <a:t> opět téměř žádná pozornost, RPÚR</a:t>
            </a:r>
          </a:p>
          <a:p>
            <a:pPr lvl="2" eaLnBrk="1" hangingPunct="1"/>
            <a:r>
              <a:rPr lang="cs-CZ" sz="1600" i="1" dirty="0"/>
              <a:t>§ 23(1) RPÚR: ÚSC může k plnění svých úkolů, zejména k hospodářskému využívání svého majetku a k zabezpečení veřejně prospěšných činností </a:t>
            </a:r>
          </a:p>
          <a:p>
            <a:pPr lvl="2" eaLnBrk="1" hangingPunct="1"/>
            <a:r>
              <a:rPr lang="cs-CZ" sz="1600" i="1" dirty="0"/>
              <a:t>	b) zřizovat příspěvkové organizace jako </a:t>
            </a:r>
            <a:r>
              <a:rPr lang="cs-CZ" sz="1600" b="1" i="1" dirty="0"/>
              <a:t>právnické osoby, které 	zpravidla ve své činnosti nevytvářejí zisk</a:t>
            </a:r>
          </a:p>
          <a:p>
            <a:pPr lvl="1" eaLnBrk="1" hangingPunct="1"/>
            <a:r>
              <a:rPr lang="cs-CZ" sz="1600" dirty="0"/>
              <a:t>je </a:t>
            </a:r>
            <a:r>
              <a:rPr lang="cs-CZ" sz="1600" b="1" dirty="0">
                <a:solidFill>
                  <a:srgbClr val="002060"/>
                </a:solidFill>
              </a:rPr>
              <a:t>PO a tedy právním subjektem</a:t>
            </a:r>
          </a:p>
          <a:p>
            <a:pPr lvl="2" eaLnBrk="1" hangingPunct="1"/>
            <a:r>
              <a:rPr lang="cs-CZ" sz="1600" b="1" dirty="0"/>
              <a:t>PO veřejného práva </a:t>
            </a:r>
            <a:r>
              <a:rPr lang="cs-CZ" sz="1600" dirty="0"/>
              <a:t>(dle teorie formou veřejného ústavu)</a:t>
            </a:r>
          </a:p>
          <a:p>
            <a:pPr lvl="2" eaLnBrk="1" hangingPunct="1"/>
            <a:r>
              <a:rPr lang="cs-CZ" sz="1600" dirty="0"/>
              <a:t>nezisková právní forma</a:t>
            </a:r>
          </a:p>
          <a:p>
            <a:pPr lvl="2" eaLnBrk="1" hangingPunct="1"/>
            <a:r>
              <a:rPr lang="cs-CZ" sz="1600" i="1" dirty="0"/>
              <a:t>§ 27(1) RPÚR:  Územní samosprávný celek zřizuje příspěvkové organizace pro takové činnosti ve své působnosti, které jsou zpravidla </a:t>
            </a:r>
            <a:r>
              <a:rPr lang="cs-CZ" sz="1600" b="1" i="1" dirty="0"/>
              <a:t>neziskové a jejichž rozsah, struktura a složitost vyžadují samostatnou právní subjektivitu</a:t>
            </a:r>
            <a:r>
              <a:rPr lang="cs-CZ" sz="1600" i="1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61E76-40B0-4953-9243-F9A4EC10F43A}" type="slidenum">
              <a:rPr lang="cs-CZ" altLang="cs-CZ" smtClean="0"/>
              <a:pPr>
                <a:defRPr/>
              </a:pPr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příspěvkové organizace ÚSC</a:t>
            </a:r>
          </a:p>
          <a:p>
            <a:pPr lvl="1" eaLnBrk="1" hangingPunct="1"/>
            <a:r>
              <a:rPr lang="cs-CZ" sz="1600" dirty="0"/>
              <a:t>v právních vztazích (hmot. i proces.) </a:t>
            </a:r>
            <a:r>
              <a:rPr lang="cs-CZ" sz="1600" b="1" dirty="0"/>
              <a:t>jednají svým jménem</a:t>
            </a:r>
            <a:r>
              <a:rPr lang="cs-CZ" sz="1600" dirty="0"/>
              <a:t>, a to v rozsahu práv a povinností vymezených ve zřizovací listině</a:t>
            </a:r>
          </a:p>
          <a:p>
            <a:pPr lvl="1" eaLnBrk="1" hangingPunct="1"/>
            <a:r>
              <a:rPr lang="cs-CZ" sz="1600" b="1" i="1" dirty="0">
                <a:solidFill>
                  <a:srgbClr val="002060"/>
                </a:solidFill>
              </a:rPr>
              <a:t>je však vlastnicky nezpůsobilá!</a:t>
            </a:r>
          </a:p>
          <a:p>
            <a:pPr lvl="2" eaLnBrk="1" hangingPunct="1"/>
            <a:r>
              <a:rPr lang="cs-CZ" sz="1600" dirty="0"/>
              <a:t>nemá majetek zřizovatele ve vlastnictví, nýbrž jen </a:t>
            </a:r>
            <a:r>
              <a:rPr lang="cs-CZ" sz="1600" b="1" dirty="0"/>
              <a:t>v hospodaření </a:t>
            </a:r>
            <a:r>
              <a:rPr lang="cs-CZ" sz="1600" dirty="0"/>
              <a:t>(„svěřený majetek“) – obsah p. a p.? (zákon neřeší…)</a:t>
            </a:r>
          </a:p>
          <a:p>
            <a:pPr lvl="2" eaLnBrk="1" hangingPunct="1"/>
            <a:r>
              <a:rPr lang="cs-CZ" sz="1600" dirty="0"/>
              <a:t>+ </a:t>
            </a:r>
            <a:r>
              <a:rPr lang="cs-CZ" sz="1600" b="1" dirty="0"/>
              <a:t>nabývá majetek pro zřizovatele</a:t>
            </a:r>
          </a:p>
          <a:p>
            <a:pPr lvl="2" eaLnBrk="1" hangingPunct="1"/>
            <a:r>
              <a:rPr lang="cs-CZ" sz="1600" dirty="0"/>
              <a:t>vstupní vymezení majetku k hospodaření zřizovací listinou</a:t>
            </a:r>
          </a:p>
          <a:p>
            <a:pPr lvl="1" eaLnBrk="1" hangingPunct="1"/>
            <a:r>
              <a:rPr lang="cs-CZ" sz="1600" b="1" dirty="0">
                <a:solidFill>
                  <a:srgbClr val="002060"/>
                </a:solidFill>
              </a:rPr>
              <a:t>vlastní majetek pouze</a:t>
            </a:r>
            <a:r>
              <a:rPr lang="cs-CZ" sz="1600" dirty="0"/>
              <a:t>: majetek potřebný k výkonu činnosti, pro kterou byla zřízena, a to ve vypočtených případech </a:t>
            </a:r>
          </a:p>
          <a:p>
            <a:pPr lvl="2" eaLnBrk="1" hangingPunct="1"/>
            <a:r>
              <a:rPr lang="cs-CZ" sz="1600" dirty="0"/>
              <a:t>obecně na základě rozhodnutí zřizovatele</a:t>
            </a:r>
          </a:p>
          <a:p>
            <a:pPr lvl="2" eaLnBrk="1" hangingPunct="1"/>
            <a:r>
              <a:rPr lang="cs-CZ" sz="1600" dirty="0"/>
              <a:t>+ nabytý povinnost majetek v případě trvalé nepotřebnosti nabídnout přednostně a bezúplatně zřizovateli</a:t>
            </a:r>
          </a:p>
          <a:p>
            <a:pPr lvl="1" eaLnBrk="1" hangingPunct="1"/>
            <a:r>
              <a:rPr lang="cs-CZ" sz="1600" b="1" dirty="0">
                <a:solidFill>
                  <a:srgbClr val="002060"/>
                </a:solidFill>
              </a:rPr>
              <a:t>RPÚR upravují </a:t>
            </a:r>
            <a:r>
              <a:rPr lang="cs-CZ" sz="1600" dirty="0"/>
              <a:t>jejich vznik (včetně povinného obsahu zřizovací listiny), změny a rušení a finanční hospodaření (omezující pravidla pro půjčka, ručení apod.) 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829008-2657-4B8C-B6BD-25247043A35F}" type="slidenum">
              <a:rPr lang="cs-CZ" altLang="cs-CZ" smtClean="0"/>
              <a:pPr>
                <a:defRPr/>
              </a:pPr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svazky obcí</a:t>
            </a:r>
          </a:p>
          <a:p>
            <a:pPr lvl="1" eaLnBrk="1" hangingPunct="1"/>
            <a:r>
              <a:rPr lang="cs-CZ" sz="1600" dirty="0"/>
              <a:t>korporace svého druhu – </a:t>
            </a:r>
            <a:r>
              <a:rPr lang="cs-CZ" sz="1600" b="1" dirty="0"/>
              <a:t>pouze obce </a:t>
            </a:r>
          </a:p>
          <a:p>
            <a:pPr lvl="1" eaLnBrk="1" hangingPunct="1"/>
            <a:r>
              <a:rPr lang="cs-CZ" sz="1600" dirty="0"/>
              <a:t>založení zápisem do rejstříku svazků obcí </a:t>
            </a:r>
          </a:p>
          <a:p>
            <a:pPr lvl="1" eaLnBrk="1" hangingPunct="1"/>
            <a:r>
              <a:rPr lang="cs-CZ" sz="1600" dirty="0"/>
              <a:t>odpovídají svým majetkem za neplnění svých povinností</a:t>
            </a:r>
          </a:p>
          <a:p>
            <a:pPr lvl="1" eaLnBrk="1" hangingPunct="1"/>
            <a:r>
              <a:rPr lang="cs-CZ" sz="1600" dirty="0"/>
              <a:t>majetkoprávního hlediska jakýsi </a:t>
            </a:r>
            <a:r>
              <a:rPr lang="cs-CZ" sz="1600" b="1" dirty="0">
                <a:solidFill>
                  <a:srgbClr val="002060"/>
                </a:solidFill>
              </a:rPr>
              <a:t>„smíšený“ typ</a:t>
            </a:r>
          </a:p>
          <a:p>
            <a:pPr lvl="2" eaLnBrk="1" hangingPunct="1"/>
            <a:r>
              <a:rPr lang="cs-CZ" sz="1600" dirty="0"/>
              <a:t>majetek, který vložily obce (zastupitelstvo)</a:t>
            </a:r>
          </a:p>
          <a:p>
            <a:pPr lvl="2" eaLnBrk="1" hangingPunct="1"/>
            <a:r>
              <a:rPr lang="cs-CZ" sz="1600" dirty="0"/>
              <a:t>hospodaření v mezích stanov svazku (obdobně </a:t>
            </a:r>
            <a:r>
              <a:rPr lang="cs-CZ" sz="1600" dirty="0" err="1"/>
              <a:t>PřO</a:t>
            </a:r>
            <a:r>
              <a:rPr lang="cs-CZ" sz="1600" dirty="0"/>
              <a:t>) </a:t>
            </a:r>
          </a:p>
          <a:p>
            <a:pPr lvl="2" eaLnBrk="1" hangingPunct="1"/>
            <a:r>
              <a:rPr lang="cs-CZ" sz="1600" dirty="0"/>
              <a:t>majetek svazku, který „získal svou vlastní činností“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městské obvody (městské části) </a:t>
            </a:r>
          </a:p>
          <a:p>
            <a:pPr lvl="1" eaLnBrk="1" hangingPunct="1"/>
            <a:r>
              <a:rPr lang="cs-CZ" sz="1600" dirty="0"/>
              <a:t>statutárního města / </a:t>
            </a:r>
            <a:r>
              <a:rPr lang="cs-CZ" sz="1600" dirty="0" err="1"/>
              <a:t>hl.m</a:t>
            </a:r>
            <a:r>
              <a:rPr lang="cs-CZ" sz="1600" dirty="0"/>
              <a:t>. Prahy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dirty="0"/>
              <a:t>možná budoucí úprava = </a:t>
            </a:r>
            <a:r>
              <a:rPr lang="cs-CZ" sz="1600" b="1" dirty="0"/>
              <a:t>veřejné PO v působnosti ÚSC</a:t>
            </a:r>
          </a:p>
          <a:p>
            <a:pPr lvl="1" eaLnBrk="1" hangingPunct="1"/>
            <a:r>
              <a:rPr lang="cs-CZ" sz="1600" dirty="0"/>
              <a:t>jak veřejné ústavy, tak veřejné podniky (dnes tzv. komunální podniky)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3228B-1BE8-4C89-BF9F-A1CEC08611CC}" type="slidenum">
              <a:rPr lang="cs-CZ" altLang="cs-CZ" smtClean="0"/>
              <a:pPr>
                <a:defRPr/>
              </a:pPr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Praktické příklady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Starosta obce získal nabídku na provedení rekonstrukce budovy obecního úřadu. S ohledem na skutečnost, že předložená nabídka byla „mimořádné výhodná“, obratem podepsal předmětnou smlouvu s dodavatelem. (Pozn.: v obci je volena rada.)</a:t>
            </a:r>
          </a:p>
          <a:p>
            <a:pPr eaLnBrk="1" hangingPunct="1"/>
            <a:endParaRPr lang="cs-CZ" sz="1800" dirty="0"/>
          </a:p>
          <a:p>
            <a:pPr lvl="1" eaLnBrk="1" hangingPunct="1"/>
            <a:r>
              <a:rPr lang="cs-CZ" sz="1800" i="1" dirty="0"/>
              <a:t>1) Jaké je obecně postavení (úloha) starosty v tomto kontextu?</a:t>
            </a:r>
          </a:p>
          <a:p>
            <a:pPr lvl="1" eaLnBrk="1" hangingPunct="1"/>
            <a:r>
              <a:rPr lang="cs-CZ" sz="1800" i="1" dirty="0"/>
              <a:t>2) Postupoval starosta správně?</a:t>
            </a:r>
          </a:p>
          <a:p>
            <a:pPr lvl="1" eaLnBrk="1" hangingPunct="1"/>
            <a:r>
              <a:rPr lang="cs-CZ" sz="1800" i="1" dirty="0"/>
              <a:t>3) Změnila by se situace, pokud by součástí smlouvy byl také splátkový kalendář na dobu dvou let?</a:t>
            </a:r>
          </a:p>
          <a:p>
            <a:pPr lvl="1" eaLnBrk="1" hangingPunct="1"/>
            <a:r>
              <a:rPr lang="cs-CZ" sz="1800" i="1" dirty="0"/>
              <a:t>4) Kdy by se smlouva stala platnou?</a:t>
            </a:r>
          </a:p>
          <a:p>
            <a:pPr lvl="1" eaLnBrk="1" hangingPunct="1"/>
            <a:r>
              <a:rPr lang="cs-CZ" sz="1800" i="1" dirty="0"/>
              <a:t>5) V kolika „fázích“ probíhá právní jednání obce?</a:t>
            </a:r>
          </a:p>
          <a:p>
            <a:pPr eaLnBrk="1" hangingPunct="1">
              <a:buFont typeface="+mj-lt"/>
              <a:buAutoNum type="arabicPeriod"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244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Ekonomický základ VS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základ veřejné správy </a:t>
            </a:r>
            <a:r>
              <a:rPr lang="cs-CZ" sz="1800" dirty="0"/>
              <a:t>- </a:t>
            </a:r>
            <a:r>
              <a:rPr lang="cs-CZ" sz="1800" b="1" dirty="0">
                <a:solidFill>
                  <a:srgbClr val="7030A0"/>
                </a:solidFill>
              </a:rPr>
              <a:t>„dimenze“</a:t>
            </a:r>
          </a:p>
          <a:p>
            <a:pPr lvl="1" eaLnBrk="1" hangingPunct="1"/>
            <a:r>
              <a:rPr lang="cs-CZ" sz="1800" b="1" i="1" dirty="0">
                <a:solidFill>
                  <a:srgbClr val="00287D"/>
                </a:solidFill>
              </a:rPr>
              <a:t>právní</a:t>
            </a:r>
            <a:r>
              <a:rPr lang="cs-CZ" sz="1800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(právní působení navenek, ale také „vnitřní“ aspekty)</a:t>
            </a:r>
          </a:p>
          <a:p>
            <a:pPr lvl="1" eaLnBrk="1" hangingPunct="1"/>
            <a:r>
              <a:rPr lang="cs-CZ" sz="1800" b="1" i="1" dirty="0">
                <a:solidFill>
                  <a:srgbClr val="00287D"/>
                </a:solidFill>
              </a:rPr>
              <a:t>personální</a:t>
            </a:r>
            <a:r>
              <a:rPr lang="cs-CZ" sz="1800" dirty="0"/>
              <a:t> (zaměstnanci VS, „státní služba“,…)</a:t>
            </a:r>
          </a:p>
          <a:p>
            <a:pPr lvl="1" eaLnBrk="1" hangingPunct="1"/>
            <a:r>
              <a:rPr lang="cs-CZ" sz="1800" b="1" i="1" dirty="0">
                <a:solidFill>
                  <a:srgbClr val="00287D"/>
                </a:solidFill>
              </a:rPr>
              <a:t>materiální </a:t>
            </a:r>
            <a:r>
              <a:rPr lang="cs-CZ" sz="1800" dirty="0"/>
              <a:t>(zázemí - budovy, vybavení,…)</a:t>
            </a:r>
          </a:p>
          <a:p>
            <a:pPr lvl="1" eaLnBrk="1" hangingPunct="1"/>
            <a:r>
              <a:rPr lang="cs-CZ" sz="1800" dirty="0"/>
              <a:t>ale také </a:t>
            </a:r>
            <a:r>
              <a:rPr lang="cs-CZ" sz="1800" b="1" i="1" dirty="0">
                <a:solidFill>
                  <a:srgbClr val="C00000"/>
                </a:solidFill>
              </a:rPr>
              <a:t>ekonomický základ</a:t>
            </a:r>
          </a:p>
          <a:p>
            <a:pPr lvl="1" eaLnBrk="1" hangingPunct="1"/>
            <a:endParaRPr lang="cs-CZ" sz="1800" dirty="0"/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ekonomický základ subjektů VS</a:t>
            </a:r>
          </a:p>
          <a:p>
            <a:pPr lvl="1" eaLnBrk="1" hangingPunct="1"/>
            <a:r>
              <a:rPr lang="cs-CZ" sz="1800" dirty="0"/>
              <a:t>v praxi významný (v určité míře </a:t>
            </a:r>
            <a:r>
              <a:rPr lang="cs-CZ" sz="1800" b="1" dirty="0"/>
              <a:t>nepostradatelný</a:t>
            </a:r>
            <a:r>
              <a:rPr lang="cs-CZ" sz="1800" dirty="0"/>
              <a:t>) aspekt</a:t>
            </a:r>
          </a:p>
          <a:p>
            <a:pPr lvl="1" eaLnBrk="1" hangingPunct="1"/>
            <a:r>
              <a:rPr lang="cs-CZ" sz="1800" dirty="0"/>
              <a:t>rozlišovány dvě roviny: </a:t>
            </a:r>
            <a:r>
              <a:rPr lang="cs-CZ" sz="1800" b="1" i="1" dirty="0">
                <a:solidFill>
                  <a:srgbClr val="C00000"/>
                </a:solidFill>
              </a:rPr>
              <a:t>majetek</a:t>
            </a:r>
            <a:r>
              <a:rPr lang="cs-CZ" sz="1800" dirty="0"/>
              <a:t> + </a:t>
            </a:r>
            <a:r>
              <a:rPr lang="cs-CZ" sz="1800" b="1" i="1" dirty="0">
                <a:solidFill>
                  <a:srgbClr val="C00000"/>
                </a:solidFill>
              </a:rPr>
              <a:t>rozpočet</a:t>
            </a:r>
            <a:endParaRPr lang="cs-CZ" sz="1800" dirty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CCE38D-5157-4181-97F3-B0B4186EA766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Praktické příklady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i="1" dirty="0"/>
              <a:t>1) Jaké je obecně postavení (úloha) starosty v tomto kontextu?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„zastupuje navenek“ (§ 103/1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600" i="1" dirty="0"/>
              <a:t>2) Postupoval starosta správně?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v tomto případě tzv. zbytková „pravomoc“ rady (§ 102/3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potenciálně vyhrazení zastupitelstvem (§ 84/4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ale také otázka svěření starostovi (§ 102/3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600" i="1" dirty="0"/>
              <a:t>3) Změnila by se situace, pokud by součástí smlouvy byl také splátkový kalendář na dobu dvou let?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pak tzv. smíšená smlouva = přísnější režim (schválení </a:t>
            </a:r>
            <a:r>
              <a:rPr lang="cs-CZ" sz="1600" dirty="0" err="1">
                <a:solidFill>
                  <a:srgbClr val="7030A0"/>
                </a:solidFill>
              </a:rPr>
              <a:t>zast</a:t>
            </a:r>
            <a:r>
              <a:rPr lang="cs-CZ" sz="1600" dirty="0">
                <a:solidFill>
                  <a:srgbClr val="7030A0"/>
                </a:solidFill>
              </a:rPr>
              <a:t>. - § 85 h)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</a:p>
          <a:p>
            <a:pPr eaLnBrk="1" hangingPunct="1"/>
            <a:r>
              <a:rPr lang="cs-CZ" sz="1600" i="1" dirty="0"/>
              <a:t>4) Kdy by se smlouva stala platnou?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schválením – jinak absolutní neplatnost (§ 41/2 a 3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</a:p>
          <a:p>
            <a:pPr eaLnBrk="1" hangingPunct="1"/>
            <a:r>
              <a:rPr lang="cs-CZ" sz="1600" i="1" dirty="0"/>
              <a:t>5) V kolika fázích probíhá právní jednání obce?</a:t>
            </a:r>
            <a:endParaRPr lang="cs-CZ" sz="1800" i="1" dirty="0"/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zpravidla ve 2 = interní utvoření vůle a jednání navenek</a:t>
            </a:r>
          </a:p>
          <a:p>
            <a:pPr eaLnBrk="1" hangingPunct="1">
              <a:buFont typeface="+mj-lt"/>
              <a:buAutoNum type="arabicPeriod"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6480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Praktické příklady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Obec má ve vlastnictví chátrající budovu, pro kterou nemá využití, a zvažuje její pronájem či prodej. Její tržní cena je zhruba půl milionu korun.</a:t>
            </a:r>
          </a:p>
          <a:p>
            <a:pPr eaLnBrk="1" hangingPunct="1">
              <a:buNone/>
            </a:pPr>
            <a:endParaRPr lang="cs-CZ" sz="1800" dirty="0"/>
          </a:p>
          <a:p>
            <a:pPr lvl="1" eaLnBrk="1" hangingPunct="1"/>
            <a:r>
              <a:rPr lang="cs-CZ" sz="1800" i="1" dirty="0"/>
              <a:t>1) Jakým způsobem by měly orgány obce postupovat?</a:t>
            </a:r>
          </a:p>
          <a:p>
            <a:pPr lvl="1" eaLnBrk="1" hangingPunct="1"/>
            <a:r>
              <a:rPr lang="cs-CZ" sz="1800" i="1" dirty="0"/>
              <a:t>2) Co je následkem porušení předpokládaného postupu?</a:t>
            </a:r>
          </a:p>
          <a:p>
            <a:pPr lvl="1" eaLnBrk="1" hangingPunct="1"/>
            <a:r>
              <a:rPr lang="cs-CZ" sz="1800" i="1" dirty="0"/>
              <a:t>3) Kdo bude rozhodovat?</a:t>
            </a:r>
          </a:p>
          <a:p>
            <a:pPr lvl="1" eaLnBrk="1" hangingPunct="1"/>
            <a:r>
              <a:rPr lang="cs-CZ" sz="1800" i="1" dirty="0"/>
              <a:t>4) Bylo by možné budovu prodat místní charitě za polovinu tržní ceny?        </a:t>
            </a:r>
          </a:p>
          <a:p>
            <a:pPr lvl="1" eaLnBrk="1" hangingPunct="1"/>
            <a:r>
              <a:rPr lang="cs-CZ" sz="1800" i="1" dirty="0"/>
              <a:t>5) Jak by se mohla bránit osoba, která podala nabídku na tržní cenu?</a:t>
            </a:r>
          </a:p>
          <a:p>
            <a:pPr lvl="1" eaLnBrk="1" hangingPunct="1"/>
            <a:r>
              <a:rPr lang="cs-CZ" sz="1800" i="1" dirty="0"/>
              <a:t>6) Mohla by obec budovu charitě přímo darovat?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3121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Praktické příklady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/>
              <a:t>1) Jakým způsobem by měly orgány obce postupovat?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zveřejnit záměr prodat či pronajmout (§ 39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i="1" dirty="0"/>
              <a:t>2) Co je následkem porušení předpokládaného postupu?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opět absolutní neplatnost (§ 39/1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i="1" dirty="0"/>
              <a:t>3) Kdo bude rozhodovat?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pronájem = rada, prodej = zastupitelstvo (+ samotný záměr = rada)</a:t>
            </a:r>
          </a:p>
          <a:p>
            <a:pPr eaLnBrk="1" hangingPunct="1"/>
            <a:r>
              <a:rPr lang="cs-CZ" sz="1800" i="1" dirty="0"/>
              <a:t>4) Bylo by možné budovu prodat místní charitě za polovinu tržní ceny?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úplatný převod = cena obvyklá (= tržní), ovšem výjimka (§ 39/2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i="1" dirty="0"/>
              <a:t>5) Jak by se mohla bránit osoba, která podala nabídku ve výši tržní ceny?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určovací žaloba (na neplatnost – absence důvodu)</a:t>
            </a:r>
          </a:p>
          <a:p>
            <a:pPr eaLnBrk="1" hangingPunct="1"/>
            <a:r>
              <a:rPr lang="cs-CZ" sz="1800" i="1" dirty="0"/>
              <a:t>6) Mohla by obec budovu charitě přímo darovat?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výjimka podle § 38/1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 – důležitý zájem obce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5666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Praktické příklady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Obec spolupracuje s developerem na záměru výstavby bytového komplexu, který má přispět k rozvoji obce. Za tímto účelem obec s tímto subjektem uzavřela „smlouvu o spolupráci“, ze které pro obec plyne rozsáhlý závazek vybudování veřejné infrastruktury pro bytový komplex.</a:t>
            </a:r>
          </a:p>
          <a:p>
            <a:pPr eaLnBrk="1" hangingPunct="1">
              <a:buNone/>
            </a:pPr>
            <a:endParaRPr lang="cs-CZ" sz="1800" dirty="0"/>
          </a:p>
          <a:p>
            <a:pPr lvl="1" eaLnBrk="1" hangingPunct="1"/>
            <a:r>
              <a:rPr lang="cs-CZ" sz="1800" i="1" dirty="0"/>
              <a:t>1) Co bude třeba k uzavření takového smlouvy?</a:t>
            </a:r>
          </a:p>
          <a:p>
            <a:pPr lvl="1" eaLnBrk="1" hangingPunct="1"/>
            <a:r>
              <a:rPr lang="cs-CZ" sz="1800" i="1" dirty="0"/>
              <a:t>2) Mohla by si obec vzít za účelem plnění smlouvy úvěr? Kdo by o této smlouvě rozhodoval?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94382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Praktické příklady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sz="1800" i="1" dirty="0"/>
              <a:t>1) Co bude třeba k uzavření takového smlouvy?                                     </a:t>
            </a:r>
            <a:r>
              <a:rPr lang="cs-CZ" sz="1800" dirty="0">
                <a:solidFill>
                  <a:srgbClr val="7030A0"/>
                </a:solidFill>
              </a:rPr>
              <a:t>není výslovně regulováno = obecný postup (zbytková pravomoc rady či vyhrazení zastupitelstvem)</a:t>
            </a:r>
          </a:p>
          <a:p>
            <a:pPr lvl="1" eaLnBrk="1" hangingPunct="1"/>
            <a:r>
              <a:rPr lang="cs-CZ" sz="1800" i="1" dirty="0"/>
              <a:t>2) Mohla by si obec vzít za účelem plnění smlouvy úvěr? Kdo by o této smlouvě rozhodoval?                                                                     </a:t>
            </a:r>
            <a:r>
              <a:rPr lang="cs-CZ" sz="1800" dirty="0">
                <a:solidFill>
                  <a:srgbClr val="7030A0"/>
                </a:solidFill>
              </a:rPr>
              <a:t>schválení zastupitelstvem (§ 85 písm. j)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  <a:p>
            <a:pPr lvl="1" eaLnBrk="1" hangingPunct="1"/>
            <a:r>
              <a:rPr lang="cs-CZ" sz="1800" i="1" dirty="0">
                <a:solidFill>
                  <a:srgbClr val="7030A0"/>
                </a:solidFill>
              </a:rPr>
              <a:t>Celkově nevyváženost regulace – vysoký důraz na nemovitosti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8227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Majetek obcí a krajů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cs-CZ" sz="1800" i="1" dirty="0">
              <a:solidFill>
                <a:srgbClr val="7030A0"/>
              </a:solidFill>
            </a:endParaRPr>
          </a:p>
          <a:p>
            <a:pPr lvl="1" eaLnBrk="1" hangingPunct="1"/>
            <a:endParaRPr lang="cs-CZ" sz="1800" i="1" dirty="0">
              <a:solidFill>
                <a:srgbClr val="7030A0"/>
              </a:solidFill>
            </a:endParaRPr>
          </a:p>
          <a:p>
            <a:pPr lvl="1" eaLnBrk="1" hangingPunct="1"/>
            <a:endParaRPr lang="cs-CZ" sz="1800" i="1" dirty="0">
              <a:solidFill>
                <a:srgbClr val="7030A0"/>
              </a:solidFill>
            </a:endParaRPr>
          </a:p>
          <a:p>
            <a:pPr lvl="1" eaLnBrk="1" hangingPunct="1"/>
            <a:endParaRPr lang="cs-CZ" sz="1800" i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b="1" i="1" dirty="0"/>
              <a:t>Děkuji za pozornost</a:t>
            </a:r>
          </a:p>
          <a:p>
            <a:pPr lvl="1" eaLnBrk="1" hangingPunct="1"/>
            <a:endParaRPr lang="cs-CZ" sz="1800" i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b="1" i="1" dirty="0"/>
              <a:t>Dotazy?</a:t>
            </a:r>
          </a:p>
          <a:p>
            <a:pPr marL="0" indent="0" eaLnBrk="1" hangingPunct="1">
              <a:buNone/>
            </a:pPr>
            <a:endParaRPr lang="cs-CZ" sz="1800" i="1" dirty="0"/>
          </a:p>
          <a:p>
            <a:pPr eaLnBrk="1" hangingPunct="1"/>
            <a:r>
              <a:rPr lang="cs-CZ" sz="1800" b="1" i="1" dirty="0"/>
              <a:t>Literatura: </a:t>
            </a:r>
          </a:p>
          <a:p>
            <a:pPr eaLnBrk="1" hangingPunct="1"/>
            <a:r>
              <a:rPr lang="cs-CZ" sz="1800" dirty="0"/>
              <a:t>HAVLAN, Petr. </a:t>
            </a:r>
            <a:r>
              <a:rPr lang="cs-CZ" sz="1800" i="1" dirty="0"/>
              <a:t>Veřejný majetek. </a:t>
            </a:r>
            <a:r>
              <a:rPr lang="cs-CZ" sz="1800" dirty="0"/>
              <a:t>3. vydání. Učebnice Právnické fakulty MU. Brno: Masarykova univerzita, 2016. ISBN 978-80-210-8333-2.</a:t>
            </a:r>
          </a:p>
          <a:p>
            <a:pPr eaLnBrk="1" hangingPunct="1"/>
            <a:endParaRPr lang="cs-CZ" sz="1800" b="1" i="1" dirty="0">
              <a:solidFill>
                <a:srgbClr val="7030A0"/>
              </a:solidFill>
            </a:endParaRPr>
          </a:p>
          <a:p>
            <a:pPr eaLnBrk="1" hangingPunct="1"/>
            <a:endParaRPr lang="cs-CZ" sz="1800" b="1" i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366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Ekonomický základ VS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i="1" dirty="0">
                <a:solidFill>
                  <a:srgbClr val="7030A0"/>
                </a:solidFill>
              </a:rPr>
              <a:t>vrchnostenská správa </a:t>
            </a:r>
            <a:r>
              <a:rPr lang="cs-CZ" sz="1800" i="1" dirty="0">
                <a:solidFill>
                  <a:srgbClr val="C00000"/>
                </a:solidFill>
              </a:rPr>
              <a:t>= mocenské vystupování</a:t>
            </a:r>
          </a:p>
          <a:p>
            <a:pPr lvl="1"/>
            <a:r>
              <a:rPr lang="cs-CZ" sz="1800" dirty="0"/>
              <a:t>potřeba ekonomických zdrojů pro zajištění</a:t>
            </a:r>
          </a:p>
          <a:p>
            <a:endParaRPr lang="cs-CZ" sz="1800" b="1" i="1" dirty="0">
              <a:solidFill>
                <a:srgbClr val="7030A0"/>
              </a:solidFill>
            </a:endParaRPr>
          </a:p>
          <a:p>
            <a:r>
              <a:rPr lang="cs-CZ" sz="1800" b="1" i="1" dirty="0" err="1">
                <a:solidFill>
                  <a:srgbClr val="7030A0"/>
                </a:solidFill>
              </a:rPr>
              <a:t>nevrchnostenská</a:t>
            </a:r>
            <a:r>
              <a:rPr lang="cs-CZ" sz="1800" b="1" i="1" dirty="0">
                <a:solidFill>
                  <a:srgbClr val="7030A0"/>
                </a:solidFill>
              </a:rPr>
              <a:t> správa</a:t>
            </a:r>
            <a:endParaRPr lang="cs-CZ" sz="1800" b="1" i="1" dirty="0"/>
          </a:p>
          <a:p>
            <a:pPr lvl="1"/>
            <a:r>
              <a:rPr lang="cs-CZ" sz="1800" dirty="0"/>
              <a:t>zejména jako </a:t>
            </a:r>
            <a:r>
              <a:rPr lang="cs-CZ" sz="1800" b="1" dirty="0">
                <a:solidFill>
                  <a:srgbClr val="C00000"/>
                </a:solidFill>
              </a:rPr>
              <a:t>fiskální</a:t>
            </a:r>
            <a:r>
              <a:rPr lang="cs-CZ" sz="1800" dirty="0">
                <a:solidFill>
                  <a:srgbClr val="C00000"/>
                </a:solidFill>
              </a:rPr>
              <a:t> (hospodaření s veřejným majetkem) </a:t>
            </a:r>
            <a:r>
              <a:rPr lang="cs-CZ" sz="1800" dirty="0"/>
              <a:t>či tzv. </a:t>
            </a:r>
            <a:r>
              <a:rPr lang="cs-CZ" sz="1800" b="1" dirty="0">
                <a:solidFill>
                  <a:srgbClr val="C00000"/>
                </a:solidFill>
              </a:rPr>
              <a:t>pečovatelská</a:t>
            </a:r>
            <a:r>
              <a:rPr lang="cs-CZ" sz="1800" dirty="0">
                <a:solidFill>
                  <a:srgbClr val="C00000"/>
                </a:solidFill>
              </a:rPr>
              <a:t> (zajišťování veřejných služeb)</a:t>
            </a:r>
          </a:p>
          <a:p>
            <a:pPr eaLnBrk="1" hangingPunct="1"/>
            <a:endParaRPr lang="cs-CZ" sz="1800" i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i="1" dirty="0">
                <a:solidFill>
                  <a:srgbClr val="00287D"/>
                </a:solidFill>
              </a:rPr>
              <a:t>„Správní úřady jsou povolány ke všem způsobům statní činnosti: vydávají abstraktní nařízeni (sekundární zákonodárství), nalézají </a:t>
            </a:r>
            <a:r>
              <a:rPr lang="pl-PL" sz="1800" i="1" dirty="0">
                <a:solidFill>
                  <a:srgbClr val="00287D"/>
                </a:solidFill>
              </a:rPr>
              <a:t>a tvoří právo (rozhodují spravní spory, vydávaji trestní nálezy, udílejí, </a:t>
            </a:r>
            <a:r>
              <a:rPr lang="cs-CZ" sz="1800" i="1" dirty="0">
                <a:solidFill>
                  <a:srgbClr val="00287D"/>
                </a:solidFill>
              </a:rPr>
              <a:t>obmezují a ruší práva), ale </a:t>
            </a:r>
            <a:r>
              <a:rPr lang="cs-CZ" sz="1800" b="1" i="1" dirty="0">
                <a:solidFill>
                  <a:srgbClr val="00287D"/>
                </a:solidFill>
              </a:rPr>
              <a:t>vyvíjejí rozsáhlou činnost </a:t>
            </a:r>
            <a:r>
              <a:rPr lang="cs-CZ" sz="1800" b="1" i="1" dirty="0" err="1">
                <a:solidFill>
                  <a:srgbClr val="00287D"/>
                </a:solidFill>
              </a:rPr>
              <a:t>nevrchnostenskou</a:t>
            </a:r>
            <a:r>
              <a:rPr lang="cs-CZ" sz="1800" b="1" i="1" dirty="0">
                <a:solidFill>
                  <a:srgbClr val="00287D"/>
                </a:solidFill>
              </a:rPr>
              <a:t>: stavějí a provozuji veřejné nemocnice, školy, zřizují a udržují veřejné komunikace atd</a:t>
            </a:r>
            <a:r>
              <a:rPr lang="cs-CZ" sz="1800" i="1" dirty="0">
                <a:solidFill>
                  <a:srgbClr val="00287D"/>
                </a:solidFill>
              </a:rPr>
              <a:t>.“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sz="1800" dirty="0"/>
              <a:t>	(HOETZEL, J., </a:t>
            </a:r>
            <a:r>
              <a:rPr lang="cs-CZ" sz="1800" i="1" dirty="0"/>
              <a:t>Československé správní právo</a:t>
            </a:r>
            <a:r>
              <a:rPr lang="cs-CZ" sz="1800" dirty="0"/>
              <a:t>, 1937)</a:t>
            </a:r>
            <a:endParaRPr lang="cs-CZ" sz="18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00BF35-7E80-42E6-ADC6-35BFBFEC5952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vlastnictví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/>
              <a:t>veřejný majetek úzce souvisí s pojmem </a:t>
            </a:r>
            <a:r>
              <a:rPr lang="cs-CZ" sz="1800" b="1" u="sng" dirty="0">
                <a:solidFill>
                  <a:srgbClr val="7030A0"/>
                </a:solidFill>
              </a:rPr>
              <a:t>veřejného vlastnictví</a:t>
            </a:r>
          </a:p>
          <a:p>
            <a:pPr lvl="1" eaLnBrk="1" hangingPunct="1"/>
            <a:endParaRPr lang="cs-CZ" sz="1800" dirty="0"/>
          </a:p>
          <a:p>
            <a:pPr eaLnBrk="1" hangingPunct="1"/>
            <a:r>
              <a:rPr lang="cs-CZ" sz="1800" dirty="0"/>
              <a:t>= vlastnictví </a:t>
            </a:r>
            <a:r>
              <a:rPr lang="cs-CZ" sz="1800" b="1" dirty="0">
                <a:solidFill>
                  <a:srgbClr val="C00000"/>
                </a:solidFill>
              </a:rPr>
              <a:t>veřejných subjektů </a:t>
            </a:r>
            <a:r>
              <a:rPr lang="cs-CZ" sz="1800" dirty="0"/>
              <a:t>(tj. právnických osob veřejného práva)</a:t>
            </a:r>
          </a:p>
          <a:p>
            <a:pPr lvl="1" eaLnBrk="1" hangingPunct="1"/>
            <a:r>
              <a:rPr lang="cs-CZ" sz="1800" dirty="0"/>
              <a:t>typicky </a:t>
            </a:r>
            <a:r>
              <a:rPr lang="cs-CZ" sz="1800" b="1" i="1" dirty="0">
                <a:solidFill>
                  <a:srgbClr val="00287D"/>
                </a:solidFill>
              </a:rPr>
              <a:t>stát</a:t>
            </a:r>
            <a:r>
              <a:rPr lang="cs-CZ" sz="1800" dirty="0"/>
              <a:t> nebo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územní samosprávný celek 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jiná veřejnoprávní korporace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veřejný podnik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veřejný ústav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veřejný fond</a:t>
            </a:r>
            <a:endParaRPr lang="cs-CZ" sz="1600" dirty="0">
              <a:solidFill>
                <a:srgbClr val="00287D"/>
              </a:solidFill>
            </a:endParaRPr>
          </a:p>
          <a:p>
            <a:pPr lvl="1" eaLnBrk="1" hangingPunct="1"/>
            <a:endParaRPr lang="cs-CZ" sz="1800" dirty="0"/>
          </a:p>
          <a:p>
            <a:pPr lvl="1" eaLnBrk="1" hangingPunct="1"/>
            <a:r>
              <a:rPr lang="cs-CZ" sz="1800" dirty="0"/>
              <a:t>právní subjektivita včetně vlastnické subjektivity                                     </a:t>
            </a:r>
            <a:r>
              <a:rPr lang="cs-CZ" sz="1800" i="1" dirty="0"/>
              <a:t>(byť někdy problém – zejména příspěvkové organizace) </a:t>
            </a:r>
            <a:endParaRPr lang="cs-CZ" sz="1800" b="1" i="1" dirty="0">
              <a:solidFill>
                <a:srgbClr val="C00000"/>
              </a:solidFill>
            </a:endParaRPr>
          </a:p>
          <a:p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476E33-D1A0-4C61-801B-AA664F271039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vlastnictví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C00000"/>
                </a:solidFill>
              </a:rPr>
              <a:t>základ teorie = </a:t>
            </a:r>
            <a:r>
              <a:rPr lang="cs-CZ" sz="1800" dirty="0">
                <a:solidFill>
                  <a:srgbClr val="C00000"/>
                </a:solidFill>
              </a:rPr>
              <a:t>(stále) </a:t>
            </a:r>
            <a:r>
              <a:rPr lang="cs-CZ" sz="1800" b="1" dirty="0">
                <a:solidFill>
                  <a:srgbClr val="C00000"/>
                </a:solidFill>
              </a:rPr>
              <a:t>soukromé právo</a:t>
            </a:r>
          </a:p>
          <a:p>
            <a:pPr lvl="1" eaLnBrk="1" hangingPunct="1"/>
            <a:r>
              <a:rPr lang="cs-CZ" sz="1800" dirty="0"/>
              <a:t>obsah = </a:t>
            </a:r>
            <a:r>
              <a:rPr lang="cs-CZ" sz="1800" b="1" dirty="0">
                <a:solidFill>
                  <a:srgbClr val="7030A0"/>
                </a:solidFill>
              </a:rPr>
              <a:t>vlastnická triáda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i="1" dirty="0">
                <a:solidFill>
                  <a:srgbClr val="00287D"/>
                </a:solidFill>
              </a:rPr>
              <a:t>držet 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i="1" dirty="0">
                <a:solidFill>
                  <a:srgbClr val="00287D"/>
                </a:solidFill>
              </a:rPr>
              <a:t>užívat a požívat plody a užitky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i="1" dirty="0">
                <a:solidFill>
                  <a:srgbClr val="00287D"/>
                </a:solidFill>
              </a:rPr>
              <a:t>nakládat</a:t>
            </a:r>
          </a:p>
          <a:p>
            <a:pPr lvl="1" eaLnBrk="1" hangingPunct="1"/>
            <a:r>
              <a:rPr lang="cs-CZ" sz="1800" dirty="0"/>
              <a:t>(obecná úprava v OZ)</a:t>
            </a:r>
          </a:p>
          <a:p>
            <a:pPr lvl="1" eaLnBrk="1" hangingPunct="1"/>
            <a:endParaRPr lang="cs-CZ" sz="1800" dirty="0"/>
          </a:p>
          <a:p>
            <a:pPr eaLnBrk="1" hangingPunct="1"/>
            <a:r>
              <a:rPr lang="cs-CZ" sz="1800" dirty="0">
                <a:solidFill>
                  <a:srgbClr val="C00000"/>
                </a:solidFill>
              </a:rPr>
              <a:t>veřejné právo ale své </a:t>
            </a:r>
            <a:r>
              <a:rPr lang="cs-CZ" sz="1800" b="1" dirty="0">
                <a:solidFill>
                  <a:srgbClr val="C00000"/>
                </a:solidFill>
              </a:rPr>
              <a:t>místo </a:t>
            </a:r>
            <a:r>
              <a:rPr lang="cs-CZ" sz="1800" dirty="0"/>
              <a:t>v podobě </a:t>
            </a:r>
            <a:r>
              <a:rPr lang="cs-CZ" sz="1800" b="1" dirty="0">
                <a:solidFill>
                  <a:srgbClr val="7030A0"/>
                </a:solidFill>
              </a:rPr>
              <a:t>veřejnoprávních specifik</a:t>
            </a:r>
          </a:p>
          <a:p>
            <a:pPr lvl="1" eaLnBrk="1" hangingPunct="1"/>
            <a:r>
              <a:rPr lang="cs-CZ" sz="1800" dirty="0">
                <a:solidFill>
                  <a:srgbClr val="00287D"/>
                </a:solidFill>
              </a:rPr>
              <a:t>v předmětu vlastnictví </a:t>
            </a:r>
          </a:p>
          <a:p>
            <a:pPr lvl="1" eaLnBrk="1" hangingPunct="1"/>
            <a:r>
              <a:rPr lang="cs-CZ" sz="1800" dirty="0"/>
              <a:t>a </a:t>
            </a:r>
            <a:r>
              <a:rPr lang="cs-CZ" sz="1800" dirty="0">
                <a:solidFill>
                  <a:srgbClr val="00287D"/>
                </a:solidFill>
              </a:rPr>
              <a:t>jiných omezeních</a:t>
            </a:r>
            <a:endParaRPr lang="cs-CZ" sz="1800" dirty="0"/>
          </a:p>
          <a:p>
            <a:pPr lvl="1" eaLnBrk="1" hangingPunct="1"/>
            <a:endParaRPr lang="cs-CZ" sz="1800" dirty="0"/>
          </a:p>
          <a:p>
            <a:pPr lvl="1" eaLnBrk="1" hangingPunct="1"/>
            <a:r>
              <a:rPr lang="cs-CZ" sz="1800" dirty="0"/>
              <a:t>obecně určitá </a:t>
            </a:r>
            <a:r>
              <a:rPr lang="cs-CZ" sz="1800" i="1" dirty="0">
                <a:solidFill>
                  <a:srgbClr val="7030A0"/>
                </a:solidFill>
              </a:rPr>
              <a:t>„veřejnoprávní přísnost“ </a:t>
            </a:r>
            <a:r>
              <a:rPr lang="cs-CZ" sz="1800" dirty="0"/>
              <a:t>nad rámec obecných omezení       (ovšem problém při spoluvlastnictví se soukromým subjektem…)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A09996-9A93-4E87-B994-7BA8B5A9F630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vlastnictví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dirty="0"/>
              <a:t>veřejné vlastnictví tudíž = </a:t>
            </a:r>
            <a:r>
              <a:rPr lang="cs-CZ" sz="1800" b="1" i="1" dirty="0">
                <a:solidFill>
                  <a:srgbClr val="7030A0"/>
                </a:solidFill>
              </a:rPr>
              <a:t>„smíšený institut“</a:t>
            </a:r>
            <a:endParaRPr lang="cs-CZ" sz="1800" dirty="0"/>
          </a:p>
          <a:p>
            <a:pPr eaLnBrk="1" hangingPunct="1">
              <a:buNone/>
              <a:defRPr/>
            </a:pPr>
            <a:endParaRPr lang="cs-CZ" sz="1800" dirty="0"/>
          </a:p>
          <a:p>
            <a:pPr marL="342900" lvl="1" indent="-342900" eaLnBrk="1" hangingPunct="1">
              <a:buSzPct val="100000"/>
              <a:defRPr/>
            </a:pPr>
            <a:r>
              <a:rPr lang="cs-CZ" sz="1800" dirty="0"/>
              <a:t>nikoli konstantní nahlížení - </a:t>
            </a:r>
            <a:r>
              <a:rPr lang="cs-CZ" sz="1800" b="1" dirty="0">
                <a:solidFill>
                  <a:srgbClr val="7030A0"/>
                </a:solidFill>
              </a:rPr>
              <a:t>společenské tendence:</a:t>
            </a:r>
            <a:endParaRPr lang="cs-CZ" sz="1800" dirty="0">
              <a:solidFill>
                <a:srgbClr val="7030A0"/>
              </a:solidFill>
            </a:endParaRPr>
          </a:p>
          <a:p>
            <a:pPr lvl="1" eaLnBrk="1" hangingPunct="1">
              <a:defRPr/>
            </a:pPr>
            <a:r>
              <a:rPr lang="cs-CZ" sz="1800" i="1" dirty="0">
                <a:solidFill>
                  <a:srgbClr val="00287D"/>
                </a:solidFill>
              </a:rPr>
              <a:t>„socializační“ </a:t>
            </a:r>
            <a:r>
              <a:rPr lang="cs-CZ" sz="1800" dirty="0"/>
              <a:t>- posilování veřejného vlastnictví</a:t>
            </a:r>
          </a:p>
          <a:p>
            <a:pPr lvl="1" eaLnBrk="1" hangingPunct="1">
              <a:defRPr/>
            </a:pPr>
            <a:r>
              <a:rPr lang="cs-CZ" sz="1800" i="1" dirty="0">
                <a:solidFill>
                  <a:srgbClr val="00287D"/>
                </a:solidFill>
              </a:rPr>
              <a:t>„liberalizační“ </a:t>
            </a:r>
            <a:r>
              <a:rPr lang="cs-CZ" sz="1800" dirty="0"/>
              <a:t>- oslabování téhož</a:t>
            </a:r>
            <a:endParaRPr lang="cs-CZ" sz="1800" b="1" i="1" dirty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28CB7-3ED9-491F-8B63-90A6A1A741CC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věci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dirty="0"/>
              <a:t>předmětem </a:t>
            </a:r>
            <a:r>
              <a:rPr lang="cs-CZ" sz="1800" b="1" u="sng" dirty="0">
                <a:solidFill>
                  <a:srgbClr val="7030A0"/>
                </a:solidFill>
              </a:rPr>
              <a:t>veřejná věc </a:t>
            </a:r>
          </a:p>
          <a:p>
            <a:pPr lvl="1" eaLnBrk="1" hangingPunct="1">
              <a:defRPr/>
            </a:pPr>
            <a:r>
              <a:rPr lang="cs-CZ" sz="1800" dirty="0"/>
              <a:t>jakožto věc určená </a:t>
            </a:r>
            <a:r>
              <a:rPr lang="cs-CZ" sz="1800" dirty="0">
                <a:solidFill>
                  <a:srgbClr val="C00000"/>
                </a:solidFill>
              </a:rPr>
              <a:t>veřejným účelům </a:t>
            </a:r>
          </a:p>
          <a:p>
            <a:pPr eaLnBrk="1" hangingPunct="1">
              <a:buNone/>
            </a:pPr>
            <a:endParaRPr lang="cs-CZ" sz="1800" b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základní dělení</a:t>
            </a:r>
            <a:endParaRPr lang="cs-CZ" sz="1800" dirty="0"/>
          </a:p>
          <a:p>
            <a:pPr lvl="1" eaLnBrk="1" hangingPunct="1"/>
            <a:r>
              <a:rPr lang="cs-CZ" sz="1800" u="sng" dirty="0">
                <a:solidFill>
                  <a:srgbClr val="C00000"/>
                </a:solidFill>
              </a:rPr>
              <a:t>finanční (či fiskální) majetek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(důležitý svou kapitálovou hodnotou nebo výnosem) </a:t>
            </a:r>
          </a:p>
          <a:p>
            <a:pPr lvl="1" eaLnBrk="1" hangingPunct="1"/>
            <a:r>
              <a:rPr lang="cs-CZ" sz="1800" u="sng" dirty="0">
                <a:solidFill>
                  <a:srgbClr val="C00000"/>
                </a:solidFill>
              </a:rPr>
              <a:t>majetek správní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(sloužící přímo úkolům veřejné správy, např. kancelářské budovy, služební vozidla, inventář apod.) </a:t>
            </a:r>
          </a:p>
          <a:p>
            <a:pPr lvl="1" eaLnBrk="1" hangingPunct="1"/>
            <a:r>
              <a:rPr lang="cs-CZ" sz="1800" u="sng" dirty="0">
                <a:solidFill>
                  <a:srgbClr val="C00000"/>
                </a:solidFill>
              </a:rPr>
              <a:t>věci v obecném užívání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/>
              <a:t>či také tzv. </a:t>
            </a:r>
            <a:r>
              <a:rPr lang="cs-CZ" sz="1800" i="1" dirty="0">
                <a:solidFill>
                  <a:srgbClr val="00287D"/>
                </a:solidFill>
              </a:rPr>
              <a:t>veřejné statky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(institut veřejného užívání věci)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DCAB64-7785-4087-842B-70F80396D7D0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věci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věci dle OZ</a:t>
            </a:r>
          </a:p>
          <a:p>
            <a:pPr lvl="1"/>
            <a:r>
              <a:rPr lang="cs-CZ" sz="1800" b="1" dirty="0"/>
              <a:t>§ 489 </a:t>
            </a:r>
            <a:r>
              <a:rPr lang="cs-CZ" sz="1800" dirty="0"/>
              <a:t>Věc v právním smyslu (dále jen „věc“) je </a:t>
            </a:r>
            <a:r>
              <a:rPr lang="cs-CZ" sz="1800" b="1" dirty="0"/>
              <a:t>vše, co je rozdílné od osoby a slouží potřebě lidí.</a:t>
            </a:r>
          </a:p>
          <a:p>
            <a:pPr lvl="1"/>
            <a:r>
              <a:rPr lang="cs-CZ" sz="1800" b="1" dirty="0"/>
              <a:t>§ 490 </a:t>
            </a:r>
            <a:r>
              <a:rPr lang="cs-CZ" sz="1800" dirty="0"/>
              <a:t>Věc určená k obecnému užívání je </a:t>
            </a:r>
            <a:r>
              <a:rPr lang="cs-CZ" sz="1800" b="1" dirty="0"/>
              <a:t>veřejný statek</a:t>
            </a:r>
            <a:r>
              <a:rPr lang="cs-CZ" sz="1800" dirty="0"/>
              <a:t>.</a:t>
            </a:r>
          </a:p>
          <a:p>
            <a:pPr eaLnBrk="1" hangingPunct="1"/>
            <a:endParaRPr lang="cs-CZ" sz="1800" dirty="0"/>
          </a:p>
          <a:p>
            <a:pPr lvl="1"/>
            <a:r>
              <a:rPr lang="cs-CZ" sz="1800" dirty="0"/>
              <a:t>(</a:t>
            </a:r>
            <a:r>
              <a:rPr lang="cs-CZ" sz="1800" b="1" dirty="0"/>
              <a:t>§ 493 </a:t>
            </a:r>
            <a:r>
              <a:rPr lang="cs-CZ" sz="1800" dirty="0"/>
              <a:t>Lidské tělo ani jeho části, třebaže byly od těla odděleny, nejsou věcí.)</a:t>
            </a:r>
          </a:p>
          <a:p>
            <a:pPr lvl="1"/>
            <a:r>
              <a:rPr lang="cs-CZ" sz="1800" dirty="0"/>
              <a:t>(</a:t>
            </a:r>
            <a:r>
              <a:rPr lang="cs-CZ" sz="1800" b="1" dirty="0"/>
              <a:t>§ 494 </a:t>
            </a:r>
            <a:r>
              <a:rPr lang="cs-CZ" sz="1800" dirty="0"/>
              <a:t>Živé zvíře má zvláštní význam a hodnotu již jako smysly nadaný živý tvor. Živé zvíře není věcí a ustanovení o věcech se na živé zvíře použijí obdobně jen v rozsahu, ve kterém to neodporuje jeho povaze.)</a:t>
            </a:r>
          </a:p>
          <a:p>
            <a:pPr lvl="1"/>
            <a:endParaRPr lang="cs-CZ" sz="1800" b="1" dirty="0"/>
          </a:p>
          <a:p>
            <a:pPr lvl="1"/>
            <a:r>
              <a:rPr lang="cs-CZ" sz="1800" b="1" dirty="0"/>
              <a:t>§ 495 </a:t>
            </a:r>
            <a:r>
              <a:rPr lang="cs-CZ" sz="1800" dirty="0"/>
              <a:t>Souhrn všeho, co osobě patří, tvoří její </a:t>
            </a:r>
            <a:r>
              <a:rPr lang="cs-CZ" sz="1800" b="1" dirty="0"/>
              <a:t>majetek</a:t>
            </a:r>
            <a:r>
              <a:rPr lang="cs-CZ" sz="1800" dirty="0"/>
              <a:t>. </a:t>
            </a:r>
            <a:r>
              <a:rPr lang="cs-CZ" sz="1800" b="1" dirty="0"/>
              <a:t>Jmění </a:t>
            </a:r>
            <a:r>
              <a:rPr lang="cs-CZ" sz="1800" dirty="0"/>
              <a:t>osoby tvoří souhrn jejího majetku a jejích dluhů.</a:t>
            </a:r>
          </a:p>
          <a:p>
            <a:pPr eaLnBrk="1" hangingPunct="1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3ACE62-89A5-4BC7-9225-60A739A8A884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66758</TotalTime>
  <Words>3159</Words>
  <Application>Microsoft Office PowerPoint</Application>
  <PresentationFormat>Předvádění na obrazovce (4:3)</PresentationFormat>
  <Paragraphs>421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law_sablona_cz (1)</vt:lpstr>
      <vt:lpstr>  Majetek obcí a krajů NVV15Zk Veřejný majetek (8. 12. 2023) Tomáš Svoboda </vt:lpstr>
      <vt:lpstr>Osnova semináře</vt:lpstr>
      <vt:lpstr>1) Ekonomický základ VS</vt:lpstr>
      <vt:lpstr>1) Ekonomický základ VS</vt:lpstr>
      <vt:lpstr>1) Veřejné vlastnictví</vt:lpstr>
      <vt:lpstr>1) Veřejné vlastnictví</vt:lpstr>
      <vt:lpstr>1) Veřejné vlastnictví</vt:lpstr>
      <vt:lpstr>1) Veřejné věci</vt:lpstr>
      <vt:lpstr>1) Veřejné věci</vt:lpstr>
      <vt:lpstr>1) Veřejné věci</vt:lpstr>
      <vt:lpstr>1) Jiná majetková práva</vt:lpstr>
      <vt:lpstr>1) Základní zásady ve spojitosti s veřejným majetkem</vt:lpstr>
      <vt:lpstr>1) Výhradní (výlučný, obligatorní) majetek</vt:lpstr>
      <vt:lpstr>1) Výkon majetkových práv</vt:lpstr>
      <vt:lpstr>1) „Fáze“ týkající se veřejného majetku</vt:lpstr>
      <vt:lpstr>1) Nabývání veřejného majetku </vt:lpstr>
      <vt:lpstr>1) Hospodaření s veřejným majetkem </vt:lpstr>
      <vt:lpstr>1) Nakládání s veřejným majetkem 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Praktické příklady</vt:lpstr>
      <vt:lpstr>3) Praktické příklady</vt:lpstr>
      <vt:lpstr>3) Praktické příklady</vt:lpstr>
      <vt:lpstr>3) Praktické příklady</vt:lpstr>
      <vt:lpstr>3) Praktické příklady</vt:lpstr>
      <vt:lpstr>3) Praktické příklady</vt:lpstr>
      <vt:lpstr>Majetek obcí a krajů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Tomáš Svoboda</cp:lastModifiedBy>
  <cp:revision>3277</cp:revision>
  <cp:lastPrinted>1601-01-01T00:00:00Z</cp:lastPrinted>
  <dcterms:created xsi:type="dcterms:W3CDTF">2016-03-09T14:49:29Z</dcterms:created>
  <dcterms:modified xsi:type="dcterms:W3CDTF">2023-12-18T11:13:52Z</dcterms:modified>
</cp:coreProperties>
</file>