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3" r:id="rId3"/>
    <p:sldId id="274" r:id="rId4"/>
    <p:sldId id="276" r:id="rId5"/>
    <p:sldId id="275" r:id="rId6"/>
    <p:sldId id="277" r:id="rId7"/>
    <p:sldId id="279" r:id="rId8"/>
    <p:sldId id="280" r:id="rId9"/>
    <p:sldId id="281" r:id="rId10"/>
    <p:sldId id="278" r:id="rId11"/>
    <p:sldId id="283" r:id="rId12"/>
    <p:sldId id="284" r:id="rId13"/>
    <p:sldId id="286" r:id="rId14"/>
    <p:sldId id="299" r:id="rId15"/>
    <p:sldId id="300" r:id="rId16"/>
    <p:sldId id="30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05" d="100"/>
          <a:sy n="105" d="100"/>
        </p:scale>
        <p:origin x="780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803149D-9802-4528-9803-8ADF5969FE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5430E18-D141-4E5E-A138-9B8BE9CBE3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  <a:endParaRPr lang="cs-CZ" altLang="cs-CZ" noProof="0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16C5F-DCDE-4D7E-BF5D-BB9339DA3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7CCF1-F843-4D15-BD33-83DFC4E1E45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20611-8DBC-464F-A5C2-DE019D15E2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CBEA1-F928-4F99-B9E7-E557D0BFEC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477DD-9E29-4EA9-AF51-CDC3FABC56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2BE0-A10A-4216-B7DD-9819956F704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63998-5C03-4E5E-B924-A633D22158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EB975-D7D8-439B-A400-438088A656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25059-86FD-40AF-8A80-D07D1B4E26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4EDF5-C2CA-45B0-B750-0CE2A5ACAF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0A56C-0CA6-4564-9607-35D690CAFB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969696"/>
                </a:solidFill>
                <a:latin typeface="Arial" charset="0"/>
              </a:defRPr>
            </a:lvl1pPr>
          </a:lstStyle>
          <a:p>
            <a:pPr>
              <a:defRPr/>
            </a:pPr>
            <a:fld id="{FE8DE197-888B-491B-B9C0-DF35D951DE5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3075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8094C2A-AEAE-4D77-A085-36DDEC5ACE01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br>
              <a:rPr lang="cs-CZ" altLang="cs-CZ" b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cs-CZ" altLang="cs-CZ" b="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dirty="0">
                <a:solidFill>
                  <a:srgbClr val="7030A0"/>
                </a:solidFill>
              </a:rPr>
              <a:t>Poskytování dotací</a:t>
            </a:r>
            <a:br>
              <a:rPr lang="cs-CZ" altLang="cs-CZ" dirty="0">
                <a:solidFill>
                  <a:srgbClr val="7030A0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>NVV15Zk Veřejný majetek</a:t>
            </a:r>
            <a:br>
              <a:rPr lang="cs-CZ" altLang="cs-CZ" sz="2000" dirty="0">
                <a:solidFill>
                  <a:schemeClr val="tx1"/>
                </a:solidFill>
              </a:rPr>
            </a:br>
            <a:r>
              <a:rPr lang="cs-CZ" altLang="cs-CZ" sz="2000" b="0" dirty="0">
                <a:solidFill>
                  <a:schemeClr val="tx1"/>
                </a:solidFill>
              </a:rPr>
              <a:t>(8. 12. 2023)</a:t>
            </a:r>
            <a:br>
              <a:rPr lang="cs-CZ" altLang="cs-CZ" b="0" dirty="0">
                <a:solidFill>
                  <a:schemeClr val="tx1"/>
                </a:solidFill>
              </a:rPr>
            </a:br>
            <a:r>
              <a:rPr lang="cs-CZ" altLang="cs-CZ" sz="2000" b="0" dirty="0">
                <a:solidFill>
                  <a:schemeClr val="tx1"/>
                </a:solidFill>
              </a:rPr>
              <a:t>Tomáš Svoboda</a:t>
            </a:r>
            <a:br>
              <a:rPr lang="cs-CZ" altLang="cs-CZ" sz="2400" b="0" dirty="0">
                <a:solidFill>
                  <a:schemeClr val="tx1"/>
                </a:solidFill>
              </a:rPr>
            </a:br>
            <a:endParaRPr lang="cs-CZ" altLang="cs-CZ" sz="24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právní úprava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i="1" dirty="0">
                <a:solidFill>
                  <a:srgbClr val="C00000"/>
                </a:solidFill>
              </a:rPr>
              <a:t>rozpočtová pravidla </a:t>
            </a:r>
            <a:r>
              <a:rPr lang="cs-CZ" sz="1800" dirty="0"/>
              <a:t>(zákon č. 218/2000 Sb.) </a:t>
            </a:r>
          </a:p>
          <a:p>
            <a:r>
              <a:rPr lang="cs-CZ" sz="1800" b="1" i="1" dirty="0">
                <a:solidFill>
                  <a:srgbClr val="C00000"/>
                </a:solidFill>
              </a:rPr>
              <a:t>zákon o rozpočtových pravidlech územních rozpočtů                             </a:t>
            </a:r>
            <a:r>
              <a:rPr lang="cs-CZ" sz="1800" dirty="0"/>
              <a:t>(zákon č. 250/2000 Sb.)</a:t>
            </a:r>
          </a:p>
          <a:p>
            <a:r>
              <a:rPr lang="cs-CZ" sz="1800" b="1" dirty="0">
                <a:solidFill>
                  <a:srgbClr val="00287D"/>
                </a:solidFill>
                <a:latin typeface="Tahoma" pitchFamily="34" charset="0"/>
              </a:rPr>
              <a:t>některé zvláštní zákony </a:t>
            </a:r>
            <a:r>
              <a:rPr lang="cs-CZ" sz="1800" dirty="0">
                <a:latin typeface="Tahoma" pitchFamily="34" charset="0"/>
              </a:rPr>
              <a:t>(</a:t>
            </a:r>
            <a:r>
              <a:rPr lang="cs-CZ" sz="1800" dirty="0"/>
              <a:t>např. zákon č. 130/2002 Sb., o podpoře výzkumu a vývoje)</a:t>
            </a:r>
          </a:p>
          <a:p>
            <a:r>
              <a:rPr lang="cs-CZ" sz="1800" b="1" dirty="0">
                <a:solidFill>
                  <a:srgbClr val="00287D"/>
                </a:solidFill>
              </a:rPr>
              <a:t>zákony upravujících státní fondy </a:t>
            </a:r>
            <a:r>
              <a:rPr lang="cs-CZ" sz="1800" dirty="0"/>
              <a:t>(zákon o Státním fondu životního prostředí)</a:t>
            </a:r>
          </a:p>
          <a:p>
            <a:r>
              <a:rPr lang="cs-CZ" sz="1800" b="1" dirty="0">
                <a:solidFill>
                  <a:srgbClr val="00287D"/>
                </a:solidFill>
              </a:rPr>
              <a:t>zákon o státním rozpočtu České republiky </a:t>
            </a:r>
            <a:r>
              <a:rPr lang="cs-CZ" sz="1800" dirty="0"/>
              <a:t>(na příslušný kalendářní rok)</a:t>
            </a:r>
          </a:p>
          <a:p>
            <a:r>
              <a:rPr lang="cs-CZ" sz="1800" b="1" dirty="0">
                <a:solidFill>
                  <a:srgbClr val="00287D"/>
                </a:solidFill>
              </a:rPr>
              <a:t>prováděcí předpisy </a:t>
            </a:r>
            <a:r>
              <a:rPr lang="cs-CZ" sz="1800" dirty="0"/>
              <a:t>(např. vyhláška Ministerstva financí č. 52/2008 Sb., kterou se stanoví zásady a termíny finančního vypořádání vztahů se státním rozpočtem, státními finančními aktivy nebo Národním fondem; či vyhláška č. 560/2006 Sb., o účasti státního rozpočtu na financování programů reprodukce majetku)</a:t>
            </a:r>
          </a:p>
          <a:p>
            <a:r>
              <a:rPr lang="cs-CZ" sz="1800" b="1" dirty="0">
                <a:solidFill>
                  <a:srgbClr val="00287D"/>
                </a:solidFill>
                <a:latin typeface="Tahoma" pitchFamily="34" charset="0"/>
              </a:rPr>
              <a:t>+ metodické pomůcky </a:t>
            </a:r>
            <a:r>
              <a:rPr lang="cs-CZ" sz="1800" dirty="0">
                <a:latin typeface="Tahoma" pitchFamily="34" charset="0"/>
              </a:rPr>
              <a:t>(interní závaznost)</a:t>
            </a:r>
          </a:p>
          <a:p>
            <a:pPr lvl="1"/>
            <a:endParaRPr lang="cs-CZ" sz="1800" b="1" dirty="0">
              <a:solidFill>
                <a:srgbClr val="00287D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1229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D27C7D-A874-4DAF-ADAC-D30268F570CF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právní úprava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7030A0"/>
                </a:solidFill>
                <a:latin typeface="Tahoma" pitchFamily="34" charset="0"/>
              </a:rPr>
              <a:t>základní problém </a:t>
            </a:r>
            <a:r>
              <a:rPr lang="cs-CZ" sz="1800" b="1" dirty="0">
                <a:latin typeface="Tahoma" pitchFamily="34" charset="0"/>
              </a:rPr>
              <a:t>= </a:t>
            </a:r>
            <a:r>
              <a:rPr lang="cs-CZ" sz="1800" dirty="0">
                <a:solidFill>
                  <a:srgbClr val="C00000"/>
                </a:solidFill>
                <a:latin typeface="Tahoma" pitchFamily="34" charset="0"/>
              </a:rPr>
              <a:t>určitá </a:t>
            </a:r>
            <a:r>
              <a:rPr lang="cs-CZ" sz="1800" b="1" dirty="0">
                <a:solidFill>
                  <a:srgbClr val="C00000"/>
                </a:solidFill>
                <a:latin typeface="Tahoma" pitchFamily="34" charset="0"/>
              </a:rPr>
              <a:t>„dvojkolejnost“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rozpočtová pravidla </a:t>
            </a:r>
            <a:r>
              <a:rPr lang="cs-CZ" sz="1800" dirty="0"/>
              <a:t>(poskytovatel stát)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zákon o rozpočtových pravidlech územních rozpočtů           </a:t>
            </a:r>
            <a:r>
              <a:rPr lang="cs-CZ" sz="1800" dirty="0"/>
              <a:t>(poskytovatel = ÚCS, svazek obcí, regionální rada regionu soudržnosti)</a:t>
            </a:r>
            <a:endParaRPr lang="cs-CZ" sz="1800" i="1" dirty="0">
              <a:latin typeface="Tahoma" pitchFamily="34" charset="0"/>
            </a:endParaRPr>
          </a:p>
          <a:p>
            <a:r>
              <a:rPr lang="cs-CZ" sz="1800" dirty="0">
                <a:latin typeface="Tahoma" pitchFamily="34" charset="0"/>
              </a:rPr>
              <a:t>ovšem </a:t>
            </a:r>
            <a:r>
              <a:rPr lang="cs-CZ" sz="1800" dirty="0">
                <a:solidFill>
                  <a:srgbClr val="C00000"/>
                </a:solidFill>
                <a:latin typeface="Tahoma" pitchFamily="34" charset="0"/>
              </a:rPr>
              <a:t>nejde o vztah obecné a zvláštní úpravy!</a:t>
            </a:r>
          </a:p>
          <a:p>
            <a:pPr lvl="1"/>
            <a:r>
              <a:rPr lang="cs-CZ" sz="1800" dirty="0">
                <a:latin typeface="Tahoma" pitchFamily="34" charset="0"/>
              </a:rPr>
              <a:t>namísto toho </a:t>
            </a:r>
            <a:r>
              <a:rPr lang="cs-CZ" sz="1800" b="1" dirty="0">
                <a:solidFill>
                  <a:srgbClr val="C00000"/>
                </a:solidFill>
                <a:latin typeface="Tahoma" pitchFamily="34" charset="0"/>
              </a:rPr>
              <a:t>paralelní úpravy</a:t>
            </a:r>
            <a:endParaRPr lang="cs-CZ" sz="1800" b="1" dirty="0">
              <a:latin typeface="Tahoma" pitchFamily="34" charset="0"/>
            </a:endParaRPr>
          </a:p>
          <a:p>
            <a:r>
              <a:rPr lang="cs-CZ" sz="1800" dirty="0">
                <a:latin typeface="Tahoma" pitchFamily="34" charset="0"/>
              </a:rPr>
              <a:t>původně úprava pouze „velká“ RP (do 20. 2. 2015)</a:t>
            </a:r>
          </a:p>
          <a:p>
            <a:pPr lvl="1"/>
            <a:r>
              <a:rPr lang="cs-CZ" sz="1800" dirty="0">
                <a:latin typeface="Tahoma" pitchFamily="34" charset="0"/>
              </a:rPr>
              <a:t>dotace podle „malých“ RP bez úpravy</a:t>
            </a:r>
          </a:p>
          <a:p>
            <a:r>
              <a:rPr lang="cs-CZ" sz="1800" dirty="0">
                <a:latin typeface="Tahoma" pitchFamily="34" charset="0"/>
              </a:rPr>
              <a:t>později doplněno do „malých“ RP, a to na základě naplňování dřívější protikorupční strategie vlády z let 2011 a 2012</a:t>
            </a:r>
          </a:p>
          <a:p>
            <a:pPr lvl="1"/>
            <a:r>
              <a:rPr lang="cs-CZ" sz="1800" dirty="0">
                <a:latin typeface="Tahoma" pitchFamily="34" charset="0"/>
              </a:rPr>
              <a:t>tedy v podstatě </a:t>
            </a:r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„ad hoc“</a:t>
            </a:r>
          </a:p>
          <a:p>
            <a:r>
              <a:rPr lang="cs-CZ" sz="1800" dirty="0">
                <a:latin typeface="Tahoma" pitchFamily="34" charset="0"/>
              </a:rPr>
              <a:t>aktuálně do „velkých“ RP od 1. 1. 2018 doplněno                                 </a:t>
            </a:r>
            <a:r>
              <a:rPr lang="cs-CZ" sz="1800" dirty="0">
                <a:solidFill>
                  <a:srgbClr val="C00000"/>
                </a:solidFill>
                <a:latin typeface="Tahoma" pitchFamily="34" charset="0"/>
              </a:rPr>
              <a:t>„řízení o poskytnutí dotace“ </a:t>
            </a:r>
            <a:r>
              <a:rPr lang="cs-CZ" sz="1800" dirty="0">
                <a:latin typeface="Tahoma" pitchFamily="34" charset="0"/>
              </a:rPr>
              <a:t>(v „malých“ RP obdoba absentuje)</a:t>
            </a:r>
          </a:p>
          <a:p>
            <a:endParaRPr lang="cs-CZ" sz="1800" dirty="0"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1331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07F2A9-819F-4FE3-A965-6ACEBBA04B71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právní úprava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7030A0"/>
                </a:solidFill>
                <a:latin typeface="Tahoma" pitchFamily="34" charset="0"/>
              </a:rPr>
              <a:t>některé deficity této konstrukce</a:t>
            </a:r>
          </a:p>
          <a:p>
            <a:pPr lvl="1"/>
            <a:r>
              <a:rPr lang="cs-CZ" sz="1800" b="1" i="1" dirty="0">
                <a:solidFill>
                  <a:srgbClr val="C00000"/>
                </a:solidFill>
                <a:latin typeface="Tahoma" pitchFamily="34" charset="0"/>
              </a:rPr>
              <a:t>řada aspektů vymezena zcela duplicitně </a:t>
            </a:r>
            <a:r>
              <a:rPr lang="cs-CZ" sz="1800" dirty="0">
                <a:latin typeface="Tahoma" pitchFamily="34" charset="0"/>
              </a:rPr>
              <a:t>(dotace, poskytovatel, účel, obsah žádosti, porušení rozpočtové kázně a odvod…)</a:t>
            </a:r>
          </a:p>
          <a:p>
            <a:pPr lvl="1"/>
            <a:r>
              <a:rPr lang="cs-CZ" sz="1800" b="1" i="1" dirty="0">
                <a:solidFill>
                  <a:srgbClr val="C00000"/>
                </a:solidFill>
                <a:latin typeface="Tahoma" pitchFamily="34" charset="0"/>
              </a:rPr>
              <a:t>avšak současně odlišně </a:t>
            </a:r>
            <a:r>
              <a:rPr lang="cs-CZ" sz="1800" dirty="0">
                <a:latin typeface="Tahoma" pitchFamily="34" charset="0"/>
              </a:rPr>
              <a:t>(systematikou i obsahově - zejména právní jednání, kterým je dotace poskytnuta - jednou rozhodnutí, podruhé veřejnoprávní smlouva = zcela odlišné právní režimy!)</a:t>
            </a:r>
          </a:p>
          <a:p>
            <a:pPr lvl="1"/>
            <a:r>
              <a:rPr lang="cs-CZ" sz="1800" b="1" i="1" dirty="0">
                <a:solidFill>
                  <a:srgbClr val="C00000"/>
                </a:solidFill>
                <a:latin typeface="Tahoma" pitchFamily="34" charset="0"/>
              </a:rPr>
              <a:t>a neúplně </a:t>
            </a:r>
            <a:r>
              <a:rPr lang="cs-CZ" sz="1800" dirty="0">
                <a:latin typeface="Tahoma" pitchFamily="34" charset="0"/>
              </a:rPr>
              <a:t>(neupraveno zejm. poskytování dotací státními fondy)</a:t>
            </a:r>
          </a:p>
          <a:p>
            <a:pPr lvl="1"/>
            <a:r>
              <a:rPr lang="cs-CZ" sz="1800" dirty="0">
                <a:latin typeface="Tahoma" pitchFamily="34" charset="0"/>
              </a:rPr>
              <a:t>především však </a:t>
            </a:r>
            <a:r>
              <a:rPr lang="cs-CZ" sz="1800" b="1" i="1" dirty="0">
                <a:solidFill>
                  <a:srgbClr val="C00000"/>
                </a:solidFill>
                <a:latin typeface="Tahoma" pitchFamily="34" charset="0"/>
              </a:rPr>
              <a:t>absentují určité specifické „kvalitativní“ požadavky</a:t>
            </a:r>
            <a:r>
              <a:rPr lang="cs-CZ" sz="1800" b="1" dirty="0">
                <a:latin typeface="Tahoma" pitchFamily="34" charset="0"/>
              </a:rPr>
              <a:t> </a:t>
            </a:r>
            <a:r>
              <a:rPr lang="cs-CZ" sz="1800" dirty="0">
                <a:latin typeface="Tahoma" pitchFamily="34" charset="0"/>
              </a:rPr>
              <a:t>na proces a výsledky poskytování dotací, tj. principy 3E</a:t>
            </a:r>
          </a:p>
          <a:p>
            <a:pPr lvl="1"/>
            <a:r>
              <a:rPr lang="cs-CZ" sz="1800" dirty="0">
                <a:latin typeface="Tahoma" pitchFamily="34" charset="0"/>
              </a:rPr>
              <a:t>v zásadě </a:t>
            </a:r>
            <a:r>
              <a:rPr lang="cs-CZ" sz="1800" b="1" i="1" dirty="0">
                <a:solidFill>
                  <a:srgbClr val="C00000"/>
                </a:solidFill>
                <a:latin typeface="Tahoma" pitchFamily="34" charset="0"/>
              </a:rPr>
              <a:t>pouze „proces redistribuce“</a:t>
            </a:r>
            <a:r>
              <a:rPr lang="cs-CZ" sz="1800" b="1" i="1" dirty="0">
                <a:latin typeface="Tahoma" pitchFamily="34" charset="0"/>
              </a:rPr>
              <a:t> </a:t>
            </a:r>
            <a:r>
              <a:rPr lang="cs-CZ" sz="1800" dirty="0">
                <a:latin typeface="Tahoma" pitchFamily="34" charset="0"/>
              </a:rPr>
              <a:t>(odpovídá povaze předpisů, ve kterých upraveno = finanční hospodaření)</a:t>
            </a:r>
          </a:p>
          <a:p>
            <a:pPr lvl="1"/>
            <a:r>
              <a:rPr lang="cs-CZ" sz="1800" b="1" i="1" dirty="0">
                <a:solidFill>
                  <a:srgbClr val="C00000"/>
                </a:solidFill>
                <a:latin typeface="Tahoma" pitchFamily="34" charset="0"/>
              </a:rPr>
              <a:t>srozumitelnost pro adresáty </a:t>
            </a:r>
            <a:r>
              <a:rPr lang="cs-CZ" sz="1800" dirty="0">
                <a:latin typeface="Tahoma" pitchFamily="34" charset="0"/>
              </a:rPr>
              <a:t>(tj. příjemce) dotací?</a:t>
            </a:r>
          </a:p>
          <a:p>
            <a:pPr lvl="1"/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celkově spíše nekoncepční „ad hoc“ přístup…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1434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36B1D28-804F-454A-A86D-AC7A35843207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právní úprava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latin typeface="Tahoma" pitchFamily="34" charset="0"/>
              </a:rPr>
              <a:t>objem dotačních prostředků</a:t>
            </a:r>
          </a:p>
          <a:p>
            <a:pPr lvl="1"/>
            <a:r>
              <a:rPr lang="cs-CZ" sz="1800" dirty="0">
                <a:latin typeface="Tahoma" pitchFamily="34" charset="0"/>
              </a:rPr>
              <a:t>implementace tzv. </a:t>
            </a:r>
            <a:r>
              <a:rPr lang="cs-CZ" sz="1800" dirty="0">
                <a:solidFill>
                  <a:srgbClr val="C00000"/>
                </a:solidFill>
                <a:latin typeface="Tahoma" pitchFamily="34" charset="0"/>
              </a:rPr>
              <a:t>kohezní politiky EU </a:t>
            </a:r>
            <a:r>
              <a:rPr lang="cs-CZ" sz="1800" dirty="0">
                <a:latin typeface="Tahoma" pitchFamily="34" charset="0"/>
              </a:rPr>
              <a:t>(ročně objem až 100 mld. Kč…)</a:t>
            </a:r>
          </a:p>
          <a:p>
            <a:pPr lvl="1"/>
            <a:r>
              <a:rPr lang="cs-CZ" sz="1800" dirty="0">
                <a:latin typeface="Tahoma" pitchFamily="34" charset="0"/>
              </a:rPr>
              <a:t>státní dotační politika (ročně cca 10 až 15 mld. Kč)</a:t>
            </a:r>
          </a:p>
          <a:p>
            <a:pPr lvl="1"/>
            <a:r>
              <a:rPr lang="cs-CZ" sz="1800" dirty="0">
                <a:latin typeface="Tahoma" pitchFamily="34" charset="0"/>
              </a:rPr>
              <a:t>ale celá řada dalších dotací (aktuálně různé „zelené dotace“)</a:t>
            </a:r>
          </a:p>
          <a:p>
            <a:pPr lvl="1"/>
            <a:r>
              <a:rPr lang="cs-CZ" sz="1800" dirty="0">
                <a:latin typeface="Tahoma" pitchFamily="34" charset="0"/>
              </a:rPr>
              <a:t>odpovídá </a:t>
            </a:r>
          </a:p>
          <a:p>
            <a:pPr lvl="1"/>
            <a:endParaRPr lang="cs-CZ" sz="1800" dirty="0">
              <a:latin typeface="Tahoma" pitchFamily="34" charset="0"/>
            </a:endParaRPr>
          </a:p>
          <a:p>
            <a:r>
              <a:rPr lang="cs-CZ" sz="1800" dirty="0">
                <a:latin typeface="Tahoma" pitchFamily="34" charset="0"/>
              </a:rPr>
              <a:t>právní reflexe </a:t>
            </a:r>
            <a:r>
              <a:rPr lang="cs-CZ" sz="1800" dirty="0">
                <a:solidFill>
                  <a:srgbClr val="C00000"/>
                </a:solidFill>
                <a:latin typeface="Tahoma" pitchFamily="34" charset="0"/>
              </a:rPr>
              <a:t>odpovídá přikládanému významu? </a:t>
            </a:r>
            <a:r>
              <a:rPr lang="cs-CZ" sz="1800" i="1" dirty="0">
                <a:latin typeface="Tahoma" pitchFamily="34" charset="0"/>
              </a:rPr>
              <a:t>(politickému, právnímu, společenskému…)</a:t>
            </a:r>
            <a:r>
              <a:rPr lang="cs-CZ" sz="1800" dirty="0">
                <a:latin typeface="Tahoma" pitchFamily="34" charset="0"/>
              </a:rPr>
              <a:t>, resp. potřeba komplexního </a:t>
            </a:r>
            <a:r>
              <a:rPr lang="cs-CZ" sz="1800" b="1" dirty="0">
                <a:solidFill>
                  <a:srgbClr val="7030A0"/>
                </a:solidFill>
                <a:latin typeface="Tahoma" pitchFamily="34" charset="0"/>
              </a:rPr>
              <a:t>zákona o poskytování dotací</a:t>
            </a:r>
            <a:r>
              <a:rPr lang="cs-CZ" sz="1800" dirty="0">
                <a:latin typeface="Tahoma" pitchFamily="34" charset="0"/>
              </a:rPr>
              <a:t>? </a:t>
            </a:r>
          </a:p>
          <a:p>
            <a:pPr lvl="1"/>
            <a:r>
              <a:rPr lang="cs-CZ" sz="1800" dirty="0">
                <a:latin typeface="Tahoma" pitchFamily="34" charset="0"/>
              </a:rPr>
              <a:t>analogicky k „chybějícímu“ zákonu o majetku ÚSC</a:t>
            </a:r>
          </a:p>
          <a:p>
            <a:pPr lvl="1"/>
            <a:r>
              <a:rPr lang="cs-CZ" sz="1800" dirty="0">
                <a:latin typeface="Tahoma" pitchFamily="34" charset="0"/>
              </a:rPr>
              <a:t>s ohledem na „ad hoc“ dotace a státní dotační politiku patrně nikoli</a:t>
            </a:r>
          </a:p>
          <a:p>
            <a:pPr lvl="1"/>
            <a:r>
              <a:rPr lang="cs-CZ" sz="1800" dirty="0">
                <a:latin typeface="Tahoma" pitchFamily="34" charset="0"/>
              </a:rPr>
              <a:t>ovšem v tomto režimu také</a:t>
            </a:r>
            <a:r>
              <a:rPr lang="cs-CZ" sz="1800" b="1" dirty="0">
                <a:latin typeface="Tahoma" pitchFamily="34" charset="0"/>
              </a:rPr>
              <a:t> </a:t>
            </a:r>
            <a:r>
              <a:rPr lang="cs-CZ" sz="1800" b="1" i="1" dirty="0">
                <a:solidFill>
                  <a:srgbClr val="C00000"/>
                </a:solidFill>
                <a:latin typeface="Tahoma" pitchFamily="34" charset="0"/>
              </a:rPr>
              <a:t>„evropské dotace“ </a:t>
            </a:r>
            <a:r>
              <a:rPr lang="cs-CZ" sz="1800" dirty="0">
                <a:solidFill>
                  <a:srgbClr val="C00000"/>
                </a:solidFill>
                <a:latin typeface="Tahoma" pitchFamily="34" charset="0"/>
              </a:rPr>
              <a:t>o vysokém objemu finančních prostředků…</a:t>
            </a:r>
          </a:p>
          <a:p>
            <a:pPr lvl="1"/>
            <a:r>
              <a:rPr lang="cs-CZ" sz="1800" i="1" dirty="0">
                <a:latin typeface="Tahoma" pitchFamily="34" charset="0"/>
              </a:rPr>
              <a:t>(ovšem chceme vůbec takovou regulaci?)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1536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BCEF9C-A7FB-49B6-ACEA-C8F6FCFBA83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Dotace - rozpočtová pravidla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7030A0"/>
                </a:solidFill>
                <a:latin typeface="Tahoma" pitchFamily="34" charset="0"/>
              </a:rPr>
              <a:t>vybrané pojmy</a:t>
            </a:r>
            <a:r>
              <a:rPr lang="cs-CZ" sz="1800" b="1" dirty="0">
                <a:latin typeface="Tahoma" pitchFamily="34" charset="0"/>
              </a:rPr>
              <a:t> – co se rozumí…</a:t>
            </a:r>
          </a:p>
          <a:p>
            <a:pPr lvl="1"/>
            <a:r>
              <a:rPr lang="cs-CZ" sz="1500" dirty="0">
                <a:solidFill>
                  <a:srgbClr val="C00000"/>
                </a:solidFill>
                <a:latin typeface="Tahoma" pitchFamily="34" charset="0"/>
              </a:rPr>
              <a:t>a) </a:t>
            </a:r>
            <a:r>
              <a:rPr lang="cs-CZ" sz="1500" b="1" dirty="0">
                <a:solidFill>
                  <a:srgbClr val="C00000"/>
                </a:solidFill>
                <a:latin typeface="Tahoma" pitchFamily="34" charset="0"/>
              </a:rPr>
              <a:t>dotací </a:t>
            </a:r>
            <a:r>
              <a:rPr lang="cs-CZ" sz="1500" dirty="0">
                <a:latin typeface="Tahoma" pitchFamily="34" charset="0"/>
              </a:rPr>
              <a:t>peněžní prostředky státního rozpočtu, státních finančních aktiv nebo Národního fondu poskytnuté právnickým nebo fyzickým osobám na stanovený účel,</a:t>
            </a:r>
          </a:p>
          <a:p>
            <a:pPr lvl="1"/>
            <a:r>
              <a:rPr lang="cs-CZ" sz="1500" dirty="0">
                <a:solidFill>
                  <a:srgbClr val="C00000"/>
                </a:solidFill>
                <a:latin typeface="Tahoma" pitchFamily="34" charset="0"/>
              </a:rPr>
              <a:t>b) </a:t>
            </a:r>
            <a:r>
              <a:rPr lang="cs-CZ" sz="1500" b="1" dirty="0">
                <a:solidFill>
                  <a:srgbClr val="C00000"/>
                </a:solidFill>
                <a:latin typeface="Tahoma" pitchFamily="34" charset="0"/>
              </a:rPr>
              <a:t>návratnou finanční výpomocí </a:t>
            </a:r>
            <a:r>
              <a:rPr lang="cs-CZ" sz="1500" dirty="0">
                <a:latin typeface="Tahoma" pitchFamily="34" charset="0"/>
              </a:rPr>
              <a:t>prostředky státního rozpočtu, státních finančních aktiv nebo Národního fondu poskytnuté, nestanoví-li zvláštní zákon jinak, bezúročně právnickým nebo fyzickým osobám na stanovený účel, které je povinen jejich příjemce vrátit do státního rozpočtu, státních finančních aktiv nebo Národního fondu,</a:t>
            </a:r>
          </a:p>
          <a:p>
            <a:pPr lvl="1"/>
            <a:r>
              <a:rPr lang="cs-CZ" sz="1500" dirty="0">
                <a:solidFill>
                  <a:srgbClr val="C00000"/>
                </a:solidFill>
                <a:latin typeface="Tahoma" pitchFamily="34" charset="0"/>
              </a:rPr>
              <a:t>e) neoprávněným použitím peněžních prostředků </a:t>
            </a:r>
            <a:r>
              <a:rPr lang="cs-CZ" sz="1500" dirty="0">
                <a:latin typeface="Tahoma" pitchFamily="34" charset="0"/>
              </a:rPr>
              <a:t>státního rozpočtu, jiných peněžních prostředků státu, prostředků poskytnutých ze státního rozpočtu, státních finančních aktiv, státního fondu nebo Národního fondu, jejich výdej, jehož provedením byla </a:t>
            </a:r>
            <a:r>
              <a:rPr lang="cs-CZ" sz="1500" dirty="0">
                <a:solidFill>
                  <a:srgbClr val="C00000"/>
                </a:solidFill>
                <a:latin typeface="Tahoma" pitchFamily="34" charset="0"/>
              </a:rPr>
              <a:t>porušena povinnost stanovená právním předpisem, rozhodnutím, případně dohodou o poskytnutí těchto prostředků, nebo porušení podmínek, za kterých byly příslušné peněžní prostředky poskytnuty</a:t>
            </a:r>
            <a:r>
              <a:rPr lang="cs-CZ" sz="1500" dirty="0">
                <a:latin typeface="Tahoma" pitchFamily="34" charset="0"/>
              </a:rPr>
              <a:t>, porušení účelu nebo podmínek, za kterých byly prostředky zařazeny do státního rozpočtu nebo přesunuty rozpočtovým opatřením a v rozporu se stanoveným účelem nebo podmínkami vydány; dále se jím rozumí i to, nelze-li prokázat, jak byly tyto peněžní prostředky použity,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1536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BCEF9C-A7FB-49B6-ACEA-C8F6FCFBA83F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152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Dotace - rozpočtová pravidla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7030A0"/>
                </a:solidFill>
                <a:latin typeface="Tahoma" pitchFamily="34" charset="0"/>
              </a:rPr>
              <a:t>vybrané pojmy</a:t>
            </a:r>
            <a:r>
              <a:rPr lang="cs-CZ" sz="1800" b="1" dirty="0">
                <a:latin typeface="Tahoma" pitchFamily="34" charset="0"/>
              </a:rPr>
              <a:t> – co se rozumí…</a:t>
            </a:r>
          </a:p>
          <a:p>
            <a:pPr lvl="1"/>
            <a:r>
              <a:rPr lang="cs-CZ" sz="1800" b="1" dirty="0">
                <a:latin typeface="Tahoma" pitchFamily="34" charset="0"/>
              </a:rPr>
              <a:t>(1) Porušením rozpočtové kázně je</a:t>
            </a:r>
          </a:p>
          <a:p>
            <a:pPr lvl="2"/>
            <a:r>
              <a:rPr lang="cs-CZ" sz="1400" dirty="0">
                <a:latin typeface="Tahoma" pitchFamily="34" charset="0"/>
              </a:rPr>
              <a:t>j) </a:t>
            </a:r>
            <a:r>
              <a:rPr lang="cs-CZ" sz="1400" dirty="0">
                <a:solidFill>
                  <a:srgbClr val="C00000"/>
                </a:solidFill>
                <a:latin typeface="Tahoma" pitchFamily="34" charset="0"/>
              </a:rPr>
              <a:t>porušení povinnosti stanovené právním předpisem, rozhodnutím nebo dohodou o poskytnutí dotace nebo návratné finanční výpomoci, které přímo souvisí s účelem, na který byla dotace nebo návratná finanční výpomoc poskytnuta</a:t>
            </a:r>
            <a:r>
              <a:rPr lang="cs-CZ" sz="1400" dirty="0">
                <a:latin typeface="Tahoma" pitchFamily="34" charset="0"/>
              </a:rPr>
              <a:t> a ke kterému došlo před přijetím peněžních prostředků poskytnutých ze státního rozpočtu, státního fondu, Národního fondu nebo státních finančních aktiv a které trvá v okamžiku přijetí prostředků na účet příjemce; prvním dnem porušení rozpočtové kázně je den jejich přijetí příjemcem; penále za porušení rozpočtové kázně se počítá ode dne následujícího po dni, do kterého měl příjemce na základě platebního výměru odvod uhradit,…</a:t>
            </a:r>
          </a:p>
          <a:p>
            <a:pPr lvl="1"/>
            <a:r>
              <a:rPr lang="cs-CZ" sz="1800" dirty="0">
                <a:latin typeface="Tahoma" pitchFamily="34" charset="0"/>
              </a:rPr>
              <a:t>výsledek = </a:t>
            </a:r>
            <a:r>
              <a:rPr lang="cs-CZ" sz="1800" b="1" dirty="0">
                <a:solidFill>
                  <a:srgbClr val="C00000"/>
                </a:solidFill>
                <a:latin typeface="Tahoma" pitchFamily="34" charset="0"/>
              </a:rPr>
              <a:t>odvod za porušení rozpočtové kázně </a:t>
            </a:r>
            <a:r>
              <a:rPr lang="cs-CZ" sz="1800" dirty="0">
                <a:latin typeface="Tahoma" pitchFamily="34" charset="0"/>
              </a:rPr>
              <a:t>(až v plné výši) + </a:t>
            </a:r>
            <a:r>
              <a:rPr lang="cs-CZ" sz="1800" b="1" dirty="0">
                <a:solidFill>
                  <a:srgbClr val="C00000"/>
                </a:solidFill>
                <a:latin typeface="Tahoma" pitchFamily="34" charset="0"/>
              </a:rPr>
              <a:t>penále</a:t>
            </a:r>
            <a:r>
              <a:rPr lang="cs-CZ" sz="1800" b="1" dirty="0">
                <a:latin typeface="Tahoma" pitchFamily="34" charset="0"/>
              </a:rPr>
              <a:t> </a:t>
            </a:r>
            <a:r>
              <a:rPr lang="cs-CZ" sz="1800" dirty="0">
                <a:latin typeface="Tahoma" pitchFamily="34" charset="0"/>
              </a:rPr>
              <a:t>(do výše odvodu) – tzv. sankce netrestní povahy</a:t>
            </a:r>
          </a:p>
          <a:p>
            <a:endParaRPr lang="cs-CZ" sz="1800" dirty="0">
              <a:latin typeface="Tahoma" pitchFamily="34" charset="0"/>
            </a:endParaRPr>
          </a:p>
          <a:p>
            <a:r>
              <a:rPr lang="cs-CZ" sz="1800" b="1" dirty="0">
                <a:latin typeface="Tahoma" pitchFamily="34" charset="0"/>
              </a:rPr>
              <a:t>Navazující zejména </a:t>
            </a:r>
            <a:r>
              <a:rPr lang="cs-CZ" sz="1800" dirty="0">
                <a:latin typeface="Tahoma" pitchFamily="34" charset="0"/>
              </a:rPr>
              <a:t>zákon č. 320/2001 Sb., o finanční kontrole ve veřejné správě a o změně některých zákonů (</a:t>
            </a:r>
            <a:r>
              <a:rPr lang="cs-CZ" sz="1800" b="1" dirty="0">
                <a:latin typeface="Tahoma" pitchFamily="34" charset="0"/>
              </a:rPr>
              <a:t>zákon o finanční kontrole</a:t>
            </a:r>
            <a:r>
              <a:rPr lang="cs-CZ" sz="1800" dirty="0">
                <a:latin typeface="Tahoma" pitchFamily="34" charset="0"/>
              </a:rPr>
              <a:t>)</a:t>
            </a:r>
          </a:p>
          <a:p>
            <a:pPr lvl="1"/>
            <a:endParaRPr lang="cs-CZ" sz="1800" dirty="0"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1536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BCEF9C-A7FB-49B6-ACEA-C8F6FCFBA83F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8774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Poskytování dotací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b="1" dirty="0">
              <a:latin typeface="Tahoma" pitchFamily="34" charset="0"/>
            </a:endParaRPr>
          </a:p>
          <a:p>
            <a:endParaRPr lang="cs-CZ" sz="1800" b="1" dirty="0">
              <a:latin typeface="Tahoma" pitchFamily="34" charset="0"/>
            </a:endParaRPr>
          </a:p>
          <a:p>
            <a:endParaRPr lang="cs-CZ" sz="1800" b="1" dirty="0">
              <a:latin typeface="Tahoma" pitchFamily="34" charset="0"/>
            </a:endParaRPr>
          </a:p>
          <a:p>
            <a:pPr marL="0" indent="0">
              <a:buNone/>
            </a:pPr>
            <a:endParaRPr lang="cs-CZ" sz="1800" b="1" dirty="0">
              <a:latin typeface="Tahoma" pitchFamily="34" charset="0"/>
            </a:endParaRPr>
          </a:p>
          <a:p>
            <a:pPr marL="0" indent="0">
              <a:buNone/>
            </a:pPr>
            <a:endParaRPr lang="cs-CZ" sz="1800" b="1" dirty="0">
              <a:latin typeface="Tahoma" pitchFamily="34" charset="0"/>
            </a:endParaRPr>
          </a:p>
          <a:p>
            <a:pPr marL="0" indent="0">
              <a:buNone/>
            </a:pPr>
            <a:endParaRPr lang="cs-CZ" sz="1800" b="1" dirty="0">
              <a:latin typeface="Tahoma" pitchFamily="34" charset="0"/>
            </a:endParaRPr>
          </a:p>
          <a:p>
            <a:r>
              <a:rPr lang="cs-CZ" sz="1800" b="1" i="1" dirty="0">
                <a:latin typeface="Tahoma" pitchFamily="34" charset="0"/>
              </a:rPr>
              <a:t>Děkuji za pozornost</a:t>
            </a:r>
          </a:p>
          <a:p>
            <a:endParaRPr lang="cs-CZ" sz="1800" b="1" i="1" dirty="0">
              <a:latin typeface="Tahoma" pitchFamily="34" charset="0"/>
            </a:endParaRPr>
          </a:p>
          <a:p>
            <a:r>
              <a:rPr lang="cs-CZ" sz="1800" b="1" i="1" dirty="0">
                <a:latin typeface="Tahoma" pitchFamily="34" charset="0"/>
              </a:rPr>
              <a:t>Dotazy?</a:t>
            </a:r>
          </a:p>
          <a:p>
            <a:pPr lvl="1"/>
            <a:endParaRPr lang="cs-CZ" sz="1800" dirty="0"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1536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CBCEF9C-A7FB-49B6-ACEA-C8F6FCFBA83F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5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Dotace - pojem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znaky</a:t>
            </a:r>
          </a:p>
          <a:p>
            <a:pPr lvl="1" eaLnBrk="1" hangingPunct="1"/>
            <a:r>
              <a:rPr lang="cs-CZ" sz="1800" dirty="0">
                <a:solidFill>
                  <a:srgbClr val="C00000"/>
                </a:solidFill>
              </a:rPr>
              <a:t>finanční prostředky </a:t>
            </a:r>
            <a:r>
              <a:rPr lang="cs-CZ" sz="1800" dirty="0"/>
              <a:t>(plnění) poskytované </a:t>
            </a:r>
            <a:r>
              <a:rPr lang="cs-CZ" sz="1800" dirty="0">
                <a:solidFill>
                  <a:srgbClr val="C00000"/>
                </a:solidFill>
              </a:rPr>
              <a:t>z veřejných rozpočtů                      </a:t>
            </a:r>
            <a:r>
              <a:rPr lang="cs-CZ" sz="1800" dirty="0"/>
              <a:t>(v právním smyslu, ekonomický význam = širší…)</a:t>
            </a:r>
          </a:p>
          <a:p>
            <a:pPr lvl="1" eaLnBrk="1" hangingPunct="1"/>
            <a:r>
              <a:rPr lang="cs-CZ" sz="1800" dirty="0"/>
              <a:t>zpravidla za určitým </a:t>
            </a:r>
            <a:r>
              <a:rPr lang="cs-CZ" sz="1800" dirty="0">
                <a:solidFill>
                  <a:srgbClr val="C00000"/>
                </a:solidFill>
              </a:rPr>
              <a:t>účelem</a:t>
            </a:r>
            <a:r>
              <a:rPr lang="cs-CZ" sz="1800" dirty="0"/>
              <a:t> - podmínky </a:t>
            </a:r>
            <a:r>
              <a:rPr lang="cs-CZ" sz="1800" i="1" dirty="0"/>
              <a:t>(veřejný majetek…)</a:t>
            </a:r>
          </a:p>
          <a:p>
            <a:pPr lvl="1" eaLnBrk="1" hangingPunct="1"/>
            <a:r>
              <a:rPr lang="cs-CZ" sz="1800" dirty="0"/>
              <a:t>zpravidla </a:t>
            </a:r>
            <a:r>
              <a:rPr lang="cs-CZ" sz="1800" dirty="0">
                <a:solidFill>
                  <a:srgbClr val="C00000"/>
                </a:solidFill>
              </a:rPr>
              <a:t>nenárokově </a:t>
            </a:r>
            <a:r>
              <a:rPr lang="cs-CZ" sz="1800" i="1" dirty="0"/>
              <a:t>(někdy však nárokově)</a:t>
            </a:r>
          </a:p>
          <a:p>
            <a:pPr lvl="1" eaLnBrk="1" hangingPunct="1"/>
            <a:r>
              <a:rPr lang="cs-CZ" sz="1800" dirty="0"/>
              <a:t>a </a:t>
            </a:r>
            <a:r>
              <a:rPr lang="cs-CZ" sz="1800" dirty="0">
                <a:solidFill>
                  <a:srgbClr val="C00000"/>
                </a:solidFill>
              </a:rPr>
              <a:t>nenávratně</a:t>
            </a:r>
            <a:r>
              <a:rPr lang="cs-CZ" sz="1800" dirty="0"/>
              <a:t> </a:t>
            </a:r>
            <a:r>
              <a:rPr lang="cs-CZ" sz="1800" i="1" dirty="0"/>
              <a:t>(jinak při nesplnění podmínek)</a:t>
            </a:r>
          </a:p>
          <a:p>
            <a:pPr>
              <a:buFont typeface="Wingdings" panose="05000000000000000000" pitchFamily="2" charset="2"/>
              <a:buNone/>
            </a:pPr>
            <a:endParaRPr lang="cs-CZ" sz="1800" dirty="0"/>
          </a:p>
          <a:p>
            <a:r>
              <a:rPr lang="cs-CZ" sz="1800" b="1" dirty="0">
                <a:solidFill>
                  <a:srgbClr val="7030A0"/>
                </a:solidFill>
              </a:rPr>
              <a:t>jiná označení</a:t>
            </a:r>
            <a:r>
              <a:rPr lang="cs-CZ" sz="1800" dirty="0"/>
              <a:t>: </a:t>
            </a:r>
            <a:r>
              <a:rPr lang="cs-CZ" sz="1800" i="1" dirty="0"/>
              <a:t>subvence, příspěvky, granty, podpory, finanční pomoci apod.</a:t>
            </a:r>
          </a:p>
          <a:p>
            <a:pPr lvl="1"/>
            <a:r>
              <a:rPr lang="cs-CZ" sz="1800" dirty="0">
                <a:latin typeface="Tahoma" pitchFamily="34" charset="0"/>
              </a:rPr>
              <a:t>v českém právu však </a:t>
            </a:r>
            <a:r>
              <a:rPr lang="cs-CZ" sz="1800" b="1" dirty="0">
                <a:latin typeface="Tahoma" pitchFamily="34" charset="0"/>
              </a:rPr>
              <a:t>zásadně dotace</a:t>
            </a:r>
          </a:p>
          <a:p>
            <a:pPr eaLnBrk="1" hangingPunct="1"/>
            <a:endParaRPr lang="cs-CZ" sz="1800" dirty="0"/>
          </a:p>
          <a:p>
            <a:pPr eaLnBrk="1" hangingPunct="1"/>
            <a:r>
              <a:rPr lang="cs-CZ" sz="1800" b="1" dirty="0" err="1">
                <a:solidFill>
                  <a:srgbClr val="7030A0"/>
                </a:solidFill>
              </a:rPr>
              <a:t>rozpočtověprávní</a:t>
            </a:r>
            <a:r>
              <a:rPr lang="cs-CZ" sz="1800" b="1" dirty="0">
                <a:solidFill>
                  <a:srgbClr val="7030A0"/>
                </a:solidFill>
              </a:rPr>
              <a:t> institut</a:t>
            </a:r>
          </a:p>
          <a:p>
            <a:pPr lvl="1" eaLnBrk="1" hangingPunct="1"/>
            <a:r>
              <a:rPr lang="cs-CZ" sz="1800" dirty="0"/>
              <a:t>avšak úzká </a:t>
            </a:r>
            <a:r>
              <a:rPr lang="cs-CZ" sz="1800" dirty="0">
                <a:solidFill>
                  <a:srgbClr val="C00000"/>
                </a:solidFill>
              </a:rPr>
              <a:t>souvislost s veřejným majetkem </a:t>
            </a:r>
            <a:r>
              <a:rPr lang="cs-CZ" sz="1800" dirty="0"/>
              <a:t>(finanční majetek)               a </a:t>
            </a:r>
            <a:r>
              <a:rPr lang="cs-CZ" sz="1800" dirty="0">
                <a:solidFill>
                  <a:srgbClr val="C00000"/>
                </a:solidFill>
              </a:rPr>
              <a:t>veřejnou správou </a:t>
            </a:r>
            <a:r>
              <a:rPr lang="cs-CZ" sz="1800" dirty="0"/>
              <a:t>(zdroj financování)</a:t>
            </a:r>
          </a:p>
          <a:p>
            <a:endParaRPr lang="cs-CZ" sz="1800" b="1" dirty="0">
              <a:solidFill>
                <a:srgbClr val="7030A0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410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21741B0-ACE3-44CB-975E-2EA37273E603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pojem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dirty="0">
                <a:solidFill>
                  <a:srgbClr val="7030A0"/>
                </a:solidFill>
              </a:rPr>
              <a:t>různorodé podoby</a:t>
            </a:r>
          </a:p>
          <a:p>
            <a:pPr lvl="1" eaLnBrk="1" hangingPunct="1"/>
            <a:r>
              <a:rPr lang="cs-CZ" sz="1800" dirty="0">
                <a:solidFill>
                  <a:srgbClr val="C00000"/>
                </a:solidFill>
              </a:rPr>
              <a:t>finanční transfery</a:t>
            </a:r>
            <a:r>
              <a:rPr lang="cs-CZ" sz="1800" dirty="0"/>
              <a:t>, ale i např. </a:t>
            </a:r>
            <a:r>
              <a:rPr lang="cs-CZ" sz="1800" dirty="0">
                <a:solidFill>
                  <a:srgbClr val="C00000"/>
                </a:solidFill>
              </a:rPr>
              <a:t>dotované půjčky </a:t>
            </a:r>
            <a:r>
              <a:rPr lang="cs-CZ" sz="1800" dirty="0"/>
              <a:t>či poskytování kupónů pro nákup služeb</a:t>
            </a:r>
          </a:p>
          <a:p>
            <a:pPr lvl="1" eaLnBrk="1" hangingPunct="1"/>
            <a:r>
              <a:rPr lang="cs-CZ" sz="1800" dirty="0"/>
              <a:t>se </a:t>
            </a:r>
            <a:r>
              <a:rPr lang="cs-CZ" sz="1800" dirty="0">
                <a:solidFill>
                  <a:srgbClr val="C00000"/>
                </a:solidFill>
              </a:rPr>
              <a:t>spoluúčastí příjemce či bez</a:t>
            </a:r>
          </a:p>
          <a:p>
            <a:pPr lvl="1" eaLnBrk="1" hangingPunct="1"/>
            <a:r>
              <a:rPr lang="cs-CZ" sz="1800" dirty="0"/>
              <a:t>za </a:t>
            </a:r>
            <a:r>
              <a:rPr lang="cs-CZ" sz="1800" dirty="0">
                <a:solidFill>
                  <a:srgbClr val="C00000"/>
                </a:solidFill>
              </a:rPr>
              <a:t>konkrétním účelem </a:t>
            </a:r>
            <a:r>
              <a:rPr lang="cs-CZ" sz="1800" dirty="0"/>
              <a:t>(podmíněné) či </a:t>
            </a:r>
            <a:r>
              <a:rPr lang="cs-CZ" sz="1800" dirty="0">
                <a:solidFill>
                  <a:srgbClr val="C00000"/>
                </a:solidFill>
              </a:rPr>
              <a:t>všeobecné </a:t>
            </a:r>
            <a:r>
              <a:rPr lang="cs-CZ" sz="1800" dirty="0"/>
              <a:t>(nepodmíněné, „globální“, např. různé vyrovnávací dotace)</a:t>
            </a:r>
          </a:p>
          <a:p>
            <a:pPr lvl="1" eaLnBrk="1" hangingPunct="1"/>
            <a:r>
              <a:rPr lang="cs-CZ" sz="1800" dirty="0">
                <a:solidFill>
                  <a:srgbClr val="C00000"/>
                </a:solidFill>
              </a:rPr>
              <a:t>běžné účelové dotace </a:t>
            </a:r>
            <a:r>
              <a:rPr lang="cs-CZ" sz="1800" dirty="0"/>
              <a:t>(směřují k zajišťování oblasti zejména přenesené působnosti územních samosprávných celků) či </a:t>
            </a:r>
            <a:r>
              <a:rPr lang="cs-CZ" sz="1800" dirty="0">
                <a:solidFill>
                  <a:srgbClr val="C00000"/>
                </a:solidFill>
              </a:rPr>
              <a:t>kapitálové účelové </a:t>
            </a:r>
            <a:r>
              <a:rPr lang="cs-CZ" sz="1800" dirty="0"/>
              <a:t>(na nepravidelné bázi směřují k realizaci určitých investičních akcí nebo státních programů)</a:t>
            </a:r>
          </a:p>
          <a:p>
            <a:pPr lvl="1" eaLnBrk="1" hangingPunct="1"/>
            <a:r>
              <a:rPr lang="cs-CZ" sz="1800" dirty="0">
                <a:solidFill>
                  <a:srgbClr val="C00000"/>
                </a:solidFill>
              </a:rPr>
              <a:t>neinvestiční </a:t>
            </a:r>
            <a:r>
              <a:rPr lang="cs-CZ" sz="1800" dirty="0"/>
              <a:t>(„měkké“) či </a:t>
            </a:r>
            <a:r>
              <a:rPr lang="cs-CZ" sz="1800" dirty="0">
                <a:solidFill>
                  <a:srgbClr val="C00000"/>
                </a:solidFill>
              </a:rPr>
              <a:t>investiční </a:t>
            </a:r>
            <a:r>
              <a:rPr lang="cs-CZ" sz="1800" dirty="0"/>
              <a:t>(„tvrdé“) </a:t>
            </a:r>
          </a:p>
          <a:p>
            <a:pPr lvl="1" eaLnBrk="1" hangingPunct="1"/>
            <a:endParaRPr lang="cs-CZ" sz="1800" dirty="0"/>
          </a:p>
          <a:p>
            <a:r>
              <a:rPr lang="cs-CZ" sz="1800" dirty="0">
                <a:latin typeface="Tahoma" pitchFamily="34" charset="0"/>
              </a:rPr>
              <a:t>pro </a:t>
            </a:r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návratné</a:t>
            </a:r>
            <a:r>
              <a:rPr lang="cs-CZ" sz="1800" dirty="0">
                <a:solidFill>
                  <a:srgbClr val="C00000"/>
                </a:solidFill>
                <a:latin typeface="Tahoma" pitchFamily="34" charset="0"/>
              </a:rPr>
              <a:t> plnění </a:t>
            </a:r>
            <a:r>
              <a:rPr lang="cs-CZ" sz="1800" dirty="0">
                <a:latin typeface="Tahoma" pitchFamily="34" charset="0"/>
              </a:rPr>
              <a:t>používán pojem </a:t>
            </a:r>
            <a:r>
              <a:rPr lang="cs-CZ" sz="1800" b="1" dirty="0">
                <a:solidFill>
                  <a:srgbClr val="7030A0"/>
                </a:solidFill>
                <a:latin typeface="Tahoma" pitchFamily="34" charset="0"/>
              </a:rPr>
              <a:t>návratná finanční výpomoc           </a:t>
            </a:r>
            <a:r>
              <a:rPr lang="cs-CZ" sz="1800" dirty="0">
                <a:latin typeface="Tahoma" pitchFamily="34" charset="0"/>
              </a:rPr>
              <a:t>(v zásadě zvýhodněná půjčka, resp. zápůjčka)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512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A40FB37-B372-4F76-9132-0706A1136EC6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účely v právu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i="1" dirty="0"/>
              <a:t>zejména…</a:t>
            </a:r>
          </a:p>
          <a:p>
            <a:pPr eaLnBrk="1" hangingPunct="1"/>
            <a:r>
              <a:rPr lang="cs-CZ" sz="1800" b="1" i="1" dirty="0">
                <a:solidFill>
                  <a:srgbClr val="7030A0"/>
                </a:solidFill>
              </a:rPr>
              <a:t>ekonomický nástroj právní regulace</a:t>
            </a:r>
          </a:p>
          <a:p>
            <a:pPr lvl="1" eaLnBrk="1" hangingPunct="1"/>
            <a:r>
              <a:rPr lang="cs-CZ" sz="1800" dirty="0">
                <a:solidFill>
                  <a:srgbClr val="C00000"/>
                </a:solidFill>
              </a:rPr>
              <a:t>alternativa ke klasické vrchnostenské regulaci</a:t>
            </a:r>
          </a:p>
          <a:p>
            <a:pPr lvl="1" eaLnBrk="1" hangingPunct="1"/>
            <a:r>
              <a:rPr lang="cs-CZ" sz="1800" dirty="0"/>
              <a:t>naplňování cílů určité právní úpravy či závazků státu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sz="1800" dirty="0"/>
              <a:t>	(právo životního prostředí, klimatické závazky apod.)</a:t>
            </a:r>
          </a:p>
          <a:p>
            <a:r>
              <a:rPr lang="cs-CZ" sz="1800" b="1" i="1" dirty="0">
                <a:solidFill>
                  <a:srgbClr val="7030A0"/>
                </a:solidFill>
                <a:latin typeface="Tahoma" pitchFamily="34" charset="0"/>
              </a:rPr>
              <a:t>organizace veřejné správy</a:t>
            </a:r>
          </a:p>
          <a:p>
            <a:pPr lvl="1"/>
            <a:r>
              <a:rPr lang="cs-CZ" sz="1800" dirty="0">
                <a:solidFill>
                  <a:srgbClr val="C00000"/>
                </a:solidFill>
                <a:latin typeface="Tahoma" pitchFamily="34" charset="0"/>
              </a:rPr>
              <a:t>financování subjektů veřejné správy</a:t>
            </a:r>
          </a:p>
          <a:p>
            <a:pPr lvl="1"/>
            <a:r>
              <a:rPr lang="cs-CZ" sz="1800" dirty="0">
                <a:latin typeface="Tahoma" pitchFamily="34" charset="0"/>
              </a:rPr>
              <a:t>doplněk k rozpočtovému určení daní </a:t>
            </a:r>
            <a:r>
              <a:rPr lang="cs-CZ" sz="1800" i="1" dirty="0">
                <a:latin typeface="Tahoma" pitchFamily="34" charset="0"/>
              </a:rPr>
              <a:t>(ad hoc)</a:t>
            </a:r>
          </a:p>
          <a:p>
            <a:pPr lvl="1"/>
            <a:r>
              <a:rPr lang="cs-CZ" sz="1800" dirty="0">
                <a:latin typeface="Tahoma" pitchFamily="34" charset="0"/>
              </a:rPr>
              <a:t>financování jiných subjektů veřejné správy (odlišných od státu a ÚSC) = </a:t>
            </a:r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státní dotační politika</a:t>
            </a:r>
            <a:endParaRPr lang="cs-CZ" sz="1800" b="1" i="1" dirty="0">
              <a:solidFill>
                <a:srgbClr val="C00000"/>
              </a:solidFill>
              <a:latin typeface="Tahoma" pitchFamily="34" charset="0"/>
            </a:endParaRPr>
          </a:p>
          <a:p>
            <a:endParaRPr lang="cs-CZ" sz="1800" b="1" dirty="0">
              <a:solidFill>
                <a:srgbClr val="7030A0"/>
              </a:solidFill>
              <a:latin typeface="Tahoma" pitchFamily="34" charset="0"/>
            </a:endParaRPr>
          </a:p>
          <a:p>
            <a:r>
              <a:rPr lang="cs-CZ" sz="1800" b="1" dirty="0">
                <a:solidFill>
                  <a:srgbClr val="C00000"/>
                </a:solidFill>
                <a:latin typeface="Tahoma" pitchFamily="34" charset="0"/>
              </a:rPr>
              <a:t>dotace = nástroj </a:t>
            </a:r>
            <a:r>
              <a:rPr lang="cs-CZ" sz="1800" dirty="0">
                <a:latin typeface="Tahoma" pitchFamily="34" charset="0"/>
              </a:rPr>
              <a:t>(otázka ANO/NE</a:t>
            </a:r>
            <a:r>
              <a:rPr lang="cs-CZ" sz="1800" b="1" dirty="0">
                <a:latin typeface="Tahoma" pitchFamily="34" charset="0"/>
              </a:rPr>
              <a:t> </a:t>
            </a:r>
            <a:r>
              <a:rPr lang="cs-CZ" sz="1800" dirty="0">
                <a:latin typeface="Tahoma" pitchFamily="34" charset="0"/>
              </a:rPr>
              <a:t>tedy poněkud postrádá smysl)</a:t>
            </a:r>
            <a:endParaRPr lang="cs-CZ" sz="1800" b="1" dirty="0">
              <a:solidFill>
                <a:srgbClr val="7030A0"/>
              </a:solidFill>
              <a:latin typeface="Tahoma" pitchFamily="34" charset="0"/>
            </a:endParaRPr>
          </a:p>
          <a:p>
            <a:pPr lvl="1"/>
            <a:r>
              <a:rPr lang="cs-CZ" sz="1800" dirty="0">
                <a:latin typeface="Tahoma" pitchFamily="34" charset="0"/>
              </a:rPr>
              <a:t>vhodnější otázka = </a:t>
            </a:r>
            <a:r>
              <a:rPr lang="cs-CZ" sz="1800" b="1" dirty="0">
                <a:solidFill>
                  <a:srgbClr val="00287D"/>
                </a:solidFill>
                <a:latin typeface="Tahoma" pitchFamily="34" charset="0"/>
              </a:rPr>
              <a:t>efektivnost poskytování (využívání) dotací?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614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71203F7-7179-49A8-8C86-25868F760A4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efektivnost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latin typeface="Tahoma" pitchFamily="34" charset="0"/>
              </a:rPr>
              <a:t>jsou poskytovány </a:t>
            </a:r>
            <a:r>
              <a:rPr lang="cs-CZ" sz="1800" b="1" dirty="0">
                <a:solidFill>
                  <a:srgbClr val="C00000"/>
                </a:solidFill>
                <a:latin typeface="Tahoma" pitchFamily="34" charset="0"/>
              </a:rPr>
              <a:t>z veřejných rozpočtů</a:t>
            </a:r>
          </a:p>
          <a:p>
            <a:pPr lvl="1"/>
            <a:r>
              <a:rPr lang="cs-CZ" sz="1800" dirty="0">
                <a:latin typeface="Tahoma" pitchFamily="34" charset="0"/>
              </a:rPr>
              <a:t>různé úrovně </a:t>
            </a:r>
            <a:r>
              <a:rPr lang="cs-CZ" sz="1800" i="1" dirty="0">
                <a:latin typeface="Tahoma" pitchFamily="34" charset="0"/>
              </a:rPr>
              <a:t>(místní rozpočty, státní rozpočet, </a:t>
            </a:r>
            <a:r>
              <a:rPr lang="cs-CZ" sz="1800" i="1" dirty="0" err="1">
                <a:latin typeface="Tahoma" pitchFamily="34" charset="0"/>
              </a:rPr>
              <a:t>rozpočet</a:t>
            </a:r>
            <a:r>
              <a:rPr lang="cs-CZ" sz="1800" i="1" dirty="0">
                <a:latin typeface="Tahoma" pitchFamily="34" charset="0"/>
              </a:rPr>
              <a:t> EU…)</a:t>
            </a:r>
          </a:p>
          <a:p>
            <a:pPr lvl="1"/>
            <a:endParaRPr lang="cs-CZ" sz="1800" dirty="0">
              <a:latin typeface="Tahoma" pitchFamily="34" charset="0"/>
            </a:endParaRPr>
          </a:p>
          <a:p>
            <a:r>
              <a:rPr lang="cs-CZ" sz="1800" b="1" dirty="0">
                <a:solidFill>
                  <a:srgbClr val="7030A0"/>
                </a:solidFill>
                <a:latin typeface="Tahoma" pitchFamily="34" charset="0"/>
              </a:rPr>
              <a:t>požadavek na efektivnost </a:t>
            </a:r>
            <a:r>
              <a:rPr lang="cs-CZ" sz="1800" dirty="0">
                <a:latin typeface="Tahoma" pitchFamily="34" charset="0"/>
              </a:rPr>
              <a:t>(prameny v nejširším smyslu)</a:t>
            </a:r>
          </a:p>
          <a:p>
            <a:pPr lvl="1"/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již intuitivní…</a:t>
            </a:r>
          </a:p>
          <a:p>
            <a:pPr lvl="1"/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zásady finančního práva</a:t>
            </a:r>
          </a:p>
          <a:p>
            <a:pPr lvl="1"/>
            <a:r>
              <a:rPr lang="cs-CZ" sz="1800" b="1" i="1" dirty="0">
                <a:solidFill>
                  <a:srgbClr val="C00000"/>
                </a:solidFill>
                <a:latin typeface="Tahoma" pitchFamily="34" charset="0"/>
              </a:rPr>
              <a:t>veřejné vlastnictví, resp. majetek</a:t>
            </a:r>
          </a:p>
          <a:p>
            <a:endParaRPr lang="cs-CZ" sz="1800" dirty="0">
              <a:latin typeface="Tahoma" pitchFamily="34" charset="0"/>
            </a:endParaRPr>
          </a:p>
          <a:p>
            <a:r>
              <a:rPr lang="cs-CZ" sz="1800" b="1" dirty="0">
                <a:solidFill>
                  <a:srgbClr val="7030A0"/>
                </a:solidFill>
                <a:latin typeface="Tahoma" pitchFamily="34" charset="0"/>
              </a:rPr>
              <a:t>veřejné vlastnictví - relevantní specifika</a:t>
            </a:r>
          </a:p>
          <a:p>
            <a:pPr lvl="1"/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veřejný subjekt </a:t>
            </a:r>
            <a:r>
              <a:rPr lang="cs-CZ" sz="1800" dirty="0">
                <a:latin typeface="Tahoma" pitchFamily="34" charset="0"/>
              </a:rPr>
              <a:t>(stát, ÚSC, EU…)</a:t>
            </a:r>
          </a:p>
          <a:p>
            <a:pPr lvl="1"/>
            <a:r>
              <a:rPr lang="cs-CZ" sz="1800" dirty="0">
                <a:latin typeface="Tahoma" pitchFamily="34" charset="0"/>
              </a:rPr>
              <a:t>veřejná věc (finanční majetek) </a:t>
            </a:r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k veřejnému účelu</a:t>
            </a:r>
          </a:p>
          <a:p>
            <a:pPr lvl="1"/>
            <a:r>
              <a:rPr lang="cs-CZ" sz="1800" dirty="0">
                <a:latin typeface="Tahoma" pitchFamily="34" charset="0"/>
              </a:rPr>
              <a:t>sociální funkce = </a:t>
            </a:r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veřejný zájem </a:t>
            </a:r>
            <a:r>
              <a:rPr lang="cs-CZ" sz="1800" dirty="0">
                <a:latin typeface="Tahoma" pitchFamily="34" charset="0"/>
              </a:rPr>
              <a:t>(nikoli soukromý…)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717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7ED0F6F-8804-4708-B596-2E7062EFEC81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efektivnost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latin typeface="Tahoma" pitchFamily="34" charset="0"/>
              </a:rPr>
              <a:t>poskytování (využívání) dotací musí být </a:t>
            </a:r>
            <a:r>
              <a:rPr lang="cs-CZ" sz="1800" b="1" dirty="0">
                <a:solidFill>
                  <a:srgbClr val="C00000"/>
                </a:solidFill>
                <a:latin typeface="Tahoma" pitchFamily="34" charset="0"/>
              </a:rPr>
              <a:t>efektivní</a:t>
            </a:r>
          </a:p>
          <a:p>
            <a:pPr lvl="1"/>
            <a:r>
              <a:rPr lang="cs-CZ" sz="1800" b="1" i="1" dirty="0">
                <a:latin typeface="Tahoma" pitchFamily="34" charset="0"/>
              </a:rPr>
              <a:t>co to však znamená?</a:t>
            </a:r>
          </a:p>
          <a:p>
            <a:pPr lvl="1"/>
            <a:endParaRPr lang="cs-CZ" sz="1800" dirty="0">
              <a:latin typeface="Tahoma" pitchFamily="34" charset="0"/>
            </a:endParaRPr>
          </a:p>
          <a:p>
            <a:r>
              <a:rPr lang="cs-CZ" sz="1800" b="1" dirty="0">
                <a:solidFill>
                  <a:srgbClr val="7030A0"/>
                </a:solidFill>
                <a:latin typeface="Tahoma" pitchFamily="34" charset="0"/>
              </a:rPr>
              <a:t>zejména „výkonnostní pojetí“ efektivnosti </a:t>
            </a:r>
          </a:p>
          <a:p>
            <a:pPr lvl="1"/>
            <a:r>
              <a:rPr lang="cs-CZ" sz="1800" dirty="0">
                <a:latin typeface="Tahoma" pitchFamily="34" charset="0"/>
              </a:rPr>
              <a:t>vynaložené </a:t>
            </a:r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veřejné prostředky </a:t>
            </a:r>
            <a:r>
              <a:rPr lang="cs-CZ" sz="1800" dirty="0">
                <a:latin typeface="Tahoma" pitchFamily="34" charset="0"/>
              </a:rPr>
              <a:t>na straně jedné a                      </a:t>
            </a:r>
            <a:r>
              <a:rPr lang="cs-CZ" sz="1800" i="1" dirty="0">
                <a:solidFill>
                  <a:srgbClr val="C00000"/>
                </a:solidFill>
                <a:latin typeface="Tahoma" pitchFamily="34" charset="0"/>
              </a:rPr>
              <a:t>dosažené výsledky </a:t>
            </a:r>
            <a:r>
              <a:rPr lang="cs-CZ" sz="1800" dirty="0">
                <a:latin typeface="Tahoma" pitchFamily="34" charset="0"/>
              </a:rPr>
              <a:t>na straně druhé</a:t>
            </a:r>
          </a:p>
          <a:p>
            <a:pPr lvl="1"/>
            <a:r>
              <a:rPr lang="cs-CZ" sz="1800" dirty="0">
                <a:latin typeface="Tahoma" pitchFamily="34" charset="0"/>
              </a:rPr>
              <a:t>avšak nelze hovořit o finanční návratnosti (jiné výsledky)</a:t>
            </a:r>
          </a:p>
          <a:p>
            <a:pPr lvl="1"/>
            <a:r>
              <a:rPr lang="cs-CZ" sz="1800" dirty="0">
                <a:latin typeface="Tahoma" pitchFamily="34" charset="0"/>
              </a:rPr>
              <a:t>=</a:t>
            </a:r>
            <a:r>
              <a:rPr lang="en-US" sz="1800" dirty="0">
                <a:latin typeface="Tahoma" pitchFamily="34" charset="0"/>
              </a:rPr>
              <a:t>&gt;</a:t>
            </a:r>
            <a:r>
              <a:rPr lang="cs-CZ" sz="1800" dirty="0">
                <a:latin typeface="Tahoma" pitchFamily="34" charset="0"/>
              </a:rPr>
              <a:t> </a:t>
            </a:r>
            <a:r>
              <a:rPr lang="cs-CZ" sz="1800" i="1" dirty="0">
                <a:solidFill>
                  <a:srgbClr val="00287D"/>
                </a:solidFill>
                <a:latin typeface="Tahoma" pitchFamily="34" charset="0"/>
              </a:rPr>
              <a:t>dosahování „nefinančních“ výsledků </a:t>
            </a:r>
            <a:r>
              <a:rPr lang="cs-CZ" sz="1800" dirty="0">
                <a:latin typeface="Tahoma" pitchFamily="34" charset="0"/>
              </a:rPr>
              <a:t>(veřejný zájem…)</a:t>
            </a:r>
          </a:p>
          <a:p>
            <a:pPr lvl="1"/>
            <a:r>
              <a:rPr lang="cs-CZ" sz="1800" dirty="0">
                <a:latin typeface="Tahoma" pitchFamily="34" charset="0"/>
              </a:rPr>
              <a:t>=</a:t>
            </a:r>
            <a:r>
              <a:rPr lang="en-US" sz="1800" dirty="0">
                <a:latin typeface="Tahoma" pitchFamily="34" charset="0"/>
              </a:rPr>
              <a:t>&gt;</a:t>
            </a:r>
            <a:r>
              <a:rPr lang="cs-CZ" sz="1800" dirty="0">
                <a:latin typeface="Tahoma" pitchFamily="34" charset="0"/>
              </a:rPr>
              <a:t> </a:t>
            </a:r>
            <a:r>
              <a:rPr lang="cs-CZ" sz="1800" i="1" dirty="0">
                <a:solidFill>
                  <a:srgbClr val="00287D"/>
                </a:solidFill>
                <a:latin typeface="Tahoma" pitchFamily="34" charset="0"/>
              </a:rPr>
              <a:t>obtížné hodnocení </a:t>
            </a:r>
            <a:r>
              <a:rPr lang="cs-CZ" sz="1800" dirty="0">
                <a:latin typeface="Tahoma" pitchFamily="34" charset="0"/>
              </a:rPr>
              <a:t>(výběr projektů a závěrečné hodnocení)</a:t>
            </a:r>
          </a:p>
          <a:p>
            <a:endParaRPr lang="cs-CZ" sz="1800" dirty="0">
              <a:latin typeface="Tahoma" pitchFamily="34" charset="0"/>
            </a:endParaRPr>
          </a:p>
          <a:p>
            <a:r>
              <a:rPr lang="cs-CZ" sz="1800" dirty="0"/>
              <a:t>konkrétní odraz = </a:t>
            </a:r>
            <a:r>
              <a:rPr lang="cs-CZ" sz="1800" b="1" u="sng" dirty="0">
                <a:solidFill>
                  <a:srgbClr val="C00000"/>
                </a:solidFill>
              </a:rPr>
              <a:t>principy 3E</a:t>
            </a:r>
            <a:r>
              <a:rPr lang="cs-CZ" sz="1800" dirty="0"/>
              <a:t>: </a:t>
            </a:r>
            <a:r>
              <a:rPr lang="cs-CZ" sz="1800" b="1" i="1" dirty="0" err="1">
                <a:solidFill>
                  <a:srgbClr val="00287D"/>
                </a:solidFill>
              </a:rPr>
              <a:t>economy</a:t>
            </a:r>
            <a:r>
              <a:rPr lang="cs-CZ" sz="1800" b="1" dirty="0">
                <a:solidFill>
                  <a:srgbClr val="00287D"/>
                </a:solidFill>
              </a:rPr>
              <a:t> </a:t>
            </a:r>
            <a:r>
              <a:rPr lang="cs-CZ" sz="1800" dirty="0">
                <a:solidFill>
                  <a:srgbClr val="00287D"/>
                </a:solidFill>
              </a:rPr>
              <a:t>(hospodárnost)</a:t>
            </a:r>
            <a:r>
              <a:rPr lang="cs-CZ" sz="1800" dirty="0"/>
              <a:t>, </a:t>
            </a:r>
            <a:r>
              <a:rPr lang="cs-CZ" sz="1800" b="1" i="1" dirty="0" err="1">
                <a:solidFill>
                  <a:srgbClr val="00287D"/>
                </a:solidFill>
              </a:rPr>
              <a:t>effectiveness</a:t>
            </a:r>
            <a:r>
              <a:rPr lang="cs-CZ" sz="1800" b="1" i="1" dirty="0">
                <a:solidFill>
                  <a:srgbClr val="00287D"/>
                </a:solidFill>
              </a:rPr>
              <a:t> </a:t>
            </a:r>
            <a:r>
              <a:rPr lang="cs-CZ" sz="1800" dirty="0">
                <a:solidFill>
                  <a:srgbClr val="00287D"/>
                </a:solidFill>
              </a:rPr>
              <a:t>(účelnost) </a:t>
            </a:r>
            <a:r>
              <a:rPr lang="cs-CZ" sz="1800" dirty="0"/>
              <a:t>a </a:t>
            </a:r>
            <a:r>
              <a:rPr lang="cs-CZ" sz="1800" b="1" i="1" dirty="0" err="1">
                <a:solidFill>
                  <a:srgbClr val="00287D"/>
                </a:solidFill>
              </a:rPr>
              <a:t>efficiency</a:t>
            </a:r>
            <a:r>
              <a:rPr lang="cs-CZ" sz="1800" b="1" dirty="0">
                <a:solidFill>
                  <a:srgbClr val="00287D"/>
                </a:solidFill>
              </a:rPr>
              <a:t> </a:t>
            </a:r>
            <a:r>
              <a:rPr lang="cs-CZ" sz="1800" dirty="0">
                <a:solidFill>
                  <a:srgbClr val="00287D"/>
                </a:solidFill>
              </a:rPr>
              <a:t>(efektivnost či účinnost)</a:t>
            </a:r>
            <a:endParaRPr lang="cs-CZ" sz="1800" dirty="0">
              <a:solidFill>
                <a:srgbClr val="00287D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819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1A9AEF-11EE-45C7-B39D-2B3AE15D1830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efektivnost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principy 3E lze vymezit následovně (</a:t>
            </a:r>
            <a:r>
              <a:rPr lang="cs-CZ" sz="1800" b="1" dirty="0">
                <a:solidFill>
                  <a:srgbClr val="C00000"/>
                </a:solidFill>
              </a:rPr>
              <a:t>INTOSAI</a:t>
            </a:r>
            <a:r>
              <a:rPr lang="cs-CZ" sz="1800" dirty="0"/>
              <a:t>):</a:t>
            </a:r>
          </a:p>
          <a:p>
            <a:pPr lvl="1"/>
            <a:r>
              <a:rPr lang="cs-CZ" sz="1800" b="1" i="1" dirty="0">
                <a:solidFill>
                  <a:srgbClr val="00287D"/>
                </a:solidFill>
              </a:rPr>
              <a:t>Princip hospodárnosti </a:t>
            </a:r>
            <a:r>
              <a:rPr lang="cs-CZ" sz="1800" i="1" dirty="0"/>
              <a:t>představuje </a:t>
            </a:r>
            <a:r>
              <a:rPr lang="cs-CZ" sz="1800" b="1" i="1" dirty="0">
                <a:solidFill>
                  <a:srgbClr val="C00000"/>
                </a:solidFill>
              </a:rPr>
              <a:t>minimalizaci nákladů na zdroje</a:t>
            </a:r>
            <a:r>
              <a:rPr lang="cs-CZ" sz="1800" i="1" dirty="0"/>
              <a:t>. Použité prostředky by měly být k dispozici včas, v dostatečném množství a přiměřené kvalitě a za nejvýhodnější cenu.</a:t>
            </a:r>
          </a:p>
          <a:p>
            <a:pPr lvl="1"/>
            <a:r>
              <a:rPr lang="cs-CZ" sz="1800" b="1" i="1" dirty="0">
                <a:solidFill>
                  <a:srgbClr val="00287D"/>
                </a:solidFill>
              </a:rPr>
              <a:t>Princip účelnosti </a:t>
            </a:r>
            <a:r>
              <a:rPr lang="cs-CZ" sz="1800" i="1" dirty="0"/>
              <a:t>se týká </a:t>
            </a:r>
            <a:r>
              <a:rPr lang="cs-CZ" sz="1800" b="1" i="1" dirty="0">
                <a:solidFill>
                  <a:srgbClr val="C00000"/>
                </a:solidFill>
              </a:rPr>
              <a:t>splnění cílů a dosažení zamýšlených výsledků</a:t>
            </a:r>
            <a:r>
              <a:rPr lang="cs-CZ" sz="1800" i="1" dirty="0"/>
              <a:t>.</a:t>
            </a:r>
            <a:endParaRPr lang="cs-CZ" sz="1800" i="1" dirty="0">
              <a:solidFill>
                <a:srgbClr val="00287D"/>
              </a:solidFill>
            </a:endParaRPr>
          </a:p>
          <a:p>
            <a:pPr lvl="1"/>
            <a:r>
              <a:rPr lang="cs-CZ" sz="1800" b="1" i="1" dirty="0">
                <a:solidFill>
                  <a:srgbClr val="00287D"/>
                </a:solidFill>
              </a:rPr>
              <a:t>Princip efektivnosti </a:t>
            </a:r>
            <a:r>
              <a:rPr lang="cs-CZ" sz="1800" i="1" dirty="0"/>
              <a:t>znamená </a:t>
            </a:r>
            <a:r>
              <a:rPr lang="cs-CZ" sz="1800" b="1" i="1" dirty="0">
                <a:solidFill>
                  <a:srgbClr val="C00000"/>
                </a:solidFill>
              </a:rPr>
              <a:t>získat co nejvíce z dostupných zdrojů</a:t>
            </a:r>
            <a:r>
              <a:rPr lang="cs-CZ" sz="1800" i="1" dirty="0"/>
              <a:t>. To se týká vztahu mezi použitými prostředky a dosaženými výstupy s ohledem na množství výstupů, jejich kvalitu a načasování.</a:t>
            </a:r>
          </a:p>
          <a:p>
            <a:endParaRPr lang="cs-CZ" sz="1800" dirty="0"/>
          </a:p>
          <a:p>
            <a:r>
              <a:rPr lang="cs-CZ" sz="1800" dirty="0"/>
              <a:t>zjednodušeně jako </a:t>
            </a:r>
            <a:r>
              <a:rPr lang="cs-CZ" sz="1800" i="1" dirty="0">
                <a:solidFill>
                  <a:srgbClr val="C00000"/>
                </a:solidFill>
              </a:rPr>
              <a:t>„dělání věcí levně“</a:t>
            </a:r>
            <a:r>
              <a:rPr lang="cs-CZ" sz="1800" dirty="0">
                <a:solidFill>
                  <a:srgbClr val="C00000"/>
                </a:solidFill>
              </a:rPr>
              <a:t>, </a:t>
            </a:r>
            <a:r>
              <a:rPr lang="cs-CZ" sz="1800" i="1" dirty="0">
                <a:solidFill>
                  <a:srgbClr val="C00000"/>
                </a:solidFill>
              </a:rPr>
              <a:t>„dělání správných věcí“ </a:t>
            </a:r>
            <a:r>
              <a:rPr lang="cs-CZ" sz="1800" dirty="0">
                <a:solidFill>
                  <a:srgbClr val="C00000"/>
                </a:solidFill>
              </a:rPr>
              <a:t>a </a:t>
            </a:r>
            <a:r>
              <a:rPr lang="cs-CZ" sz="1800" i="1" dirty="0">
                <a:solidFill>
                  <a:srgbClr val="C00000"/>
                </a:solidFill>
              </a:rPr>
              <a:t>„dělání věcí správnou cestou“</a:t>
            </a:r>
            <a:r>
              <a:rPr lang="cs-CZ" sz="1800" b="1" i="1" dirty="0">
                <a:solidFill>
                  <a:srgbClr val="C00000"/>
                </a:solidFill>
              </a:rPr>
              <a:t> </a:t>
            </a:r>
            <a:r>
              <a:rPr lang="cs-CZ" sz="1800" dirty="0"/>
              <a:t>(Ochrana, </a:t>
            </a:r>
            <a:r>
              <a:rPr lang="cs-CZ" sz="1800" dirty="0" err="1"/>
              <a:t>Půček</a:t>
            </a:r>
            <a:r>
              <a:rPr lang="en-US" sz="1800" dirty="0"/>
              <a:t>;</a:t>
            </a:r>
            <a:r>
              <a:rPr lang="cs-CZ" sz="1800" dirty="0"/>
              <a:t> 2012)</a:t>
            </a:r>
          </a:p>
          <a:p>
            <a:endParaRPr lang="cs-CZ" sz="1800" b="1" dirty="0">
              <a:solidFill>
                <a:srgbClr val="00287D"/>
              </a:solidFill>
              <a:latin typeface="Tahom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922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3C47EA6-6C17-4994-B2EC-381CB3836711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efektivnost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latin typeface="Tahoma" pitchFamily="34" charset="0"/>
              </a:rPr>
              <a:t>dotační financování může pochopitelně selhávat ve všech hlediscích 3E…</a:t>
            </a:r>
          </a:p>
          <a:p>
            <a:pPr lvl="1"/>
            <a:r>
              <a:rPr lang="cs-CZ" sz="1800" dirty="0">
                <a:latin typeface="Tahoma" pitchFamily="34" charset="0"/>
              </a:rPr>
              <a:t>=</a:t>
            </a:r>
            <a:r>
              <a:rPr lang="en-US" sz="1800" dirty="0">
                <a:latin typeface="Tahoma" pitchFamily="34" charset="0"/>
              </a:rPr>
              <a:t>&gt;</a:t>
            </a:r>
            <a:r>
              <a:rPr lang="cs-CZ" sz="1800" dirty="0">
                <a:latin typeface="Tahoma" pitchFamily="34" charset="0"/>
              </a:rPr>
              <a:t> nutnost určité </a:t>
            </a:r>
            <a:r>
              <a:rPr lang="cs-CZ" sz="1800" b="1" dirty="0">
                <a:solidFill>
                  <a:srgbClr val="C00000"/>
                </a:solidFill>
              </a:rPr>
              <a:t>právní reflexe </a:t>
            </a:r>
            <a:r>
              <a:rPr lang="cs-CZ" sz="1800" dirty="0">
                <a:solidFill>
                  <a:srgbClr val="C00000"/>
                </a:solidFill>
              </a:rPr>
              <a:t>požadavku efektivnosti</a:t>
            </a:r>
          </a:p>
          <a:p>
            <a:pPr lvl="1"/>
            <a:endParaRPr lang="cs-CZ" sz="1800" dirty="0"/>
          </a:p>
          <a:p>
            <a:r>
              <a:rPr lang="cs-CZ" sz="1800" b="1" dirty="0">
                <a:solidFill>
                  <a:srgbClr val="7030A0"/>
                </a:solidFill>
              </a:rPr>
              <a:t>základní roviny</a:t>
            </a:r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obecná (ne)efektivnost = obecná rovina</a:t>
            </a:r>
            <a:endParaRPr lang="cs-CZ" sz="1800" dirty="0"/>
          </a:p>
          <a:p>
            <a:pPr lvl="1"/>
            <a:r>
              <a:rPr lang="cs-CZ" sz="1800" i="1" dirty="0">
                <a:solidFill>
                  <a:srgbClr val="00287D"/>
                </a:solidFill>
              </a:rPr>
              <a:t>neefektivnost spojená se zneužíváním = korupce</a:t>
            </a:r>
          </a:p>
          <a:p>
            <a:pPr lvl="1"/>
            <a:endParaRPr lang="cs-CZ" sz="1800" dirty="0"/>
          </a:p>
          <a:p>
            <a:r>
              <a:rPr lang="cs-CZ" sz="1800" b="1" dirty="0">
                <a:solidFill>
                  <a:srgbClr val="7030A0"/>
                </a:solidFill>
              </a:rPr>
              <a:t>první (majetkoprávní) rovina </a:t>
            </a:r>
          </a:p>
          <a:p>
            <a:pPr lvl="1"/>
            <a:r>
              <a:rPr lang="cs-CZ" sz="1800" dirty="0"/>
              <a:t>jednak </a:t>
            </a:r>
            <a:r>
              <a:rPr lang="cs-CZ" sz="1800" b="1" dirty="0">
                <a:solidFill>
                  <a:srgbClr val="C00000"/>
                </a:solidFill>
              </a:rPr>
              <a:t>obecné (majetkoprávní) požadavky </a:t>
            </a:r>
            <a:r>
              <a:rPr lang="cs-CZ" sz="1800" dirty="0"/>
              <a:t>na nabývání, hospodaření a nakládání s veřejným majetkem (viz témata dříve)</a:t>
            </a:r>
          </a:p>
          <a:p>
            <a:pPr lvl="1"/>
            <a:r>
              <a:rPr lang="cs-CZ" sz="1800" dirty="0"/>
              <a:t>jednak </a:t>
            </a:r>
            <a:r>
              <a:rPr lang="cs-CZ" sz="1800" b="1" dirty="0">
                <a:solidFill>
                  <a:srgbClr val="C00000"/>
                </a:solidFill>
              </a:rPr>
              <a:t>specifické požadavky na poskytování dotací</a:t>
            </a:r>
          </a:p>
          <a:p>
            <a:pPr lvl="1"/>
            <a:r>
              <a:rPr lang="cs-CZ" sz="1800" dirty="0"/>
              <a:t>s tím spojeny také </a:t>
            </a:r>
            <a:r>
              <a:rPr lang="cs-CZ" sz="1800" b="1" dirty="0">
                <a:solidFill>
                  <a:srgbClr val="C00000"/>
                </a:solidFill>
              </a:rPr>
              <a:t>kontrolní mechanismy a odpovědnost </a:t>
            </a:r>
          </a:p>
          <a:p>
            <a:pPr lvl="1"/>
            <a:r>
              <a:rPr lang="cs-CZ" sz="1800" dirty="0"/>
              <a:t>(souhrnně určitá </a:t>
            </a:r>
            <a:r>
              <a:rPr lang="cs-CZ" sz="1800" dirty="0">
                <a:solidFill>
                  <a:srgbClr val="C00000"/>
                </a:solidFill>
              </a:rPr>
              <a:t>„veřejnoprávní přísnost“</a:t>
            </a:r>
            <a:r>
              <a:rPr lang="cs-CZ" sz="1800" dirty="0"/>
              <a:t> na poskytovatele a příjemce)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1024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F37CF49-D8B4-4BF1-ACAC-86C858079D19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Dotace - efektivnost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>
                <a:solidFill>
                  <a:srgbClr val="7030A0"/>
                </a:solidFill>
              </a:rPr>
              <a:t>druhá („protikorupční“) rovina </a:t>
            </a:r>
          </a:p>
          <a:p>
            <a:pPr lvl="1"/>
            <a:r>
              <a:rPr lang="cs-CZ" sz="1800" dirty="0">
                <a:solidFill>
                  <a:srgbClr val="C00000"/>
                </a:solidFill>
              </a:rPr>
              <a:t>zneužívání neslučitelné s efektivností…</a:t>
            </a:r>
          </a:p>
          <a:p>
            <a:pPr lvl="1"/>
            <a:r>
              <a:rPr lang="cs-CZ" sz="1800" dirty="0"/>
              <a:t>primárně </a:t>
            </a:r>
            <a:r>
              <a:rPr lang="cs-CZ" sz="1800" i="1" dirty="0">
                <a:solidFill>
                  <a:srgbClr val="00287D"/>
                </a:solidFill>
              </a:rPr>
              <a:t>dotační podvod </a:t>
            </a:r>
            <a:r>
              <a:rPr lang="cs-CZ" sz="1800" dirty="0"/>
              <a:t>(§ 212 trestního zákoníku)</a:t>
            </a:r>
          </a:p>
          <a:p>
            <a:pPr lvl="1"/>
            <a:r>
              <a:rPr lang="cs-CZ" sz="1800" dirty="0"/>
              <a:t>avšak podoby mohou být rozmanitější - </a:t>
            </a:r>
            <a:r>
              <a:rPr lang="cs-CZ" sz="1800" i="1" dirty="0"/>
              <a:t>obecně </a:t>
            </a:r>
            <a:r>
              <a:rPr lang="cs-CZ" sz="1800" i="1" dirty="0">
                <a:solidFill>
                  <a:srgbClr val="00287D"/>
                </a:solidFill>
              </a:rPr>
              <a:t>problematika korupce</a:t>
            </a:r>
          </a:p>
          <a:p>
            <a:pPr lvl="2"/>
            <a:r>
              <a:rPr lang="cs-CZ" sz="1800" i="1" dirty="0"/>
              <a:t>„Jednání, při němž se vzájemně projevuje vůle dvou stran (mohou to být jednotlivci, skupiny lidí, instituce, představitelé státu), podle níž </a:t>
            </a:r>
            <a:r>
              <a:rPr lang="cs-CZ" sz="1800" b="1" i="1" dirty="0"/>
              <a:t>jedna strana (korumpující) poskytuje odměnu </a:t>
            </a:r>
            <a:r>
              <a:rPr lang="cs-CZ" sz="1800" i="1" dirty="0"/>
              <a:t>hmotného či nemateriálního charakteru </a:t>
            </a:r>
            <a:r>
              <a:rPr lang="cs-CZ" sz="1800" b="1" i="1" dirty="0"/>
              <a:t>za to, že jí druhá strana (korumpovaná) zajistí neoprávněné a jí požadované výhody</a:t>
            </a:r>
            <a:r>
              <a:rPr lang="cs-CZ" sz="1800" i="1" dirty="0"/>
              <a:t>.“</a:t>
            </a:r>
            <a:r>
              <a:rPr lang="cs-CZ" sz="1800" dirty="0"/>
              <a:t> (DAVID, NETT</a:t>
            </a:r>
            <a:r>
              <a:rPr lang="en-US" sz="1800" dirty="0"/>
              <a:t>;</a:t>
            </a:r>
            <a:r>
              <a:rPr lang="cs-CZ" sz="1800" dirty="0"/>
              <a:t> 2007)</a:t>
            </a:r>
          </a:p>
          <a:p>
            <a:pPr lvl="1"/>
            <a:r>
              <a:rPr lang="cs-CZ" sz="1800" dirty="0">
                <a:solidFill>
                  <a:srgbClr val="00287D"/>
                </a:solidFill>
              </a:rPr>
              <a:t>další skutkové podstaty </a:t>
            </a:r>
            <a:r>
              <a:rPr lang="cs-CZ" sz="1800" dirty="0"/>
              <a:t>(§ 331-334, § 257 a § 260 trestního zákoníku)</a:t>
            </a:r>
          </a:p>
          <a:p>
            <a:pPr lvl="1"/>
            <a:r>
              <a:rPr lang="cs-CZ" sz="1800" dirty="0"/>
              <a:t>obecně je předmětem určité </a:t>
            </a:r>
            <a:r>
              <a:rPr lang="cs-CZ" sz="1800" i="1" dirty="0">
                <a:solidFill>
                  <a:srgbClr val="00287D"/>
                </a:solidFill>
              </a:rPr>
              <a:t>protikorupční politiky </a:t>
            </a:r>
            <a:r>
              <a:rPr lang="cs-CZ" sz="1800" dirty="0"/>
              <a:t>(národní i EU)</a:t>
            </a:r>
          </a:p>
          <a:p>
            <a:endParaRPr lang="cs-CZ" sz="1800" dirty="0">
              <a:latin typeface="Tahoma" pitchFamily="34" charset="0"/>
            </a:endParaRPr>
          </a:p>
          <a:p>
            <a:r>
              <a:rPr lang="cs-CZ" sz="1800" dirty="0">
                <a:latin typeface="Tahoma" pitchFamily="34" charset="0"/>
              </a:rPr>
              <a:t>otázka vyváženosti - </a:t>
            </a:r>
            <a:r>
              <a:rPr lang="cs-CZ" sz="1800" dirty="0">
                <a:solidFill>
                  <a:srgbClr val="C00000"/>
                </a:solidFill>
                <a:latin typeface="Tahoma" pitchFamily="34" charset="0"/>
              </a:rPr>
              <a:t>přílišný důraz na protikorupční rovinu? </a:t>
            </a:r>
            <a:r>
              <a:rPr lang="cs-CZ" sz="1800" i="1" dirty="0">
                <a:latin typeface="Tahoma" pitchFamily="34" charset="0"/>
              </a:rPr>
              <a:t>(protikorupční opatření ovšem neodstraní obecnou neefektivnost…)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NVV15Zk Veřejný majetek</a:t>
            </a:r>
            <a:endParaRPr lang="cs-CZ" altLang="cs-CZ" dirty="0"/>
          </a:p>
        </p:txBody>
      </p:sp>
      <p:sp>
        <p:nvSpPr>
          <p:cNvPr id="1126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940676B-C300-4418-A34B-EE53786F2A09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65768</TotalTime>
  <Words>1717</Words>
  <Application>Microsoft Office PowerPoint</Application>
  <PresentationFormat>Předvádění na obrazovce (4:3)</PresentationFormat>
  <Paragraphs>183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law_sablona_cz (1)</vt:lpstr>
      <vt:lpstr>  Poskytování dotací NVV15Zk Veřejný majetek (8. 12. 2023) Tomáš Svoboda </vt:lpstr>
      <vt:lpstr>Dotace - pojem</vt:lpstr>
      <vt:lpstr>Dotace - pojem</vt:lpstr>
      <vt:lpstr>Dotace - účely v právu</vt:lpstr>
      <vt:lpstr>Dotace - efektivnost</vt:lpstr>
      <vt:lpstr>Dotace - efektivnost</vt:lpstr>
      <vt:lpstr>Dotace - efektivnost</vt:lpstr>
      <vt:lpstr>Dotace - efektivnost</vt:lpstr>
      <vt:lpstr>Dotace - efektivnost</vt:lpstr>
      <vt:lpstr>Dotace - právní úprava</vt:lpstr>
      <vt:lpstr>Dotace - právní úprava</vt:lpstr>
      <vt:lpstr>Dotace - právní úprava</vt:lpstr>
      <vt:lpstr>Dotace - právní úprava</vt:lpstr>
      <vt:lpstr>Dotace - rozpočtová pravidla</vt:lpstr>
      <vt:lpstr>Dotace - rozpočtová pravidla</vt:lpstr>
      <vt:lpstr>Poskytování dotací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Tomáš Svoboda</cp:lastModifiedBy>
  <cp:revision>3237</cp:revision>
  <cp:lastPrinted>1601-01-01T00:00:00Z</cp:lastPrinted>
  <dcterms:created xsi:type="dcterms:W3CDTF">2016-03-09T14:49:29Z</dcterms:created>
  <dcterms:modified xsi:type="dcterms:W3CDTF">2023-12-18T11:14:11Z</dcterms:modified>
</cp:coreProperties>
</file>