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0"/>
  </p:notesMasterIdLst>
  <p:sldIdLst>
    <p:sldId id="726" r:id="rId5"/>
    <p:sldId id="737" r:id="rId6"/>
    <p:sldId id="760" r:id="rId7"/>
    <p:sldId id="761" r:id="rId8"/>
    <p:sldId id="762" r:id="rId9"/>
    <p:sldId id="738" r:id="rId10"/>
    <p:sldId id="739" r:id="rId11"/>
    <p:sldId id="740" r:id="rId12"/>
    <p:sldId id="741" r:id="rId13"/>
    <p:sldId id="742" r:id="rId14"/>
    <p:sldId id="560" r:id="rId15"/>
    <p:sldId id="559" r:id="rId16"/>
    <p:sldId id="561" r:id="rId17"/>
    <p:sldId id="562" r:id="rId18"/>
    <p:sldId id="540" r:id="rId19"/>
    <p:sldId id="564" r:id="rId20"/>
    <p:sldId id="565" r:id="rId21"/>
    <p:sldId id="547" r:id="rId22"/>
    <p:sldId id="558" r:id="rId23"/>
    <p:sldId id="587" r:id="rId24"/>
    <p:sldId id="743" r:id="rId25"/>
    <p:sldId id="744" r:id="rId26"/>
    <p:sldId id="746" r:id="rId27"/>
    <p:sldId id="747" r:id="rId28"/>
    <p:sldId id="759"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Nixie One" panose="020B0604020202020204" charset="0"/>
      <p:regular r:id="rId35"/>
    </p:embeddedFont>
    <p:embeddedFont>
      <p:font typeface="Roboto Slab" pitchFamily="2" charset="0"/>
      <p:regular r:id="rId36"/>
      <p:bold r:id="rId37"/>
    </p:embeddedFont>
    <p:embeddedFont>
      <p:font typeface="Tahoma" panose="020B0604030504040204" pitchFamily="34" charset="0"/>
      <p:regular r:id="rId38"/>
      <p:bold r:id="rId39"/>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88" autoAdjust="0"/>
  </p:normalViewPr>
  <p:slideViewPr>
    <p:cSldViewPr snapToGrid="0">
      <p:cViewPr varScale="1">
        <p:scale>
          <a:sx n="128" d="100"/>
          <a:sy n="128"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ur-lex.europa.eu/legal-content/EN/TXT/?uri=CELEX:52008DC040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20619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6BE7627C-73F8-4075-87D9-1E5BCDE763E9}" type="slidenum">
              <a:rPr lang="en-GB" altLang="en-US" smtClean="0">
                <a:solidFill>
                  <a:schemeClr val="tx1"/>
                </a:solidFill>
                <a:latin typeface="Arial" panose="020B0604020202020204" pitchFamily="34" charset="0"/>
              </a:rPr>
              <a:pPr/>
              <a:t>11</a:t>
            </a:fld>
            <a:endParaRPr lang="en-GB" altLang="en-US">
              <a:solidFill>
                <a:schemeClr val="tx1"/>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81000" y="685800"/>
            <a:ext cx="6096000" cy="3429000"/>
          </a:xfrm>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66DA32B2-56BA-4FF2-9AD9-4B1A8F7704FB}" type="slidenum">
              <a:rPr lang="en-GB" altLang="en-US" smtClean="0">
                <a:solidFill>
                  <a:schemeClr val="tx1"/>
                </a:solidFill>
                <a:latin typeface="Arial" panose="020B0604020202020204" pitchFamily="34" charset="0"/>
              </a:rPr>
              <a:pPr/>
              <a:t>12</a:t>
            </a:fld>
            <a:endParaRPr lang="en-GB" altLang="en-US">
              <a:solidFill>
                <a:schemeClr val="tx1"/>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81000" y="685800"/>
            <a:ext cx="6096000" cy="3429000"/>
          </a:xfrm>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37BF1430-75A0-4356-9365-9D941F476CE7}" type="slidenum">
              <a:rPr lang="en-GB" altLang="en-US" smtClean="0">
                <a:solidFill>
                  <a:schemeClr val="tx1"/>
                </a:solidFill>
                <a:latin typeface="Arial" panose="020B0604020202020204" pitchFamily="34" charset="0"/>
              </a:rPr>
              <a:pPr/>
              <a:t>13</a:t>
            </a:fld>
            <a:endParaRPr lang="en-GB" altLang="en-US">
              <a:solidFill>
                <a:schemeClr val="tx1"/>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81000" y="685800"/>
            <a:ext cx="6096000" cy="3429000"/>
          </a:xfrm>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058D193-B808-4BBD-955E-E6D821887A5A}" type="slidenum">
              <a:rPr lang="en-GB" altLang="en-US" smtClean="0">
                <a:solidFill>
                  <a:schemeClr val="tx1"/>
                </a:solidFill>
                <a:latin typeface="Arial" panose="020B0604020202020204" pitchFamily="34" charset="0"/>
              </a:rPr>
              <a:pPr/>
              <a:t>14</a:t>
            </a:fld>
            <a:endParaRPr lang="en-GB" altLang="en-US">
              <a:solidFill>
                <a:schemeClr val="tx1"/>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381000" y="685800"/>
            <a:ext cx="6096000" cy="3429000"/>
          </a:xfrm>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2BF079FF-80C6-4224-AA34-95B6FC4B5ABD}" type="slidenum">
              <a:rPr lang="en-GB" altLang="en-US" smtClean="0">
                <a:solidFill>
                  <a:schemeClr val="tx1"/>
                </a:solidFill>
                <a:latin typeface="Arial" panose="020B0604020202020204" pitchFamily="34" charset="0"/>
              </a:rPr>
              <a:pPr/>
              <a:t>15</a:t>
            </a:fld>
            <a:endParaRPr lang="en-GB" altLang="en-US">
              <a:solidFill>
                <a:schemeClr val="tx1"/>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381000" y="685800"/>
            <a:ext cx="6096000" cy="3429000"/>
          </a:xfrm>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38AE4FD1-4F1D-4414-A744-15337A47A35C}" type="slidenum">
              <a:rPr lang="en-GB" altLang="en-US" smtClean="0">
                <a:solidFill>
                  <a:schemeClr val="tx1"/>
                </a:solidFill>
                <a:latin typeface="Arial" panose="020B0604020202020204" pitchFamily="34" charset="0"/>
              </a:rPr>
              <a:pPr/>
              <a:t>16</a:t>
            </a:fld>
            <a:endParaRPr lang="en-GB" altLang="en-US">
              <a:solidFill>
                <a:schemeClr val="tx1"/>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81000" y="685800"/>
            <a:ext cx="6096000" cy="3429000"/>
          </a:xfrm>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28B47966-A656-4B0D-A8F8-486192A1913A}" type="slidenum">
              <a:rPr lang="en-GB" altLang="en-US" smtClean="0">
                <a:solidFill>
                  <a:schemeClr val="tx1"/>
                </a:solidFill>
                <a:latin typeface="Arial" panose="020B0604020202020204" pitchFamily="34" charset="0"/>
              </a:rPr>
              <a:pPr/>
              <a:t>17</a:t>
            </a:fld>
            <a:endParaRPr lang="en-GB" altLang="en-US">
              <a:solidFill>
                <a:schemeClr val="tx1"/>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381000" y="685800"/>
            <a:ext cx="6096000" cy="3429000"/>
          </a:xfrm>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F62190C7-2CAA-44C4-8CCF-6B2889B73BEE}" type="slidenum">
              <a:rPr lang="en-GB" altLang="en-US" smtClean="0">
                <a:solidFill>
                  <a:schemeClr val="tx1"/>
                </a:solidFill>
                <a:latin typeface="Arial" panose="020B0604020202020204" pitchFamily="34" charset="0"/>
              </a:rPr>
              <a:pPr/>
              <a:t>18</a:t>
            </a:fld>
            <a:endParaRPr lang="en-GB" altLang="en-US">
              <a:solidFill>
                <a:schemeClr val="tx1"/>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81000" y="685800"/>
            <a:ext cx="6096000" cy="3429000"/>
          </a:xfrm>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panose="02020603050405020304" pitchFamily="18" charset="0"/>
            </a:endParaRP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75FFB3DE-EC59-402A-B63A-ABC04AC7793A}" type="slidenum">
              <a:rPr lang="en-GB" altLang="en-US" smtClean="0">
                <a:solidFill>
                  <a:srgbClr val="000000"/>
                </a:solidFill>
                <a:latin typeface="Calibri" panose="020F0502020204030204" pitchFamily="34" charset="0"/>
              </a:rPr>
              <a:pPr/>
              <a:t>19</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3000" indent="-227013">
              <a:spcBef>
                <a:spcPct val="30000"/>
              </a:spcBef>
              <a:defRPr sz="1200">
                <a:solidFill>
                  <a:schemeClr val="tx1"/>
                </a:solidFill>
                <a:latin typeface="Arial" panose="020B0604020202020204" pitchFamily="34" charset="0"/>
              </a:defRPr>
            </a:lvl3pPr>
            <a:lvl4pPr marL="1600200"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B6997F-AC22-4A17-92BD-A65DFA894D7E}" type="slidenum">
              <a:rPr lang="en-GB" altLang="en-US" smtClean="0">
                <a:solidFill>
                  <a:srgbClr val="000000"/>
                </a:solidFill>
              </a:rPr>
              <a:pPr>
                <a:spcBef>
                  <a:spcPct val="0"/>
                </a:spcBef>
              </a:pPr>
              <a:t>20</a:t>
            </a:fld>
            <a:endParaRPr lang="en-GB" altLang="en-US">
              <a:solidFill>
                <a:srgbClr val="000000"/>
              </a:solidFill>
            </a:endParaRPr>
          </a:p>
        </p:txBody>
      </p:sp>
      <p:sp>
        <p:nvSpPr>
          <p:cNvPr id="46083" name="Rectangle 7"/>
          <p:cNvSpPr txBox="1">
            <a:spLocks noGrp="1" noChangeArrowheads="1"/>
          </p:cNvSpPr>
          <p:nvPr/>
        </p:nvSpPr>
        <p:spPr bwMode="auto">
          <a:xfrm>
            <a:off x="3860800" y="9461500"/>
            <a:ext cx="2952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8" tIns="46164" rIns="92328" bIns="46164" anchor="b"/>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CE4FDB6-BC8D-4ACD-966D-BF761C23F5D9}" type="slidenum">
              <a:rPr lang="en-US" altLang="en-US">
                <a:solidFill>
                  <a:srgbClr val="000000"/>
                </a:solidFill>
                <a:latin typeface="Times New Roman" panose="02020603050405020304" pitchFamily="18" charset="0"/>
                <a:ea typeface="MS PGothic" panose="020B0600070205080204" pitchFamily="34" charset="-128"/>
              </a:rPr>
              <a:pPr algn="r" eaLnBrk="1" hangingPunct="1">
                <a:spcBef>
                  <a:spcPct val="0"/>
                </a:spcBef>
              </a:pPr>
              <a:t>20</a:t>
            </a:fld>
            <a:endParaRPr lang="en-US" altLang="en-US">
              <a:solidFill>
                <a:srgbClr val="000000"/>
              </a:solidFill>
              <a:latin typeface="Times New Roman" panose="02020603050405020304" pitchFamily="18" charset="0"/>
              <a:ea typeface="MS PGothic" panose="020B0600070205080204" pitchFamily="34" charset="-128"/>
            </a:endParaRPr>
          </a:p>
        </p:txBody>
      </p:sp>
      <p:sp>
        <p:nvSpPr>
          <p:cNvPr id="46084" name="Rectangle 2"/>
          <p:cNvSpPr>
            <a:spLocks noGrp="1" noRot="1" noChangeAspect="1" noChangeArrowheads="1" noTextEdit="1"/>
          </p:cNvSpPr>
          <p:nvPr>
            <p:ph type="sldImg"/>
          </p:nvPr>
        </p:nvSpPr>
        <p:spPr>
          <a:xfrm>
            <a:off x="88900" y="749300"/>
            <a:ext cx="6634163" cy="3732213"/>
          </a:xfrm>
          <a:ln/>
        </p:spPr>
      </p:sp>
      <p:sp>
        <p:nvSpPr>
          <p:cNvPr id="46085" name="Notizenplatzhalter 5"/>
          <p:cNvSpPr>
            <a:spLocks noGrp="1"/>
          </p:cNvSpPr>
          <p:nvPr/>
        </p:nvSpPr>
        <p:spPr bwMode="auto">
          <a:xfrm>
            <a:off x="684213" y="4730750"/>
            <a:ext cx="5451475"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88" tIns="45846" rIns="91688" bIns="4584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endParaRPr lang="de-DE" altLang="en-US">
              <a:solidFill>
                <a:srgbClr val="000000"/>
              </a:solidFill>
            </a:endParaRPr>
          </a:p>
        </p:txBody>
      </p:sp>
      <p:sp>
        <p:nvSpPr>
          <p:cNvPr id="46086" name="Notes Placeholder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is an overview of the main tools developed by the European Commission to support to uptake of GPP. They are available through the EU GPP webpage (https://ec.europa.eu/environment/gpp/index_en.htm).</a:t>
            </a:r>
          </a:p>
          <a:p>
            <a:endParaRPr lang="en-US" altLang="en-US">
              <a:latin typeface="Arial" panose="020B0604020202020204" pitchFamily="34" charset="0"/>
            </a:endParaRPr>
          </a:p>
        </p:txBody>
      </p:sp>
    </p:spTree>
    <p:extLst>
      <p:ext uri="{BB962C8B-B14F-4D97-AF65-F5344CB8AC3E}">
        <p14:creationId xmlns:p14="http://schemas.microsoft.com/office/powerpoint/2010/main" val="114644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1000" y="685800"/>
            <a:ext cx="6096000" cy="3429000"/>
          </a:xfrm>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2</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561245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3000" indent="-227013">
              <a:spcBef>
                <a:spcPct val="30000"/>
              </a:spcBef>
              <a:defRPr sz="1200">
                <a:solidFill>
                  <a:schemeClr val="tx1"/>
                </a:solidFill>
                <a:latin typeface="Arial" panose="020B0604020202020204" pitchFamily="34" charset="0"/>
              </a:defRPr>
            </a:lvl3pPr>
            <a:lvl4pPr marL="1600200"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580103-5F99-49D2-A504-79BD1590C1B3}" type="slidenum">
              <a:rPr lang="en-GB" altLang="en-US" smtClean="0">
                <a:solidFill>
                  <a:srgbClr val="000000"/>
                </a:solidFill>
              </a:rPr>
              <a:pPr>
                <a:spcBef>
                  <a:spcPct val="0"/>
                </a:spcBef>
              </a:pPr>
              <a:t>21</a:t>
            </a:fld>
            <a:endParaRPr lang="en-GB" altLang="en-US">
              <a:solidFill>
                <a:srgbClr val="000000"/>
              </a:solidFill>
            </a:endParaRPr>
          </a:p>
        </p:txBody>
      </p:sp>
      <p:sp>
        <p:nvSpPr>
          <p:cNvPr id="48131" name="Rectangle 7"/>
          <p:cNvSpPr txBox="1">
            <a:spLocks noGrp="1" noChangeArrowheads="1"/>
          </p:cNvSpPr>
          <p:nvPr/>
        </p:nvSpPr>
        <p:spPr bwMode="auto">
          <a:xfrm>
            <a:off x="3860800" y="9461500"/>
            <a:ext cx="2952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8" tIns="46164" rIns="92328" bIns="46164" anchor="b"/>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67E5EF9-78FA-4B07-9051-0AF157CEF85D}" type="slidenum">
              <a:rPr lang="en-US" altLang="en-US">
                <a:solidFill>
                  <a:srgbClr val="000000"/>
                </a:solidFill>
                <a:latin typeface="Times New Roman" panose="02020603050405020304" pitchFamily="18" charset="0"/>
                <a:ea typeface="MS PGothic" panose="020B0600070205080204" pitchFamily="34" charset="-128"/>
              </a:rPr>
              <a:pPr algn="r" eaLnBrk="1" hangingPunct="1">
                <a:spcBef>
                  <a:spcPct val="0"/>
                </a:spcBef>
              </a:pPr>
              <a:t>21</a:t>
            </a:fld>
            <a:endParaRPr lang="en-US" altLang="en-US">
              <a:solidFill>
                <a:srgbClr val="000000"/>
              </a:solidFill>
              <a:latin typeface="Times New Roman" panose="02020603050405020304" pitchFamily="18" charset="0"/>
              <a:ea typeface="MS PGothic" panose="020B0600070205080204" pitchFamily="34" charset="-128"/>
            </a:endParaRPr>
          </a:p>
        </p:txBody>
      </p:sp>
      <p:sp>
        <p:nvSpPr>
          <p:cNvPr id="48132" name="Rectangle 2"/>
          <p:cNvSpPr>
            <a:spLocks noGrp="1" noRot="1" noChangeAspect="1" noChangeArrowheads="1" noTextEdit="1"/>
          </p:cNvSpPr>
          <p:nvPr>
            <p:ph type="sldImg"/>
          </p:nvPr>
        </p:nvSpPr>
        <p:spPr>
          <a:xfrm>
            <a:off x="88900" y="749300"/>
            <a:ext cx="6634163" cy="3732213"/>
          </a:xfrm>
          <a:ln/>
        </p:spPr>
      </p:sp>
      <p:sp>
        <p:nvSpPr>
          <p:cNvPr id="48133" name="Notizenplatzhalter 5"/>
          <p:cNvSpPr>
            <a:spLocks noGrp="1"/>
          </p:cNvSpPr>
          <p:nvPr/>
        </p:nvSpPr>
        <p:spPr bwMode="auto">
          <a:xfrm>
            <a:off x="684213" y="4730750"/>
            <a:ext cx="5451475"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88" tIns="45846" rIns="91688" bIns="4584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endParaRPr lang="de-DE" altLang="en-US">
              <a:solidFill>
                <a:srgbClr val="000000"/>
              </a:solidFill>
            </a:endParaRPr>
          </a:p>
        </p:txBody>
      </p:sp>
      <p:sp>
        <p:nvSpPr>
          <p:cNvPr id="48134" name="Notes Placeholder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705751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3000" indent="-227013">
              <a:spcBef>
                <a:spcPct val="30000"/>
              </a:spcBef>
              <a:defRPr sz="1200">
                <a:solidFill>
                  <a:schemeClr val="tx1"/>
                </a:solidFill>
                <a:latin typeface="Arial" panose="020B0604020202020204" pitchFamily="34" charset="0"/>
              </a:defRPr>
            </a:lvl3pPr>
            <a:lvl4pPr marL="1600200"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01CF08-84EF-4F1D-960F-93BFE9F80749}" type="slidenum">
              <a:rPr lang="en-GB" altLang="en-US" smtClean="0">
                <a:solidFill>
                  <a:srgbClr val="000000"/>
                </a:solidFill>
              </a:rPr>
              <a:pPr>
                <a:spcBef>
                  <a:spcPct val="0"/>
                </a:spcBef>
              </a:pPr>
              <a:t>22</a:t>
            </a:fld>
            <a:endParaRPr lang="en-GB" altLang="en-US">
              <a:solidFill>
                <a:srgbClr val="000000"/>
              </a:solidFill>
            </a:endParaRPr>
          </a:p>
        </p:txBody>
      </p:sp>
      <p:sp>
        <p:nvSpPr>
          <p:cNvPr id="50179" name="Rectangle 7"/>
          <p:cNvSpPr txBox="1">
            <a:spLocks noGrp="1" noChangeArrowheads="1"/>
          </p:cNvSpPr>
          <p:nvPr/>
        </p:nvSpPr>
        <p:spPr bwMode="auto">
          <a:xfrm>
            <a:off x="3860800" y="9461500"/>
            <a:ext cx="2952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8" tIns="46164" rIns="92328" bIns="46164" anchor="b"/>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FEBDFCC-C9B3-4FE3-87F0-C9F08B27EAD3}" type="slidenum">
              <a:rPr lang="en-US" altLang="en-US">
                <a:solidFill>
                  <a:srgbClr val="000000"/>
                </a:solidFill>
                <a:latin typeface="Times New Roman" panose="02020603050405020304" pitchFamily="18" charset="0"/>
                <a:ea typeface="MS PGothic" panose="020B0600070205080204" pitchFamily="34" charset="-128"/>
              </a:rPr>
              <a:pPr algn="r" eaLnBrk="1" hangingPunct="1">
                <a:spcBef>
                  <a:spcPct val="0"/>
                </a:spcBef>
              </a:pPr>
              <a:t>22</a:t>
            </a:fld>
            <a:endParaRPr lang="en-US" altLang="en-US">
              <a:solidFill>
                <a:srgbClr val="000000"/>
              </a:solidFill>
              <a:latin typeface="Times New Roman" panose="02020603050405020304" pitchFamily="18" charset="0"/>
              <a:ea typeface="MS PGothic" panose="020B0600070205080204" pitchFamily="34" charset="-128"/>
            </a:endParaRPr>
          </a:p>
        </p:txBody>
      </p:sp>
      <p:sp>
        <p:nvSpPr>
          <p:cNvPr id="50180" name="Rectangle 2"/>
          <p:cNvSpPr>
            <a:spLocks noGrp="1" noRot="1" noChangeAspect="1" noChangeArrowheads="1" noTextEdit="1"/>
          </p:cNvSpPr>
          <p:nvPr>
            <p:ph type="sldImg"/>
          </p:nvPr>
        </p:nvSpPr>
        <p:spPr>
          <a:xfrm>
            <a:off x="88900" y="749300"/>
            <a:ext cx="6634163" cy="3732213"/>
          </a:xfrm>
          <a:ln/>
        </p:spPr>
      </p:sp>
      <p:sp>
        <p:nvSpPr>
          <p:cNvPr id="50181" name="Notizenplatzhalter 5"/>
          <p:cNvSpPr>
            <a:spLocks noGrp="1"/>
          </p:cNvSpPr>
          <p:nvPr/>
        </p:nvSpPr>
        <p:spPr bwMode="auto">
          <a:xfrm>
            <a:off x="684213" y="4730750"/>
            <a:ext cx="5451475"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88" tIns="45846" rIns="91688" bIns="4584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endParaRPr lang="de-DE" altLang="en-US">
              <a:solidFill>
                <a:srgbClr val="000000"/>
              </a:solidFill>
            </a:endParaRPr>
          </a:p>
        </p:txBody>
      </p:sp>
      <p:sp>
        <p:nvSpPr>
          <p:cNvPr id="50182" name="Notes Placeholder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basic concept of GPP relies on having clear, verifiable, justifiable and ambitious environmental criteria for products and services, based on a life-cycle approach and scientific evidence base. In the Communication “Public procurement for a better environment” (</a:t>
            </a:r>
            <a:r>
              <a:rPr lang="en-US" altLang="en-US" u="sng">
                <a:latin typeface="Arial" panose="020B0604020202020204" pitchFamily="34" charset="0"/>
                <a:hlinkClick r:id="rId3"/>
              </a:rPr>
              <a:t>COM (2008)</a:t>
            </a:r>
            <a:r>
              <a:rPr lang="en-US" altLang="en-US">
                <a:latin typeface="Arial" panose="020B0604020202020204" pitchFamily="34" charset="0"/>
              </a:rPr>
              <a:t> 400) the Commission recommended the creation of a process for setting common GPP criteria.</a:t>
            </a:r>
          </a:p>
          <a:p>
            <a:r>
              <a:rPr lang="en-US" altLang="en-US">
                <a:latin typeface="Arial" panose="020B0604020202020204" pitchFamily="34" charset="0"/>
              </a:rPr>
              <a:t>The criteria used by Member States should be similar to avoid a distortion of the single market and a reduction of EU-wide competition. Having common criteria reduces considerably the administrative burden for economic operators and for public administrations implementing GPP. Common GPP criteria are of a particular benefit to companies operating in more than one Member State as well as SMEs (whose capacity to master differing procurement procedures is limited).</a:t>
            </a:r>
          </a:p>
          <a:p>
            <a:r>
              <a:rPr lang="en-US" altLang="en-US">
                <a:latin typeface="Arial" panose="020B0604020202020204" pitchFamily="34" charset="0"/>
              </a:rPr>
              <a:t>Since 2008, the Commission has developed more than 20 common GPP criteria. The priority sectors for implementing GPP were selected through a multi-criteria analysis including: scope for environmental improvement; public expenditure; potential impact on suppliers; potential for setting an example to private or corporate consumers; political sensitivity; existence of relevant and easy-to-use criteria; market availability and economic efficiency. The criteria are regularly updated. </a:t>
            </a:r>
          </a:p>
          <a:p>
            <a:r>
              <a:rPr lang="en-US" altLang="en-US">
                <a:latin typeface="Arial" panose="020B0604020202020204" pitchFamily="34" charset="0"/>
              </a:rPr>
              <a:t>The GPP criteria are based on data from an evidence base, on existing ecolabel criteria and on information collected from stakeholders of industry, civil society and Member States. The evidence base uses available scientific information and data, adopts a life-cycle approach and engages stakeholders who meet to discuss issues and develop consensus.</a:t>
            </a:r>
          </a:p>
          <a:p>
            <a:r>
              <a:rPr lang="fr-BE" altLang="en-US">
                <a:latin typeface="Arial" panose="020B0604020202020204" pitchFamily="34" charset="0"/>
              </a:rPr>
              <a:t>For certain product group, where the market is global (e.g. computers, data centres, imaging equipment, vehicles, … the criteria could also be applied in countries outside the EU.</a:t>
            </a:r>
            <a:endParaRPr lang="en-US" altLang="en-US">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1666118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3000" indent="-227013">
              <a:spcBef>
                <a:spcPct val="30000"/>
              </a:spcBef>
              <a:defRPr sz="1200">
                <a:solidFill>
                  <a:schemeClr val="tx1"/>
                </a:solidFill>
                <a:latin typeface="Arial" panose="020B0604020202020204" pitchFamily="34" charset="0"/>
              </a:defRPr>
            </a:lvl3pPr>
            <a:lvl4pPr marL="1600200"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17EFAE-122E-459D-9DFF-46CE371E083A}" type="slidenum">
              <a:rPr lang="en-GB" altLang="en-US" smtClean="0">
                <a:solidFill>
                  <a:srgbClr val="000000"/>
                </a:solidFill>
              </a:rPr>
              <a:pPr>
                <a:spcBef>
                  <a:spcPct val="0"/>
                </a:spcBef>
              </a:pPr>
              <a:t>23</a:t>
            </a:fld>
            <a:endParaRPr lang="en-GB" altLang="en-US">
              <a:solidFill>
                <a:srgbClr val="000000"/>
              </a:solidFill>
            </a:endParaRPr>
          </a:p>
        </p:txBody>
      </p:sp>
      <p:sp>
        <p:nvSpPr>
          <p:cNvPr id="56323" name="Rectangle 7"/>
          <p:cNvSpPr txBox="1">
            <a:spLocks noGrp="1" noChangeArrowheads="1"/>
          </p:cNvSpPr>
          <p:nvPr/>
        </p:nvSpPr>
        <p:spPr bwMode="auto">
          <a:xfrm>
            <a:off x="3860800" y="9461500"/>
            <a:ext cx="2952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8" tIns="46164" rIns="92328" bIns="46164" anchor="b"/>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7E30996-6BD4-4C1B-8868-292CE7259B8D}" type="slidenum">
              <a:rPr lang="en-US" altLang="en-US">
                <a:solidFill>
                  <a:srgbClr val="000000"/>
                </a:solidFill>
                <a:latin typeface="Times New Roman" panose="02020603050405020304" pitchFamily="18" charset="0"/>
                <a:ea typeface="MS PGothic" panose="020B0600070205080204" pitchFamily="34" charset="-128"/>
              </a:rPr>
              <a:pPr algn="r" eaLnBrk="1" hangingPunct="1">
                <a:spcBef>
                  <a:spcPct val="0"/>
                </a:spcBef>
              </a:pPr>
              <a:t>23</a:t>
            </a:fld>
            <a:endParaRPr lang="en-US" altLang="en-US">
              <a:solidFill>
                <a:srgbClr val="000000"/>
              </a:solidFill>
              <a:latin typeface="Times New Roman" panose="02020603050405020304" pitchFamily="18" charset="0"/>
              <a:ea typeface="MS PGothic" panose="020B0600070205080204" pitchFamily="34" charset="-128"/>
            </a:endParaRPr>
          </a:p>
        </p:txBody>
      </p:sp>
      <p:sp>
        <p:nvSpPr>
          <p:cNvPr id="56324" name="Rectangle 2"/>
          <p:cNvSpPr>
            <a:spLocks noGrp="1" noRot="1" noChangeAspect="1" noChangeArrowheads="1" noTextEdit="1"/>
          </p:cNvSpPr>
          <p:nvPr>
            <p:ph type="sldImg"/>
          </p:nvPr>
        </p:nvSpPr>
        <p:spPr>
          <a:xfrm>
            <a:off x="88900" y="749300"/>
            <a:ext cx="6634163" cy="3732213"/>
          </a:xfrm>
          <a:ln/>
        </p:spPr>
      </p:sp>
      <p:sp>
        <p:nvSpPr>
          <p:cNvPr id="56325" name="Notizenplatzhalter 5"/>
          <p:cNvSpPr>
            <a:spLocks noGrp="1"/>
          </p:cNvSpPr>
          <p:nvPr/>
        </p:nvSpPr>
        <p:spPr bwMode="auto">
          <a:xfrm>
            <a:off x="684213" y="4730750"/>
            <a:ext cx="5451475"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88" tIns="45846" rIns="91688" bIns="4584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endParaRPr lang="de-DE" altLang="en-US">
              <a:solidFill>
                <a:srgbClr val="000000"/>
              </a:solidFill>
            </a:endParaRPr>
          </a:p>
        </p:txBody>
      </p:sp>
      <p:sp>
        <p:nvSpPr>
          <p:cNvPr id="56326" name="Notes Placeholder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en-US">
                <a:latin typeface="Arial" panose="020B0604020202020204" pitchFamily="34" charset="0"/>
              </a:rPr>
              <a:t>According to the feedback received from Member States and contracting authorities, the exchange of good procurement practices is one of the most effective ways to help them increase the use of GPP.</a:t>
            </a:r>
          </a:p>
          <a:p>
            <a:endParaRPr lang="en-US" altLang="en-US">
              <a:latin typeface="Arial" panose="020B0604020202020204" pitchFamily="34" charset="0"/>
            </a:endParaRPr>
          </a:p>
          <a:p>
            <a:r>
              <a:rPr lang="en-US" altLang="en-US">
                <a:latin typeface="Arial" panose="020B0604020202020204" pitchFamily="34" charset="0"/>
              </a:rPr>
              <a:t>Therefore, since January 2010, the European Commission has been promoting good practice experiences on GPP to illustrate how public authorities in Europe have successfully 'greened' a public tender or procurement process.</a:t>
            </a:r>
          </a:p>
          <a:p>
            <a:endParaRPr lang="en-US" altLang="en-US">
              <a:latin typeface="Arial" panose="020B0604020202020204" pitchFamily="34" charset="0"/>
            </a:endParaRPr>
          </a:p>
          <a:p>
            <a:r>
              <a:rPr lang="en-US" altLang="en-US">
                <a:latin typeface="Arial" panose="020B0604020202020204" pitchFamily="34" charset="0"/>
              </a:rPr>
              <a:t>These include the use of life-cycle costing (LCC), circular economy principles, approaches fostering sustainable innovation, among others. </a:t>
            </a:r>
          </a:p>
          <a:p>
            <a:endParaRPr lang="en-US" altLang="en-US">
              <a:latin typeface="Arial" panose="020B0604020202020204" pitchFamily="34" charset="0"/>
            </a:endParaRPr>
          </a:p>
          <a:p>
            <a:r>
              <a:rPr lang="en-US" altLang="en-US">
                <a:latin typeface="Arial" panose="020B0604020202020204" pitchFamily="34" charset="0"/>
              </a:rPr>
              <a:t>These good practice cases also provide some tips for replicating experiences under the ‘lessons learned’ sections.</a:t>
            </a:r>
          </a:p>
          <a:p>
            <a:endParaRPr lang="en-US" altLang="en-US">
              <a:latin typeface="Arial" panose="020B0604020202020204" pitchFamily="34" charset="0"/>
            </a:endParaRPr>
          </a:p>
        </p:txBody>
      </p:sp>
    </p:spTree>
    <p:extLst>
      <p:ext uri="{BB962C8B-B14F-4D97-AF65-F5344CB8AC3E}">
        <p14:creationId xmlns:p14="http://schemas.microsoft.com/office/powerpoint/2010/main" val="3678698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3000" indent="-227013">
              <a:spcBef>
                <a:spcPct val="30000"/>
              </a:spcBef>
              <a:defRPr sz="1200">
                <a:solidFill>
                  <a:schemeClr val="tx1"/>
                </a:solidFill>
                <a:latin typeface="Arial" panose="020B0604020202020204" pitchFamily="34" charset="0"/>
              </a:defRPr>
            </a:lvl3pPr>
            <a:lvl4pPr marL="1600200"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5780DA-1D74-4EA9-B0C5-7CC4BC51806A}" type="slidenum">
              <a:rPr lang="en-GB" altLang="en-US" smtClean="0">
                <a:solidFill>
                  <a:srgbClr val="000000"/>
                </a:solidFill>
              </a:rPr>
              <a:pPr>
                <a:spcBef>
                  <a:spcPct val="0"/>
                </a:spcBef>
              </a:pPr>
              <a:t>24</a:t>
            </a:fld>
            <a:endParaRPr lang="en-GB" altLang="en-US">
              <a:solidFill>
                <a:srgbClr val="000000"/>
              </a:solidFill>
            </a:endParaRPr>
          </a:p>
        </p:txBody>
      </p:sp>
      <p:sp>
        <p:nvSpPr>
          <p:cNvPr id="62467" name="Rectangle 7"/>
          <p:cNvSpPr txBox="1">
            <a:spLocks noGrp="1" noChangeArrowheads="1"/>
          </p:cNvSpPr>
          <p:nvPr/>
        </p:nvSpPr>
        <p:spPr bwMode="auto">
          <a:xfrm>
            <a:off x="3860800" y="9461500"/>
            <a:ext cx="2952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8" tIns="46164" rIns="92328" bIns="46164" anchor="b"/>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E24CA9F-B8EB-4E6D-8BB5-1EA8B9402EA1}" type="slidenum">
              <a:rPr lang="en-US" altLang="en-US">
                <a:solidFill>
                  <a:srgbClr val="000000"/>
                </a:solidFill>
                <a:latin typeface="Times New Roman" panose="02020603050405020304" pitchFamily="18" charset="0"/>
                <a:ea typeface="MS PGothic" panose="020B0600070205080204" pitchFamily="34" charset="-128"/>
              </a:rPr>
              <a:pPr algn="r" eaLnBrk="1" hangingPunct="1">
                <a:spcBef>
                  <a:spcPct val="0"/>
                </a:spcBef>
              </a:pPr>
              <a:t>24</a:t>
            </a:fld>
            <a:endParaRPr lang="en-US" altLang="en-US">
              <a:solidFill>
                <a:srgbClr val="000000"/>
              </a:solidFill>
              <a:latin typeface="Times New Roman" panose="02020603050405020304" pitchFamily="18" charset="0"/>
              <a:ea typeface="MS PGothic" panose="020B0600070205080204" pitchFamily="34" charset="-128"/>
            </a:endParaRPr>
          </a:p>
        </p:txBody>
      </p:sp>
      <p:sp>
        <p:nvSpPr>
          <p:cNvPr id="62468" name="Rectangle 2"/>
          <p:cNvSpPr>
            <a:spLocks noGrp="1" noRot="1" noChangeAspect="1" noChangeArrowheads="1" noTextEdit="1"/>
          </p:cNvSpPr>
          <p:nvPr>
            <p:ph type="sldImg"/>
          </p:nvPr>
        </p:nvSpPr>
        <p:spPr>
          <a:xfrm>
            <a:off x="88900" y="749300"/>
            <a:ext cx="6634163" cy="3732213"/>
          </a:xfrm>
          <a:ln/>
        </p:spPr>
      </p:sp>
      <p:sp>
        <p:nvSpPr>
          <p:cNvPr id="62469" name="Notizenplatzhalter 5"/>
          <p:cNvSpPr>
            <a:spLocks noGrp="1"/>
          </p:cNvSpPr>
          <p:nvPr/>
        </p:nvSpPr>
        <p:spPr bwMode="auto">
          <a:xfrm>
            <a:off x="684213" y="4730750"/>
            <a:ext cx="5451475"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88" tIns="45846" rIns="91688" bIns="4584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endParaRPr lang="de-DE" altLang="en-US">
              <a:solidFill>
                <a:srgbClr val="000000"/>
              </a:solidFill>
            </a:endParaRPr>
          </a:p>
        </p:txBody>
      </p:sp>
      <p:sp>
        <p:nvSpPr>
          <p:cNvPr id="62470" name="Notes Placeholder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164345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9932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1000" y="685800"/>
            <a:ext cx="6096000" cy="3429000"/>
          </a:xfrm>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3</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670460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1000" y="685800"/>
            <a:ext cx="6096000" cy="3429000"/>
          </a:xfrm>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4</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868706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1000" y="685800"/>
            <a:ext cx="6096000" cy="3429000"/>
          </a:xfrm>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5</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241281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35013" indent="-282575">
              <a:defRPr sz="1200">
                <a:solidFill>
                  <a:srgbClr val="0F5494"/>
                </a:solidFill>
                <a:latin typeface="Verdana" panose="020B0604030504040204" pitchFamily="34" charset="0"/>
              </a:defRPr>
            </a:lvl2pPr>
            <a:lvl3pPr marL="1131888" indent="-225425">
              <a:defRPr sz="1200">
                <a:solidFill>
                  <a:srgbClr val="0F5494"/>
                </a:solidFill>
                <a:latin typeface="Verdana" panose="020B0604030504040204" pitchFamily="34" charset="0"/>
              </a:defRPr>
            </a:lvl3pPr>
            <a:lvl4pPr marL="1584325" indent="-225425">
              <a:defRPr sz="1200">
                <a:solidFill>
                  <a:srgbClr val="0F5494"/>
                </a:solidFill>
                <a:latin typeface="Verdana" panose="020B0604030504040204" pitchFamily="34" charset="0"/>
              </a:defRPr>
            </a:lvl4pPr>
            <a:lvl5pPr marL="2038350" indent="-225425">
              <a:defRPr sz="1200">
                <a:solidFill>
                  <a:srgbClr val="0F5494"/>
                </a:solidFill>
                <a:latin typeface="Verdana" panose="020B0604030504040204" pitchFamily="34" charset="0"/>
              </a:defRPr>
            </a:lvl5pPr>
            <a:lvl6pPr marL="2495550" indent="-225425" eaLnBrk="0" fontAlgn="base" hangingPunct="0">
              <a:spcBef>
                <a:spcPct val="0"/>
              </a:spcBef>
              <a:spcAft>
                <a:spcPct val="0"/>
              </a:spcAft>
              <a:defRPr sz="1200">
                <a:solidFill>
                  <a:srgbClr val="0F5494"/>
                </a:solidFill>
                <a:latin typeface="Verdana" panose="020B0604030504040204" pitchFamily="34" charset="0"/>
              </a:defRPr>
            </a:lvl6pPr>
            <a:lvl7pPr marL="2952750" indent="-225425" eaLnBrk="0" fontAlgn="base" hangingPunct="0">
              <a:spcBef>
                <a:spcPct val="0"/>
              </a:spcBef>
              <a:spcAft>
                <a:spcPct val="0"/>
              </a:spcAft>
              <a:defRPr sz="1200">
                <a:solidFill>
                  <a:srgbClr val="0F5494"/>
                </a:solidFill>
                <a:latin typeface="Verdana" panose="020B0604030504040204" pitchFamily="34" charset="0"/>
              </a:defRPr>
            </a:lvl7pPr>
            <a:lvl8pPr marL="3409950" indent="-225425" eaLnBrk="0" fontAlgn="base" hangingPunct="0">
              <a:spcBef>
                <a:spcPct val="0"/>
              </a:spcBef>
              <a:spcAft>
                <a:spcPct val="0"/>
              </a:spcAft>
              <a:defRPr sz="1200">
                <a:solidFill>
                  <a:srgbClr val="0F5494"/>
                </a:solidFill>
                <a:latin typeface="Verdana" panose="020B0604030504040204" pitchFamily="34" charset="0"/>
              </a:defRPr>
            </a:lvl8pPr>
            <a:lvl9pPr marL="3867150" indent="-225425" eaLnBrk="0" fontAlgn="base" hangingPunct="0">
              <a:spcBef>
                <a:spcPct val="0"/>
              </a:spcBef>
              <a:spcAft>
                <a:spcPct val="0"/>
              </a:spcAft>
              <a:defRPr sz="1200">
                <a:solidFill>
                  <a:srgbClr val="0F5494"/>
                </a:solidFill>
                <a:latin typeface="Verdana" panose="020B0604030504040204" pitchFamily="34" charset="0"/>
              </a:defRPr>
            </a:lvl9pPr>
          </a:lstStyle>
          <a:p>
            <a:fld id="{998794E6-0D9C-442F-9D93-7C53905D5DDE}" type="slidenum">
              <a:rPr lang="en-GB" altLang="en-US" smtClean="0">
                <a:solidFill>
                  <a:srgbClr val="000000"/>
                </a:solidFill>
                <a:latin typeface="Arial" panose="020B0604020202020204" pitchFamily="34" charset="0"/>
              </a:rPr>
              <a:pPr/>
              <a:t>7</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1970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81000" y="685800"/>
            <a:ext cx="6096000" cy="3429000"/>
          </a:xfrm>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35013" indent="-282575">
              <a:defRPr sz="1200">
                <a:solidFill>
                  <a:srgbClr val="0F5494"/>
                </a:solidFill>
                <a:latin typeface="Verdana" panose="020B0604030504040204" pitchFamily="34" charset="0"/>
              </a:defRPr>
            </a:lvl2pPr>
            <a:lvl3pPr marL="1131888" indent="-225425">
              <a:defRPr sz="1200">
                <a:solidFill>
                  <a:srgbClr val="0F5494"/>
                </a:solidFill>
                <a:latin typeface="Verdana" panose="020B0604030504040204" pitchFamily="34" charset="0"/>
              </a:defRPr>
            </a:lvl3pPr>
            <a:lvl4pPr marL="1584325" indent="-225425">
              <a:defRPr sz="1200">
                <a:solidFill>
                  <a:srgbClr val="0F5494"/>
                </a:solidFill>
                <a:latin typeface="Verdana" panose="020B0604030504040204" pitchFamily="34" charset="0"/>
              </a:defRPr>
            </a:lvl4pPr>
            <a:lvl5pPr marL="2038350" indent="-225425">
              <a:defRPr sz="1200">
                <a:solidFill>
                  <a:srgbClr val="0F5494"/>
                </a:solidFill>
                <a:latin typeface="Verdana" panose="020B0604030504040204" pitchFamily="34" charset="0"/>
              </a:defRPr>
            </a:lvl5pPr>
            <a:lvl6pPr marL="2495550" indent="-225425" eaLnBrk="0" fontAlgn="base" hangingPunct="0">
              <a:spcBef>
                <a:spcPct val="0"/>
              </a:spcBef>
              <a:spcAft>
                <a:spcPct val="0"/>
              </a:spcAft>
              <a:defRPr sz="1200">
                <a:solidFill>
                  <a:srgbClr val="0F5494"/>
                </a:solidFill>
                <a:latin typeface="Verdana" panose="020B0604030504040204" pitchFamily="34" charset="0"/>
              </a:defRPr>
            </a:lvl6pPr>
            <a:lvl7pPr marL="2952750" indent="-225425" eaLnBrk="0" fontAlgn="base" hangingPunct="0">
              <a:spcBef>
                <a:spcPct val="0"/>
              </a:spcBef>
              <a:spcAft>
                <a:spcPct val="0"/>
              </a:spcAft>
              <a:defRPr sz="1200">
                <a:solidFill>
                  <a:srgbClr val="0F5494"/>
                </a:solidFill>
                <a:latin typeface="Verdana" panose="020B0604030504040204" pitchFamily="34" charset="0"/>
              </a:defRPr>
            </a:lvl7pPr>
            <a:lvl8pPr marL="3409950" indent="-225425" eaLnBrk="0" fontAlgn="base" hangingPunct="0">
              <a:spcBef>
                <a:spcPct val="0"/>
              </a:spcBef>
              <a:spcAft>
                <a:spcPct val="0"/>
              </a:spcAft>
              <a:defRPr sz="1200">
                <a:solidFill>
                  <a:srgbClr val="0F5494"/>
                </a:solidFill>
                <a:latin typeface="Verdana" panose="020B0604030504040204" pitchFamily="34" charset="0"/>
              </a:defRPr>
            </a:lvl8pPr>
            <a:lvl9pPr marL="3867150" indent="-225425" eaLnBrk="0" fontAlgn="base" hangingPunct="0">
              <a:spcBef>
                <a:spcPct val="0"/>
              </a:spcBef>
              <a:spcAft>
                <a:spcPct val="0"/>
              </a:spcAft>
              <a:defRPr sz="1200">
                <a:solidFill>
                  <a:srgbClr val="0F5494"/>
                </a:solidFill>
                <a:latin typeface="Verdana" panose="020B0604030504040204" pitchFamily="34" charset="0"/>
              </a:defRPr>
            </a:lvl9pPr>
          </a:lstStyle>
          <a:p>
            <a:fld id="{E53DECE2-A82C-4340-9D76-F90E4E7AA5BE}" type="slidenum">
              <a:rPr lang="en-GB" altLang="en-US" smtClean="0">
                <a:solidFill>
                  <a:schemeClr val="tx1"/>
                </a:solidFill>
                <a:latin typeface="Arial" panose="020B0604020202020204" pitchFamily="34" charset="0"/>
              </a:rPr>
              <a:pPr/>
              <a:t>8</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1389543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81000" y="685800"/>
            <a:ext cx="6096000" cy="3429000"/>
          </a:xfrm>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35013" indent="-282575">
              <a:defRPr sz="1200">
                <a:solidFill>
                  <a:srgbClr val="0F5494"/>
                </a:solidFill>
                <a:latin typeface="Verdana" panose="020B0604030504040204" pitchFamily="34" charset="0"/>
              </a:defRPr>
            </a:lvl2pPr>
            <a:lvl3pPr marL="1131888" indent="-225425">
              <a:defRPr sz="1200">
                <a:solidFill>
                  <a:srgbClr val="0F5494"/>
                </a:solidFill>
                <a:latin typeface="Verdana" panose="020B0604030504040204" pitchFamily="34" charset="0"/>
              </a:defRPr>
            </a:lvl3pPr>
            <a:lvl4pPr marL="1584325" indent="-225425">
              <a:defRPr sz="1200">
                <a:solidFill>
                  <a:srgbClr val="0F5494"/>
                </a:solidFill>
                <a:latin typeface="Verdana" panose="020B0604030504040204" pitchFamily="34" charset="0"/>
              </a:defRPr>
            </a:lvl4pPr>
            <a:lvl5pPr marL="2038350" indent="-225425">
              <a:defRPr sz="1200">
                <a:solidFill>
                  <a:srgbClr val="0F5494"/>
                </a:solidFill>
                <a:latin typeface="Verdana" panose="020B0604030504040204" pitchFamily="34" charset="0"/>
              </a:defRPr>
            </a:lvl5pPr>
            <a:lvl6pPr marL="2495550" indent="-225425" eaLnBrk="0" fontAlgn="base" hangingPunct="0">
              <a:spcBef>
                <a:spcPct val="0"/>
              </a:spcBef>
              <a:spcAft>
                <a:spcPct val="0"/>
              </a:spcAft>
              <a:defRPr sz="1200">
                <a:solidFill>
                  <a:srgbClr val="0F5494"/>
                </a:solidFill>
                <a:latin typeface="Verdana" panose="020B0604030504040204" pitchFamily="34" charset="0"/>
              </a:defRPr>
            </a:lvl6pPr>
            <a:lvl7pPr marL="2952750" indent="-225425" eaLnBrk="0" fontAlgn="base" hangingPunct="0">
              <a:spcBef>
                <a:spcPct val="0"/>
              </a:spcBef>
              <a:spcAft>
                <a:spcPct val="0"/>
              </a:spcAft>
              <a:defRPr sz="1200">
                <a:solidFill>
                  <a:srgbClr val="0F5494"/>
                </a:solidFill>
                <a:latin typeface="Verdana" panose="020B0604030504040204" pitchFamily="34" charset="0"/>
              </a:defRPr>
            </a:lvl7pPr>
            <a:lvl8pPr marL="3409950" indent="-225425" eaLnBrk="0" fontAlgn="base" hangingPunct="0">
              <a:spcBef>
                <a:spcPct val="0"/>
              </a:spcBef>
              <a:spcAft>
                <a:spcPct val="0"/>
              </a:spcAft>
              <a:defRPr sz="1200">
                <a:solidFill>
                  <a:srgbClr val="0F5494"/>
                </a:solidFill>
                <a:latin typeface="Verdana" panose="020B0604030504040204" pitchFamily="34" charset="0"/>
              </a:defRPr>
            </a:lvl8pPr>
            <a:lvl9pPr marL="3867150" indent="-225425" eaLnBrk="0" fontAlgn="base" hangingPunct="0">
              <a:spcBef>
                <a:spcPct val="0"/>
              </a:spcBef>
              <a:spcAft>
                <a:spcPct val="0"/>
              </a:spcAft>
              <a:defRPr sz="1200">
                <a:solidFill>
                  <a:srgbClr val="0F5494"/>
                </a:solidFill>
                <a:latin typeface="Verdana" panose="020B0604030504040204" pitchFamily="34" charset="0"/>
              </a:defRPr>
            </a:lvl9pPr>
          </a:lstStyle>
          <a:p>
            <a:fld id="{5043C531-423D-41E3-B73A-0B2B905790A5}" type="slidenum">
              <a:rPr lang="en-GB" altLang="en-US" smtClean="0">
                <a:solidFill>
                  <a:schemeClr val="tx1"/>
                </a:solidFill>
                <a:latin typeface="Arial" panose="020B0604020202020204" pitchFamily="34" charset="0"/>
              </a:rPr>
              <a:pPr/>
              <a:t>9</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976602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81000" y="685800"/>
            <a:ext cx="6096000" cy="3429000"/>
          </a:xfrm>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panose="02020603050405020304" pitchFamily="18" charset="0"/>
            </a:endParaRP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068174B2-4732-46B9-97F7-BE89E45D7EA5}" type="slidenum">
              <a:rPr lang="en-GB" altLang="en-US" smtClean="0">
                <a:solidFill>
                  <a:srgbClr val="000000"/>
                </a:solidFill>
                <a:latin typeface="Calibri" panose="020F0502020204030204" pitchFamily="34" charset="0"/>
              </a:rPr>
              <a:pPr/>
              <a:t>10</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258486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extLst>
      <p:ext uri="{BB962C8B-B14F-4D97-AF65-F5344CB8AC3E}">
        <p14:creationId xmlns:p14="http://schemas.microsoft.com/office/powerpoint/2010/main" val="86318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457200" y="4767263"/>
            <a:ext cx="2133600" cy="273844"/>
          </a:xfrm>
          <a:prstGeom prst="rect">
            <a:avLst/>
          </a:prstGeom>
        </p:spPr>
        <p:txBody>
          <a:bodyPr/>
          <a:lstStyle/>
          <a:p>
            <a:endParaRPr lang="cs-CZ"/>
          </a:p>
        </p:txBody>
      </p:sp>
      <p:sp>
        <p:nvSpPr>
          <p:cNvPr id="5" name="Zástupný symbol pro zápatí 4"/>
          <p:cNvSpPr>
            <a:spLocks noGrp="1"/>
          </p:cNvSpPr>
          <p:nvPr>
            <p:ph type="ftr" sz="quarter" idx="11"/>
          </p:nvPr>
        </p:nvSpPr>
        <p:spPr>
          <a:xfrm>
            <a:off x="3124200" y="4767263"/>
            <a:ext cx="2895600" cy="273844"/>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4767263"/>
            <a:ext cx="2133600" cy="273844"/>
          </a:xfrm>
          <a:prstGeom prst="rect">
            <a:avLst/>
          </a:prstGeom>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14076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60A4560-523D-47BF-AD04-8E0D8B791DC0}" type="slidenum">
              <a:rPr lang="en-GB" altLang="en-US"/>
              <a:pPr>
                <a:defRPr/>
              </a:pPr>
              <a:t>‹#›</a:t>
            </a:fld>
            <a:endParaRPr lang="en-GB" altLang="en-US"/>
          </a:p>
        </p:txBody>
      </p:sp>
    </p:spTree>
    <p:extLst>
      <p:ext uri="{BB962C8B-B14F-4D97-AF65-F5344CB8AC3E}">
        <p14:creationId xmlns:p14="http://schemas.microsoft.com/office/powerpoint/2010/main" val="388512458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legal-content/EN/TXT/?uri=CELEX%3A52020PC0798"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ur-lex.europa.eu/legal-content/EN/TXT/?uri=CELEX%3A52021PC0558"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data.consilium.europa.eu/doc/document/PE-15-2023-INIT/en/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environment/document/download/11246a52-4be4-4266-95b1-a15dbf145f51_en?filename=COM_2022_142_1_EN_ACT_part1_v6.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ec.europa.eu/info/law/better-regulation/have-your-say/initiatives/12567-Sustainable-products-initiative_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c.europa.eu/docsroom/documents/49315/attachments/2/translations/en/renditions/nativ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ec.europa.eu/info/law/better-regulation/have-your-say/initiatives/13174-Sustainable-EU-food-system-new-initiative_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procurement-forum.eu/"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hyperlink" Target="http://ec.europa.eu/environment/gpp/case_group_en.ht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https://ec.europa.eu/environment/gpp/lcc.ht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helda.helsinki.fi/bitstream/handle/10138/312377/SYKEre_15en_2019.pdf?sequence=1&amp;isAllowed=y" TargetMode="External"/><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hyperlink" Target="https://oes.dk/media/38747/klimaaftrykket-af-offentlige-indkoeb-2019-da-en-t-c-final-version.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861920" y="1736054"/>
            <a:ext cx="8570838" cy="1159799"/>
          </a:xfrm>
          <a:prstGeom prst="rect">
            <a:avLst/>
          </a:prstGeom>
        </p:spPr>
        <p:txBody>
          <a:bodyPr lIns="91425" tIns="91425" rIns="91425" bIns="91425" anchor="b" anchorCtr="0">
            <a:noAutofit/>
          </a:bodyPr>
          <a:lstStyle/>
          <a:p>
            <a:r>
              <a:rPr lang="cs-CZ" sz="3200" dirty="0"/>
              <a:t>PUBLIC PROCUREMENT</a:t>
            </a:r>
            <a:br>
              <a:rPr lang="cs-CZ" sz="3200" dirty="0"/>
            </a:br>
            <a:r>
              <a:rPr lang="cs-CZ" sz="2800" b="0" dirty="0"/>
              <a:t>and environment</a:t>
            </a:r>
            <a:endParaRPr lang="cs-CZ" dirty="0"/>
          </a:p>
        </p:txBody>
      </p:sp>
      <p:sp>
        <p:nvSpPr>
          <p:cNvPr id="3" name="Obdélník 2"/>
          <p:cNvSpPr/>
          <p:nvPr/>
        </p:nvSpPr>
        <p:spPr>
          <a:xfrm>
            <a:off x="0" y="422910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6" name="TextovéPole 5"/>
          <p:cNvSpPr txBox="1"/>
          <p:nvPr/>
        </p:nvSpPr>
        <p:spPr>
          <a:xfrm>
            <a:off x="3929922" y="3638342"/>
            <a:ext cx="4186990" cy="646331"/>
          </a:xfrm>
          <a:prstGeom prst="rect">
            <a:avLst/>
          </a:prstGeom>
          <a:noFill/>
        </p:spPr>
        <p:txBody>
          <a:bodyPr wrap="square" rtlCol="0">
            <a:spAutoFit/>
          </a:bodyPr>
          <a:lstStyle/>
          <a:p>
            <a:r>
              <a:rPr lang="cs-CZ" sz="1800" dirty="0">
                <a:solidFill>
                  <a:schemeClr val="bg1"/>
                </a:solidFill>
                <a:latin typeface="Roboto Slab" panose="020B0604020202020204" charset="0"/>
                <a:ea typeface="Roboto Slab" panose="020B0604020202020204" charset="0"/>
              </a:rPr>
              <a:t>JUDr. Vojtěch Vomáčka, Ph.D., LL.M.</a:t>
            </a:r>
          </a:p>
          <a:p>
            <a:endParaRPr lang="cs-CZ" sz="1800" dirty="0">
              <a:solidFill>
                <a:schemeClr val="bg1"/>
              </a:solidFill>
              <a:latin typeface="Roboto Slab" panose="020B0604020202020204" charset="0"/>
              <a:ea typeface="Roboto Slab" panose="020B0604020202020204" charset="0"/>
            </a:endParaRPr>
          </a:p>
        </p:txBody>
      </p:sp>
      <p:sp>
        <p:nvSpPr>
          <p:cNvPr id="9" name="TextovéPole 8"/>
          <p:cNvSpPr txBox="1"/>
          <p:nvPr/>
        </p:nvSpPr>
        <p:spPr>
          <a:xfrm>
            <a:off x="3967935" y="4463741"/>
            <a:ext cx="7044666" cy="430887"/>
          </a:xfrm>
          <a:prstGeom prst="rect">
            <a:avLst/>
          </a:prstGeom>
          <a:noFill/>
        </p:spPr>
        <p:txBody>
          <a:bodyPr wrap="square" lIns="91440" tIns="45720" rIns="91440" bIns="45720" rtlCol="0" anchor="t">
            <a:spAutoFit/>
          </a:bodyPr>
          <a:lstStyle/>
          <a:p>
            <a:r>
              <a:rPr lang="cs-CZ" sz="1100" dirty="0" err="1">
                <a:latin typeface="Roboto Slab"/>
                <a:ea typeface="Roboto Slab"/>
              </a:rPr>
              <a:t>Basics</a:t>
            </a:r>
            <a:r>
              <a:rPr lang="cs-CZ" sz="1100" dirty="0">
                <a:latin typeface="Roboto Slab"/>
                <a:ea typeface="Roboto Slab"/>
              </a:rPr>
              <a:t> </a:t>
            </a:r>
            <a:r>
              <a:rPr lang="cs-CZ" sz="1100" dirty="0" err="1">
                <a:latin typeface="Roboto Slab"/>
                <a:ea typeface="Roboto Slab"/>
              </a:rPr>
              <a:t>of</a:t>
            </a:r>
            <a:r>
              <a:rPr lang="cs-CZ" sz="1100" dirty="0">
                <a:latin typeface="Roboto Slab"/>
                <a:ea typeface="Roboto Slab"/>
              </a:rPr>
              <a:t> EU </a:t>
            </a:r>
            <a:r>
              <a:rPr lang="cs-CZ" sz="1100" dirty="0" err="1">
                <a:latin typeface="Roboto Slab"/>
                <a:ea typeface="Roboto Slab"/>
              </a:rPr>
              <a:t>Environmental</a:t>
            </a:r>
            <a:r>
              <a:rPr lang="cs-CZ" sz="1100" dirty="0">
                <a:latin typeface="Roboto Slab"/>
                <a:ea typeface="Roboto Slab"/>
              </a:rPr>
              <a:t> </a:t>
            </a:r>
            <a:r>
              <a:rPr lang="cs-CZ" sz="1100" dirty="0" err="1">
                <a:latin typeface="Roboto Slab"/>
                <a:ea typeface="Roboto Slab"/>
              </a:rPr>
              <a:t>Law</a:t>
            </a:r>
            <a:endParaRPr lang="cs-CZ" sz="1100" dirty="0">
              <a:latin typeface="Roboto Slab"/>
              <a:ea typeface="Roboto Slab"/>
            </a:endParaRPr>
          </a:p>
          <a:p>
            <a:r>
              <a:rPr lang="cs-CZ" sz="1100" dirty="0">
                <a:latin typeface="Roboto Slab"/>
                <a:ea typeface="Roboto Slab"/>
              </a:rPr>
              <a:t>25 </a:t>
            </a:r>
            <a:r>
              <a:rPr lang="cs-CZ" sz="1100" dirty="0" err="1">
                <a:latin typeface="Roboto Slab"/>
                <a:ea typeface="Roboto Slab"/>
              </a:rPr>
              <a:t>October</a:t>
            </a:r>
            <a:r>
              <a:rPr lang="cs-CZ" sz="1100" dirty="0">
                <a:latin typeface="Roboto Slab"/>
                <a:ea typeface="Roboto Slab"/>
              </a:rPr>
              <a:t> 2023</a:t>
            </a:r>
          </a:p>
        </p:txBody>
      </p:sp>
      <p:pic>
        <p:nvPicPr>
          <p:cNvPr id="2" name="Picture 3" descr="logo">
            <a:extLst>
              <a:ext uri="{FF2B5EF4-FFF2-40B4-BE49-F238E27FC236}">
                <a16:creationId xmlns:a16="http://schemas.microsoft.com/office/drawing/2014/main" id="{C7A88C6E-B533-21EA-41DA-B24FBC9BE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655" y="4507548"/>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vojtech\Pictures\Obrázky\logo katedry\logoENG.gif">
            <a:extLst>
              <a:ext uri="{FF2B5EF4-FFF2-40B4-BE49-F238E27FC236}">
                <a16:creationId xmlns:a16="http://schemas.microsoft.com/office/drawing/2014/main" id="{7E219487-FE1A-DE53-255F-A24B4A4AD8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9843" y="4424963"/>
            <a:ext cx="1306792" cy="5756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sarykova univerzita - Home | Facebook">
            <a:extLst>
              <a:ext uri="{FF2B5EF4-FFF2-40B4-BE49-F238E27FC236}">
                <a16:creationId xmlns:a16="http://schemas.microsoft.com/office/drawing/2014/main" id="{CB4C515D-CBA4-D140-EF21-85F1ECEB289A}"/>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95305" y="4466255"/>
            <a:ext cx="575642" cy="57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95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9603" y="486251"/>
            <a:ext cx="6722269" cy="439341"/>
          </a:xfrm>
        </p:spPr>
        <p:txBody>
          <a:bodyPr/>
          <a:lstStyle/>
          <a:p>
            <a:pPr algn="ctr">
              <a:defRPr/>
            </a:pPr>
            <a:r>
              <a:rPr lang="en-IE" sz="2100" dirty="0">
                <a:solidFill>
                  <a:srgbClr val="006600"/>
                </a:solidFill>
                <a:latin typeface="Roboto Slab" pitchFamily="2" charset="0"/>
                <a:ea typeface="Roboto Slab" pitchFamily="2" charset="0"/>
                <a:cs typeface="Roboto Slab" pitchFamily="2" charset="0"/>
              </a:rPr>
              <a:t>2020 Circular economy action plan</a:t>
            </a:r>
            <a:endParaRPr lang="en-US" sz="900" dirty="0">
              <a:solidFill>
                <a:srgbClr val="006600"/>
              </a:solidFill>
              <a:latin typeface="Roboto Slab" pitchFamily="2" charset="0"/>
              <a:ea typeface="Roboto Slab" pitchFamily="2" charset="0"/>
              <a:cs typeface="Roboto Slab" pitchFamily="2" charset="0"/>
            </a:endParaRPr>
          </a:p>
        </p:txBody>
      </p:sp>
      <p:sp>
        <p:nvSpPr>
          <p:cNvPr id="32771" name="Rectangle 3"/>
          <p:cNvSpPr txBox="1">
            <a:spLocks noChangeArrowheads="1"/>
          </p:cNvSpPr>
          <p:nvPr/>
        </p:nvSpPr>
        <p:spPr bwMode="auto">
          <a:xfrm>
            <a:off x="845106" y="980361"/>
            <a:ext cx="6291263" cy="313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rgbClr val="606060"/>
              </a:buClr>
              <a:buFontTx/>
              <a:buNone/>
            </a:pPr>
            <a:r>
              <a:rPr lang="en-IE" altLang="en-US" sz="1425" b="1" dirty="0">
                <a:solidFill>
                  <a:srgbClr val="336699"/>
                </a:solidFill>
                <a:latin typeface="Roboto Slab" pitchFamily="2" charset="0"/>
                <a:ea typeface="Roboto Slab" pitchFamily="2" charset="0"/>
                <a:cs typeface="Roboto Slab" pitchFamily="2" charset="0"/>
              </a:rPr>
              <a:t>Designing sustainable products </a:t>
            </a:r>
          </a:p>
          <a:p>
            <a:pPr>
              <a:lnSpc>
                <a:spcPct val="90000"/>
              </a:lnSpc>
              <a:buClr>
                <a:srgbClr val="0082B0"/>
              </a:buClr>
            </a:pPr>
            <a:r>
              <a:rPr lang="en-IE" altLang="en-US" sz="1350" dirty="0">
                <a:solidFill>
                  <a:srgbClr val="336699"/>
                </a:solidFill>
                <a:latin typeface="Roboto Slab" pitchFamily="2" charset="0"/>
                <a:ea typeface="Roboto Slab" pitchFamily="2" charset="0"/>
                <a:cs typeface="Roboto Slab" pitchFamily="2" charset="0"/>
              </a:rPr>
              <a:t>Sustainable products initiative: revision of the </a:t>
            </a:r>
            <a:r>
              <a:rPr lang="en-IE" altLang="en-US" sz="1350" dirty="0" err="1">
                <a:solidFill>
                  <a:srgbClr val="336699"/>
                </a:solidFill>
                <a:latin typeface="Roboto Slab" pitchFamily="2" charset="0"/>
                <a:ea typeface="Roboto Slab" pitchFamily="2" charset="0"/>
                <a:cs typeface="Roboto Slab" pitchFamily="2" charset="0"/>
              </a:rPr>
              <a:t>Ecodesign</a:t>
            </a:r>
            <a:r>
              <a:rPr lang="en-IE" altLang="en-US" sz="1350" dirty="0">
                <a:solidFill>
                  <a:srgbClr val="336699"/>
                </a:solidFill>
                <a:latin typeface="Roboto Slab" pitchFamily="2" charset="0"/>
                <a:ea typeface="Roboto Slab" pitchFamily="2" charset="0"/>
                <a:cs typeface="Roboto Slab" pitchFamily="2" charset="0"/>
              </a:rPr>
              <a:t> Directive to go beyond energy-related products</a:t>
            </a:r>
          </a:p>
          <a:p>
            <a:pPr>
              <a:lnSpc>
                <a:spcPct val="90000"/>
              </a:lnSpc>
              <a:buClr>
                <a:srgbClr val="606060"/>
              </a:buClr>
              <a:buFontTx/>
              <a:buNone/>
            </a:pPr>
            <a:endParaRPr lang="en-IE" altLang="en-US" sz="1350" b="1" dirty="0">
              <a:solidFill>
                <a:srgbClr val="336699"/>
              </a:solidFill>
              <a:latin typeface="Roboto Slab" pitchFamily="2" charset="0"/>
              <a:ea typeface="Roboto Slab" pitchFamily="2" charset="0"/>
              <a:cs typeface="Roboto Slab" pitchFamily="2" charset="0"/>
            </a:endParaRPr>
          </a:p>
          <a:p>
            <a:pPr>
              <a:lnSpc>
                <a:spcPct val="90000"/>
              </a:lnSpc>
              <a:buClr>
                <a:srgbClr val="606060"/>
              </a:buClr>
              <a:buFontTx/>
              <a:buNone/>
            </a:pPr>
            <a:r>
              <a:rPr lang="en-IE" altLang="en-US" sz="1350" b="1" dirty="0">
                <a:solidFill>
                  <a:srgbClr val="336699"/>
                </a:solidFill>
                <a:latin typeface="Roboto Slab" pitchFamily="2" charset="0"/>
                <a:ea typeface="Roboto Slab" pitchFamily="2" charset="0"/>
                <a:cs typeface="Roboto Slab" pitchFamily="2" charset="0"/>
              </a:rPr>
              <a:t>Empowering consumers and public buyers</a:t>
            </a:r>
          </a:p>
          <a:p>
            <a:pPr lvl="1"/>
            <a:r>
              <a:rPr lang="en-US" altLang="en-US" sz="1500" b="0" dirty="0">
                <a:solidFill>
                  <a:srgbClr val="004494"/>
                </a:solidFill>
                <a:latin typeface="Roboto Slab" pitchFamily="2" charset="0"/>
                <a:ea typeface="Roboto Slab" pitchFamily="2" charset="0"/>
                <a:cs typeface="Roboto Slab" pitchFamily="2" charset="0"/>
              </a:rPr>
              <a:t>Revision of the </a:t>
            </a:r>
            <a:r>
              <a:rPr lang="en-US" altLang="en-US" sz="1500" dirty="0">
                <a:solidFill>
                  <a:srgbClr val="004494"/>
                </a:solidFill>
                <a:latin typeface="Roboto Slab" pitchFamily="2" charset="0"/>
                <a:ea typeface="Roboto Slab" pitchFamily="2" charset="0"/>
                <a:cs typeface="Roboto Slab" pitchFamily="2" charset="0"/>
              </a:rPr>
              <a:t>consumer law</a:t>
            </a:r>
            <a:r>
              <a:rPr lang="en-US" altLang="en-US" sz="1500" b="0" dirty="0">
                <a:solidFill>
                  <a:srgbClr val="004494"/>
                </a:solidFill>
                <a:latin typeface="Roboto Slab" pitchFamily="2" charset="0"/>
                <a:ea typeface="Roboto Slab" pitchFamily="2" charset="0"/>
                <a:cs typeface="Roboto Slab" pitchFamily="2" charset="0"/>
              </a:rPr>
              <a:t>: consumers to receive trustworthy and relevant information on products at the point of sale</a:t>
            </a:r>
          </a:p>
          <a:p>
            <a:pPr lvl="1"/>
            <a:r>
              <a:rPr lang="en-US" altLang="en-US" sz="1500" b="0" dirty="0">
                <a:solidFill>
                  <a:srgbClr val="004494"/>
                </a:solidFill>
                <a:latin typeface="Roboto Slab" pitchFamily="2" charset="0"/>
                <a:ea typeface="Roboto Slab" pitchFamily="2" charset="0"/>
                <a:cs typeface="Roboto Slab" pitchFamily="2" charset="0"/>
              </a:rPr>
              <a:t>Establishing a new </a:t>
            </a:r>
            <a:r>
              <a:rPr lang="en-US" altLang="en-US" sz="1500" dirty="0">
                <a:solidFill>
                  <a:srgbClr val="004494"/>
                </a:solidFill>
                <a:latin typeface="Roboto Slab" pitchFamily="2" charset="0"/>
                <a:ea typeface="Roboto Slab" pitchFamily="2" charset="0"/>
                <a:cs typeface="Roboto Slab" pitchFamily="2" charset="0"/>
              </a:rPr>
              <a:t>“Right to repair”</a:t>
            </a:r>
          </a:p>
          <a:p>
            <a:pPr lvl="1"/>
            <a:r>
              <a:rPr lang="en-US" altLang="en-US" sz="1500" b="0" dirty="0">
                <a:solidFill>
                  <a:srgbClr val="004494"/>
                </a:solidFill>
                <a:latin typeface="Roboto Slab" pitchFamily="2" charset="0"/>
                <a:ea typeface="Roboto Slab" pitchFamily="2" charset="0"/>
                <a:cs typeface="Roboto Slab" pitchFamily="2" charset="0"/>
              </a:rPr>
              <a:t>Legislative proposal to ensure companies substantiate their </a:t>
            </a:r>
            <a:r>
              <a:rPr lang="en-US" altLang="en-US" sz="1500" dirty="0">
                <a:solidFill>
                  <a:srgbClr val="004494"/>
                </a:solidFill>
                <a:latin typeface="Roboto Slab" pitchFamily="2" charset="0"/>
                <a:ea typeface="Roboto Slab" pitchFamily="2" charset="0"/>
                <a:cs typeface="Roboto Slab" pitchFamily="2" charset="0"/>
              </a:rPr>
              <a:t>green claims </a:t>
            </a:r>
            <a:r>
              <a:rPr lang="en-US" altLang="en-US" sz="1500" b="0" dirty="0">
                <a:solidFill>
                  <a:srgbClr val="004494"/>
                </a:solidFill>
                <a:latin typeface="Roboto Slab" pitchFamily="2" charset="0"/>
                <a:ea typeface="Roboto Slab" pitchFamily="2" charset="0"/>
                <a:cs typeface="Roboto Slab" pitchFamily="2" charset="0"/>
              </a:rPr>
              <a:t>using Product and </a:t>
            </a:r>
            <a:r>
              <a:rPr lang="en-US" altLang="en-US" sz="1500" b="0" dirty="0" err="1">
                <a:solidFill>
                  <a:srgbClr val="004494"/>
                </a:solidFill>
                <a:latin typeface="Roboto Slab" pitchFamily="2" charset="0"/>
                <a:ea typeface="Roboto Slab" pitchFamily="2" charset="0"/>
                <a:cs typeface="Roboto Slab" pitchFamily="2" charset="0"/>
              </a:rPr>
              <a:t>Organisation</a:t>
            </a:r>
            <a:r>
              <a:rPr lang="en-US" altLang="en-US" sz="1500" b="0" dirty="0">
                <a:solidFill>
                  <a:srgbClr val="004494"/>
                </a:solidFill>
                <a:latin typeface="Roboto Slab" pitchFamily="2" charset="0"/>
                <a:ea typeface="Roboto Slab" pitchFamily="2" charset="0"/>
                <a:cs typeface="Roboto Slab" pitchFamily="2" charset="0"/>
              </a:rPr>
              <a:t> Environmental Footprint methods</a:t>
            </a:r>
          </a:p>
        </p:txBody>
      </p:sp>
    </p:spTree>
    <p:extLst>
      <p:ext uri="{BB962C8B-B14F-4D97-AF65-F5344CB8AC3E}">
        <p14:creationId xmlns:p14="http://schemas.microsoft.com/office/powerpoint/2010/main" val="1498530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txBox="1">
            <a:spLocks/>
          </p:cNvSpPr>
          <p:nvPr/>
        </p:nvSpPr>
        <p:spPr bwMode="auto">
          <a:xfrm>
            <a:off x="940594" y="521542"/>
            <a:ext cx="6831806"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Tahoma" pitchFamily="34" charset="0"/>
              </a:defRPr>
            </a:lvl2pPr>
            <a:lvl3pPr marL="358775" indent="-358775" algn="l" rtl="0" eaLnBrk="0" fontAlgn="base" hangingPunct="0">
              <a:spcBef>
                <a:spcPct val="0"/>
              </a:spcBef>
              <a:spcAft>
                <a:spcPct val="0"/>
              </a:spcAft>
              <a:defRPr sz="3000" b="1">
                <a:solidFill>
                  <a:srgbClr val="0F5494"/>
                </a:solidFill>
                <a:latin typeface="Tahoma" pitchFamily="34" charset="0"/>
              </a:defRPr>
            </a:lvl3pPr>
            <a:lvl4pPr marL="358775" indent="-358775" algn="l" rtl="0" eaLnBrk="0" fontAlgn="base" hangingPunct="0">
              <a:spcBef>
                <a:spcPct val="0"/>
              </a:spcBef>
              <a:spcAft>
                <a:spcPct val="0"/>
              </a:spcAft>
              <a:defRPr sz="3000" b="1">
                <a:solidFill>
                  <a:srgbClr val="0F5494"/>
                </a:solidFill>
                <a:latin typeface="Tahoma" pitchFamily="34" charset="0"/>
              </a:defRPr>
            </a:lvl4pPr>
            <a:lvl5pPr marL="358775" indent="-358775" algn="l" rtl="0" eaLnBrk="0" fontAlgn="base" hangingPunct="0">
              <a:spcBef>
                <a:spcPct val="0"/>
              </a:spcBef>
              <a:spcAft>
                <a:spcPct val="0"/>
              </a:spcAft>
              <a:defRPr sz="3000" b="1">
                <a:solidFill>
                  <a:srgbClr val="0F5494"/>
                </a:solidFill>
                <a:latin typeface="Tahom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en-US" altLang="en-US" sz="2100" dirty="0">
                <a:solidFill>
                  <a:srgbClr val="006600"/>
                </a:solidFill>
                <a:latin typeface="Roboto Slab" pitchFamily="2" charset="0"/>
                <a:ea typeface="Roboto Slab" pitchFamily="2" charset="0"/>
                <a:cs typeface="Roboto Slab" pitchFamily="2" charset="0"/>
              </a:rPr>
              <a:t>Minimum mandatory GPP criteria in sectoral legislation – new Batteries regulation</a:t>
            </a:r>
            <a:endParaRPr lang="en-US" altLang="en-US" sz="900" dirty="0">
              <a:solidFill>
                <a:srgbClr val="006600"/>
              </a:solidFill>
              <a:latin typeface="Roboto Slab" pitchFamily="2" charset="0"/>
              <a:ea typeface="Roboto Slab" pitchFamily="2" charset="0"/>
              <a:cs typeface="Roboto Slab" pitchFamily="2" charset="0"/>
            </a:endParaRPr>
          </a:p>
        </p:txBody>
      </p:sp>
      <p:sp>
        <p:nvSpPr>
          <p:cNvPr id="26627" name="Rectangle 1"/>
          <p:cNvSpPr>
            <a:spLocks noChangeArrowheads="1"/>
          </p:cNvSpPr>
          <p:nvPr/>
        </p:nvSpPr>
        <p:spPr bwMode="auto">
          <a:xfrm>
            <a:off x="1213247" y="2412254"/>
            <a:ext cx="631864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200" i="0" dirty="0">
                <a:latin typeface="Roboto Slab" pitchFamily="2" charset="0"/>
                <a:ea typeface="Roboto Slab" pitchFamily="2" charset="0"/>
                <a:cs typeface="Roboto Slab" pitchFamily="2" charset="0"/>
              </a:rPr>
              <a:t>The proposal presented by the European Commission is designed to </a:t>
            </a:r>
            <a:r>
              <a:rPr lang="en-US" altLang="en-US" sz="1200" i="0" dirty="0" err="1">
                <a:latin typeface="Roboto Slab" pitchFamily="2" charset="0"/>
                <a:ea typeface="Roboto Slab" pitchFamily="2" charset="0"/>
                <a:cs typeface="Roboto Slab" pitchFamily="2" charset="0"/>
              </a:rPr>
              <a:t>modernise</a:t>
            </a:r>
            <a:r>
              <a:rPr lang="en-US" altLang="en-US" sz="1200" i="0" dirty="0">
                <a:latin typeface="Roboto Slab" pitchFamily="2" charset="0"/>
                <a:ea typeface="Roboto Slab" pitchFamily="2" charset="0"/>
                <a:cs typeface="Roboto Slab" pitchFamily="2" charset="0"/>
              </a:rPr>
              <a:t> the EU's regulatory framework for batteries in order to secure the sustainability and competitiveness of battery value chains. </a:t>
            </a:r>
          </a:p>
          <a:p>
            <a:pPr>
              <a:spcBef>
                <a:spcPct val="0"/>
              </a:spcBef>
              <a:buClrTx/>
              <a:buFontTx/>
              <a:buNone/>
            </a:pPr>
            <a:endParaRPr lang="en-US" altLang="en-US" sz="1200" i="0" dirty="0">
              <a:latin typeface="Roboto Slab" pitchFamily="2" charset="0"/>
              <a:ea typeface="Roboto Slab" pitchFamily="2" charset="0"/>
              <a:cs typeface="Roboto Slab" pitchFamily="2" charset="0"/>
            </a:endParaRPr>
          </a:p>
          <a:p>
            <a:pPr>
              <a:spcBef>
                <a:spcPct val="0"/>
              </a:spcBef>
              <a:buClrTx/>
              <a:buFontTx/>
              <a:buNone/>
            </a:pPr>
            <a:r>
              <a:rPr lang="en-US" altLang="en-US" sz="1200" i="0" dirty="0">
                <a:latin typeface="Roboto Slab" pitchFamily="2" charset="0"/>
                <a:ea typeface="Roboto Slab" pitchFamily="2" charset="0"/>
                <a:cs typeface="Roboto Slab" pitchFamily="2" charset="0"/>
              </a:rPr>
              <a:t>It would introduce mandatory requirements on sustainability (such as </a:t>
            </a:r>
            <a:r>
              <a:rPr lang="en-US" altLang="en-US" sz="1200" b="1" i="0" dirty="0">
                <a:latin typeface="Roboto Slab" pitchFamily="2" charset="0"/>
                <a:ea typeface="Roboto Slab" pitchFamily="2" charset="0"/>
                <a:cs typeface="Roboto Slab" pitchFamily="2" charset="0"/>
              </a:rPr>
              <a:t>carbon footprint </a:t>
            </a:r>
            <a:r>
              <a:rPr lang="en-US" altLang="en-US" sz="1200" i="0" dirty="0">
                <a:latin typeface="Roboto Slab" pitchFamily="2" charset="0"/>
                <a:ea typeface="Roboto Slab" pitchFamily="2" charset="0"/>
                <a:cs typeface="Roboto Slab" pitchFamily="2" charset="0"/>
              </a:rPr>
              <a:t>rules, </a:t>
            </a:r>
            <a:r>
              <a:rPr lang="en-US" altLang="en-US" sz="1200" b="1" i="0" dirty="0">
                <a:latin typeface="Roboto Slab" pitchFamily="2" charset="0"/>
                <a:ea typeface="Roboto Slab" pitchFamily="2" charset="0"/>
                <a:cs typeface="Roboto Slab" pitchFamily="2" charset="0"/>
              </a:rPr>
              <a:t>minimum recycled content</a:t>
            </a:r>
            <a:r>
              <a:rPr lang="en-US" altLang="en-US" sz="1200" i="0" dirty="0">
                <a:latin typeface="Roboto Slab" pitchFamily="2" charset="0"/>
                <a:ea typeface="Roboto Slab" pitchFamily="2" charset="0"/>
                <a:cs typeface="Roboto Slab" pitchFamily="2" charset="0"/>
              </a:rPr>
              <a:t>, </a:t>
            </a:r>
            <a:r>
              <a:rPr lang="en-US" altLang="en-US" sz="1200" b="1" i="0" dirty="0">
                <a:latin typeface="Roboto Slab" pitchFamily="2" charset="0"/>
                <a:ea typeface="Roboto Slab" pitchFamily="2" charset="0"/>
                <a:cs typeface="Roboto Slab" pitchFamily="2" charset="0"/>
              </a:rPr>
              <a:t>performance and durability criteria</a:t>
            </a:r>
            <a:r>
              <a:rPr lang="en-US" altLang="en-US" sz="1200" i="0" dirty="0">
                <a:latin typeface="Roboto Slab" pitchFamily="2" charset="0"/>
                <a:ea typeface="Roboto Slab" pitchFamily="2" charset="0"/>
                <a:cs typeface="Roboto Slab" pitchFamily="2" charset="0"/>
              </a:rPr>
              <a:t>), safety and labelling for the marketing and putting into service of batteries, and requirements for end-of-life management.</a:t>
            </a:r>
          </a:p>
          <a:p>
            <a:pPr>
              <a:spcBef>
                <a:spcPct val="0"/>
              </a:spcBef>
              <a:buClrTx/>
              <a:buFontTx/>
              <a:buNone/>
            </a:pPr>
            <a:endParaRPr lang="en-US" altLang="en-US" sz="1200" i="0" dirty="0">
              <a:latin typeface="Roboto Slab" pitchFamily="2" charset="0"/>
              <a:ea typeface="Roboto Slab" pitchFamily="2" charset="0"/>
              <a:cs typeface="Roboto Slab" pitchFamily="2" charset="0"/>
            </a:endParaRPr>
          </a:p>
          <a:p>
            <a:pPr>
              <a:spcBef>
                <a:spcPct val="0"/>
              </a:spcBef>
              <a:buClrTx/>
              <a:buFontTx/>
              <a:buNone/>
            </a:pPr>
            <a:r>
              <a:rPr lang="en-US" altLang="en-US" sz="1200" i="0" dirty="0">
                <a:latin typeface="Roboto Slab" pitchFamily="2" charset="0"/>
                <a:ea typeface="Roboto Slab" pitchFamily="2" charset="0"/>
                <a:cs typeface="Roboto Slab" pitchFamily="2" charset="0"/>
              </a:rPr>
              <a:t>The proposal also includes </a:t>
            </a:r>
            <a:r>
              <a:rPr lang="en-US" altLang="en-US" sz="1200" b="1" i="0" dirty="0">
                <a:latin typeface="Roboto Slab" pitchFamily="2" charset="0"/>
                <a:ea typeface="Roboto Slab" pitchFamily="2" charset="0"/>
                <a:cs typeface="Roboto Slab" pitchFamily="2" charset="0"/>
              </a:rPr>
              <a:t>due diligence obligations</a:t>
            </a:r>
            <a:r>
              <a:rPr lang="en-US" altLang="en-US" sz="1200" i="0" dirty="0">
                <a:latin typeface="Roboto Slab" pitchFamily="2" charset="0"/>
                <a:ea typeface="Roboto Slab" pitchFamily="2" charset="0"/>
                <a:cs typeface="Roboto Slab" pitchFamily="2" charset="0"/>
              </a:rPr>
              <a:t> for economic operators as regards the sourcing of raw materials.</a:t>
            </a:r>
            <a:endParaRPr lang="cs-CZ" altLang="en-US" sz="1200" i="0" dirty="0">
              <a:latin typeface="Roboto Slab" pitchFamily="2" charset="0"/>
              <a:ea typeface="Roboto Slab" pitchFamily="2" charset="0"/>
              <a:cs typeface="Roboto Slab" pitchFamily="2" charset="0"/>
            </a:endParaRPr>
          </a:p>
          <a:p>
            <a:pPr>
              <a:spcBef>
                <a:spcPct val="0"/>
              </a:spcBef>
              <a:buClrTx/>
              <a:buFontTx/>
              <a:buNone/>
            </a:pPr>
            <a:endParaRPr lang="cs-CZ" altLang="en-US" sz="1200" i="0" dirty="0">
              <a:latin typeface="Roboto Slab" pitchFamily="2" charset="0"/>
              <a:ea typeface="Roboto Slab" pitchFamily="2" charset="0"/>
              <a:cs typeface="Roboto Slab" pitchFamily="2" charset="0"/>
            </a:endParaRPr>
          </a:p>
          <a:p>
            <a:pPr>
              <a:spcBef>
                <a:spcPct val="0"/>
              </a:spcBef>
              <a:buClrTx/>
              <a:buFontTx/>
              <a:buNone/>
            </a:pPr>
            <a:r>
              <a:rPr lang="cs-CZ" altLang="en-US" sz="1200" b="1" i="0" dirty="0">
                <a:highlight>
                  <a:srgbClr val="FFFF00"/>
                </a:highlight>
                <a:latin typeface="Roboto Slab" pitchFamily="2" charset="0"/>
                <a:ea typeface="Roboto Slab" pitchFamily="2" charset="0"/>
                <a:cs typeface="Roboto Slab" pitchFamily="2" charset="0"/>
              </a:rPr>
              <a:t>Adopted July 2023 (Article 85)</a:t>
            </a:r>
            <a:endParaRPr lang="en-US" altLang="en-US" sz="1200" b="1" i="0" dirty="0">
              <a:highlight>
                <a:srgbClr val="FFFF00"/>
              </a:highlight>
              <a:latin typeface="Roboto Slab" pitchFamily="2" charset="0"/>
              <a:ea typeface="Roboto Slab" pitchFamily="2" charset="0"/>
              <a:cs typeface="Roboto Slab" pitchFamily="2" charset="0"/>
            </a:endParaRPr>
          </a:p>
        </p:txBody>
      </p:sp>
      <p:sp>
        <p:nvSpPr>
          <p:cNvPr id="26629" name="Rectangle 1"/>
          <p:cNvSpPr>
            <a:spLocks noChangeArrowheads="1"/>
          </p:cNvSpPr>
          <p:nvPr/>
        </p:nvSpPr>
        <p:spPr bwMode="auto">
          <a:xfrm>
            <a:off x="1169194" y="1270444"/>
            <a:ext cx="6373416" cy="12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200" i="0">
                <a:latin typeface="Roboto Slab" pitchFamily="2" charset="0"/>
                <a:ea typeface="Roboto Slab" pitchFamily="2" charset="0"/>
                <a:cs typeface="Roboto Slab" pitchFamily="2" charset="0"/>
              </a:rPr>
              <a:t>Commission proposal for a regulation </a:t>
            </a:r>
            <a:r>
              <a:rPr lang="en-US" altLang="en-US" sz="1200" b="1" i="0" u="sng">
                <a:latin typeface="Roboto Slab" pitchFamily="2" charset="0"/>
                <a:ea typeface="Roboto Slab" pitchFamily="2" charset="0"/>
                <a:cs typeface="Roboto Slab" pitchFamily="2" charset="0"/>
              </a:rPr>
              <a:t>adopted on 10 December 2020</a:t>
            </a:r>
          </a:p>
          <a:p>
            <a:pPr>
              <a:spcBef>
                <a:spcPct val="0"/>
              </a:spcBef>
              <a:buClrTx/>
              <a:buFontTx/>
              <a:buNone/>
            </a:pPr>
            <a:r>
              <a:rPr lang="en-US" altLang="en-US" sz="1200" i="0">
                <a:latin typeface="Roboto Slab" pitchFamily="2" charset="0"/>
                <a:ea typeface="Roboto Slab" pitchFamily="2" charset="0"/>
                <a:cs typeface="Roboto Slab" pitchFamily="2" charset="0"/>
              </a:rPr>
              <a:t>COM/2020/798 final </a:t>
            </a:r>
          </a:p>
          <a:p>
            <a:pPr>
              <a:spcBef>
                <a:spcPct val="0"/>
              </a:spcBef>
              <a:buClrTx/>
              <a:buFontTx/>
              <a:buNone/>
            </a:pPr>
            <a:r>
              <a:rPr lang="fr-BE" altLang="en-US" sz="1200" i="0">
                <a:latin typeface="Roboto Slab" pitchFamily="2" charset="0"/>
                <a:ea typeface="Roboto Slab" pitchFamily="2" charset="0"/>
                <a:cs typeface="Roboto Slab" pitchFamily="2" charset="0"/>
                <a:hlinkClick r:id="rId3"/>
              </a:rPr>
              <a:t>https://eur-lex.europa.eu/legal-content/EN/TXT/?uri=CELEX%3A52020PC0798</a:t>
            </a:r>
            <a:endParaRPr lang="fr-BE" altLang="en-US" sz="1200" i="0">
              <a:latin typeface="Roboto Slab" pitchFamily="2" charset="0"/>
              <a:ea typeface="Roboto Slab" pitchFamily="2" charset="0"/>
              <a:cs typeface="Roboto Slab" pitchFamily="2" charset="0"/>
            </a:endParaRPr>
          </a:p>
          <a:p>
            <a:pPr>
              <a:spcBef>
                <a:spcPct val="0"/>
              </a:spcBef>
              <a:buClrTx/>
              <a:buFontTx/>
              <a:buNone/>
            </a:pPr>
            <a:endParaRPr lang="fr-BE" altLang="en-US" sz="1200" i="0">
              <a:latin typeface="Roboto Slab" pitchFamily="2" charset="0"/>
              <a:ea typeface="Roboto Slab" pitchFamily="2" charset="0"/>
              <a:cs typeface="Roboto Slab" pitchFamily="2" charset="0"/>
            </a:endParaRPr>
          </a:p>
          <a:p>
            <a:pPr>
              <a:buFontTx/>
              <a:buNone/>
            </a:pPr>
            <a:r>
              <a:rPr lang="en-GB" altLang="en-US" sz="1200" i="0">
                <a:latin typeface="Roboto Slab" pitchFamily="2" charset="0"/>
                <a:ea typeface="Roboto Slab" pitchFamily="2" charset="0"/>
                <a:cs typeface="Roboto Slab" pitchFamily="2" charset="0"/>
              </a:rPr>
              <a:t>Chapter X - Art. 70 Green public procurement</a:t>
            </a:r>
            <a:endParaRPr lang="en-US" altLang="en-US" sz="1200" i="0">
              <a:latin typeface="Roboto Slab" pitchFamily="2" charset="0"/>
              <a:ea typeface="Roboto Slab" pitchFamily="2" charset="0"/>
              <a:cs typeface="Roboto Slab" pitchFamily="2" charset="0"/>
            </a:endParaRPr>
          </a:p>
          <a:p>
            <a:pPr>
              <a:spcBef>
                <a:spcPct val="0"/>
              </a:spcBef>
              <a:buClrTx/>
              <a:buFontTx/>
              <a:buNone/>
            </a:pPr>
            <a:endParaRPr lang="fr-BE" altLang="en-US" sz="1200" i="0">
              <a:latin typeface="Roboto Slab" pitchFamily="2" charset="0"/>
              <a:ea typeface="Roboto Slab" pitchFamily="2" charset="0"/>
              <a:cs typeface="Roboto Slab"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txBox="1">
            <a:spLocks/>
          </p:cNvSpPr>
          <p:nvPr/>
        </p:nvSpPr>
        <p:spPr bwMode="auto">
          <a:xfrm>
            <a:off x="1169194" y="951310"/>
            <a:ext cx="6831806"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Tahoma" pitchFamily="34" charset="0"/>
              </a:defRPr>
            </a:lvl2pPr>
            <a:lvl3pPr marL="358775" indent="-358775" algn="l" rtl="0" eaLnBrk="0" fontAlgn="base" hangingPunct="0">
              <a:spcBef>
                <a:spcPct val="0"/>
              </a:spcBef>
              <a:spcAft>
                <a:spcPct val="0"/>
              </a:spcAft>
              <a:defRPr sz="3000" b="1">
                <a:solidFill>
                  <a:srgbClr val="0F5494"/>
                </a:solidFill>
                <a:latin typeface="Tahoma" pitchFamily="34" charset="0"/>
              </a:defRPr>
            </a:lvl3pPr>
            <a:lvl4pPr marL="358775" indent="-358775" algn="l" rtl="0" eaLnBrk="0" fontAlgn="base" hangingPunct="0">
              <a:spcBef>
                <a:spcPct val="0"/>
              </a:spcBef>
              <a:spcAft>
                <a:spcPct val="0"/>
              </a:spcAft>
              <a:defRPr sz="3000" b="1">
                <a:solidFill>
                  <a:srgbClr val="0F5494"/>
                </a:solidFill>
                <a:latin typeface="Tahoma" pitchFamily="34" charset="0"/>
              </a:defRPr>
            </a:lvl4pPr>
            <a:lvl5pPr marL="358775" indent="-358775" algn="l" rtl="0" eaLnBrk="0" fontAlgn="base" hangingPunct="0">
              <a:spcBef>
                <a:spcPct val="0"/>
              </a:spcBef>
              <a:spcAft>
                <a:spcPct val="0"/>
              </a:spcAft>
              <a:defRPr sz="3000" b="1">
                <a:solidFill>
                  <a:srgbClr val="0F5494"/>
                </a:solidFill>
                <a:latin typeface="Tahom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en-US" altLang="en-US" sz="2100" dirty="0">
                <a:solidFill>
                  <a:srgbClr val="006600"/>
                </a:solidFill>
                <a:latin typeface="Verdana" pitchFamily="34" charset="0"/>
                <a:ea typeface="ＭＳ Ｐゴシック" charset="0"/>
                <a:cs typeface="+mn-cs"/>
              </a:rPr>
              <a:t>Minimum mandatory GPP criteria in sectoral legislation – new Batteries regulation </a:t>
            </a:r>
            <a:r>
              <a:rPr lang="en-US" altLang="en-US" sz="900" dirty="0">
                <a:solidFill>
                  <a:srgbClr val="006600"/>
                </a:solidFill>
                <a:latin typeface="Verdana" pitchFamily="34" charset="0"/>
                <a:ea typeface="ＭＳ Ｐゴシック" charset="0"/>
                <a:cs typeface="+mn-cs"/>
              </a:rPr>
              <a:t>(2)</a:t>
            </a:r>
          </a:p>
        </p:txBody>
      </p:sp>
      <p:sp>
        <p:nvSpPr>
          <p:cNvPr id="28675" name="Rectangle 1"/>
          <p:cNvSpPr>
            <a:spLocks noChangeArrowheads="1"/>
          </p:cNvSpPr>
          <p:nvPr/>
        </p:nvSpPr>
        <p:spPr bwMode="auto">
          <a:xfrm>
            <a:off x="1339453" y="1877616"/>
            <a:ext cx="7499747" cy="16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200" i="0" dirty="0">
                <a:latin typeface="Verdana" panose="020B0604030504040204" pitchFamily="34" charset="0"/>
                <a:ea typeface="Verdana" panose="020B0604030504040204" pitchFamily="34" charset="0"/>
                <a:cs typeface="Verdana" panose="020B0604030504040204" pitchFamily="34" charset="0"/>
              </a:rPr>
              <a:t>Art </a:t>
            </a:r>
            <a:r>
              <a:rPr lang="cs-CZ" altLang="en-US" sz="1200" i="0" dirty="0">
                <a:latin typeface="Verdana" panose="020B0604030504040204" pitchFamily="34" charset="0"/>
                <a:ea typeface="Verdana" panose="020B0604030504040204" pitchFamily="34" charset="0"/>
                <a:cs typeface="Verdana" panose="020B0604030504040204" pitchFamily="34" charset="0"/>
              </a:rPr>
              <a:t>85</a:t>
            </a:r>
            <a:r>
              <a:rPr lang="en-GB" altLang="en-US" sz="1200" i="0" dirty="0">
                <a:latin typeface="Verdana" panose="020B0604030504040204" pitchFamily="34" charset="0"/>
                <a:ea typeface="Verdana" panose="020B0604030504040204" pitchFamily="34" charset="0"/>
                <a:cs typeface="Verdana" panose="020B0604030504040204" pitchFamily="34" charset="0"/>
              </a:rPr>
              <a:t>, point 3</a:t>
            </a:r>
          </a:p>
          <a:p>
            <a:pPr>
              <a:buFontTx/>
              <a:buNone/>
            </a:pPr>
            <a:r>
              <a:rPr lang="en-US" altLang="en-US" sz="1200" i="0" dirty="0">
                <a:highlight>
                  <a:srgbClr val="FFFF00"/>
                </a:highlight>
                <a:latin typeface="Verdana" panose="020B0604030504040204" pitchFamily="34" charset="0"/>
                <a:ea typeface="Verdana" panose="020B0604030504040204" pitchFamily="34" charset="0"/>
                <a:cs typeface="Verdana" panose="020B0604030504040204" pitchFamily="34" charset="0"/>
              </a:rPr>
              <a:t>The Commission shall</a:t>
            </a:r>
            <a:r>
              <a:rPr lang="en-US" altLang="en-US" sz="1200" i="0" dirty="0">
                <a:latin typeface="Verdana" panose="020B0604030504040204" pitchFamily="34" charset="0"/>
                <a:ea typeface="Verdana" panose="020B0604030504040204" pitchFamily="34" charset="0"/>
                <a:cs typeface="Verdana" panose="020B0604030504040204" pitchFamily="34" charset="0"/>
              </a:rPr>
              <a:t>, 12 months after the adoption of the latest of the delegated acts </a:t>
            </a:r>
          </a:p>
          <a:p>
            <a:pPr>
              <a:buFontTx/>
              <a:buNone/>
            </a:pPr>
            <a:r>
              <a:rPr lang="en-US" altLang="en-US" sz="1200" i="0" dirty="0">
                <a:latin typeface="Verdana" panose="020B0604030504040204" pitchFamily="34" charset="0"/>
                <a:ea typeface="Verdana" panose="020B0604030504040204" pitchFamily="34" charset="0"/>
                <a:cs typeface="Verdana" panose="020B0604030504040204" pitchFamily="34" charset="0"/>
              </a:rPr>
              <a:t>referred to in Article 7(2), fourth subparagraph, point (a), Article 8(1), Article 9(2) and </a:t>
            </a:r>
          </a:p>
          <a:p>
            <a:pPr>
              <a:buFontTx/>
              <a:buNone/>
            </a:pPr>
            <a:r>
              <a:rPr lang="en-US" altLang="en-US" sz="1200" i="0" dirty="0">
                <a:latin typeface="Verdana" panose="020B0604030504040204" pitchFamily="34" charset="0"/>
                <a:ea typeface="Verdana" panose="020B0604030504040204" pitchFamily="34" charset="0"/>
                <a:cs typeface="Verdana" panose="020B0604030504040204" pitchFamily="34" charset="0"/>
              </a:rPr>
              <a:t>Article 10(5), </a:t>
            </a:r>
            <a:r>
              <a:rPr lang="en-US" altLang="en-US" sz="1200" i="0" dirty="0">
                <a:highlight>
                  <a:srgbClr val="FFFF00"/>
                </a:highlight>
                <a:latin typeface="Verdana" panose="020B0604030504040204" pitchFamily="34" charset="0"/>
                <a:ea typeface="Verdana" panose="020B0604030504040204" pitchFamily="34" charset="0"/>
                <a:cs typeface="Verdana" panose="020B0604030504040204" pitchFamily="34" charset="0"/>
              </a:rPr>
              <a:t>adopt delegated acts </a:t>
            </a:r>
            <a:r>
              <a:rPr lang="en-US" altLang="en-US" sz="1200" i="0" dirty="0">
                <a:latin typeface="Verdana" panose="020B0604030504040204" pitchFamily="34" charset="0"/>
                <a:ea typeface="Verdana" panose="020B0604030504040204" pitchFamily="34" charset="0"/>
                <a:cs typeface="Verdana" panose="020B0604030504040204" pitchFamily="34" charset="0"/>
              </a:rPr>
              <a:t>in accordance with Article 89 supplementing this </a:t>
            </a:r>
          </a:p>
          <a:p>
            <a:pPr>
              <a:buFontTx/>
              <a:buNone/>
            </a:pPr>
            <a:r>
              <a:rPr lang="en-US" altLang="en-US" sz="1200" i="0" dirty="0">
                <a:latin typeface="Verdana" panose="020B0604030504040204" pitchFamily="34" charset="0"/>
                <a:ea typeface="Verdana" panose="020B0604030504040204" pitchFamily="34" charset="0"/>
                <a:cs typeface="Verdana" panose="020B0604030504040204" pitchFamily="34" charset="0"/>
              </a:rPr>
              <a:t>Regulation by establishing award criteria for procurement procedures for batteries, or </a:t>
            </a:r>
          </a:p>
          <a:p>
            <a:pPr>
              <a:buFontTx/>
              <a:buNone/>
            </a:pPr>
            <a:r>
              <a:rPr lang="en-US" altLang="en-US" sz="1200" i="0" dirty="0">
                <a:latin typeface="Verdana" panose="020B0604030504040204" pitchFamily="34" charset="0"/>
                <a:ea typeface="Verdana" panose="020B0604030504040204" pitchFamily="34" charset="0"/>
                <a:cs typeface="Verdana" panose="020B0604030504040204" pitchFamily="34" charset="0"/>
              </a:rPr>
              <a:t>products containing batteries, based on the sustainability requirements laid down in </a:t>
            </a:r>
          </a:p>
          <a:p>
            <a:pPr>
              <a:buFontTx/>
              <a:buNone/>
            </a:pPr>
            <a:r>
              <a:rPr lang="en-US" altLang="en-US" sz="1200" i="0" dirty="0">
                <a:latin typeface="Verdana" panose="020B0604030504040204" pitchFamily="34" charset="0"/>
                <a:ea typeface="Verdana" panose="020B0604030504040204" pitchFamily="34" charset="0"/>
                <a:cs typeface="Verdana" panose="020B0604030504040204" pitchFamily="34" charset="0"/>
              </a:rPr>
              <a:t>Articles 7 to 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1256586" y="1214628"/>
            <a:ext cx="6318647" cy="434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1200" i="0" dirty="0">
                <a:latin typeface="Roboto Slab" pitchFamily="2" charset="0"/>
                <a:ea typeface="Roboto Slab" pitchFamily="2" charset="0"/>
                <a:cs typeface="Roboto Slab" pitchFamily="2" charset="0"/>
              </a:rPr>
              <a:t>Commission proposal for a Directive (recast) </a:t>
            </a:r>
            <a:r>
              <a:rPr lang="en-US" altLang="en-US" sz="1200" b="1" i="0" u="sng" dirty="0">
                <a:latin typeface="Roboto Slab" pitchFamily="2" charset="0"/>
                <a:ea typeface="Roboto Slab" pitchFamily="2" charset="0"/>
                <a:cs typeface="Roboto Slab" pitchFamily="2" charset="0"/>
                <a:hlinkClick r:id="rId3"/>
              </a:rPr>
              <a:t>adopted on 14 July 2021</a:t>
            </a:r>
            <a:endParaRPr lang="en-US" altLang="en-US" sz="1200" b="1" i="0" u="sng" dirty="0">
              <a:latin typeface="Roboto Slab" pitchFamily="2" charset="0"/>
              <a:ea typeface="Roboto Slab" pitchFamily="2" charset="0"/>
              <a:cs typeface="Roboto Slab" pitchFamily="2" charset="0"/>
            </a:endParaRPr>
          </a:p>
          <a:p>
            <a:pPr algn="just">
              <a:buFontTx/>
              <a:buNone/>
            </a:pPr>
            <a:r>
              <a:rPr lang="en-US" altLang="en-US" sz="1200" i="0" dirty="0">
                <a:latin typeface="Roboto Slab" pitchFamily="2" charset="0"/>
                <a:ea typeface="Roboto Slab" pitchFamily="2" charset="0"/>
                <a:cs typeface="Roboto Slab" pitchFamily="2" charset="0"/>
              </a:rPr>
              <a:t>COM/2021/558 final</a:t>
            </a:r>
          </a:p>
          <a:p>
            <a:pPr algn="just">
              <a:buFontTx/>
              <a:buNone/>
            </a:pPr>
            <a:r>
              <a:rPr lang="en-GB" altLang="en-US" sz="1200" i="0" dirty="0">
                <a:latin typeface="Roboto Slab" pitchFamily="2" charset="0"/>
                <a:ea typeface="Roboto Slab" pitchFamily="2" charset="0"/>
                <a:cs typeface="Roboto Slab" pitchFamily="2" charset="0"/>
                <a:hlinkClick r:id="rId3"/>
              </a:rPr>
              <a:t>https://eur-lex.europa.eu/legal-content/EN/TXT/?uri=CELEX%3A52021PC0558</a:t>
            </a:r>
            <a:endParaRPr lang="en-GB" altLang="en-US" sz="1200" i="0" dirty="0">
              <a:latin typeface="Roboto Slab" pitchFamily="2" charset="0"/>
              <a:ea typeface="Roboto Slab" pitchFamily="2" charset="0"/>
              <a:cs typeface="Roboto Slab" pitchFamily="2" charset="0"/>
            </a:endParaRPr>
          </a:p>
          <a:p>
            <a:pPr algn="just">
              <a:buFontTx/>
              <a:buNone/>
            </a:pPr>
            <a:endParaRPr lang="en-GB" altLang="en-US" sz="1200" i="0" dirty="0">
              <a:latin typeface="Roboto Slab" pitchFamily="2" charset="0"/>
              <a:ea typeface="Roboto Slab" pitchFamily="2" charset="0"/>
              <a:cs typeface="Roboto Slab" pitchFamily="2" charset="0"/>
            </a:endParaRPr>
          </a:p>
          <a:p>
            <a:pPr algn="just">
              <a:buFontTx/>
              <a:buNone/>
            </a:pPr>
            <a:r>
              <a:rPr lang="en-GB" altLang="en-US" sz="1200" i="0" dirty="0">
                <a:latin typeface="Roboto Slab" pitchFamily="2" charset="0"/>
                <a:ea typeface="Roboto Slab" pitchFamily="2" charset="0"/>
                <a:cs typeface="Roboto Slab" pitchFamily="2" charset="0"/>
              </a:rPr>
              <a:t>Under the European Green Deal, the Commission has committed to stronger action on climate change. It aims to assess how the EU’s greenhouse gas emissions could responsibly be reduced by at least 50% to 55% by 2030</a:t>
            </a:r>
          </a:p>
          <a:p>
            <a:pPr>
              <a:buFontTx/>
              <a:buNone/>
            </a:pPr>
            <a:endParaRPr lang="en-US" altLang="en-US" sz="1200" i="0" dirty="0">
              <a:latin typeface="Roboto Slab" pitchFamily="2" charset="0"/>
              <a:ea typeface="Roboto Slab" pitchFamily="2" charset="0"/>
              <a:cs typeface="Roboto Slab" pitchFamily="2" charset="0"/>
            </a:endParaRPr>
          </a:p>
          <a:p>
            <a:pPr>
              <a:buFontTx/>
              <a:buNone/>
            </a:pPr>
            <a:r>
              <a:rPr lang="en-GB" altLang="en-US" sz="1200" i="0" dirty="0">
                <a:latin typeface="Roboto Slab" pitchFamily="2" charset="0"/>
                <a:ea typeface="Roboto Slab" pitchFamily="2" charset="0"/>
                <a:cs typeface="Roboto Slab" pitchFamily="2" charset="0"/>
              </a:rPr>
              <a:t>As the efficient use of energy is key to achieving such a target, the review aims to provide insights into how the EED could be revised to:</a:t>
            </a:r>
          </a:p>
          <a:p>
            <a:pPr>
              <a:buClrTx/>
            </a:pPr>
            <a:r>
              <a:rPr lang="en-GB" altLang="en-US" sz="1200" i="0" dirty="0">
                <a:latin typeface="Roboto Slab" pitchFamily="2" charset="0"/>
                <a:ea typeface="Roboto Slab" pitchFamily="2" charset="0"/>
                <a:cs typeface="Roboto Slab" pitchFamily="2" charset="0"/>
              </a:rPr>
              <a:t> achieve a higher level of greenhouse gas reduction by 2030 </a:t>
            </a:r>
            <a:endParaRPr lang="en-US" altLang="en-US" sz="1200" i="0" dirty="0">
              <a:latin typeface="Roboto Slab" pitchFamily="2" charset="0"/>
              <a:ea typeface="Roboto Slab" pitchFamily="2" charset="0"/>
              <a:cs typeface="Roboto Slab" pitchFamily="2" charset="0"/>
            </a:endParaRPr>
          </a:p>
          <a:p>
            <a:pPr>
              <a:buClrTx/>
            </a:pPr>
            <a:r>
              <a:rPr lang="en-GB" altLang="en-US" sz="1200" i="0" dirty="0">
                <a:latin typeface="Roboto Slab" pitchFamily="2" charset="0"/>
                <a:ea typeface="Roboto Slab" pitchFamily="2" charset="0"/>
                <a:cs typeface="Roboto Slab" pitchFamily="2" charset="0"/>
              </a:rPr>
              <a:t> contribute to other European Green Deal initiatives</a:t>
            </a:r>
            <a:endParaRPr lang="cs-CZ" altLang="en-US" sz="1200" i="0" dirty="0">
              <a:latin typeface="Roboto Slab" pitchFamily="2" charset="0"/>
              <a:ea typeface="Roboto Slab" pitchFamily="2" charset="0"/>
              <a:cs typeface="Roboto Slab" pitchFamily="2" charset="0"/>
            </a:endParaRPr>
          </a:p>
          <a:p>
            <a:pPr>
              <a:buClrTx/>
            </a:pPr>
            <a:endParaRPr lang="cs-CZ" altLang="en-US" sz="1200" i="0" dirty="0">
              <a:latin typeface="Roboto Slab" pitchFamily="2" charset="0"/>
              <a:ea typeface="Roboto Slab" pitchFamily="2" charset="0"/>
              <a:cs typeface="Roboto Slab" pitchFamily="2" charset="0"/>
            </a:endParaRPr>
          </a:p>
          <a:p>
            <a:pPr>
              <a:buClrTx/>
            </a:pPr>
            <a:r>
              <a:rPr lang="cs-CZ" altLang="en-US" sz="1200" b="1" i="0" dirty="0">
                <a:highlight>
                  <a:srgbClr val="FFFF00"/>
                </a:highlight>
                <a:latin typeface="Roboto Slab" pitchFamily="2" charset="0"/>
                <a:ea typeface="Roboto Slab" pitchFamily="2" charset="0"/>
                <a:cs typeface="Roboto Slab" pitchFamily="2" charset="0"/>
              </a:rPr>
              <a:t>Adopted July 2023</a:t>
            </a:r>
          </a:p>
          <a:p>
            <a:pPr>
              <a:buClrTx/>
            </a:pPr>
            <a:r>
              <a:rPr lang="cs-CZ" altLang="en-US" sz="1200" b="1" i="0" dirty="0">
                <a:highlight>
                  <a:srgbClr val="FFFF00"/>
                </a:highlight>
                <a:latin typeface="Roboto Slab" pitchFamily="2" charset="0"/>
                <a:ea typeface="Roboto Slab" pitchFamily="2" charset="0"/>
                <a:cs typeface="Roboto Slab" pitchFamily="2" charset="0"/>
                <a:hlinkClick r:id="rId4"/>
              </a:rPr>
              <a:t>https://data.consilium.europa.eu/doc/document/PE-15-2023-INIT/en/pdf</a:t>
            </a:r>
            <a:r>
              <a:rPr lang="cs-CZ" altLang="en-US" sz="1200" b="1" i="0" dirty="0">
                <a:highlight>
                  <a:srgbClr val="FFFF00"/>
                </a:highlight>
                <a:latin typeface="Roboto Slab" pitchFamily="2" charset="0"/>
                <a:ea typeface="Roboto Slab" pitchFamily="2" charset="0"/>
                <a:cs typeface="Roboto Slab" pitchFamily="2" charset="0"/>
              </a:rPr>
              <a:t> </a:t>
            </a:r>
          </a:p>
          <a:p>
            <a:pPr>
              <a:buClrTx/>
            </a:pPr>
            <a:endParaRPr lang="en-US" altLang="en-US" sz="1200" b="1" i="0" dirty="0">
              <a:highlight>
                <a:srgbClr val="FFFF00"/>
              </a:highlight>
              <a:latin typeface="Roboto Slab" pitchFamily="2" charset="0"/>
              <a:ea typeface="Roboto Slab" pitchFamily="2" charset="0"/>
              <a:cs typeface="Roboto Slab" pitchFamily="2" charset="0"/>
            </a:endParaRPr>
          </a:p>
          <a:p>
            <a:pPr>
              <a:buClrTx/>
            </a:pPr>
            <a:endParaRPr lang="cs-CZ" altLang="en-US" sz="1200" i="0" dirty="0">
              <a:latin typeface="Roboto Slab" pitchFamily="2" charset="0"/>
              <a:ea typeface="Roboto Slab" pitchFamily="2" charset="0"/>
              <a:cs typeface="Roboto Slab" pitchFamily="2" charset="0"/>
            </a:endParaRPr>
          </a:p>
          <a:p>
            <a:pPr>
              <a:buClrTx/>
            </a:pPr>
            <a:endParaRPr lang="cs-CZ" altLang="en-US" sz="1200" i="0" dirty="0">
              <a:latin typeface="Roboto Slab" pitchFamily="2" charset="0"/>
              <a:ea typeface="Roboto Slab" pitchFamily="2" charset="0"/>
              <a:cs typeface="Roboto Slab" pitchFamily="2" charset="0"/>
            </a:endParaRPr>
          </a:p>
          <a:p>
            <a:pPr>
              <a:buClrTx/>
            </a:pPr>
            <a:endParaRPr lang="en-US" altLang="en-US" sz="1050" i="0" dirty="0">
              <a:latin typeface="Roboto Slab" pitchFamily="2" charset="0"/>
              <a:ea typeface="Roboto Slab" pitchFamily="2" charset="0"/>
              <a:cs typeface="Roboto Slab" pitchFamily="2" charset="0"/>
            </a:endParaRPr>
          </a:p>
          <a:p>
            <a:pPr>
              <a:buClrTx/>
              <a:buFontTx/>
              <a:buNone/>
            </a:pPr>
            <a:endParaRPr lang="en-US" altLang="en-US" sz="1200" i="0" dirty="0">
              <a:latin typeface="Roboto Slab" pitchFamily="2" charset="0"/>
              <a:ea typeface="Roboto Slab" pitchFamily="2" charset="0"/>
              <a:cs typeface="Roboto Slab" pitchFamily="2" charset="0"/>
            </a:endParaRPr>
          </a:p>
        </p:txBody>
      </p:sp>
      <p:sp>
        <p:nvSpPr>
          <p:cNvPr id="5" name="Title 2"/>
          <p:cNvSpPr txBox="1">
            <a:spLocks/>
          </p:cNvSpPr>
          <p:nvPr/>
        </p:nvSpPr>
        <p:spPr bwMode="auto">
          <a:xfrm>
            <a:off x="653225" y="371999"/>
            <a:ext cx="7236619"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Tahoma" pitchFamily="34" charset="0"/>
              </a:defRPr>
            </a:lvl2pPr>
            <a:lvl3pPr marL="358775" indent="-358775" algn="l" rtl="0" eaLnBrk="0" fontAlgn="base" hangingPunct="0">
              <a:spcBef>
                <a:spcPct val="0"/>
              </a:spcBef>
              <a:spcAft>
                <a:spcPct val="0"/>
              </a:spcAft>
              <a:defRPr sz="3000" b="1">
                <a:solidFill>
                  <a:srgbClr val="0F5494"/>
                </a:solidFill>
                <a:latin typeface="Tahoma" pitchFamily="34" charset="0"/>
              </a:defRPr>
            </a:lvl3pPr>
            <a:lvl4pPr marL="358775" indent="-358775" algn="l" rtl="0" eaLnBrk="0" fontAlgn="base" hangingPunct="0">
              <a:spcBef>
                <a:spcPct val="0"/>
              </a:spcBef>
              <a:spcAft>
                <a:spcPct val="0"/>
              </a:spcAft>
              <a:defRPr sz="3000" b="1">
                <a:solidFill>
                  <a:srgbClr val="0F5494"/>
                </a:solidFill>
                <a:latin typeface="Tahoma" pitchFamily="34" charset="0"/>
              </a:defRPr>
            </a:lvl4pPr>
            <a:lvl5pPr marL="358775" indent="-358775" algn="l" rtl="0" eaLnBrk="0" fontAlgn="base" hangingPunct="0">
              <a:spcBef>
                <a:spcPct val="0"/>
              </a:spcBef>
              <a:spcAft>
                <a:spcPct val="0"/>
              </a:spcAft>
              <a:defRPr sz="3000" b="1">
                <a:solidFill>
                  <a:srgbClr val="0F5494"/>
                </a:solidFill>
                <a:latin typeface="Tahom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en-US" altLang="en-US" sz="2100" dirty="0">
                <a:solidFill>
                  <a:srgbClr val="006600"/>
                </a:solidFill>
                <a:latin typeface="Roboto Slab" pitchFamily="2" charset="0"/>
                <a:ea typeface="Roboto Slab" pitchFamily="2" charset="0"/>
                <a:cs typeface="Roboto Slab" pitchFamily="2" charset="0"/>
              </a:rPr>
              <a:t>Minimum mandatory GPP criteria in sectoral legislation – EU energy efficiency directive </a:t>
            </a:r>
            <a:r>
              <a:rPr lang="en-US" altLang="en-US" sz="900" dirty="0">
                <a:solidFill>
                  <a:srgbClr val="006600"/>
                </a:solidFill>
                <a:latin typeface="Roboto Slab" pitchFamily="2" charset="0"/>
                <a:ea typeface="Roboto Slab" pitchFamily="2" charset="0"/>
                <a:cs typeface="Roboto Slab" pitchFamily="2" charset="0"/>
              </a:rPr>
              <a:t>(1)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
          <p:cNvSpPr>
            <a:spLocks noChangeArrowheads="1"/>
          </p:cNvSpPr>
          <p:nvPr/>
        </p:nvSpPr>
        <p:spPr bwMode="auto">
          <a:xfrm>
            <a:off x="1210866" y="1525525"/>
            <a:ext cx="6318647" cy="234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14313" indent="-214313">
              <a:buClrTx/>
              <a:defRPr/>
            </a:pPr>
            <a:r>
              <a:rPr lang="fr-BE" altLang="en-US" sz="1200" i="0" dirty="0" err="1">
                <a:latin typeface="Roboto Slab" pitchFamily="2" charset="0"/>
                <a:ea typeface="Roboto Slab" pitchFamily="2" charset="0"/>
                <a:cs typeface="Roboto Slab" pitchFamily="2" charset="0"/>
              </a:rPr>
              <a:t>Chapter</a:t>
            </a:r>
            <a:r>
              <a:rPr lang="fr-BE" altLang="en-US" sz="1200" i="0" dirty="0">
                <a:latin typeface="Roboto Slab" pitchFamily="2" charset="0"/>
                <a:ea typeface="Roboto Slab" pitchFamily="2" charset="0"/>
                <a:cs typeface="Roboto Slab" pitchFamily="2" charset="0"/>
              </a:rPr>
              <a:t> II – </a:t>
            </a:r>
            <a:r>
              <a:rPr lang="fr-BE" altLang="en-US" sz="1200" i="0" dirty="0" err="1">
                <a:latin typeface="Roboto Slab" pitchFamily="2" charset="0"/>
                <a:ea typeface="Roboto Slab" pitchFamily="2" charset="0"/>
                <a:cs typeface="Roboto Slab" pitchFamily="2" charset="0"/>
              </a:rPr>
              <a:t>Exemplary</a:t>
            </a:r>
            <a:r>
              <a:rPr lang="fr-BE" altLang="en-US" sz="1200" i="0" dirty="0">
                <a:latin typeface="Roboto Slab" pitchFamily="2" charset="0"/>
                <a:ea typeface="Roboto Slab" pitchFamily="2" charset="0"/>
                <a:cs typeface="Roboto Slab" pitchFamily="2" charset="0"/>
              </a:rPr>
              <a:t> </a:t>
            </a:r>
            <a:r>
              <a:rPr lang="fr-BE" altLang="en-US" sz="1200" i="0" dirty="0" err="1">
                <a:latin typeface="Roboto Slab" pitchFamily="2" charset="0"/>
                <a:ea typeface="Roboto Slab" pitchFamily="2" charset="0"/>
                <a:cs typeface="Roboto Slab" pitchFamily="2" charset="0"/>
              </a:rPr>
              <a:t>role</a:t>
            </a:r>
            <a:r>
              <a:rPr lang="fr-BE" altLang="en-US" sz="1200" i="0" dirty="0">
                <a:latin typeface="Roboto Slab" pitchFamily="2" charset="0"/>
                <a:ea typeface="Roboto Slab" pitchFamily="2" charset="0"/>
                <a:cs typeface="Roboto Slab" pitchFamily="2" charset="0"/>
              </a:rPr>
              <a:t> of public </a:t>
            </a:r>
            <a:r>
              <a:rPr lang="fr-BE" altLang="en-US" sz="1200" i="0" dirty="0" err="1">
                <a:latin typeface="Roboto Slab" pitchFamily="2" charset="0"/>
                <a:ea typeface="Roboto Slab" pitchFamily="2" charset="0"/>
                <a:cs typeface="Roboto Slab" pitchFamily="2" charset="0"/>
              </a:rPr>
              <a:t>sector</a:t>
            </a:r>
            <a:endParaRPr lang="fr-BE" altLang="en-US" sz="1200" i="0" dirty="0">
              <a:latin typeface="Roboto Slab" pitchFamily="2" charset="0"/>
              <a:ea typeface="Roboto Slab" pitchFamily="2" charset="0"/>
              <a:cs typeface="Roboto Slab" pitchFamily="2" charset="0"/>
            </a:endParaRPr>
          </a:p>
          <a:p>
            <a:pPr marL="214313" indent="-214313">
              <a:buClrTx/>
              <a:defRPr/>
            </a:pPr>
            <a:endParaRPr lang="en-US" altLang="en-US" sz="1200" i="0" dirty="0">
              <a:latin typeface="Roboto Slab" pitchFamily="2" charset="0"/>
              <a:ea typeface="Roboto Slab" pitchFamily="2" charset="0"/>
              <a:cs typeface="Roboto Slab" pitchFamily="2" charset="0"/>
            </a:endParaRPr>
          </a:p>
          <a:p>
            <a:pPr marL="214313" indent="-214313">
              <a:buClrTx/>
              <a:defRPr/>
            </a:pPr>
            <a:r>
              <a:rPr lang="en-US" altLang="en-US" sz="1200" i="0" dirty="0">
                <a:latin typeface="Roboto Slab" pitchFamily="2" charset="0"/>
                <a:ea typeface="Roboto Slab" pitchFamily="2" charset="0"/>
                <a:cs typeface="Roboto Slab" pitchFamily="2" charset="0"/>
              </a:rPr>
              <a:t>Art. 6 – exemplary role of public bodies </a:t>
            </a:r>
            <a:r>
              <a:rPr lang="en-US" altLang="en-US" sz="1200" b="1" i="0" u="sng" dirty="0">
                <a:latin typeface="Roboto Slab" pitchFamily="2" charset="0"/>
                <a:ea typeface="Roboto Slab" pitchFamily="2" charset="0"/>
                <a:cs typeface="Roboto Slab" pitchFamily="2" charset="0"/>
              </a:rPr>
              <a:t>buildings</a:t>
            </a:r>
          </a:p>
          <a:p>
            <a:pPr>
              <a:buClrTx/>
              <a:buFontTx/>
              <a:buNone/>
              <a:defRPr/>
            </a:pPr>
            <a:r>
              <a:rPr lang="en-US" sz="1200" i="0" dirty="0">
                <a:latin typeface="Roboto Slab" pitchFamily="2" charset="0"/>
                <a:ea typeface="Roboto Slab" pitchFamily="2" charset="0"/>
                <a:cs typeface="Roboto Slab" pitchFamily="2" charset="0"/>
              </a:rPr>
              <a:t>at least 3 % of the total floor area of heated and/or cooled buildings owned by public bodies is renovated each year to at least be transformed into nearly zero-energy buildings</a:t>
            </a:r>
          </a:p>
          <a:p>
            <a:pPr algn="just">
              <a:buFontTx/>
              <a:buNone/>
              <a:defRPr/>
            </a:pPr>
            <a:endParaRPr lang="en-GB" altLang="en-US" sz="1200" i="0" dirty="0">
              <a:latin typeface="Roboto Slab" pitchFamily="2" charset="0"/>
              <a:ea typeface="Roboto Slab" pitchFamily="2" charset="0"/>
              <a:cs typeface="Roboto Slab" pitchFamily="2" charset="0"/>
            </a:endParaRPr>
          </a:p>
          <a:p>
            <a:pPr>
              <a:buClrTx/>
              <a:defRPr/>
            </a:pPr>
            <a:r>
              <a:rPr lang="en-GB" altLang="en-US" sz="1200" i="0" dirty="0">
                <a:latin typeface="Roboto Slab" pitchFamily="2" charset="0"/>
                <a:ea typeface="Roboto Slab" pitchFamily="2" charset="0"/>
                <a:cs typeface="Roboto Slab" pitchFamily="2" charset="0"/>
              </a:rPr>
              <a:t> Art. 7 – </a:t>
            </a:r>
            <a:r>
              <a:rPr lang="en-GB" altLang="en-US" sz="1200" b="1" i="0" u="sng" dirty="0">
                <a:latin typeface="Roboto Slab" pitchFamily="2" charset="0"/>
                <a:ea typeface="Roboto Slab" pitchFamily="2" charset="0"/>
                <a:cs typeface="Roboto Slab" pitchFamily="2" charset="0"/>
              </a:rPr>
              <a:t>Public procurement  </a:t>
            </a:r>
            <a:endParaRPr lang="en-US" altLang="en-US" sz="1200" b="1" i="0" u="sng" dirty="0">
              <a:latin typeface="Roboto Slab" pitchFamily="2" charset="0"/>
              <a:ea typeface="Roboto Slab" pitchFamily="2" charset="0"/>
              <a:cs typeface="Roboto Slab" pitchFamily="2" charset="0"/>
            </a:endParaRPr>
          </a:p>
          <a:p>
            <a:pPr>
              <a:buClrTx/>
              <a:buFontTx/>
              <a:buNone/>
              <a:defRPr/>
            </a:pPr>
            <a:r>
              <a:rPr lang="en-GB" sz="1200" i="0" dirty="0">
                <a:latin typeface="Roboto Slab" pitchFamily="2" charset="0"/>
                <a:ea typeface="Roboto Slab" pitchFamily="2" charset="0"/>
                <a:cs typeface="Roboto Slab" pitchFamily="2" charset="0"/>
              </a:rPr>
              <a:t>contracting authorities to buy only products, services, buildings and works with high energy efficiency in accordance to requirements referred to in Annex IV (which makes reference, among others documents, to EU GPP criteria-set)</a:t>
            </a:r>
            <a:endParaRPr lang="en-GB" altLang="en-US" sz="1200" i="0" dirty="0">
              <a:latin typeface="Roboto Slab" pitchFamily="2" charset="0"/>
              <a:ea typeface="Roboto Slab" pitchFamily="2" charset="0"/>
              <a:cs typeface="Roboto Slab" pitchFamily="2" charset="0"/>
            </a:endParaRPr>
          </a:p>
        </p:txBody>
      </p:sp>
      <p:sp>
        <p:nvSpPr>
          <p:cNvPr id="5" name="Title 2"/>
          <p:cNvSpPr txBox="1">
            <a:spLocks/>
          </p:cNvSpPr>
          <p:nvPr/>
        </p:nvSpPr>
        <p:spPr bwMode="auto">
          <a:xfrm>
            <a:off x="671513" y="719471"/>
            <a:ext cx="7236619"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Tahoma" pitchFamily="34" charset="0"/>
              </a:defRPr>
            </a:lvl2pPr>
            <a:lvl3pPr marL="358775" indent="-358775" algn="l" rtl="0" eaLnBrk="0" fontAlgn="base" hangingPunct="0">
              <a:spcBef>
                <a:spcPct val="0"/>
              </a:spcBef>
              <a:spcAft>
                <a:spcPct val="0"/>
              </a:spcAft>
              <a:defRPr sz="3000" b="1">
                <a:solidFill>
                  <a:srgbClr val="0F5494"/>
                </a:solidFill>
                <a:latin typeface="Tahoma" pitchFamily="34" charset="0"/>
              </a:defRPr>
            </a:lvl3pPr>
            <a:lvl4pPr marL="358775" indent="-358775" algn="l" rtl="0" eaLnBrk="0" fontAlgn="base" hangingPunct="0">
              <a:spcBef>
                <a:spcPct val="0"/>
              </a:spcBef>
              <a:spcAft>
                <a:spcPct val="0"/>
              </a:spcAft>
              <a:defRPr sz="3000" b="1">
                <a:solidFill>
                  <a:srgbClr val="0F5494"/>
                </a:solidFill>
                <a:latin typeface="Tahoma" pitchFamily="34" charset="0"/>
              </a:defRPr>
            </a:lvl4pPr>
            <a:lvl5pPr marL="358775" indent="-358775" algn="l" rtl="0" eaLnBrk="0" fontAlgn="base" hangingPunct="0">
              <a:spcBef>
                <a:spcPct val="0"/>
              </a:spcBef>
              <a:spcAft>
                <a:spcPct val="0"/>
              </a:spcAft>
              <a:defRPr sz="3000" b="1">
                <a:solidFill>
                  <a:srgbClr val="0F5494"/>
                </a:solidFill>
                <a:latin typeface="Tahom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en-US" altLang="en-US" sz="2100" dirty="0">
                <a:solidFill>
                  <a:srgbClr val="006600"/>
                </a:solidFill>
                <a:latin typeface="Roboto Slab" pitchFamily="2" charset="0"/>
                <a:ea typeface="Roboto Slab" pitchFamily="2" charset="0"/>
                <a:cs typeface="Roboto Slab" pitchFamily="2" charset="0"/>
              </a:rPr>
              <a:t>Minimum mandatory GPP criteria in sectoral legislation – EU energy efficiency directive </a:t>
            </a:r>
            <a:r>
              <a:rPr lang="en-US" altLang="en-US" sz="900" dirty="0">
                <a:solidFill>
                  <a:srgbClr val="006600"/>
                </a:solidFill>
                <a:latin typeface="Roboto Slab" pitchFamily="2" charset="0"/>
                <a:ea typeface="Roboto Slab" pitchFamily="2" charset="0"/>
                <a:cs typeface="Roboto Slab" pitchFamily="2" charset="0"/>
              </a:rPr>
              <a:t>(2)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309641" y="1078374"/>
            <a:ext cx="6487715" cy="3125390"/>
          </a:xfrm>
        </p:spPr>
        <p:txBody>
          <a:bodyPr/>
          <a:lstStyle/>
          <a:p>
            <a:pPr lvl="1">
              <a:spcBef>
                <a:spcPts val="0"/>
              </a:spcBef>
              <a:spcAft>
                <a:spcPts val="675"/>
              </a:spcAft>
              <a:defRPr/>
            </a:pPr>
            <a:r>
              <a:rPr lang="en-US" sz="1050" dirty="0">
                <a:solidFill>
                  <a:srgbClr val="004494"/>
                </a:solidFill>
                <a:latin typeface="Roboto Slab" pitchFamily="2" charset="0"/>
                <a:ea typeface="Roboto Slab" pitchFamily="2" charset="0"/>
                <a:cs typeface="Roboto Slab" pitchFamily="2" charset="0"/>
              </a:rPr>
              <a:t>Widening the scope of the </a:t>
            </a:r>
            <a:r>
              <a:rPr lang="en-US" sz="1050" dirty="0" err="1">
                <a:solidFill>
                  <a:srgbClr val="004494"/>
                </a:solidFill>
                <a:latin typeface="Roboto Slab" pitchFamily="2" charset="0"/>
                <a:ea typeface="Roboto Slab" pitchFamily="2" charset="0"/>
                <a:cs typeface="Roboto Slab" pitchFamily="2" charset="0"/>
              </a:rPr>
              <a:t>Ecodesign</a:t>
            </a:r>
            <a:r>
              <a:rPr lang="en-US" sz="1050" dirty="0">
                <a:solidFill>
                  <a:srgbClr val="004494"/>
                </a:solidFill>
                <a:latin typeface="Roboto Slab" pitchFamily="2" charset="0"/>
                <a:ea typeface="Roboto Slab" pitchFamily="2" charset="0"/>
                <a:cs typeface="Roboto Slab" pitchFamily="2" charset="0"/>
              </a:rPr>
              <a:t> Directive to the broadest possible range of products </a:t>
            </a:r>
          </a:p>
          <a:p>
            <a:pPr lvl="1">
              <a:spcBef>
                <a:spcPts val="0"/>
              </a:spcBef>
              <a:spcAft>
                <a:spcPts val="675"/>
              </a:spcAft>
              <a:defRPr/>
            </a:pPr>
            <a:r>
              <a:rPr lang="en-US" sz="1050" dirty="0">
                <a:solidFill>
                  <a:srgbClr val="004494"/>
                </a:solidFill>
                <a:latin typeface="Roboto Slab" pitchFamily="2" charset="0"/>
                <a:ea typeface="Roboto Slab" pitchFamily="2" charset="0"/>
                <a:cs typeface="Roboto Slab" pitchFamily="2" charset="0"/>
              </a:rPr>
              <a:t>Establishing sustainability principles and setting product requirements on:</a:t>
            </a:r>
          </a:p>
          <a:p>
            <a:pPr marL="1452860" lvl="1" indent="-192881">
              <a:spcBef>
                <a:spcPts val="0"/>
              </a:spcBef>
              <a:spcAft>
                <a:spcPts val="675"/>
              </a:spcAft>
              <a:buFont typeface="Courier New" panose="02070309020205020404" pitchFamily="49" charset="0"/>
              <a:buChar char="o"/>
              <a:defRPr/>
            </a:pPr>
            <a:r>
              <a:rPr lang="en-US" sz="1000" dirty="0">
                <a:solidFill>
                  <a:srgbClr val="004494"/>
                </a:solidFill>
                <a:latin typeface="Roboto Slab" pitchFamily="2" charset="0"/>
                <a:ea typeface="Roboto Slab" pitchFamily="2" charset="0"/>
                <a:cs typeface="Roboto Slab" pitchFamily="2" charset="0"/>
              </a:rPr>
              <a:t>Improving product durability, reusability, upgradability and reparability</a:t>
            </a:r>
          </a:p>
          <a:p>
            <a:pPr marL="1452860" lvl="1" indent="-192881">
              <a:spcBef>
                <a:spcPts val="0"/>
              </a:spcBef>
              <a:spcAft>
                <a:spcPts val="675"/>
              </a:spcAft>
              <a:buFont typeface="Courier New" panose="02070309020205020404" pitchFamily="49" charset="0"/>
              <a:buChar char="o"/>
              <a:defRPr/>
            </a:pPr>
            <a:r>
              <a:rPr lang="en-US" sz="1000" dirty="0">
                <a:solidFill>
                  <a:srgbClr val="004494"/>
                </a:solidFill>
                <a:latin typeface="Roboto Slab" pitchFamily="2" charset="0"/>
                <a:ea typeface="Roboto Slab" pitchFamily="2" charset="0"/>
                <a:cs typeface="Roboto Slab" pitchFamily="2" charset="0"/>
              </a:rPr>
              <a:t>Increasing recycled content in products and facilitating remanufacturing, including possible measures on production processes</a:t>
            </a:r>
          </a:p>
          <a:p>
            <a:pPr marL="1452860" lvl="1" indent="-192881">
              <a:spcBef>
                <a:spcPts val="0"/>
              </a:spcBef>
              <a:spcAft>
                <a:spcPts val="675"/>
              </a:spcAft>
              <a:buFont typeface="Courier New" panose="02070309020205020404" pitchFamily="49" charset="0"/>
              <a:buChar char="o"/>
              <a:defRPr/>
            </a:pPr>
            <a:r>
              <a:rPr lang="en-US" sz="1000" dirty="0">
                <a:solidFill>
                  <a:srgbClr val="004494"/>
                </a:solidFill>
                <a:latin typeface="Roboto Slab" pitchFamily="2" charset="0"/>
                <a:ea typeface="Roboto Slab" pitchFamily="2" charset="0"/>
                <a:cs typeface="Roboto Slab" pitchFamily="2" charset="0"/>
              </a:rPr>
              <a:t>Restricting single-use, countering premature obsolescence, banning the destruction of unsold durable goods</a:t>
            </a:r>
          </a:p>
          <a:p>
            <a:pPr marL="1452860" lvl="1" indent="-192881">
              <a:spcBef>
                <a:spcPts val="0"/>
              </a:spcBef>
              <a:spcAft>
                <a:spcPts val="675"/>
              </a:spcAft>
              <a:buFont typeface="Courier New" panose="02070309020205020404" pitchFamily="49" charset="0"/>
              <a:buChar char="o"/>
              <a:defRPr/>
            </a:pPr>
            <a:r>
              <a:rPr lang="en-IE" sz="1000" dirty="0">
                <a:solidFill>
                  <a:srgbClr val="004494"/>
                </a:solidFill>
                <a:latin typeface="Roboto Slab" pitchFamily="2" charset="0"/>
                <a:ea typeface="Roboto Slab" pitchFamily="2" charset="0"/>
                <a:cs typeface="Roboto Slab" pitchFamily="2" charset="0"/>
              </a:rPr>
              <a:t>Incentivising</a:t>
            </a:r>
            <a:r>
              <a:rPr lang="en-US" sz="1000" dirty="0">
                <a:solidFill>
                  <a:srgbClr val="004494"/>
                </a:solidFill>
                <a:latin typeface="Roboto Slab" pitchFamily="2" charset="0"/>
                <a:ea typeface="Roboto Slab" pitchFamily="2" charset="0"/>
                <a:cs typeface="Roboto Slab" pitchFamily="2" charset="0"/>
              </a:rPr>
              <a:t> product-as-a-service</a:t>
            </a:r>
          </a:p>
          <a:p>
            <a:pPr marL="1452860" lvl="1" indent="-192881">
              <a:spcBef>
                <a:spcPts val="0"/>
              </a:spcBef>
              <a:spcAft>
                <a:spcPts val="675"/>
              </a:spcAft>
              <a:buFont typeface="Courier New" panose="02070309020205020404" pitchFamily="49" charset="0"/>
              <a:buChar char="o"/>
              <a:defRPr/>
            </a:pPr>
            <a:r>
              <a:rPr lang="en-IE" sz="1000" dirty="0">
                <a:solidFill>
                  <a:srgbClr val="004494"/>
                </a:solidFill>
                <a:latin typeface="Roboto Slab" pitchFamily="2" charset="0"/>
                <a:ea typeface="Roboto Slab" pitchFamily="2" charset="0"/>
                <a:cs typeface="Roboto Slab" pitchFamily="2" charset="0"/>
              </a:rPr>
              <a:t>Mandatory labelling a/o provision of information in the form of a</a:t>
            </a:r>
            <a:r>
              <a:rPr lang="en-US" sz="1000" dirty="0">
                <a:solidFill>
                  <a:srgbClr val="004494"/>
                </a:solidFill>
                <a:latin typeface="Roboto Slab" pitchFamily="2" charset="0"/>
                <a:ea typeface="Roboto Slab" pitchFamily="2" charset="0"/>
                <a:cs typeface="Roboto Slab" pitchFamily="2" charset="0"/>
              </a:rPr>
              <a:t> digital product passport</a:t>
            </a:r>
          </a:p>
          <a:p>
            <a:pPr marL="1452860" lvl="1" indent="-192881">
              <a:spcBef>
                <a:spcPts val="0"/>
              </a:spcBef>
              <a:spcAft>
                <a:spcPts val="675"/>
              </a:spcAft>
              <a:buFont typeface="Courier New" panose="02070309020205020404" pitchFamily="49" charset="0"/>
              <a:buChar char="o"/>
              <a:defRPr/>
            </a:pPr>
            <a:r>
              <a:rPr lang="en-US" sz="1000" dirty="0">
                <a:solidFill>
                  <a:srgbClr val="004494"/>
                </a:solidFill>
                <a:latin typeface="Roboto Slab" pitchFamily="2" charset="0"/>
                <a:ea typeface="Roboto Slab" pitchFamily="2" charset="0"/>
                <a:cs typeface="Roboto Slab" pitchFamily="2" charset="0"/>
              </a:rPr>
              <a:t>Rewarding sustainable products by linking incentives to sustainability performance levels; minimum sustainability requirements on public procurement of products</a:t>
            </a:r>
          </a:p>
          <a:p>
            <a:pPr marL="1452860" lvl="1" indent="-192881">
              <a:spcBef>
                <a:spcPts val="0"/>
              </a:spcBef>
              <a:spcAft>
                <a:spcPts val="675"/>
              </a:spcAft>
              <a:buFont typeface="Courier New" panose="02070309020205020404" pitchFamily="49" charset="0"/>
              <a:buChar char="o"/>
              <a:defRPr/>
            </a:pPr>
            <a:r>
              <a:rPr lang="en-US" sz="1000" dirty="0">
                <a:solidFill>
                  <a:srgbClr val="004494"/>
                </a:solidFill>
                <a:latin typeface="Roboto Slab" pitchFamily="2" charset="0"/>
                <a:ea typeface="Roboto Slab" pitchFamily="2" charset="0"/>
                <a:cs typeface="Roboto Slab" pitchFamily="2" charset="0"/>
              </a:rPr>
              <a:t>Addressing social aspects throughout the lifecycle of products where feasible</a:t>
            </a:r>
            <a:endParaRPr lang="es-AR" sz="2800" dirty="0">
              <a:latin typeface="Roboto Slab" pitchFamily="2" charset="0"/>
              <a:ea typeface="Roboto Slab" pitchFamily="2" charset="0"/>
              <a:cs typeface="Roboto Slab" pitchFamily="2" charset="0"/>
            </a:endParaRPr>
          </a:p>
        </p:txBody>
      </p:sp>
      <p:pic>
        <p:nvPicPr>
          <p:cNvPr id="36867" name="Picture 2"/>
          <p:cNvPicPr>
            <a:picLocks noChangeAspect="1"/>
          </p:cNvPicPr>
          <p:nvPr/>
        </p:nvPicPr>
        <p:blipFill>
          <a:blip r:embed="rId3">
            <a:extLst>
              <a:ext uri="{28A0092B-C50C-407E-A947-70E740481C1C}">
                <a14:useLocalDpi xmlns:a14="http://schemas.microsoft.com/office/drawing/2010/main" val="0"/>
              </a:ext>
            </a:extLst>
          </a:blip>
          <a:srcRect l="8702" r="9406"/>
          <a:stretch>
            <a:fillRect/>
          </a:stretch>
        </p:blipFill>
        <p:spPr bwMode="auto">
          <a:xfrm>
            <a:off x="1309640" y="3030999"/>
            <a:ext cx="1113234" cy="76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393" y="2314243"/>
            <a:ext cx="491729" cy="71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6"/>
          <p:cNvSpPr txBox="1">
            <a:spLocks noChangeArrowheads="1"/>
          </p:cNvSpPr>
          <p:nvPr/>
        </p:nvSpPr>
        <p:spPr bwMode="auto">
          <a:xfrm>
            <a:off x="2575274" y="4131136"/>
            <a:ext cx="38207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000">
                <a:solidFill>
                  <a:srgbClr val="004494"/>
                </a:solidFill>
                <a:latin typeface="Roboto Slab" pitchFamily="2" charset="0"/>
                <a:ea typeface="Roboto Slab" pitchFamily="2" charset="0"/>
                <a:cs typeface="Roboto Slab" pitchFamily="2" charset="0"/>
              </a:rPr>
              <a:t>Priority</a:t>
            </a:r>
            <a:r>
              <a:rPr lang="en-US" altLang="en-US" sz="1000" b="1">
                <a:solidFill>
                  <a:srgbClr val="004494"/>
                </a:solidFill>
                <a:latin typeface="Roboto Slab" pitchFamily="2" charset="0"/>
                <a:ea typeface="Roboto Slab" pitchFamily="2" charset="0"/>
                <a:cs typeface="Roboto Slab" pitchFamily="2" charset="0"/>
              </a:rPr>
              <a:t> </a:t>
            </a:r>
            <a:r>
              <a:rPr lang="en-US" altLang="en-US" sz="1000">
                <a:solidFill>
                  <a:srgbClr val="004494"/>
                </a:solidFill>
                <a:latin typeface="Roboto Slab" pitchFamily="2" charset="0"/>
                <a:ea typeface="Roboto Slab" pitchFamily="2" charset="0"/>
                <a:cs typeface="Roboto Slab" pitchFamily="2" charset="0"/>
              </a:rPr>
              <a:t>to CEAP key value chains and intermediate products such as steel, cement, chemicals</a:t>
            </a:r>
          </a:p>
          <a:p>
            <a:pPr>
              <a:spcBef>
                <a:spcPct val="0"/>
              </a:spcBef>
              <a:buClrTx/>
              <a:buFontTx/>
              <a:buNone/>
            </a:pPr>
            <a:endParaRPr lang="en-GB" altLang="en-US" sz="800" i="0">
              <a:latin typeface="Roboto Slab" pitchFamily="2" charset="0"/>
              <a:ea typeface="Roboto Slab" pitchFamily="2" charset="0"/>
              <a:cs typeface="Roboto Slab" pitchFamily="2" charset="0"/>
            </a:endParaRPr>
          </a:p>
        </p:txBody>
      </p:sp>
      <p:sp>
        <p:nvSpPr>
          <p:cNvPr id="8" name="Rounded Rectangle 7"/>
          <p:cNvSpPr/>
          <p:nvPr/>
        </p:nvSpPr>
        <p:spPr>
          <a:xfrm>
            <a:off x="2725293" y="4104943"/>
            <a:ext cx="3657600" cy="450056"/>
          </a:xfrm>
          <a:prstGeom prst="roundRect">
            <a:avLst/>
          </a:prstGeom>
          <a:noFill/>
          <a:ln w="28575">
            <a:solidFill>
              <a:srgbClr val="0356B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800">
              <a:latin typeface="Roboto Slab" pitchFamily="2" charset="0"/>
              <a:ea typeface="Roboto Slab" pitchFamily="2" charset="0"/>
              <a:cs typeface="Roboto Slab" pitchFamily="2" charset="0"/>
            </a:endParaRPr>
          </a:p>
        </p:txBody>
      </p:sp>
      <p:sp>
        <p:nvSpPr>
          <p:cNvPr id="10" name="Title 2"/>
          <p:cNvSpPr txBox="1">
            <a:spLocks/>
          </p:cNvSpPr>
          <p:nvPr/>
        </p:nvSpPr>
        <p:spPr bwMode="auto">
          <a:xfrm>
            <a:off x="1169147" y="530686"/>
            <a:ext cx="6669881"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Tahoma" pitchFamily="34" charset="0"/>
              </a:defRPr>
            </a:lvl2pPr>
            <a:lvl3pPr marL="358775" indent="-358775" algn="l" rtl="0" eaLnBrk="0" fontAlgn="base" hangingPunct="0">
              <a:spcBef>
                <a:spcPct val="0"/>
              </a:spcBef>
              <a:spcAft>
                <a:spcPct val="0"/>
              </a:spcAft>
              <a:defRPr sz="3000" b="1">
                <a:solidFill>
                  <a:srgbClr val="0F5494"/>
                </a:solidFill>
                <a:latin typeface="Tahoma" pitchFamily="34" charset="0"/>
              </a:defRPr>
            </a:lvl3pPr>
            <a:lvl4pPr marL="358775" indent="-358775" algn="l" rtl="0" eaLnBrk="0" fontAlgn="base" hangingPunct="0">
              <a:spcBef>
                <a:spcPct val="0"/>
              </a:spcBef>
              <a:spcAft>
                <a:spcPct val="0"/>
              </a:spcAft>
              <a:defRPr sz="3000" b="1">
                <a:solidFill>
                  <a:srgbClr val="0F5494"/>
                </a:solidFill>
                <a:latin typeface="Tahoma" pitchFamily="34" charset="0"/>
              </a:defRPr>
            </a:lvl4pPr>
            <a:lvl5pPr marL="358775" indent="-358775" algn="l" rtl="0" eaLnBrk="0" fontAlgn="base" hangingPunct="0">
              <a:spcBef>
                <a:spcPct val="0"/>
              </a:spcBef>
              <a:spcAft>
                <a:spcPct val="0"/>
              </a:spcAft>
              <a:defRPr sz="3000" b="1">
                <a:solidFill>
                  <a:srgbClr val="0F5494"/>
                </a:solidFill>
                <a:latin typeface="Tahom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en-US" altLang="en-US" sz="2400" dirty="0">
                <a:solidFill>
                  <a:srgbClr val="006600"/>
                </a:solidFill>
                <a:latin typeface="Roboto Slab" pitchFamily="2" charset="0"/>
                <a:ea typeface="Roboto Slab" pitchFamily="2" charset="0"/>
                <a:cs typeface="Roboto Slab" pitchFamily="2" charset="0"/>
              </a:rPr>
              <a:t>Sustainable Products Initiative </a:t>
            </a:r>
            <a:r>
              <a:rPr lang="en-US" altLang="en-US" sz="1400" dirty="0">
                <a:solidFill>
                  <a:srgbClr val="006600"/>
                </a:solidFill>
                <a:latin typeface="Roboto Slab" pitchFamily="2" charset="0"/>
                <a:ea typeface="Roboto Slab" pitchFamily="2" charset="0"/>
                <a:cs typeface="Roboto Slab" pitchFamily="2" charset="0"/>
              </a:rPr>
              <a:t>(SPI)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bwMode="auto">
          <a:xfrm>
            <a:off x="1068563" y="375238"/>
            <a:ext cx="6669881"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Tahoma" pitchFamily="34" charset="0"/>
              </a:defRPr>
            </a:lvl2pPr>
            <a:lvl3pPr marL="358775" indent="-358775" algn="l" rtl="0" eaLnBrk="0" fontAlgn="base" hangingPunct="0">
              <a:spcBef>
                <a:spcPct val="0"/>
              </a:spcBef>
              <a:spcAft>
                <a:spcPct val="0"/>
              </a:spcAft>
              <a:defRPr sz="3000" b="1">
                <a:solidFill>
                  <a:srgbClr val="0F5494"/>
                </a:solidFill>
                <a:latin typeface="Tahoma" pitchFamily="34" charset="0"/>
              </a:defRPr>
            </a:lvl3pPr>
            <a:lvl4pPr marL="358775" indent="-358775" algn="l" rtl="0" eaLnBrk="0" fontAlgn="base" hangingPunct="0">
              <a:spcBef>
                <a:spcPct val="0"/>
              </a:spcBef>
              <a:spcAft>
                <a:spcPct val="0"/>
              </a:spcAft>
              <a:defRPr sz="3000" b="1">
                <a:solidFill>
                  <a:srgbClr val="0F5494"/>
                </a:solidFill>
                <a:latin typeface="Tahoma" pitchFamily="34" charset="0"/>
              </a:defRPr>
            </a:lvl4pPr>
            <a:lvl5pPr marL="358775" indent="-358775" algn="l" rtl="0" eaLnBrk="0" fontAlgn="base" hangingPunct="0">
              <a:spcBef>
                <a:spcPct val="0"/>
              </a:spcBef>
              <a:spcAft>
                <a:spcPct val="0"/>
              </a:spcAft>
              <a:defRPr sz="3000" b="1">
                <a:solidFill>
                  <a:srgbClr val="0F5494"/>
                </a:solidFill>
                <a:latin typeface="Tahom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en-US" altLang="en-US" sz="2400" dirty="0">
                <a:solidFill>
                  <a:srgbClr val="006600"/>
                </a:solidFill>
                <a:latin typeface="Roboto Slab" pitchFamily="2" charset="0"/>
                <a:ea typeface="Roboto Slab" pitchFamily="2" charset="0"/>
                <a:cs typeface="Roboto Slab" pitchFamily="2" charset="0"/>
              </a:rPr>
              <a:t>Sustainable Products Initiative </a:t>
            </a:r>
            <a:r>
              <a:rPr lang="en-US" altLang="en-US" sz="1400" dirty="0">
                <a:solidFill>
                  <a:srgbClr val="006600"/>
                </a:solidFill>
                <a:latin typeface="Roboto Slab" pitchFamily="2" charset="0"/>
                <a:ea typeface="Roboto Slab" pitchFamily="2" charset="0"/>
                <a:cs typeface="Roboto Slab" pitchFamily="2" charset="0"/>
              </a:rPr>
              <a:t>(SPI) (2)</a:t>
            </a:r>
          </a:p>
        </p:txBody>
      </p:sp>
      <p:sp>
        <p:nvSpPr>
          <p:cNvPr id="11" name="Rectangle 10"/>
          <p:cNvSpPr/>
          <p:nvPr/>
        </p:nvSpPr>
        <p:spPr>
          <a:xfrm>
            <a:off x="1181672" y="1186053"/>
            <a:ext cx="6573441" cy="3754874"/>
          </a:xfrm>
          <a:prstGeom prst="rect">
            <a:avLst/>
          </a:prstGeom>
        </p:spPr>
        <p:txBody>
          <a:bodyPr>
            <a:spAutoFit/>
          </a:bodyPr>
          <a:lstStyle/>
          <a:p>
            <a:pPr algn="just">
              <a:defRPr/>
            </a:pPr>
            <a:r>
              <a:rPr lang="en-US" altLang="en-US" dirty="0">
                <a:latin typeface="Roboto Slab" pitchFamily="2" charset="0"/>
                <a:ea typeface="Roboto Slab" pitchFamily="2" charset="0"/>
                <a:cs typeface="Roboto Slab" pitchFamily="2" charset="0"/>
              </a:rPr>
              <a:t>Commission proposal </a:t>
            </a:r>
            <a:r>
              <a:rPr lang="en-US" altLang="en-US" b="1" u="sng" dirty="0">
                <a:latin typeface="Roboto Slab" pitchFamily="2" charset="0"/>
                <a:ea typeface="Roboto Slab" pitchFamily="2" charset="0"/>
                <a:cs typeface="Roboto Slab" pitchFamily="2" charset="0"/>
                <a:hlinkClick r:id="rId3"/>
              </a:rPr>
              <a:t>adopted on 30 March 2022</a:t>
            </a:r>
            <a:endParaRPr lang="en-US" altLang="en-US" b="1" u="sng" dirty="0">
              <a:latin typeface="Roboto Slab" pitchFamily="2" charset="0"/>
              <a:ea typeface="Roboto Slab" pitchFamily="2" charset="0"/>
              <a:cs typeface="Roboto Slab" pitchFamily="2" charset="0"/>
            </a:endParaRPr>
          </a:p>
          <a:p>
            <a:pPr algn="just">
              <a:defRPr/>
            </a:pPr>
            <a:r>
              <a:rPr lang="en-US" dirty="0">
                <a:latin typeface="Roboto Slab" pitchFamily="2" charset="0"/>
                <a:ea typeface="Roboto Slab" pitchFamily="2" charset="0"/>
                <a:cs typeface="Roboto Slab" pitchFamily="2" charset="0"/>
              </a:rPr>
              <a:t>COM(2022) 142 final</a:t>
            </a:r>
            <a:endParaRPr lang="fr-BE" altLang="en-US" dirty="0">
              <a:latin typeface="Roboto Slab" pitchFamily="2" charset="0"/>
              <a:ea typeface="Roboto Slab" pitchFamily="2" charset="0"/>
              <a:cs typeface="Roboto Slab" pitchFamily="2" charset="0"/>
            </a:endParaRPr>
          </a:p>
          <a:p>
            <a:pPr algn="just">
              <a:defRPr/>
            </a:pPr>
            <a:endParaRPr lang="en-US" altLang="en-US" dirty="0">
              <a:latin typeface="Roboto Slab" pitchFamily="2" charset="0"/>
              <a:ea typeface="Roboto Slab" pitchFamily="2" charset="0"/>
              <a:cs typeface="Roboto Slab" pitchFamily="2" charset="0"/>
            </a:endParaRPr>
          </a:p>
          <a:p>
            <a:pPr algn="just">
              <a:defRPr/>
            </a:pPr>
            <a:r>
              <a:rPr lang="fr-BE" altLang="en-US" dirty="0">
                <a:latin typeface="Roboto Slab" pitchFamily="2" charset="0"/>
                <a:ea typeface="Roboto Slab" pitchFamily="2" charset="0"/>
                <a:cs typeface="Roboto Slab" pitchFamily="2" charset="0"/>
              </a:rPr>
              <a:t>Art. 58</a:t>
            </a:r>
          </a:p>
          <a:p>
            <a:pPr algn="just">
              <a:defRPr/>
            </a:pPr>
            <a:r>
              <a:rPr lang="fr-BE" altLang="en-US" dirty="0">
                <a:latin typeface="Roboto Slab" pitchFamily="2" charset="0"/>
                <a:ea typeface="Roboto Slab" pitchFamily="2" charset="0"/>
                <a:cs typeface="Roboto Slab" pitchFamily="2" charset="0"/>
              </a:rPr>
              <a:t>Reference to </a:t>
            </a:r>
            <a:r>
              <a:rPr lang="fr-BE" altLang="en-US" dirty="0" err="1">
                <a:latin typeface="Roboto Slab" pitchFamily="2" charset="0"/>
                <a:ea typeface="Roboto Slab" pitchFamily="2" charset="0"/>
                <a:cs typeface="Roboto Slab" pitchFamily="2" charset="0"/>
              </a:rPr>
              <a:t>mandatory</a:t>
            </a:r>
            <a:r>
              <a:rPr lang="fr-BE" altLang="en-US" dirty="0">
                <a:latin typeface="Roboto Slab" pitchFamily="2" charset="0"/>
                <a:ea typeface="Roboto Slab" pitchFamily="2" charset="0"/>
                <a:cs typeface="Roboto Slab" pitchFamily="2" charset="0"/>
              </a:rPr>
              <a:t> GPP </a:t>
            </a:r>
            <a:r>
              <a:rPr lang="fr-BE" altLang="en-US" dirty="0" err="1">
                <a:latin typeface="Roboto Slab" pitchFamily="2" charset="0"/>
                <a:ea typeface="Roboto Slab" pitchFamily="2" charset="0"/>
                <a:cs typeface="Roboto Slab" pitchFamily="2" charset="0"/>
              </a:rPr>
              <a:t>criteria</a:t>
            </a:r>
            <a:r>
              <a:rPr lang="fr-BE" altLang="en-US" dirty="0">
                <a:latin typeface="Roboto Slab" pitchFamily="2" charset="0"/>
                <a:ea typeface="Roboto Slab" pitchFamily="2" charset="0"/>
                <a:cs typeface="Roboto Slab" pitchFamily="2" charset="0"/>
              </a:rPr>
              <a:t> </a:t>
            </a:r>
            <a:r>
              <a:rPr lang="fr-BE" altLang="en-US" dirty="0" err="1">
                <a:latin typeface="Roboto Slab" pitchFamily="2" charset="0"/>
                <a:ea typeface="Roboto Slab" pitchFamily="2" charset="0"/>
                <a:cs typeface="Roboto Slab" pitchFamily="2" charset="0"/>
              </a:rPr>
              <a:t>that</a:t>
            </a:r>
            <a:r>
              <a:rPr lang="fr-BE" altLang="en-US" dirty="0">
                <a:latin typeface="Roboto Slab" pitchFamily="2" charset="0"/>
                <a:ea typeface="Roboto Slab" pitchFamily="2" charset="0"/>
                <a:cs typeface="Roboto Slab" pitchFamily="2" charset="0"/>
              </a:rPr>
              <a:t> </a:t>
            </a:r>
            <a:r>
              <a:rPr lang="fr-BE" altLang="en-US" dirty="0" err="1">
                <a:latin typeface="Roboto Slab" pitchFamily="2" charset="0"/>
                <a:ea typeface="Roboto Slab" pitchFamily="2" charset="0"/>
                <a:cs typeface="Roboto Slab" pitchFamily="2" charset="0"/>
              </a:rPr>
              <a:t>will</a:t>
            </a:r>
            <a:r>
              <a:rPr lang="fr-BE" altLang="en-US" dirty="0">
                <a:latin typeface="Roboto Slab" pitchFamily="2" charset="0"/>
                <a:ea typeface="Roboto Slab" pitchFamily="2" charset="0"/>
                <a:cs typeface="Roboto Slab" pitchFamily="2" charset="0"/>
              </a:rPr>
              <a:t> </a:t>
            </a:r>
            <a:r>
              <a:rPr lang="fr-BE" altLang="en-US" dirty="0" err="1">
                <a:latin typeface="Roboto Slab" pitchFamily="2" charset="0"/>
                <a:ea typeface="Roboto Slab" pitchFamily="2" charset="0"/>
                <a:cs typeface="Roboto Slab" pitchFamily="2" charset="0"/>
              </a:rPr>
              <a:t>be</a:t>
            </a:r>
            <a:r>
              <a:rPr lang="fr-BE" altLang="en-US" dirty="0">
                <a:latin typeface="Roboto Slab" pitchFamily="2" charset="0"/>
                <a:ea typeface="Roboto Slab" pitchFamily="2" charset="0"/>
                <a:cs typeface="Roboto Slab" pitchFamily="2" charset="0"/>
              </a:rPr>
              <a:t> </a:t>
            </a:r>
            <a:r>
              <a:rPr lang="fr-BE" altLang="en-US" dirty="0" err="1">
                <a:latin typeface="Roboto Slab" pitchFamily="2" charset="0"/>
                <a:ea typeface="Roboto Slab" pitchFamily="2" charset="0"/>
                <a:cs typeface="Roboto Slab" pitchFamily="2" charset="0"/>
              </a:rPr>
              <a:t>adopted</a:t>
            </a:r>
            <a:r>
              <a:rPr lang="fr-BE" altLang="en-US" dirty="0">
                <a:latin typeface="Roboto Slab" pitchFamily="2" charset="0"/>
                <a:ea typeface="Roboto Slab" pitchFamily="2" charset="0"/>
                <a:cs typeface="Roboto Slab" pitchFamily="2" charset="0"/>
              </a:rPr>
              <a:t> as part of the </a:t>
            </a:r>
            <a:r>
              <a:rPr lang="fr-BE" altLang="en-US" dirty="0" err="1">
                <a:latin typeface="Roboto Slab" pitchFamily="2" charset="0"/>
                <a:ea typeface="Roboto Slab" pitchFamily="2" charset="0"/>
                <a:cs typeface="Roboto Slab" pitchFamily="2" charset="0"/>
              </a:rPr>
              <a:t>delegated</a:t>
            </a:r>
            <a:r>
              <a:rPr lang="fr-BE" altLang="en-US" dirty="0">
                <a:latin typeface="Roboto Slab" pitchFamily="2" charset="0"/>
                <a:ea typeface="Roboto Slab" pitchFamily="2" charset="0"/>
                <a:cs typeface="Roboto Slab" pitchFamily="2" charset="0"/>
              </a:rPr>
              <a:t> </a:t>
            </a:r>
            <a:r>
              <a:rPr lang="fr-BE" altLang="en-US" dirty="0" err="1">
                <a:latin typeface="Roboto Slab" pitchFamily="2" charset="0"/>
                <a:ea typeface="Roboto Slab" pitchFamily="2" charset="0"/>
                <a:cs typeface="Roboto Slab" pitchFamily="2" charset="0"/>
              </a:rPr>
              <a:t>act</a:t>
            </a:r>
            <a:r>
              <a:rPr lang="fr-BE" altLang="en-US" dirty="0">
                <a:latin typeface="Roboto Slab" pitchFamily="2" charset="0"/>
                <a:ea typeface="Roboto Slab" pitchFamily="2" charset="0"/>
                <a:cs typeface="Roboto Slab" pitchFamily="2" charset="0"/>
              </a:rPr>
              <a:t> setting </a:t>
            </a:r>
            <a:r>
              <a:rPr lang="fr-BE" altLang="en-US" dirty="0" err="1">
                <a:latin typeface="Roboto Slab" pitchFamily="2" charset="0"/>
                <a:ea typeface="Roboto Slab" pitchFamily="2" charset="0"/>
                <a:cs typeface="Roboto Slab" pitchFamily="2" charset="0"/>
              </a:rPr>
              <a:t>requirements</a:t>
            </a:r>
            <a:r>
              <a:rPr lang="fr-BE" altLang="en-US" dirty="0">
                <a:latin typeface="Roboto Slab" pitchFamily="2" charset="0"/>
                <a:ea typeface="Roboto Slab" pitchFamily="2" charset="0"/>
                <a:cs typeface="Roboto Slab" pitchFamily="2" charset="0"/>
              </a:rPr>
              <a:t> for </a:t>
            </a:r>
            <a:r>
              <a:rPr lang="fr-BE" altLang="en-US" dirty="0" err="1">
                <a:latin typeface="Roboto Slab" pitchFamily="2" charset="0"/>
                <a:ea typeface="Roboto Slab" pitchFamily="2" charset="0"/>
                <a:cs typeface="Roboto Slab" pitchFamily="2" charset="0"/>
              </a:rPr>
              <a:t>specific</a:t>
            </a:r>
            <a:r>
              <a:rPr lang="fr-BE" altLang="en-US" dirty="0">
                <a:latin typeface="Roboto Slab" pitchFamily="2" charset="0"/>
                <a:ea typeface="Roboto Slab" pitchFamily="2" charset="0"/>
                <a:cs typeface="Roboto Slab" pitchFamily="2" charset="0"/>
              </a:rPr>
              <a:t> </a:t>
            </a:r>
            <a:r>
              <a:rPr lang="fr-BE" altLang="en-US" dirty="0" err="1">
                <a:latin typeface="Roboto Slab" pitchFamily="2" charset="0"/>
                <a:ea typeface="Roboto Slab" pitchFamily="2" charset="0"/>
                <a:cs typeface="Roboto Slab" pitchFamily="2" charset="0"/>
              </a:rPr>
              <a:t>product</a:t>
            </a:r>
            <a:r>
              <a:rPr lang="fr-BE" altLang="en-US" dirty="0">
                <a:latin typeface="Roboto Slab" pitchFamily="2" charset="0"/>
                <a:ea typeface="Roboto Slab" pitchFamily="2" charset="0"/>
                <a:cs typeface="Roboto Slab" pitchFamily="2" charset="0"/>
              </a:rPr>
              <a:t> groups</a:t>
            </a:r>
            <a:endParaRPr lang="en-US" altLang="en-US" dirty="0">
              <a:latin typeface="Roboto Slab" pitchFamily="2" charset="0"/>
              <a:ea typeface="Roboto Slab" pitchFamily="2" charset="0"/>
              <a:cs typeface="Roboto Slab" pitchFamily="2" charset="0"/>
            </a:endParaRPr>
          </a:p>
          <a:p>
            <a:pPr algn="just">
              <a:defRPr/>
            </a:pPr>
            <a:endParaRPr lang="fr-BE" altLang="en-US" dirty="0">
              <a:latin typeface="Roboto Slab" pitchFamily="2" charset="0"/>
              <a:ea typeface="Roboto Slab" pitchFamily="2" charset="0"/>
              <a:cs typeface="Roboto Slab" pitchFamily="2" charset="0"/>
            </a:endParaRPr>
          </a:p>
          <a:p>
            <a:pPr algn="just">
              <a:defRPr/>
            </a:pPr>
            <a:r>
              <a:rPr lang="en-US" dirty="0">
                <a:latin typeface="Roboto Slab" pitchFamily="2" charset="0"/>
                <a:ea typeface="Roboto Slab" pitchFamily="2" charset="0"/>
                <a:cs typeface="Roboto Slab" pitchFamily="2" charset="0"/>
              </a:rPr>
              <a:t>Priority product categories:</a:t>
            </a:r>
          </a:p>
          <a:p>
            <a:pPr marL="214313" indent="-214313" algn="just">
              <a:buFont typeface="Arial" panose="020B0604020202020204" pitchFamily="34" charset="0"/>
              <a:buChar char="•"/>
              <a:defRPr/>
            </a:pPr>
            <a:r>
              <a:rPr lang="en-US" dirty="0">
                <a:latin typeface="Roboto Slab" pitchFamily="2" charset="0"/>
                <a:ea typeface="Roboto Slab" pitchFamily="2" charset="0"/>
                <a:cs typeface="Roboto Slab" pitchFamily="2" charset="0"/>
              </a:rPr>
              <a:t>electronics &amp; ICT equipment</a:t>
            </a:r>
          </a:p>
          <a:p>
            <a:pPr marL="214313" indent="-214313" algn="just">
              <a:buFont typeface="Arial" panose="020B0604020202020204" pitchFamily="34" charset="0"/>
              <a:buChar char="•"/>
              <a:defRPr/>
            </a:pPr>
            <a:r>
              <a:rPr lang="en-US" dirty="0">
                <a:latin typeface="Roboto Slab" pitchFamily="2" charset="0"/>
                <a:ea typeface="Roboto Slab" pitchFamily="2" charset="0"/>
                <a:cs typeface="Roboto Slab" pitchFamily="2" charset="0"/>
              </a:rPr>
              <a:t>Textiles</a:t>
            </a:r>
          </a:p>
          <a:p>
            <a:pPr marL="214313" indent="-214313" algn="just">
              <a:buFont typeface="Arial" panose="020B0604020202020204" pitchFamily="34" charset="0"/>
              <a:buChar char="•"/>
              <a:defRPr/>
            </a:pPr>
            <a:r>
              <a:rPr lang="en-US" dirty="0">
                <a:latin typeface="Roboto Slab" pitchFamily="2" charset="0"/>
                <a:ea typeface="Roboto Slab" pitchFamily="2" charset="0"/>
                <a:cs typeface="Roboto Slab" pitchFamily="2" charset="0"/>
              </a:rPr>
              <a:t>furniture</a:t>
            </a:r>
          </a:p>
          <a:p>
            <a:pPr marL="214313" indent="-214313" algn="just">
              <a:buFont typeface="Arial" panose="020B0604020202020204" pitchFamily="34" charset="0"/>
              <a:buChar char="•"/>
              <a:defRPr/>
            </a:pPr>
            <a:r>
              <a:rPr lang="en-US" dirty="0">
                <a:latin typeface="Roboto Slab" pitchFamily="2" charset="0"/>
                <a:ea typeface="Roboto Slab" pitchFamily="2" charset="0"/>
                <a:cs typeface="Roboto Slab" pitchFamily="2" charset="0"/>
              </a:rPr>
              <a:t>steel, cement &amp; chemicals.</a:t>
            </a:r>
          </a:p>
          <a:p>
            <a:pPr algn="just">
              <a:defRPr/>
            </a:pPr>
            <a:endParaRPr lang="fr-BE" altLang="en-US" dirty="0">
              <a:latin typeface="Roboto Slab" pitchFamily="2" charset="0"/>
              <a:ea typeface="Roboto Slab" pitchFamily="2" charset="0"/>
              <a:cs typeface="Roboto Slab" pitchFamily="2" charset="0"/>
            </a:endParaRPr>
          </a:p>
          <a:p>
            <a:pPr algn="just">
              <a:defRPr/>
            </a:pPr>
            <a:endParaRPr lang="fr-BE" altLang="en-US" dirty="0">
              <a:latin typeface="Roboto Slab" pitchFamily="2" charset="0"/>
              <a:ea typeface="Roboto Slab" pitchFamily="2" charset="0"/>
              <a:cs typeface="Roboto Slab" pitchFamily="2" charset="0"/>
            </a:endParaRPr>
          </a:p>
          <a:p>
            <a:pPr algn="just">
              <a:defRPr/>
            </a:pPr>
            <a:r>
              <a:rPr lang="fr-BE" altLang="en-US" dirty="0">
                <a:latin typeface="Roboto Slab" pitchFamily="2" charset="0"/>
                <a:ea typeface="Roboto Slab" pitchFamily="2" charset="0"/>
                <a:cs typeface="Roboto Slab" pitchFamily="2" charset="0"/>
                <a:hlinkClick r:id="rId4"/>
              </a:rPr>
              <a:t>https://ec.europa.eu/info/law/better-regulation/have-your-say/initiatives/12567-Sustainable-products-initiative_en</a:t>
            </a:r>
            <a:r>
              <a:rPr lang="fr-BE" altLang="en-US" dirty="0">
                <a:latin typeface="Roboto Slab" pitchFamily="2" charset="0"/>
                <a:ea typeface="Roboto Slab" pitchFamily="2" charset="0"/>
                <a:cs typeface="Roboto Slab" pitchFamily="2" charset="0"/>
              </a:rPr>
              <a:t> </a:t>
            </a:r>
          </a:p>
          <a:p>
            <a:pPr algn="just">
              <a:defRPr/>
            </a:pPr>
            <a:endParaRPr lang="en-US" altLang="en-US" dirty="0">
              <a:latin typeface="Roboto Slab" pitchFamily="2" charset="0"/>
              <a:ea typeface="Roboto Slab" pitchFamily="2" charset="0"/>
              <a:cs typeface="Roboto Slab"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bwMode="auto">
          <a:xfrm>
            <a:off x="1077707" y="311230"/>
            <a:ext cx="6669881"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Tahoma" pitchFamily="34" charset="0"/>
              </a:defRPr>
            </a:lvl2pPr>
            <a:lvl3pPr marL="358775" indent="-358775" algn="l" rtl="0" eaLnBrk="0" fontAlgn="base" hangingPunct="0">
              <a:spcBef>
                <a:spcPct val="0"/>
              </a:spcBef>
              <a:spcAft>
                <a:spcPct val="0"/>
              </a:spcAft>
              <a:defRPr sz="3000" b="1">
                <a:solidFill>
                  <a:srgbClr val="0F5494"/>
                </a:solidFill>
                <a:latin typeface="Tahoma" pitchFamily="34" charset="0"/>
              </a:defRPr>
            </a:lvl3pPr>
            <a:lvl4pPr marL="358775" indent="-358775" algn="l" rtl="0" eaLnBrk="0" fontAlgn="base" hangingPunct="0">
              <a:spcBef>
                <a:spcPct val="0"/>
              </a:spcBef>
              <a:spcAft>
                <a:spcPct val="0"/>
              </a:spcAft>
              <a:defRPr sz="3000" b="1">
                <a:solidFill>
                  <a:srgbClr val="0F5494"/>
                </a:solidFill>
                <a:latin typeface="Tahoma" pitchFamily="34" charset="0"/>
              </a:defRPr>
            </a:lvl4pPr>
            <a:lvl5pPr marL="358775" indent="-358775" algn="l" rtl="0" eaLnBrk="0" fontAlgn="base" hangingPunct="0">
              <a:spcBef>
                <a:spcPct val="0"/>
              </a:spcBef>
              <a:spcAft>
                <a:spcPct val="0"/>
              </a:spcAft>
              <a:defRPr sz="3000" b="1">
                <a:solidFill>
                  <a:srgbClr val="0F5494"/>
                </a:solidFill>
                <a:latin typeface="Tahom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en-US" altLang="en-US" sz="2400" dirty="0">
                <a:solidFill>
                  <a:srgbClr val="006600"/>
                </a:solidFill>
                <a:latin typeface="Roboto Slab" pitchFamily="2" charset="0"/>
                <a:ea typeface="Roboto Slab" pitchFamily="2" charset="0"/>
                <a:cs typeface="Roboto Slab" pitchFamily="2" charset="0"/>
              </a:rPr>
              <a:t>Construction Products Regulation</a:t>
            </a:r>
            <a:endParaRPr lang="en-US" altLang="en-US" sz="1400" dirty="0">
              <a:solidFill>
                <a:srgbClr val="006600"/>
              </a:solidFill>
              <a:latin typeface="Roboto Slab" pitchFamily="2" charset="0"/>
              <a:ea typeface="Roboto Slab" pitchFamily="2" charset="0"/>
              <a:cs typeface="Roboto Slab" pitchFamily="2" charset="0"/>
            </a:endParaRPr>
          </a:p>
        </p:txBody>
      </p:sp>
      <p:sp>
        <p:nvSpPr>
          <p:cNvPr id="11" name="Rectangle 10"/>
          <p:cNvSpPr/>
          <p:nvPr/>
        </p:nvSpPr>
        <p:spPr>
          <a:xfrm>
            <a:off x="1174147" y="797005"/>
            <a:ext cx="6573441" cy="3970318"/>
          </a:xfrm>
          <a:prstGeom prst="rect">
            <a:avLst/>
          </a:prstGeom>
        </p:spPr>
        <p:txBody>
          <a:bodyPr>
            <a:spAutoFit/>
          </a:bodyPr>
          <a:lstStyle/>
          <a:p>
            <a:pPr algn="just">
              <a:defRPr/>
            </a:pPr>
            <a:r>
              <a:rPr lang="en-US" altLang="en-US" dirty="0">
                <a:latin typeface="Roboto Slab" pitchFamily="2" charset="0"/>
                <a:ea typeface="Roboto Slab" pitchFamily="2" charset="0"/>
                <a:cs typeface="Roboto Slab" pitchFamily="2" charset="0"/>
              </a:rPr>
              <a:t>Commission proposal </a:t>
            </a:r>
            <a:r>
              <a:rPr lang="en-US" altLang="en-US" b="1" u="sng" dirty="0">
                <a:latin typeface="Roboto Slab" pitchFamily="2" charset="0"/>
                <a:ea typeface="Roboto Slab" pitchFamily="2" charset="0"/>
                <a:cs typeface="Roboto Slab" pitchFamily="2" charset="0"/>
                <a:hlinkClick r:id="rId3"/>
              </a:rPr>
              <a:t>adopted on 30 March 2022</a:t>
            </a:r>
            <a:endParaRPr lang="en-US" altLang="en-US" b="1" u="sng" dirty="0">
              <a:latin typeface="Roboto Slab" pitchFamily="2" charset="0"/>
              <a:ea typeface="Roboto Slab" pitchFamily="2" charset="0"/>
              <a:cs typeface="Roboto Slab" pitchFamily="2" charset="0"/>
            </a:endParaRPr>
          </a:p>
          <a:p>
            <a:pPr algn="just">
              <a:defRPr/>
            </a:pPr>
            <a:r>
              <a:rPr lang="en-US" dirty="0">
                <a:latin typeface="Roboto Slab" pitchFamily="2" charset="0"/>
                <a:ea typeface="Roboto Slab" pitchFamily="2" charset="0"/>
                <a:cs typeface="Roboto Slab" pitchFamily="2" charset="0"/>
              </a:rPr>
              <a:t>COM(2022) 144 final</a:t>
            </a:r>
            <a:endParaRPr lang="fr-BE" altLang="en-US" dirty="0">
              <a:latin typeface="Roboto Slab" pitchFamily="2" charset="0"/>
              <a:ea typeface="Roboto Slab" pitchFamily="2" charset="0"/>
              <a:cs typeface="Roboto Slab" pitchFamily="2" charset="0"/>
            </a:endParaRPr>
          </a:p>
          <a:p>
            <a:pPr>
              <a:defRPr/>
            </a:pPr>
            <a:endParaRPr lang="en-US" dirty="0">
              <a:latin typeface="Roboto Slab" pitchFamily="2" charset="0"/>
              <a:ea typeface="Roboto Slab" pitchFamily="2" charset="0"/>
              <a:cs typeface="Roboto Slab" pitchFamily="2" charset="0"/>
            </a:endParaRPr>
          </a:p>
          <a:p>
            <a:pPr>
              <a:defRPr/>
            </a:pPr>
            <a:r>
              <a:rPr lang="en-US" dirty="0">
                <a:latin typeface="Roboto Slab" pitchFamily="2" charset="0"/>
                <a:ea typeface="Roboto Slab" pitchFamily="2" charset="0"/>
                <a:cs typeface="Roboto Slab" pitchFamily="2" charset="0"/>
              </a:rPr>
              <a:t>The Construction Products Regulation lays down EU-wide rules for marketing construction products.</a:t>
            </a:r>
          </a:p>
          <a:p>
            <a:pPr>
              <a:defRPr/>
            </a:pPr>
            <a:endParaRPr lang="en-US" dirty="0">
              <a:latin typeface="Roboto Slab" pitchFamily="2" charset="0"/>
              <a:ea typeface="Roboto Slab" pitchFamily="2" charset="0"/>
              <a:cs typeface="Roboto Slab" pitchFamily="2" charset="0"/>
            </a:endParaRPr>
          </a:p>
          <a:p>
            <a:pPr>
              <a:defRPr/>
            </a:pPr>
            <a:r>
              <a:rPr lang="en-US" dirty="0">
                <a:latin typeface="Roboto Slab" pitchFamily="2" charset="0"/>
                <a:ea typeface="Roboto Slab" pitchFamily="2" charset="0"/>
                <a:cs typeface="Roboto Slab" pitchFamily="2" charset="0"/>
              </a:rPr>
              <a:t>This initiative will review these rules. It includes:</a:t>
            </a:r>
          </a:p>
          <a:p>
            <a:pPr marL="214313" indent="-214313">
              <a:buFont typeface="Arial" panose="020B0604020202020204" pitchFamily="34" charset="0"/>
              <a:buChar char="•"/>
              <a:defRPr/>
            </a:pPr>
            <a:r>
              <a:rPr lang="en-US" dirty="0">
                <a:latin typeface="Roboto Slab" pitchFamily="2" charset="0"/>
                <a:ea typeface="Roboto Slab" pitchFamily="2" charset="0"/>
                <a:cs typeface="Roboto Slab" pitchFamily="2" charset="0"/>
              </a:rPr>
              <a:t>addressing the issues identified in the 2019 evaluation</a:t>
            </a:r>
          </a:p>
          <a:p>
            <a:pPr marL="214313" indent="-214313">
              <a:buFont typeface="Arial" panose="020B0604020202020204" pitchFamily="34" charset="0"/>
              <a:buChar char="•"/>
              <a:defRPr/>
            </a:pPr>
            <a:r>
              <a:rPr lang="en-US" dirty="0">
                <a:latin typeface="Roboto Slab" pitchFamily="2" charset="0"/>
                <a:ea typeface="Roboto Slab" pitchFamily="2" charset="0"/>
                <a:cs typeface="Roboto Slab" pitchFamily="2" charset="0"/>
              </a:rPr>
              <a:t>improving how the single market for construction products functions.</a:t>
            </a:r>
          </a:p>
          <a:p>
            <a:pPr>
              <a:defRPr/>
            </a:pPr>
            <a:endParaRPr lang="en-US" dirty="0">
              <a:latin typeface="Roboto Slab" pitchFamily="2" charset="0"/>
              <a:ea typeface="Roboto Slab" pitchFamily="2" charset="0"/>
              <a:cs typeface="Roboto Slab" pitchFamily="2" charset="0"/>
            </a:endParaRPr>
          </a:p>
          <a:p>
            <a:pPr>
              <a:defRPr/>
            </a:pPr>
            <a:r>
              <a:rPr lang="en-US" dirty="0">
                <a:latin typeface="Roboto Slab" pitchFamily="2" charset="0"/>
                <a:ea typeface="Roboto Slab" pitchFamily="2" charset="0"/>
                <a:cs typeface="Roboto Slab" pitchFamily="2" charset="0"/>
              </a:rPr>
              <a:t>The aim is to unlock the sector’s growth and jobs potential, promote environmental goals as part of the Green Deal and Circular Economy Action Plan, and possibly promote product safety.</a:t>
            </a:r>
          </a:p>
          <a:p>
            <a:pPr>
              <a:defRPr/>
            </a:pPr>
            <a:endParaRPr lang="fr-BE" dirty="0">
              <a:latin typeface="Roboto Slab" pitchFamily="2" charset="0"/>
              <a:ea typeface="Roboto Slab" pitchFamily="2" charset="0"/>
              <a:cs typeface="Roboto Slab" pitchFamily="2" charset="0"/>
            </a:endParaRPr>
          </a:p>
          <a:p>
            <a:pPr>
              <a:defRPr/>
            </a:pPr>
            <a:r>
              <a:rPr lang="fr-BE" dirty="0">
                <a:latin typeface="Roboto Slab" pitchFamily="2" charset="0"/>
                <a:ea typeface="Roboto Slab" pitchFamily="2" charset="0"/>
                <a:cs typeface="Roboto Slab" pitchFamily="2" charset="0"/>
              </a:rPr>
              <a:t>Art. 84</a:t>
            </a:r>
          </a:p>
          <a:p>
            <a:pPr>
              <a:defRPr/>
            </a:pPr>
            <a:r>
              <a:rPr lang="fr-BE" altLang="en-US" dirty="0">
                <a:latin typeface="Roboto Slab" pitchFamily="2" charset="0"/>
                <a:ea typeface="Roboto Slab" pitchFamily="2" charset="0"/>
                <a:cs typeface="Roboto Slab" pitchFamily="2" charset="0"/>
              </a:rPr>
              <a:t>Reference to </a:t>
            </a:r>
            <a:r>
              <a:rPr lang="fr-BE" altLang="en-US" dirty="0" err="1">
                <a:latin typeface="Roboto Slab" pitchFamily="2" charset="0"/>
                <a:ea typeface="Roboto Slab" pitchFamily="2" charset="0"/>
                <a:cs typeface="Roboto Slab" pitchFamily="2" charset="0"/>
              </a:rPr>
              <a:t>mandatory</a:t>
            </a:r>
            <a:r>
              <a:rPr lang="fr-BE" altLang="en-US" dirty="0">
                <a:latin typeface="Roboto Slab" pitchFamily="2" charset="0"/>
                <a:ea typeface="Roboto Slab" pitchFamily="2" charset="0"/>
                <a:cs typeface="Roboto Slab" pitchFamily="2" charset="0"/>
              </a:rPr>
              <a:t> GPP </a:t>
            </a:r>
            <a:r>
              <a:rPr lang="fr-BE" altLang="en-US" dirty="0" err="1">
                <a:latin typeface="Roboto Slab" pitchFamily="2" charset="0"/>
                <a:ea typeface="Roboto Slab" pitchFamily="2" charset="0"/>
                <a:cs typeface="Roboto Slab" pitchFamily="2" charset="0"/>
              </a:rPr>
              <a:t>criteria</a:t>
            </a:r>
            <a:r>
              <a:rPr lang="fr-BE" altLang="en-US" dirty="0">
                <a:latin typeface="Roboto Slab" pitchFamily="2" charset="0"/>
                <a:ea typeface="Roboto Slab" pitchFamily="2" charset="0"/>
                <a:cs typeface="Roboto Slab" pitchFamily="2" charset="0"/>
              </a:rPr>
              <a:t> </a:t>
            </a:r>
            <a:r>
              <a:rPr lang="fr-BE" altLang="en-US" dirty="0" err="1">
                <a:latin typeface="Roboto Slab" pitchFamily="2" charset="0"/>
                <a:ea typeface="Roboto Slab" pitchFamily="2" charset="0"/>
                <a:cs typeface="Roboto Slab" pitchFamily="2" charset="0"/>
              </a:rPr>
              <a:t>that</a:t>
            </a:r>
            <a:r>
              <a:rPr lang="fr-BE" altLang="en-US" dirty="0">
                <a:latin typeface="Roboto Slab" pitchFamily="2" charset="0"/>
                <a:ea typeface="Roboto Slab" pitchFamily="2" charset="0"/>
                <a:cs typeface="Roboto Slab" pitchFamily="2" charset="0"/>
              </a:rPr>
              <a:t> </a:t>
            </a:r>
            <a:r>
              <a:rPr lang="fr-BE" altLang="en-US" dirty="0" err="1">
                <a:latin typeface="Roboto Slab" pitchFamily="2" charset="0"/>
                <a:ea typeface="Roboto Slab" pitchFamily="2" charset="0"/>
                <a:cs typeface="Roboto Slab" pitchFamily="2" charset="0"/>
              </a:rPr>
              <a:t>will</a:t>
            </a:r>
            <a:r>
              <a:rPr lang="fr-BE" altLang="en-US" dirty="0">
                <a:latin typeface="Roboto Slab" pitchFamily="2" charset="0"/>
                <a:ea typeface="Roboto Slab" pitchFamily="2" charset="0"/>
                <a:cs typeface="Roboto Slab" pitchFamily="2" charset="0"/>
              </a:rPr>
              <a:t> </a:t>
            </a:r>
            <a:r>
              <a:rPr lang="fr-BE" altLang="en-US" dirty="0" err="1">
                <a:latin typeface="Roboto Slab" pitchFamily="2" charset="0"/>
                <a:ea typeface="Roboto Slab" pitchFamily="2" charset="0"/>
                <a:cs typeface="Roboto Slab" pitchFamily="2" charset="0"/>
              </a:rPr>
              <a:t>be</a:t>
            </a:r>
            <a:r>
              <a:rPr lang="fr-BE" altLang="en-US" dirty="0">
                <a:latin typeface="Roboto Slab" pitchFamily="2" charset="0"/>
                <a:ea typeface="Roboto Slab" pitchFamily="2" charset="0"/>
                <a:cs typeface="Roboto Slab" pitchFamily="2" charset="0"/>
              </a:rPr>
              <a:t> </a:t>
            </a:r>
            <a:r>
              <a:rPr lang="fr-BE" altLang="en-US" dirty="0" err="1">
                <a:latin typeface="Roboto Slab" pitchFamily="2" charset="0"/>
                <a:ea typeface="Roboto Slab" pitchFamily="2" charset="0"/>
                <a:cs typeface="Roboto Slab" pitchFamily="2" charset="0"/>
              </a:rPr>
              <a:t>adopted</a:t>
            </a:r>
            <a:r>
              <a:rPr lang="fr-BE" altLang="en-US" dirty="0">
                <a:latin typeface="Roboto Slab" pitchFamily="2" charset="0"/>
                <a:ea typeface="Roboto Slab" pitchFamily="2" charset="0"/>
                <a:cs typeface="Roboto Slab" pitchFamily="2" charset="0"/>
              </a:rPr>
              <a:t> as part of </a:t>
            </a:r>
            <a:r>
              <a:rPr lang="fr-BE" altLang="en-US" dirty="0" err="1">
                <a:latin typeface="Roboto Slab" pitchFamily="2" charset="0"/>
                <a:ea typeface="Roboto Slab" pitchFamily="2" charset="0"/>
                <a:cs typeface="Roboto Slab" pitchFamily="2" charset="0"/>
              </a:rPr>
              <a:t>mandatory</a:t>
            </a:r>
            <a:r>
              <a:rPr lang="fr-BE" altLang="en-US" dirty="0">
                <a:latin typeface="Roboto Slab" pitchFamily="2" charset="0"/>
                <a:ea typeface="Roboto Slab" pitchFamily="2" charset="0"/>
                <a:cs typeface="Roboto Slab" pitchFamily="2" charset="0"/>
              </a:rPr>
              <a:t> standards and </a:t>
            </a:r>
            <a:r>
              <a:rPr lang="fr-BE" altLang="en-US" dirty="0" err="1">
                <a:latin typeface="Roboto Slab" pitchFamily="2" charset="0"/>
                <a:ea typeface="Roboto Slab" pitchFamily="2" charset="0"/>
                <a:cs typeface="Roboto Slab" pitchFamily="2" charset="0"/>
              </a:rPr>
              <a:t>implementing</a:t>
            </a:r>
            <a:r>
              <a:rPr lang="fr-BE" altLang="en-US" dirty="0">
                <a:latin typeface="Roboto Slab" pitchFamily="2" charset="0"/>
                <a:ea typeface="Roboto Slab" pitchFamily="2" charset="0"/>
                <a:cs typeface="Roboto Slab" pitchFamily="2" charset="0"/>
              </a:rPr>
              <a:t> </a:t>
            </a:r>
            <a:r>
              <a:rPr lang="fr-BE" altLang="en-US" dirty="0" err="1">
                <a:latin typeface="Roboto Slab" pitchFamily="2" charset="0"/>
                <a:ea typeface="Roboto Slab" pitchFamily="2" charset="0"/>
                <a:cs typeface="Roboto Slab" pitchFamily="2" charset="0"/>
              </a:rPr>
              <a:t>acts</a:t>
            </a:r>
            <a:r>
              <a:rPr lang="fr-BE" altLang="en-US" dirty="0">
                <a:latin typeface="Roboto Slab" pitchFamily="2" charset="0"/>
                <a:ea typeface="Roboto Slab" pitchFamily="2" charset="0"/>
                <a:cs typeface="Roboto Slab" pitchFamily="2" charset="0"/>
              </a:rPr>
              <a:t> setting </a:t>
            </a:r>
            <a:r>
              <a:rPr lang="fr-BE" altLang="en-US" dirty="0" err="1">
                <a:latin typeface="Roboto Slab" pitchFamily="2" charset="0"/>
                <a:ea typeface="Roboto Slab" pitchFamily="2" charset="0"/>
                <a:cs typeface="Roboto Slab" pitchFamily="2" charset="0"/>
              </a:rPr>
              <a:t>requirements</a:t>
            </a:r>
            <a:r>
              <a:rPr lang="fr-BE" altLang="en-US" dirty="0">
                <a:latin typeface="Roboto Slab" pitchFamily="2" charset="0"/>
                <a:ea typeface="Roboto Slab" pitchFamily="2" charset="0"/>
                <a:cs typeface="Roboto Slab" pitchFamily="2" charset="0"/>
              </a:rPr>
              <a:t> for </a:t>
            </a:r>
            <a:r>
              <a:rPr lang="fr-BE" altLang="en-US" dirty="0" err="1">
                <a:latin typeface="Roboto Slab" pitchFamily="2" charset="0"/>
                <a:ea typeface="Roboto Slab" pitchFamily="2" charset="0"/>
                <a:cs typeface="Roboto Slab" pitchFamily="2" charset="0"/>
              </a:rPr>
              <a:t>specific</a:t>
            </a:r>
            <a:r>
              <a:rPr lang="fr-BE" altLang="en-US" dirty="0">
                <a:latin typeface="Roboto Slab" pitchFamily="2" charset="0"/>
                <a:ea typeface="Roboto Slab" pitchFamily="2" charset="0"/>
                <a:cs typeface="Roboto Slab" pitchFamily="2" charset="0"/>
              </a:rPr>
              <a:t> </a:t>
            </a:r>
            <a:r>
              <a:rPr lang="fr-BE" altLang="en-US" dirty="0" err="1">
                <a:latin typeface="Roboto Slab" pitchFamily="2" charset="0"/>
                <a:ea typeface="Roboto Slab" pitchFamily="2" charset="0"/>
                <a:cs typeface="Roboto Slab" pitchFamily="2" charset="0"/>
              </a:rPr>
              <a:t>products</a:t>
            </a:r>
            <a:endParaRPr lang="en-US" altLang="en-US" dirty="0">
              <a:latin typeface="Roboto Slab" pitchFamily="2" charset="0"/>
              <a:ea typeface="Roboto Slab" pitchFamily="2" charset="0"/>
              <a:cs typeface="Roboto Slab"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txBox="1">
            <a:spLocks/>
          </p:cNvSpPr>
          <p:nvPr/>
        </p:nvSpPr>
        <p:spPr bwMode="auto">
          <a:xfrm>
            <a:off x="1156097" y="484966"/>
            <a:ext cx="6831806"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Tahoma" pitchFamily="34" charset="0"/>
              </a:defRPr>
            </a:lvl2pPr>
            <a:lvl3pPr marL="358775" indent="-358775" algn="l" rtl="0" eaLnBrk="0" fontAlgn="base" hangingPunct="0">
              <a:spcBef>
                <a:spcPct val="0"/>
              </a:spcBef>
              <a:spcAft>
                <a:spcPct val="0"/>
              </a:spcAft>
              <a:defRPr sz="3000" b="1">
                <a:solidFill>
                  <a:srgbClr val="0F5494"/>
                </a:solidFill>
                <a:latin typeface="Tahoma" pitchFamily="34" charset="0"/>
              </a:defRPr>
            </a:lvl3pPr>
            <a:lvl4pPr marL="358775" indent="-358775" algn="l" rtl="0" eaLnBrk="0" fontAlgn="base" hangingPunct="0">
              <a:spcBef>
                <a:spcPct val="0"/>
              </a:spcBef>
              <a:spcAft>
                <a:spcPct val="0"/>
              </a:spcAft>
              <a:defRPr sz="3000" b="1">
                <a:solidFill>
                  <a:srgbClr val="0F5494"/>
                </a:solidFill>
                <a:latin typeface="Tahoma" pitchFamily="34" charset="0"/>
              </a:defRPr>
            </a:lvl4pPr>
            <a:lvl5pPr marL="358775" indent="-358775" algn="l" rtl="0" eaLnBrk="0" fontAlgn="base" hangingPunct="0">
              <a:spcBef>
                <a:spcPct val="0"/>
              </a:spcBef>
              <a:spcAft>
                <a:spcPct val="0"/>
              </a:spcAft>
              <a:defRPr sz="3000" b="1">
                <a:solidFill>
                  <a:srgbClr val="0F5494"/>
                </a:solidFill>
                <a:latin typeface="Tahom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en-US" altLang="en-US" sz="2100" dirty="0">
                <a:solidFill>
                  <a:srgbClr val="006600"/>
                </a:solidFill>
                <a:latin typeface="Roboto Slab" pitchFamily="2" charset="0"/>
                <a:ea typeface="Roboto Slab" pitchFamily="2" charset="0"/>
                <a:cs typeface="Roboto Slab" pitchFamily="2" charset="0"/>
              </a:rPr>
              <a:t>Reducing packaging waste – review of rules</a:t>
            </a:r>
          </a:p>
        </p:txBody>
      </p:sp>
      <p:sp>
        <p:nvSpPr>
          <p:cNvPr id="43011" name="Rectangle 1"/>
          <p:cNvSpPr>
            <a:spLocks noChangeArrowheads="1"/>
          </p:cNvSpPr>
          <p:nvPr/>
        </p:nvSpPr>
        <p:spPr bwMode="auto">
          <a:xfrm>
            <a:off x="1426369" y="1187434"/>
            <a:ext cx="6318647"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200" i="0" dirty="0">
                <a:latin typeface="Roboto Slab" pitchFamily="2" charset="0"/>
                <a:ea typeface="Roboto Slab" pitchFamily="2" charset="0"/>
                <a:cs typeface="Roboto Slab" pitchFamily="2" charset="0"/>
              </a:rPr>
              <a:t>In a ‘circular economy’, waste is reduced and goods are re-used and recycled as much as possible. This means that packaging waste should also be reduced, and packaging should be made easier to recycle.</a:t>
            </a:r>
          </a:p>
          <a:p>
            <a:pPr>
              <a:buFontTx/>
              <a:buNone/>
            </a:pPr>
            <a:endParaRPr lang="en-US" altLang="en-US" sz="1200" i="0" dirty="0">
              <a:latin typeface="Roboto Slab" pitchFamily="2" charset="0"/>
              <a:ea typeface="Roboto Slab" pitchFamily="2" charset="0"/>
              <a:cs typeface="Roboto Slab" pitchFamily="2" charset="0"/>
            </a:endParaRPr>
          </a:p>
          <a:p>
            <a:pPr>
              <a:buFontTx/>
              <a:buNone/>
            </a:pPr>
            <a:r>
              <a:rPr lang="en-GB" altLang="en-US" sz="1200" i="0" dirty="0">
                <a:latin typeface="Roboto Slab" pitchFamily="2" charset="0"/>
                <a:ea typeface="Roboto Slab" pitchFamily="2" charset="0"/>
                <a:cs typeface="Roboto Slab" pitchFamily="2" charset="0"/>
              </a:rPr>
              <a:t>The Commission will review the requirements on packaging and packaging waste in the EU. This will include assessing how to:</a:t>
            </a:r>
            <a:endParaRPr lang="en-US" altLang="en-US" sz="1200" i="0" dirty="0">
              <a:latin typeface="Roboto Slab" pitchFamily="2" charset="0"/>
              <a:ea typeface="Roboto Slab" pitchFamily="2" charset="0"/>
              <a:cs typeface="Roboto Slab" pitchFamily="2" charset="0"/>
            </a:endParaRPr>
          </a:p>
          <a:p>
            <a:pPr>
              <a:buClrTx/>
            </a:pPr>
            <a:r>
              <a:rPr lang="en-GB" altLang="en-US" sz="1200" i="0" dirty="0">
                <a:latin typeface="Roboto Slab" pitchFamily="2" charset="0"/>
                <a:ea typeface="Roboto Slab" pitchFamily="2" charset="0"/>
                <a:cs typeface="Roboto Slab" pitchFamily="2" charset="0"/>
              </a:rPr>
              <a:t> improve packaging design to promote reuse and recycling</a:t>
            </a:r>
            <a:endParaRPr lang="en-US" altLang="en-US" sz="1200" i="0" dirty="0">
              <a:latin typeface="Roboto Slab" pitchFamily="2" charset="0"/>
              <a:ea typeface="Roboto Slab" pitchFamily="2" charset="0"/>
              <a:cs typeface="Roboto Slab" pitchFamily="2" charset="0"/>
            </a:endParaRPr>
          </a:p>
          <a:p>
            <a:pPr>
              <a:buClrTx/>
            </a:pPr>
            <a:r>
              <a:rPr lang="en-GB" altLang="en-US" sz="1200" i="0" dirty="0">
                <a:latin typeface="Roboto Slab" pitchFamily="2" charset="0"/>
                <a:ea typeface="Roboto Slab" pitchFamily="2" charset="0"/>
                <a:cs typeface="Roboto Slab" pitchFamily="2" charset="0"/>
              </a:rPr>
              <a:t> increase recycled content in packaging</a:t>
            </a:r>
            <a:endParaRPr lang="en-US" altLang="en-US" sz="1200" i="0" dirty="0">
              <a:latin typeface="Roboto Slab" pitchFamily="2" charset="0"/>
              <a:ea typeface="Roboto Slab" pitchFamily="2" charset="0"/>
              <a:cs typeface="Roboto Slab" pitchFamily="2" charset="0"/>
            </a:endParaRPr>
          </a:p>
          <a:p>
            <a:pPr>
              <a:buClrTx/>
            </a:pPr>
            <a:r>
              <a:rPr lang="en-GB" altLang="en-US" sz="1200" i="0" dirty="0">
                <a:latin typeface="Roboto Slab" pitchFamily="2" charset="0"/>
                <a:ea typeface="Roboto Slab" pitchFamily="2" charset="0"/>
                <a:cs typeface="Roboto Slab" pitchFamily="2" charset="0"/>
              </a:rPr>
              <a:t> tackle excessive packaging </a:t>
            </a:r>
            <a:endParaRPr lang="en-US" altLang="en-US" sz="1200" i="0" dirty="0">
              <a:latin typeface="Roboto Slab" pitchFamily="2" charset="0"/>
              <a:ea typeface="Roboto Slab" pitchFamily="2" charset="0"/>
              <a:cs typeface="Roboto Slab" pitchFamily="2" charset="0"/>
            </a:endParaRPr>
          </a:p>
          <a:p>
            <a:pPr>
              <a:buClrTx/>
            </a:pPr>
            <a:r>
              <a:rPr lang="en-GB" altLang="en-US" sz="1200" i="0" dirty="0">
                <a:latin typeface="Roboto Slab" pitchFamily="2" charset="0"/>
                <a:ea typeface="Roboto Slab" pitchFamily="2" charset="0"/>
                <a:cs typeface="Roboto Slab" pitchFamily="2" charset="0"/>
              </a:rPr>
              <a:t> reduce packaging waste</a:t>
            </a:r>
            <a:endParaRPr lang="en-US" altLang="en-US" sz="1200" i="0" dirty="0">
              <a:latin typeface="Roboto Slab" pitchFamily="2" charset="0"/>
              <a:ea typeface="Roboto Slab" pitchFamily="2" charset="0"/>
              <a:cs typeface="Roboto Slab" pitchFamily="2" charset="0"/>
            </a:endParaRPr>
          </a:p>
        </p:txBody>
      </p:sp>
      <p:sp>
        <p:nvSpPr>
          <p:cNvPr id="43014" name="Rectangle 2"/>
          <p:cNvSpPr>
            <a:spLocks noChangeArrowheads="1"/>
          </p:cNvSpPr>
          <p:nvPr/>
        </p:nvSpPr>
        <p:spPr bwMode="auto">
          <a:xfrm>
            <a:off x="1426369" y="3480517"/>
            <a:ext cx="7104889"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GB" altLang="en-US" sz="1200" i="0" dirty="0">
                <a:highlight>
                  <a:srgbClr val="FFFF00"/>
                </a:highlight>
                <a:latin typeface="Roboto Slab" pitchFamily="2" charset="0"/>
                <a:ea typeface="Roboto Slab" pitchFamily="2" charset="0"/>
                <a:cs typeface="Roboto Slab" pitchFamily="2" charset="0"/>
              </a:rPr>
              <a:t>Commission proposal</a:t>
            </a:r>
            <a:r>
              <a:rPr lang="cs-CZ" altLang="en-US" sz="1200" i="0" dirty="0">
                <a:highlight>
                  <a:srgbClr val="FFFF00"/>
                </a:highlight>
                <a:latin typeface="Roboto Slab" pitchFamily="2" charset="0"/>
                <a:ea typeface="Roboto Slab" pitchFamily="2" charset="0"/>
                <a:cs typeface="Roboto Slab" pitchFamily="2" charset="0"/>
              </a:rPr>
              <a:t>: November </a:t>
            </a:r>
            <a:r>
              <a:rPr lang="en-GB" altLang="en-US" sz="1200" i="0" dirty="0">
                <a:highlight>
                  <a:srgbClr val="FFFF00"/>
                </a:highlight>
                <a:latin typeface="Roboto Slab" pitchFamily="2" charset="0"/>
                <a:ea typeface="Roboto Slab" pitchFamily="2" charset="0"/>
                <a:cs typeface="Roboto Slab" pitchFamily="2" charset="0"/>
              </a:rPr>
              <a:t>2022</a:t>
            </a:r>
            <a:endParaRPr lang="cs-CZ" altLang="en-US" sz="1200" i="0" dirty="0">
              <a:highlight>
                <a:srgbClr val="FFFF00"/>
              </a:highlight>
              <a:latin typeface="Roboto Slab" pitchFamily="2" charset="0"/>
              <a:ea typeface="Roboto Slab" pitchFamily="2" charset="0"/>
              <a:cs typeface="Roboto Slab" pitchFamily="2" charset="0"/>
            </a:endParaRPr>
          </a:p>
          <a:p>
            <a:pPr>
              <a:spcBef>
                <a:spcPct val="0"/>
              </a:spcBef>
              <a:buClrTx/>
              <a:buFontTx/>
              <a:buNone/>
            </a:pPr>
            <a:endParaRPr lang="cs-CZ" altLang="en-US" sz="1200" i="0" dirty="0">
              <a:highlight>
                <a:srgbClr val="FFFF00"/>
              </a:highlight>
              <a:latin typeface="Roboto Slab" pitchFamily="2" charset="0"/>
              <a:ea typeface="Roboto Slab" pitchFamily="2" charset="0"/>
              <a:cs typeface="Roboto Slab" pitchFamily="2" charset="0"/>
            </a:endParaRPr>
          </a:p>
          <a:p>
            <a:pPr>
              <a:spcBef>
                <a:spcPct val="0"/>
              </a:spcBef>
              <a:buClrTx/>
              <a:buFontTx/>
              <a:buNone/>
            </a:pPr>
            <a:r>
              <a:rPr lang="en-US" sz="1050" b="0" i="0" dirty="0">
                <a:solidFill>
                  <a:srgbClr val="333333"/>
                </a:solidFill>
                <a:effectLst/>
                <a:latin typeface="Roboto Slab" pitchFamily="2" charset="0"/>
                <a:ea typeface="Roboto Slab" pitchFamily="2" charset="0"/>
                <a:cs typeface="Roboto Slab" pitchFamily="2" charset="0"/>
              </a:rPr>
              <a:t>Chapter IX (Article 57) concerns green public procurement and, more specifically, the possibility for the Commission to adopt delegated acts to establish requirements applicable to public contracts (e.g. technical specifications, selection criteria, award criteria, etc.), based on the sustainability requirements laid down in this Regulation.</a:t>
            </a:r>
            <a:r>
              <a:rPr lang="en-GB" altLang="en-US" sz="1200" i="0" dirty="0">
                <a:highlight>
                  <a:srgbClr val="FFFF00"/>
                </a:highlight>
                <a:latin typeface="Roboto Slab" pitchFamily="2" charset="0"/>
                <a:ea typeface="Roboto Slab" pitchFamily="2" charset="0"/>
                <a:cs typeface="Roboto Slab" pitchFamily="2" charset="0"/>
              </a:rPr>
              <a:t> </a:t>
            </a:r>
            <a:endParaRPr lang="en-US" altLang="en-US" sz="1200" i="0" dirty="0">
              <a:highlight>
                <a:srgbClr val="FFFF00"/>
              </a:highlight>
              <a:latin typeface="Roboto Slab" pitchFamily="2" charset="0"/>
              <a:ea typeface="Roboto Slab" pitchFamily="2" charset="0"/>
              <a:cs typeface="Roboto Slab"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80542" y="572834"/>
            <a:ext cx="6182915" cy="489347"/>
          </a:xfrm>
        </p:spPr>
        <p:txBody>
          <a:bodyPr/>
          <a:lstStyle/>
          <a:p>
            <a:pPr algn="ctr">
              <a:defRPr/>
            </a:pPr>
            <a:r>
              <a:rPr lang="en-US" sz="2400" dirty="0">
                <a:solidFill>
                  <a:srgbClr val="006600"/>
                </a:solidFill>
                <a:latin typeface="Roboto Slab" pitchFamily="2" charset="0"/>
                <a:ea typeface="Roboto Slab" pitchFamily="2" charset="0"/>
                <a:cs typeface="Roboto Slab" pitchFamily="2" charset="0"/>
              </a:rPr>
              <a:t>Legislative framework for sustainable food systems</a:t>
            </a:r>
          </a:p>
        </p:txBody>
      </p:sp>
      <p:sp>
        <p:nvSpPr>
          <p:cNvPr id="43011" name="Rectangle 3"/>
          <p:cNvSpPr txBox="1">
            <a:spLocks noChangeArrowheads="1"/>
          </p:cNvSpPr>
          <p:nvPr/>
        </p:nvSpPr>
        <p:spPr bwMode="auto">
          <a:xfrm>
            <a:off x="1176932" y="1184815"/>
            <a:ext cx="6642497" cy="313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lvl="1" indent="0">
              <a:buNone/>
              <a:defRPr/>
            </a:pPr>
            <a:r>
              <a:rPr lang="en-US" sz="1100" b="0" dirty="0">
                <a:solidFill>
                  <a:srgbClr val="004494"/>
                </a:solidFill>
                <a:latin typeface="Roboto Slab" pitchFamily="2" charset="0"/>
                <a:ea typeface="Roboto Slab" pitchFamily="2" charset="0"/>
                <a:cs typeface="Roboto Slab" pitchFamily="2" charset="0"/>
              </a:rPr>
              <a:t>This initiative aims to make the EU food system sustainable and to integrate sustainability into all food-related policies.</a:t>
            </a:r>
          </a:p>
          <a:p>
            <a:pPr marL="342900" lvl="1" indent="0">
              <a:buNone/>
              <a:defRPr/>
            </a:pPr>
            <a:r>
              <a:rPr lang="en-US" sz="1100" b="0" dirty="0">
                <a:solidFill>
                  <a:srgbClr val="004494"/>
                </a:solidFill>
                <a:latin typeface="Roboto Slab" pitchFamily="2" charset="0"/>
                <a:ea typeface="Roboto Slab" pitchFamily="2" charset="0"/>
                <a:cs typeface="Roboto Slab" pitchFamily="2" charset="0"/>
              </a:rPr>
              <a:t>It will lay down general principles and objectives, together with the requirements and responsibilities of all actors in the EU food system.</a:t>
            </a:r>
          </a:p>
          <a:p>
            <a:pPr marL="342900" lvl="1" indent="0">
              <a:buNone/>
              <a:defRPr/>
            </a:pPr>
            <a:r>
              <a:rPr lang="en-US" sz="1100" b="0" dirty="0">
                <a:solidFill>
                  <a:srgbClr val="004494"/>
                </a:solidFill>
                <a:latin typeface="Roboto Slab" pitchFamily="2" charset="0"/>
                <a:ea typeface="Roboto Slab" pitchFamily="2" charset="0"/>
                <a:cs typeface="Roboto Slab" pitchFamily="2" charset="0"/>
              </a:rPr>
              <a:t>More specifically, it will lay down rules on:</a:t>
            </a:r>
          </a:p>
          <a:p>
            <a:pPr lvl="1">
              <a:defRPr/>
            </a:pPr>
            <a:r>
              <a:rPr lang="en-US" sz="1100" b="0" dirty="0">
                <a:solidFill>
                  <a:srgbClr val="004494"/>
                </a:solidFill>
                <a:latin typeface="Roboto Slab" pitchFamily="2" charset="0"/>
                <a:ea typeface="Roboto Slab" pitchFamily="2" charset="0"/>
                <a:cs typeface="Roboto Slab" pitchFamily="2" charset="0"/>
              </a:rPr>
              <a:t>sustainability labelling of food products</a:t>
            </a:r>
          </a:p>
          <a:p>
            <a:pPr lvl="1">
              <a:defRPr/>
            </a:pPr>
            <a:r>
              <a:rPr lang="en-US" sz="1100" dirty="0">
                <a:solidFill>
                  <a:srgbClr val="004494"/>
                </a:solidFill>
                <a:latin typeface="Roboto Slab" pitchFamily="2" charset="0"/>
                <a:ea typeface="Roboto Slab" pitchFamily="2" charset="0"/>
                <a:cs typeface="Roboto Slab" pitchFamily="2" charset="0"/>
              </a:rPr>
              <a:t>minimum criteria for sustainable public procurement of food</a:t>
            </a:r>
          </a:p>
          <a:p>
            <a:pPr lvl="1">
              <a:defRPr/>
            </a:pPr>
            <a:r>
              <a:rPr lang="en-US" sz="1100" b="0" dirty="0">
                <a:solidFill>
                  <a:srgbClr val="004494"/>
                </a:solidFill>
                <a:latin typeface="Roboto Slab" pitchFamily="2" charset="0"/>
                <a:ea typeface="Roboto Slab" pitchFamily="2" charset="0"/>
                <a:cs typeface="Roboto Slab" pitchFamily="2" charset="0"/>
              </a:rPr>
              <a:t>governance and monitoring.</a:t>
            </a:r>
          </a:p>
          <a:p>
            <a:pPr marL="342900" lvl="1" indent="0">
              <a:buNone/>
              <a:defRPr/>
            </a:pPr>
            <a:endParaRPr lang="en-US" sz="1100" b="0" dirty="0">
              <a:solidFill>
                <a:srgbClr val="004494"/>
              </a:solidFill>
              <a:latin typeface="Roboto Slab" pitchFamily="2" charset="0"/>
              <a:ea typeface="Roboto Slab" pitchFamily="2" charset="0"/>
              <a:cs typeface="Roboto Slab" pitchFamily="2" charset="0"/>
            </a:endParaRPr>
          </a:p>
          <a:p>
            <a:pPr marL="342900" lvl="1" indent="0">
              <a:buNone/>
              <a:defRPr/>
            </a:pPr>
            <a:r>
              <a:rPr lang="en-US" sz="1100" b="0" dirty="0">
                <a:solidFill>
                  <a:srgbClr val="004494"/>
                </a:solidFill>
                <a:latin typeface="Roboto Slab" pitchFamily="2" charset="0"/>
                <a:ea typeface="Roboto Slab" pitchFamily="2" charset="0"/>
                <a:cs typeface="Roboto Slab" pitchFamily="2" charset="0"/>
              </a:rPr>
              <a:t>Topic: Food safety</a:t>
            </a:r>
          </a:p>
          <a:p>
            <a:pPr marL="342900" lvl="1" indent="0">
              <a:buNone/>
              <a:defRPr/>
            </a:pPr>
            <a:r>
              <a:rPr lang="en-US" sz="1100" b="0" dirty="0">
                <a:solidFill>
                  <a:srgbClr val="004494"/>
                </a:solidFill>
                <a:latin typeface="Roboto Slab" pitchFamily="2" charset="0"/>
                <a:ea typeface="Roboto Slab" pitchFamily="2" charset="0"/>
                <a:cs typeface="Roboto Slab" pitchFamily="2" charset="0"/>
              </a:rPr>
              <a:t>Type of act: Proposal for a regulation</a:t>
            </a:r>
          </a:p>
          <a:p>
            <a:pPr marL="342900" lvl="1" indent="0">
              <a:buNone/>
              <a:defRPr/>
            </a:pPr>
            <a:endParaRPr lang="fr-BE" sz="1100" b="0" dirty="0">
              <a:solidFill>
                <a:srgbClr val="004494"/>
              </a:solidFill>
              <a:latin typeface="Roboto Slab" pitchFamily="2" charset="0"/>
              <a:ea typeface="Roboto Slab" pitchFamily="2" charset="0"/>
              <a:cs typeface="Roboto Slab" pitchFamily="2" charset="0"/>
            </a:endParaRPr>
          </a:p>
          <a:p>
            <a:pPr marL="342900" lvl="1" indent="0">
              <a:buNone/>
              <a:defRPr/>
            </a:pPr>
            <a:r>
              <a:rPr lang="fr-BE" sz="1100" b="0" dirty="0">
                <a:solidFill>
                  <a:srgbClr val="004494"/>
                </a:solidFill>
                <a:latin typeface="Roboto Slab" pitchFamily="2" charset="0"/>
                <a:ea typeface="Roboto Slab" pitchFamily="2" charset="0"/>
                <a:cs typeface="Roboto Slab" pitchFamily="2" charset="0"/>
              </a:rPr>
              <a:t>Open Public consultation: 2</a:t>
            </a:r>
            <a:r>
              <a:rPr lang="fr-BE" sz="1100" b="0" baseline="30000" dirty="0">
                <a:solidFill>
                  <a:srgbClr val="004494"/>
                </a:solidFill>
                <a:latin typeface="Roboto Slab" pitchFamily="2" charset="0"/>
                <a:ea typeface="Roboto Slab" pitchFamily="2" charset="0"/>
                <a:cs typeface="Roboto Slab" pitchFamily="2" charset="0"/>
              </a:rPr>
              <a:t>nd</a:t>
            </a:r>
            <a:r>
              <a:rPr lang="fr-BE" sz="1100" b="0" dirty="0">
                <a:solidFill>
                  <a:srgbClr val="004494"/>
                </a:solidFill>
                <a:latin typeface="Roboto Slab" pitchFamily="2" charset="0"/>
                <a:ea typeface="Roboto Slab" pitchFamily="2" charset="0"/>
                <a:cs typeface="Roboto Slab" pitchFamily="2" charset="0"/>
              </a:rPr>
              <a:t> quarter 2022</a:t>
            </a:r>
          </a:p>
          <a:p>
            <a:pPr marL="342900" lvl="1" indent="0">
              <a:buNone/>
              <a:defRPr/>
            </a:pPr>
            <a:endParaRPr lang="fr-BE" sz="1100" b="0" dirty="0">
              <a:solidFill>
                <a:srgbClr val="004494"/>
              </a:solidFill>
              <a:latin typeface="Roboto Slab" pitchFamily="2" charset="0"/>
              <a:ea typeface="Roboto Slab" pitchFamily="2" charset="0"/>
              <a:cs typeface="Roboto Slab" pitchFamily="2" charset="0"/>
            </a:endParaRPr>
          </a:p>
          <a:p>
            <a:pPr marL="342900" lvl="1" indent="0">
              <a:buNone/>
              <a:defRPr/>
            </a:pPr>
            <a:r>
              <a:rPr lang="fr-BE" sz="1100" b="0" dirty="0">
                <a:solidFill>
                  <a:srgbClr val="004494"/>
                </a:solidFill>
                <a:latin typeface="Roboto Slab" pitchFamily="2" charset="0"/>
                <a:ea typeface="Roboto Slab" pitchFamily="2" charset="0"/>
                <a:cs typeface="Roboto Slab" pitchFamily="2" charset="0"/>
              </a:rPr>
              <a:t>Commission adoption: 4th quarter 2023</a:t>
            </a:r>
          </a:p>
        </p:txBody>
      </p:sp>
      <p:pic>
        <p:nvPicPr>
          <p:cNvPr id="4506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57390">
            <a:off x="6404966" y="2000394"/>
            <a:ext cx="1091803" cy="153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1"/>
          <p:cNvSpPr>
            <a:spLocks noChangeArrowheads="1"/>
          </p:cNvSpPr>
          <p:nvPr/>
        </p:nvSpPr>
        <p:spPr bwMode="auto">
          <a:xfrm>
            <a:off x="1480542" y="4467007"/>
            <a:ext cx="64877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000" i="0">
                <a:latin typeface="Roboto Slab" pitchFamily="2" charset="0"/>
                <a:ea typeface="Roboto Slab" pitchFamily="2" charset="0"/>
                <a:cs typeface="Roboto Slab" pitchFamily="2" charset="0"/>
                <a:hlinkClick r:id="rId4"/>
              </a:rPr>
              <a:t>https://ec.europa.eu/info/law/better-regulation/have-your-say/initiatives/13174-Sustainable-EU-food-system-new-initiative_en</a:t>
            </a:r>
            <a:r>
              <a:rPr lang="en-US" altLang="en-US" sz="1000" i="0">
                <a:latin typeface="Roboto Slab" pitchFamily="2" charset="0"/>
                <a:ea typeface="Roboto Slab" pitchFamily="2" charset="0"/>
                <a:cs typeface="Roboto Slab" pitchFamily="2"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633162" y="845784"/>
            <a:ext cx="8224075" cy="1890713"/>
          </a:xfrm>
        </p:spPr>
        <p:txBody>
          <a:bodyPr/>
          <a:lstStyle/>
          <a:p>
            <a:pPr>
              <a:buClr>
                <a:srgbClr val="002060"/>
              </a:buClr>
            </a:pPr>
            <a:r>
              <a:rPr lang="fr-BE" altLang="en-US" sz="2400" i="0" dirty="0">
                <a:latin typeface="Roboto Slab" pitchFamily="2" charset="0"/>
                <a:ea typeface="Roboto Slab" pitchFamily="2" charset="0"/>
                <a:cs typeface="Roboto Slab" pitchFamily="2" charset="0"/>
              </a:rPr>
              <a:t>GPP in the </a:t>
            </a:r>
            <a:r>
              <a:rPr lang="fr-BE" altLang="en-US" sz="2400" i="0" dirty="0" err="1">
                <a:latin typeface="Roboto Slab" pitchFamily="2" charset="0"/>
                <a:ea typeface="Roboto Slab" pitchFamily="2" charset="0"/>
                <a:cs typeface="Roboto Slab" pitchFamily="2" charset="0"/>
              </a:rPr>
              <a:t>context</a:t>
            </a:r>
            <a:r>
              <a:rPr lang="fr-BE" altLang="en-US" sz="2400" i="0" dirty="0">
                <a:latin typeface="Roboto Slab" pitchFamily="2" charset="0"/>
                <a:ea typeface="Roboto Slab" pitchFamily="2" charset="0"/>
                <a:cs typeface="Roboto Slab" pitchFamily="2" charset="0"/>
              </a:rPr>
              <a:t> of the </a:t>
            </a:r>
            <a:r>
              <a:rPr lang="fr-BE" altLang="en-US" sz="2400" i="0" dirty="0" err="1">
                <a:latin typeface="Roboto Slab" pitchFamily="2" charset="0"/>
                <a:ea typeface="Roboto Slab" pitchFamily="2" charset="0"/>
                <a:cs typeface="Roboto Slab" pitchFamily="2" charset="0"/>
              </a:rPr>
              <a:t>European</a:t>
            </a:r>
            <a:r>
              <a:rPr lang="fr-BE" altLang="en-US" sz="2400" i="0" dirty="0">
                <a:latin typeface="Roboto Slab" pitchFamily="2" charset="0"/>
                <a:ea typeface="Roboto Slab" pitchFamily="2" charset="0"/>
                <a:cs typeface="Roboto Slab" pitchFamily="2" charset="0"/>
              </a:rPr>
              <a:t> Green Deal </a:t>
            </a:r>
          </a:p>
          <a:p>
            <a:pPr>
              <a:buClr>
                <a:srgbClr val="002060"/>
              </a:buClr>
            </a:pPr>
            <a:r>
              <a:rPr lang="fr-BE" altLang="en-US" sz="2400" i="0" dirty="0">
                <a:latin typeface="Roboto Slab" pitchFamily="2" charset="0"/>
                <a:ea typeface="Roboto Slab" pitchFamily="2" charset="0"/>
                <a:cs typeface="Roboto Slab" pitchFamily="2" charset="0"/>
              </a:rPr>
              <a:t>EU </a:t>
            </a:r>
            <a:r>
              <a:rPr lang="fr-BE" altLang="en-US" sz="2400" i="0" dirty="0" err="1">
                <a:latin typeface="Roboto Slab" pitchFamily="2" charset="0"/>
                <a:ea typeface="Roboto Slab" pitchFamily="2" charset="0"/>
                <a:cs typeface="Roboto Slab" pitchFamily="2" charset="0"/>
              </a:rPr>
              <a:t>policy</a:t>
            </a:r>
            <a:r>
              <a:rPr lang="fr-BE" altLang="en-US" sz="2400" i="0" dirty="0">
                <a:latin typeface="Roboto Slab" pitchFamily="2" charset="0"/>
                <a:ea typeface="Roboto Slab" pitchFamily="2" charset="0"/>
                <a:cs typeface="Roboto Slab" pitchFamily="2" charset="0"/>
              </a:rPr>
              <a:t> </a:t>
            </a:r>
            <a:r>
              <a:rPr lang="fr-BE" altLang="en-US" sz="2400" i="0" dirty="0" err="1">
                <a:latin typeface="Roboto Slab" pitchFamily="2" charset="0"/>
                <a:ea typeface="Roboto Slab" pitchFamily="2" charset="0"/>
                <a:cs typeface="Roboto Slab" pitchFamily="2" charset="0"/>
              </a:rPr>
              <a:t>developements</a:t>
            </a:r>
            <a:r>
              <a:rPr lang="fr-BE" altLang="en-US" sz="2400" i="0" dirty="0">
                <a:latin typeface="Roboto Slab" pitchFamily="2" charset="0"/>
                <a:ea typeface="Roboto Slab" pitchFamily="2" charset="0"/>
                <a:cs typeface="Roboto Slab" pitchFamily="2" charset="0"/>
              </a:rPr>
              <a:t> and possible </a:t>
            </a:r>
            <a:r>
              <a:rPr lang="fr-BE" altLang="en-US" sz="2400" i="0" dirty="0" err="1">
                <a:latin typeface="Roboto Slab" pitchFamily="2" charset="0"/>
                <a:ea typeface="Roboto Slab" pitchFamily="2" charset="0"/>
                <a:cs typeface="Roboto Slab" pitchFamily="2" charset="0"/>
              </a:rPr>
              <a:t>mandatory</a:t>
            </a:r>
            <a:r>
              <a:rPr lang="fr-BE" altLang="en-US" sz="2400" i="0" dirty="0">
                <a:latin typeface="Roboto Slab" pitchFamily="2" charset="0"/>
                <a:ea typeface="Roboto Slab" pitchFamily="2" charset="0"/>
                <a:cs typeface="Roboto Slab" pitchFamily="2" charset="0"/>
              </a:rPr>
              <a:t> </a:t>
            </a:r>
            <a:r>
              <a:rPr lang="fr-BE" altLang="en-US" sz="2400" i="0" dirty="0" err="1">
                <a:latin typeface="Roboto Slab" pitchFamily="2" charset="0"/>
                <a:ea typeface="Roboto Slab" pitchFamily="2" charset="0"/>
                <a:cs typeface="Roboto Slab" pitchFamily="2" charset="0"/>
              </a:rPr>
              <a:t>measures</a:t>
            </a:r>
            <a:r>
              <a:rPr lang="fr-BE" altLang="en-US" sz="2400" i="0" dirty="0">
                <a:latin typeface="Roboto Slab" pitchFamily="2" charset="0"/>
                <a:ea typeface="Roboto Slab" pitchFamily="2" charset="0"/>
                <a:cs typeface="Roboto Slab" pitchFamily="2" charset="0"/>
              </a:rPr>
              <a:t> in </a:t>
            </a:r>
            <a:r>
              <a:rPr lang="fr-BE" altLang="en-US" sz="2400" i="0" dirty="0" err="1">
                <a:latin typeface="Roboto Slab" pitchFamily="2" charset="0"/>
                <a:ea typeface="Roboto Slab" pitchFamily="2" charset="0"/>
                <a:cs typeface="Roboto Slab" pitchFamily="2" charset="0"/>
              </a:rPr>
              <a:t>sectorial</a:t>
            </a:r>
            <a:r>
              <a:rPr lang="fr-BE" altLang="en-US" sz="2400" i="0" dirty="0">
                <a:latin typeface="Roboto Slab" pitchFamily="2" charset="0"/>
                <a:ea typeface="Roboto Slab" pitchFamily="2" charset="0"/>
                <a:cs typeface="Roboto Slab" pitchFamily="2" charset="0"/>
              </a:rPr>
              <a:t> </a:t>
            </a:r>
            <a:r>
              <a:rPr lang="fr-BE" altLang="en-US" sz="2400" i="0" dirty="0" err="1">
                <a:latin typeface="Roboto Slab" pitchFamily="2" charset="0"/>
                <a:ea typeface="Roboto Slab" pitchFamily="2" charset="0"/>
                <a:cs typeface="Roboto Slab" pitchFamily="2" charset="0"/>
              </a:rPr>
              <a:t>legislation</a:t>
            </a:r>
            <a:endParaRPr lang="fr-BE" altLang="en-US" sz="2400" i="0" dirty="0">
              <a:latin typeface="Roboto Slab" pitchFamily="2" charset="0"/>
              <a:ea typeface="Roboto Slab" pitchFamily="2" charset="0"/>
              <a:cs typeface="Roboto Slab" pitchFamily="2" charset="0"/>
            </a:endParaRPr>
          </a:p>
          <a:p>
            <a:pPr>
              <a:buClr>
                <a:srgbClr val="002060"/>
              </a:buClr>
            </a:pPr>
            <a:r>
              <a:rPr lang="fr-BE" altLang="en-US" sz="2400" i="0" dirty="0" err="1">
                <a:latin typeface="Roboto Slab" pitchFamily="2" charset="0"/>
                <a:ea typeface="Roboto Slab" pitchFamily="2" charset="0"/>
                <a:cs typeface="Roboto Slab" pitchFamily="2" charset="0"/>
              </a:rPr>
              <a:t>European</a:t>
            </a:r>
            <a:r>
              <a:rPr lang="fr-BE" altLang="en-US" sz="2400" i="0" dirty="0">
                <a:latin typeface="Roboto Slab" pitchFamily="2" charset="0"/>
                <a:ea typeface="Roboto Slab" pitchFamily="2" charset="0"/>
                <a:cs typeface="Roboto Slab" pitchFamily="2" charset="0"/>
              </a:rPr>
              <a:t> Commission GPP support </a:t>
            </a:r>
            <a:r>
              <a:rPr lang="fr-BE" altLang="en-US" sz="2400" i="0" dirty="0" err="1">
                <a:latin typeface="Roboto Slab" pitchFamily="2" charset="0"/>
                <a:ea typeface="Roboto Slab" pitchFamily="2" charset="0"/>
                <a:cs typeface="Roboto Slab" pitchFamily="2" charset="0"/>
              </a:rPr>
              <a:t>tools</a:t>
            </a:r>
            <a:endParaRPr lang="fr-BE" altLang="en-US" sz="2400" i="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261343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3"/>
          <p:cNvSpPr>
            <a:spLocks noChangeArrowheads="1"/>
          </p:cNvSpPr>
          <p:nvPr/>
        </p:nvSpPr>
        <p:spPr bwMode="auto">
          <a:xfrm>
            <a:off x="937832" y="0"/>
            <a:ext cx="244819" cy="47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pl-PL" altLang="en-US" sz="1800" i="0">
              <a:solidFill>
                <a:srgbClr val="000000"/>
              </a:solidFill>
              <a:latin typeface="Roboto Slab" pitchFamily="2" charset="0"/>
              <a:ea typeface="Roboto Slab" pitchFamily="2" charset="0"/>
              <a:cs typeface="Roboto Slab" pitchFamily="2" charset="0"/>
            </a:endParaRPr>
          </a:p>
        </p:txBody>
      </p:sp>
      <p:sp>
        <p:nvSpPr>
          <p:cNvPr id="45060" name="Rectangle 3"/>
          <p:cNvSpPr txBox="1">
            <a:spLocks noChangeArrowheads="1"/>
          </p:cNvSpPr>
          <p:nvPr/>
        </p:nvSpPr>
        <p:spPr bwMode="auto">
          <a:xfrm>
            <a:off x="1075944" y="801408"/>
            <a:ext cx="6545139" cy="404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rgbClr val="606060"/>
              </a:buClr>
              <a:buFontTx/>
              <a:buNone/>
            </a:pPr>
            <a:endParaRPr lang="en-GB" altLang="en-US" sz="600" dirty="0">
              <a:solidFill>
                <a:srgbClr val="336699"/>
              </a:solidFill>
              <a:latin typeface="Roboto Slab" pitchFamily="2" charset="0"/>
              <a:ea typeface="Roboto Slab" pitchFamily="2" charset="0"/>
              <a:cs typeface="Roboto Slab" pitchFamily="2" charset="0"/>
            </a:endParaRPr>
          </a:p>
          <a:p>
            <a:pPr eaLnBrk="1" hangingPunct="1">
              <a:lnSpc>
                <a:spcPct val="90000"/>
              </a:lnSpc>
              <a:buClr>
                <a:srgbClr val="606060"/>
              </a:buClr>
              <a:buFontTx/>
              <a:buNone/>
            </a:pPr>
            <a:endParaRPr lang="en-GB" altLang="en-US" sz="600" dirty="0">
              <a:solidFill>
                <a:srgbClr val="336699"/>
              </a:solidFill>
              <a:latin typeface="Roboto Slab" pitchFamily="2" charset="0"/>
              <a:ea typeface="Roboto Slab" pitchFamily="2" charset="0"/>
              <a:cs typeface="Roboto Slab" pitchFamily="2" charset="0"/>
            </a:endParaRPr>
          </a:p>
          <a:p>
            <a:pPr eaLnBrk="1" hangingPunct="1">
              <a:lnSpc>
                <a:spcPct val="90000"/>
              </a:lnSpc>
              <a:buClr>
                <a:srgbClr val="606060"/>
              </a:buClr>
              <a:buFontTx/>
              <a:buNone/>
            </a:pPr>
            <a:r>
              <a:rPr lang="en-IE" altLang="en-US" sz="1425" b="1" dirty="0">
                <a:solidFill>
                  <a:srgbClr val="336699"/>
                </a:solidFill>
                <a:latin typeface="Roboto Slab" pitchFamily="2" charset="0"/>
                <a:ea typeface="Roboto Slab" pitchFamily="2" charset="0"/>
                <a:cs typeface="Roboto Slab" pitchFamily="2" charset="0"/>
              </a:rPr>
              <a:t>GPP website of the European Commission: </a:t>
            </a:r>
          </a:p>
          <a:p>
            <a:pPr>
              <a:lnSpc>
                <a:spcPct val="90000"/>
              </a:lnSpc>
              <a:buClr>
                <a:srgbClr val="0082B0"/>
              </a:buClr>
            </a:pPr>
            <a:r>
              <a:rPr lang="en-IE" altLang="en-US" sz="1350" dirty="0">
                <a:solidFill>
                  <a:srgbClr val="336699"/>
                </a:solidFill>
                <a:latin typeface="Roboto Slab" pitchFamily="2" charset="0"/>
                <a:ea typeface="Roboto Slab" pitchFamily="2" charset="0"/>
                <a:cs typeface="Roboto Slab" pitchFamily="2" charset="0"/>
              </a:rPr>
              <a:t>Full sets of EU GPP criteria and background </a:t>
            </a:r>
            <a:br>
              <a:rPr lang="en-IE" altLang="en-US" sz="1350" dirty="0">
                <a:solidFill>
                  <a:srgbClr val="336699"/>
                </a:solidFill>
                <a:latin typeface="Roboto Slab" pitchFamily="2" charset="0"/>
                <a:ea typeface="Roboto Slab" pitchFamily="2" charset="0"/>
                <a:cs typeface="Roboto Slab" pitchFamily="2" charset="0"/>
              </a:rPr>
            </a:br>
            <a:r>
              <a:rPr lang="en-IE" altLang="en-US" sz="1350" dirty="0">
                <a:solidFill>
                  <a:srgbClr val="336699"/>
                </a:solidFill>
                <a:latin typeface="Roboto Slab" pitchFamily="2" charset="0"/>
                <a:ea typeface="Roboto Slab" pitchFamily="2" charset="0"/>
                <a:cs typeface="Roboto Slab" pitchFamily="2" charset="0"/>
              </a:rPr>
              <a:t>reports in 20+ languages</a:t>
            </a:r>
          </a:p>
          <a:p>
            <a:pPr eaLnBrk="1" hangingPunct="1">
              <a:lnSpc>
                <a:spcPct val="90000"/>
              </a:lnSpc>
              <a:buClr>
                <a:srgbClr val="0082B0"/>
              </a:buClr>
            </a:pPr>
            <a:r>
              <a:rPr lang="en-IE" altLang="en-US" sz="1350" i="0" dirty="0">
                <a:solidFill>
                  <a:srgbClr val="336699"/>
                </a:solidFill>
                <a:latin typeface="Roboto Slab" pitchFamily="2" charset="0"/>
                <a:ea typeface="Roboto Slab" pitchFamily="2" charset="0"/>
                <a:cs typeface="Roboto Slab" pitchFamily="2" charset="0"/>
              </a:rPr>
              <a:t>Buying Green Handbook</a:t>
            </a:r>
          </a:p>
          <a:p>
            <a:pPr eaLnBrk="1" hangingPunct="1">
              <a:lnSpc>
                <a:spcPct val="90000"/>
              </a:lnSpc>
              <a:buClr>
                <a:srgbClr val="0082B0"/>
              </a:buClr>
            </a:pPr>
            <a:r>
              <a:rPr lang="en-IE" altLang="en-US" sz="1350" i="0" dirty="0">
                <a:solidFill>
                  <a:srgbClr val="336699"/>
                </a:solidFill>
                <a:latin typeface="Roboto Slab" pitchFamily="2" charset="0"/>
                <a:ea typeface="Roboto Slab" pitchFamily="2" charset="0"/>
                <a:cs typeface="Roboto Slab" pitchFamily="2" charset="0"/>
              </a:rPr>
              <a:t>Updated GPP Training Toolkit</a:t>
            </a:r>
            <a:endParaRPr lang="en-IE" altLang="en-US" sz="1350" i="0" dirty="0">
              <a:solidFill>
                <a:srgbClr val="FF0000"/>
              </a:solidFill>
              <a:latin typeface="Roboto Slab" pitchFamily="2" charset="0"/>
              <a:ea typeface="Roboto Slab" pitchFamily="2" charset="0"/>
              <a:cs typeface="Roboto Slab" pitchFamily="2" charset="0"/>
            </a:endParaRPr>
          </a:p>
          <a:p>
            <a:pPr eaLnBrk="1" hangingPunct="1">
              <a:lnSpc>
                <a:spcPct val="90000"/>
              </a:lnSpc>
              <a:buClr>
                <a:srgbClr val="0082B0"/>
              </a:buClr>
            </a:pPr>
            <a:r>
              <a:rPr lang="en-IE" altLang="en-US" sz="1350" i="0" dirty="0">
                <a:solidFill>
                  <a:srgbClr val="336699"/>
                </a:solidFill>
                <a:latin typeface="Roboto Slab" pitchFamily="2" charset="0"/>
                <a:ea typeface="Roboto Slab" pitchFamily="2" charset="0"/>
                <a:cs typeface="Roboto Slab" pitchFamily="2" charset="0"/>
              </a:rPr>
              <a:t>Circular Procurement brochure </a:t>
            </a:r>
          </a:p>
          <a:p>
            <a:pPr eaLnBrk="1" hangingPunct="1">
              <a:lnSpc>
                <a:spcPct val="90000"/>
              </a:lnSpc>
              <a:buClr>
                <a:srgbClr val="0082B0"/>
              </a:buClr>
            </a:pPr>
            <a:r>
              <a:rPr lang="en-IE" altLang="en-US" sz="1350" i="0" dirty="0">
                <a:solidFill>
                  <a:srgbClr val="336699"/>
                </a:solidFill>
                <a:latin typeface="Roboto Slab" pitchFamily="2" charset="0"/>
                <a:ea typeface="Roboto Slab" pitchFamily="2" charset="0"/>
                <a:cs typeface="Roboto Slab" pitchFamily="2" charset="0"/>
              </a:rPr>
              <a:t>More than 180 GPP Examples</a:t>
            </a:r>
          </a:p>
          <a:p>
            <a:pPr eaLnBrk="1" hangingPunct="1">
              <a:lnSpc>
                <a:spcPct val="90000"/>
              </a:lnSpc>
              <a:buClr>
                <a:srgbClr val="0082B0"/>
              </a:buClr>
            </a:pPr>
            <a:r>
              <a:rPr lang="en-IE" altLang="en-US" sz="1350" i="0" dirty="0">
                <a:solidFill>
                  <a:srgbClr val="336699"/>
                </a:solidFill>
                <a:latin typeface="Roboto Slab" pitchFamily="2" charset="0"/>
                <a:ea typeface="Roboto Slab" pitchFamily="2" charset="0"/>
                <a:cs typeface="Roboto Slab" pitchFamily="2" charset="0"/>
              </a:rPr>
              <a:t>News and upcoming events</a:t>
            </a:r>
          </a:p>
          <a:p>
            <a:pPr>
              <a:lnSpc>
                <a:spcPct val="90000"/>
              </a:lnSpc>
              <a:buClr>
                <a:srgbClr val="606060"/>
              </a:buClr>
              <a:buFontTx/>
              <a:buNone/>
            </a:pPr>
            <a:endParaRPr lang="en-IE" altLang="en-US" sz="1350" b="1" dirty="0">
              <a:solidFill>
                <a:srgbClr val="336699"/>
              </a:solidFill>
              <a:latin typeface="Roboto Slab" pitchFamily="2" charset="0"/>
              <a:ea typeface="Roboto Slab" pitchFamily="2" charset="0"/>
              <a:cs typeface="Roboto Slab" pitchFamily="2" charset="0"/>
            </a:endParaRPr>
          </a:p>
          <a:p>
            <a:pPr>
              <a:lnSpc>
                <a:spcPct val="90000"/>
              </a:lnSpc>
              <a:buClr>
                <a:srgbClr val="606060"/>
              </a:buClr>
              <a:buFontTx/>
              <a:buNone/>
            </a:pPr>
            <a:r>
              <a:rPr lang="en-IE" altLang="en-US" sz="1350" b="1" dirty="0">
                <a:solidFill>
                  <a:srgbClr val="336699"/>
                </a:solidFill>
                <a:latin typeface="Roboto Slab" pitchFamily="2" charset="0"/>
                <a:ea typeface="Roboto Slab" pitchFamily="2" charset="0"/>
                <a:cs typeface="Roboto Slab" pitchFamily="2" charset="0"/>
              </a:rPr>
              <a:t>General GPP Help desk: </a:t>
            </a:r>
            <a:r>
              <a:rPr lang="en-GB" altLang="en-US" sz="1350" b="1" u="sng" dirty="0">
                <a:solidFill>
                  <a:srgbClr val="336699"/>
                </a:solidFill>
                <a:latin typeface="Roboto Slab" pitchFamily="2" charset="0"/>
                <a:ea typeface="Roboto Slab" pitchFamily="2" charset="0"/>
                <a:cs typeface="Roboto Slab" pitchFamily="2" charset="0"/>
              </a:rPr>
              <a:t>gpp-helpdesk@iclei.org</a:t>
            </a:r>
            <a:r>
              <a:rPr lang="en-GB" altLang="en-US" sz="1350" b="1" dirty="0">
                <a:solidFill>
                  <a:srgbClr val="336699"/>
                </a:solidFill>
                <a:latin typeface="Roboto Slab" pitchFamily="2" charset="0"/>
                <a:ea typeface="Roboto Slab" pitchFamily="2" charset="0"/>
                <a:cs typeface="Roboto Slab" pitchFamily="2" charset="0"/>
              </a:rPr>
              <a:t> </a:t>
            </a:r>
          </a:p>
          <a:p>
            <a:pPr>
              <a:lnSpc>
                <a:spcPct val="90000"/>
              </a:lnSpc>
              <a:buClr>
                <a:srgbClr val="606060"/>
              </a:buClr>
              <a:buFontTx/>
              <a:buNone/>
            </a:pPr>
            <a:endParaRPr lang="en-IE" altLang="en-US" sz="1350" b="1" dirty="0">
              <a:solidFill>
                <a:srgbClr val="336699"/>
              </a:solidFill>
              <a:latin typeface="Roboto Slab" pitchFamily="2" charset="0"/>
              <a:ea typeface="Roboto Slab" pitchFamily="2" charset="0"/>
              <a:cs typeface="Roboto Slab" pitchFamily="2" charset="0"/>
            </a:endParaRPr>
          </a:p>
          <a:p>
            <a:pPr>
              <a:lnSpc>
                <a:spcPct val="90000"/>
              </a:lnSpc>
              <a:buClr>
                <a:srgbClr val="606060"/>
              </a:buClr>
              <a:buFontTx/>
              <a:buNone/>
            </a:pPr>
            <a:r>
              <a:rPr lang="en-IE" altLang="en-US" sz="1350" b="1" dirty="0">
                <a:solidFill>
                  <a:srgbClr val="336699"/>
                </a:solidFill>
                <a:latin typeface="Roboto Slab" pitchFamily="2" charset="0"/>
                <a:ea typeface="Roboto Slab" pitchFamily="2" charset="0"/>
                <a:cs typeface="Roboto Slab" pitchFamily="2" charset="0"/>
              </a:rPr>
              <a:t>GPP Newsletter</a:t>
            </a:r>
            <a:endParaRPr lang="cs-CZ" altLang="en-US" sz="1350" b="1" dirty="0">
              <a:solidFill>
                <a:srgbClr val="336699"/>
              </a:solidFill>
              <a:latin typeface="Roboto Slab" pitchFamily="2" charset="0"/>
              <a:ea typeface="Roboto Slab" pitchFamily="2" charset="0"/>
              <a:cs typeface="Roboto Slab" pitchFamily="2" charset="0"/>
            </a:endParaRPr>
          </a:p>
          <a:p>
            <a:pPr>
              <a:lnSpc>
                <a:spcPct val="90000"/>
              </a:lnSpc>
              <a:buClr>
                <a:srgbClr val="606060"/>
              </a:buClr>
              <a:buFontTx/>
              <a:buNone/>
            </a:pPr>
            <a:endParaRPr lang="en-IE" altLang="en-US" sz="1350" i="0" dirty="0">
              <a:solidFill>
                <a:srgbClr val="336699"/>
              </a:solidFill>
              <a:latin typeface="Roboto Slab" pitchFamily="2" charset="0"/>
              <a:ea typeface="Roboto Slab" pitchFamily="2" charset="0"/>
              <a:cs typeface="Roboto Slab" pitchFamily="2" charset="0"/>
            </a:endParaRPr>
          </a:p>
          <a:p>
            <a:pPr>
              <a:lnSpc>
                <a:spcPct val="90000"/>
              </a:lnSpc>
              <a:buClr>
                <a:srgbClr val="606060"/>
              </a:buClr>
              <a:buFontTx/>
              <a:buNone/>
            </a:pPr>
            <a:r>
              <a:rPr lang="en-IE" altLang="en-US" sz="1350" i="0" dirty="0">
                <a:solidFill>
                  <a:srgbClr val="336699"/>
                </a:solidFill>
                <a:latin typeface="Roboto Slab" pitchFamily="2" charset="0"/>
                <a:ea typeface="Roboto Slab" pitchFamily="2" charset="0"/>
                <a:cs typeface="Roboto Slab" pitchFamily="2" charset="0"/>
              </a:rPr>
              <a:t>Exchange Platform - </a:t>
            </a:r>
            <a:r>
              <a:rPr lang="en-IE" altLang="en-US" sz="1350" i="0" dirty="0">
                <a:solidFill>
                  <a:srgbClr val="336699"/>
                </a:solidFill>
                <a:latin typeface="Roboto Slab" pitchFamily="2" charset="0"/>
                <a:ea typeface="Roboto Slab" pitchFamily="2" charset="0"/>
                <a:cs typeface="Roboto Slab" pitchFamily="2" charset="0"/>
                <a:hlinkClick r:id="rId3"/>
              </a:rPr>
              <a:t>https://procurement-forum.eu/</a:t>
            </a:r>
            <a:endParaRPr lang="en-IE" altLang="en-US" sz="1350" i="0" dirty="0">
              <a:solidFill>
                <a:srgbClr val="336699"/>
              </a:solidFill>
              <a:latin typeface="Roboto Slab" pitchFamily="2" charset="0"/>
              <a:ea typeface="Roboto Slab" pitchFamily="2" charset="0"/>
              <a:cs typeface="Roboto Slab" pitchFamily="2" charset="0"/>
            </a:endParaRPr>
          </a:p>
        </p:txBody>
      </p:sp>
      <p:sp>
        <p:nvSpPr>
          <p:cNvPr id="5" name="TextBox 4"/>
          <p:cNvSpPr txBox="1"/>
          <p:nvPr/>
        </p:nvSpPr>
        <p:spPr>
          <a:xfrm>
            <a:off x="1153334" y="335875"/>
            <a:ext cx="6442575" cy="461665"/>
          </a:xfrm>
          <a:prstGeom prst="rect">
            <a:avLst/>
          </a:prstGeom>
          <a:noFill/>
        </p:spPr>
        <p:txBody>
          <a:bodyPr wrap="square">
            <a:spAutoFit/>
          </a:bodyPr>
          <a:lstStyle/>
          <a:p>
            <a:pPr eaLnBrk="1" hangingPunct="1">
              <a:defRPr/>
            </a:pPr>
            <a:r>
              <a:rPr lang="en-GB" sz="2400" b="1" dirty="0">
                <a:solidFill>
                  <a:srgbClr val="006600"/>
                </a:solidFill>
                <a:latin typeface="Roboto Slab" pitchFamily="2" charset="0"/>
                <a:ea typeface="Roboto Slab" pitchFamily="2" charset="0"/>
                <a:cs typeface="Roboto Slab" pitchFamily="2" charset="0"/>
              </a:rPr>
              <a:t>GPP </a:t>
            </a:r>
            <a:r>
              <a:rPr lang="en-GB" sz="2400" b="1" u="sng" dirty="0">
                <a:solidFill>
                  <a:srgbClr val="006600"/>
                </a:solidFill>
                <a:latin typeface="Roboto Slab" pitchFamily="2" charset="0"/>
                <a:ea typeface="Roboto Slab" pitchFamily="2" charset="0"/>
                <a:cs typeface="Roboto Slab" pitchFamily="2" charset="0"/>
              </a:rPr>
              <a:t>support tools</a:t>
            </a:r>
            <a:endParaRPr lang="en-GB" sz="2400" b="1" dirty="0">
              <a:solidFill>
                <a:srgbClr val="006600"/>
              </a:solidFill>
              <a:latin typeface="Roboto Slab" pitchFamily="2" charset="0"/>
              <a:ea typeface="Roboto Slab" pitchFamily="2" charset="0"/>
              <a:cs typeface="Roboto Slab" pitchFamily="2" charset="0"/>
            </a:endParaRPr>
          </a:p>
        </p:txBody>
      </p:sp>
      <p:pic>
        <p:nvPicPr>
          <p:cNvPr id="450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382" y="2255162"/>
            <a:ext cx="1388554" cy="1966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3" name="Picture 7" descr="http://ec.europa.eu/environment/gpp/images/CP%20brochure%20co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0857" y="358496"/>
            <a:ext cx="1401177" cy="204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356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6"/>
          <p:cNvSpPr txBox="1">
            <a:spLocks noChangeArrowheads="1"/>
          </p:cNvSpPr>
          <p:nvPr/>
        </p:nvSpPr>
        <p:spPr bwMode="auto">
          <a:xfrm>
            <a:off x="1385887" y="454486"/>
            <a:ext cx="63722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defTabSz="449263">
              <a:spcBef>
                <a:spcPct val="20000"/>
              </a:spcBef>
              <a:buClr>
                <a:schemeClr val="bg1"/>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i="1">
                <a:solidFill>
                  <a:srgbClr val="0F5494"/>
                </a:solidFill>
                <a:latin typeface="Arial" pitchFamily="34" charset="0"/>
              </a:defRPr>
            </a:lvl1pPr>
            <a:lvl2pPr marL="742950" indent="-285750" defTabSz="449263">
              <a:spcBef>
                <a:spcPct val="20000"/>
              </a:spcBef>
              <a:buClr>
                <a:srgbClr val="009FBA"/>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F5494"/>
                </a:solidFill>
                <a:latin typeface="Arial"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F5494"/>
                </a:solidFill>
                <a:latin typeface="Arial"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9pPr>
          </a:lstStyle>
          <a:p>
            <a:pPr algn="ctr" eaLnBrk="1" hangingPunct="1">
              <a:spcBef>
                <a:spcPct val="0"/>
              </a:spcBef>
              <a:buClr>
                <a:srgbClr val="000000"/>
              </a:buClr>
              <a:buFontTx/>
              <a:buNone/>
              <a:defRPr/>
            </a:pPr>
            <a:r>
              <a:rPr lang="en-GB" altLang="en-US" b="1" i="0" dirty="0">
                <a:solidFill>
                  <a:srgbClr val="006600"/>
                </a:solidFill>
                <a:latin typeface="Roboto Slab" pitchFamily="2" charset="0"/>
                <a:ea typeface="Roboto Slab" pitchFamily="2" charset="0"/>
                <a:cs typeface="Roboto Slab" pitchFamily="2" charset="0"/>
              </a:rPr>
              <a:t>Common EU GPP Criteria</a:t>
            </a:r>
          </a:p>
        </p:txBody>
      </p:sp>
      <p:sp>
        <p:nvSpPr>
          <p:cNvPr id="47107" name="Rectangle 3"/>
          <p:cNvSpPr>
            <a:spLocks noChangeArrowheads="1"/>
          </p:cNvSpPr>
          <p:nvPr/>
        </p:nvSpPr>
        <p:spPr bwMode="auto">
          <a:xfrm>
            <a:off x="1601390" y="1124808"/>
            <a:ext cx="5941219" cy="362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1"/>
              </a:buClr>
              <a:buChar char="•"/>
              <a:tabLst>
                <a:tab pos="457200" algn="l"/>
                <a:tab pos="485775" algn="l"/>
              </a:tabLst>
              <a:defRPr sz="2400" i="1">
                <a:solidFill>
                  <a:srgbClr val="0F5494"/>
                </a:solidFill>
                <a:latin typeface="Arial" panose="020B0604020202020204" pitchFamily="34" charset="0"/>
              </a:defRPr>
            </a:lvl1pPr>
            <a:lvl2pPr marL="742950" indent="-285750">
              <a:spcBef>
                <a:spcPct val="20000"/>
              </a:spcBef>
              <a:buClr>
                <a:srgbClr val="009FBA"/>
              </a:buClr>
              <a:buChar char="•"/>
              <a:tabLst>
                <a:tab pos="457200" algn="l"/>
                <a:tab pos="485775" algn="l"/>
              </a:tabLst>
              <a:defRPr sz="2000" b="1">
                <a:solidFill>
                  <a:srgbClr val="0F5494"/>
                </a:solidFill>
                <a:latin typeface="Arial" panose="020B0604020202020204" pitchFamily="34" charset="0"/>
              </a:defRPr>
            </a:lvl2pPr>
            <a:lvl3pPr marL="1143000" indent="-228600">
              <a:spcBef>
                <a:spcPct val="20000"/>
              </a:spcBef>
              <a:tabLst>
                <a:tab pos="457200" algn="l"/>
                <a:tab pos="485775" algn="l"/>
              </a:tabLst>
              <a:defRPr sz="1400">
                <a:solidFill>
                  <a:srgbClr val="0F5494"/>
                </a:solidFill>
                <a:latin typeface="Arial" panose="020B0604020202020204" pitchFamily="34" charset="0"/>
              </a:defRPr>
            </a:lvl3pPr>
            <a:lvl4pPr marL="1600200" indent="-228600">
              <a:spcBef>
                <a:spcPct val="20000"/>
              </a:spcBef>
              <a:buChar char="–"/>
              <a:tabLst>
                <a:tab pos="457200" algn="l"/>
                <a:tab pos="485775" algn="l"/>
              </a:tabLst>
              <a:defRPr sz="2000">
                <a:solidFill>
                  <a:schemeClr val="tx1"/>
                </a:solidFill>
                <a:latin typeface="Arial" panose="020B0604020202020204" pitchFamily="34" charset="0"/>
              </a:defRPr>
            </a:lvl4pPr>
            <a:lvl5pPr marL="2057400" indent="-228600">
              <a:spcBef>
                <a:spcPct val="20000"/>
              </a:spcBef>
              <a:buChar char="»"/>
              <a:tabLst>
                <a:tab pos="457200" algn="l"/>
                <a:tab pos="485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 pos="485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 pos="485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 pos="485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 pos="485775" algn="l"/>
              </a:tabLst>
              <a:defRPr sz="2000">
                <a:solidFill>
                  <a:schemeClr val="tx1"/>
                </a:solidFill>
                <a:latin typeface="Arial" panose="020B0604020202020204" pitchFamily="34" charset="0"/>
              </a:defRPr>
            </a:lvl9pPr>
          </a:lstStyle>
          <a:p>
            <a:pPr algn="just">
              <a:lnSpc>
                <a:spcPct val="90000"/>
              </a:lnSpc>
              <a:buClr>
                <a:srgbClr val="0082B0"/>
              </a:buClr>
            </a:pPr>
            <a:r>
              <a:rPr lang="en-GB" altLang="en-US" sz="1400" i="0" dirty="0">
                <a:solidFill>
                  <a:srgbClr val="336699"/>
                </a:solidFill>
                <a:latin typeface="Roboto Slab" pitchFamily="2" charset="0"/>
                <a:ea typeface="Roboto Slab" pitchFamily="2" charset="0"/>
                <a:cs typeface="Roboto Slab" pitchFamily="2" charset="0"/>
              </a:rPr>
              <a:t>Clear, verifiable, justifiable and ambitious environmental criteria</a:t>
            </a:r>
          </a:p>
          <a:p>
            <a:pPr algn="just">
              <a:lnSpc>
                <a:spcPct val="90000"/>
              </a:lnSpc>
              <a:buClr>
                <a:srgbClr val="0082B0"/>
              </a:buClr>
            </a:pPr>
            <a:endParaRPr lang="en-GB" altLang="en-US" sz="1400" i="0" dirty="0">
              <a:solidFill>
                <a:srgbClr val="336699"/>
              </a:solidFill>
              <a:latin typeface="Roboto Slab" pitchFamily="2" charset="0"/>
              <a:ea typeface="Roboto Slab" pitchFamily="2" charset="0"/>
              <a:cs typeface="Roboto Slab" pitchFamily="2" charset="0"/>
            </a:endParaRPr>
          </a:p>
          <a:p>
            <a:pPr algn="just">
              <a:lnSpc>
                <a:spcPct val="90000"/>
              </a:lnSpc>
              <a:buClr>
                <a:srgbClr val="0082B0"/>
              </a:buClr>
            </a:pPr>
            <a:r>
              <a:rPr lang="en-GB" altLang="en-US" sz="1400" i="0" dirty="0">
                <a:solidFill>
                  <a:srgbClr val="336699"/>
                </a:solidFill>
                <a:latin typeface="Roboto Slab" pitchFamily="2" charset="0"/>
                <a:ea typeface="Roboto Slab" pitchFamily="2" charset="0"/>
                <a:cs typeface="Roboto Slab" pitchFamily="2" charset="0"/>
              </a:rPr>
              <a:t>Scientific evidence base, life-cycle approach</a:t>
            </a:r>
          </a:p>
          <a:p>
            <a:pPr algn="just">
              <a:lnSpc>
                <a:spcPct val="90000"/>
              </a:lnSpc>
              <a:buClr>
                <a:srgbClr val="0082B0"/>
              </a:buClr>
            </a:pPr>
            <a:endParaRPr lang="en-GB" altLang="en-US" sz="1400" i="0" dirty="0">
              <a:solidFill>
                <a:srgbClr val="336699"/>
              </a:solidFill>
              <a:latin typeface="Roboto Slab" pitchFamily="2" charset="0"/>
              <a:ea typeface="Roboto Slab" pitchFamily="2" charset="0"/>
              <a:cs typeface="Roboto Slab" pitchFamily="2" charset="0"/>
            </a:endParaRPr>
          </a:p>
          <a:p>
            <a:pPr algn="just">
              <a:lnSpc>
                <a:spcPct val="90000"/>
              </a:lnSpc>
              <a:buClr>
                <a:srgbClr val="0082B0"/>
              </a:buClr>
            </a:pPr>
            <a:r>
              <a:rPr lang="en-US" altLang="en-US" sz="1400" i="0" dirty="0">
                <a:solidFill>
                  <a:srgbClr val="336699"/>
                </a:solidFill>
                <a:latin typeface="Roboto Slab" pitchFamily="2" charset="0"/>
                <a:ea typeface="Roboto Slab" pitchFamily="2" charset="0"/>
                <a:cs typeface="Roboto Slab" pitchFamily="2" charset="0"/>
              </a:rPr>
              <a:t>Having common criteria reduces considerably the administrative burden for economic operators and for public administrations implementing GPP</a:t>
            </a:r>
          </a:p>
          <a:p>
            <a:pPr algn="just">
              <a:lnSpc>
                <a:spcPct val="90000"/>
              </a:lnSpc>
              <a:buClr>
                <a:srgbClr val="0082B0"/>
              </a:buClr>
            </a:pPr>
            <a:endParaRPr lang="en-US" altLang="en-US" sz="1400" i="0" dirty="0">
              <a:solidFill>
                <a:srgbClr val="336699"/>
              </a:solidFill>
              <a:latin typeface="Roboto Slab" pitchFamily="2" charset="0"/>
              <a:ea typeface="Roboto Slab" pitchFamily="2" charset="0"/>
              <a:cs typeface="Roboto Slab" pitchFamily="2" charset="0"/>
            </a:endParaRPr>
          </a:p>
          <a:p>
            <a:pPr algn="just">
              <a:lnSpc>
                <a:spcPct val="90000"/>
              </a:lnSpc>
              <a:buClr>
                <a:srgbClr val="0082B0"/>
              </a:buClr>
            </a:pPr>
            <a:r>
              <a:rPr lang="fr-BE" altLang="en-US" sz="1400" i="0" dirty="0">
                <a:solidFill>
                  <a:srgbClr val="336699"/>
                </a:solidFill>
                <a:latin typeface="Roboto Slab" pitchFamily="2" charset="0"/>
                <a:ea typeface="Roboto Slab" pitchFamily="2" charset="0"/>
                <a:cs typeface="Roboto Slab" pitchFamily="2" charset="0"/>
              </a:rPr>
              <a:t>~ 20 </a:t>
            </a:r>
            <a:r>
              <a:rPr lang="fr-BE" altLang="en-US" sz="1400" i="0" dirty="0" err="1">
                <a:solidFill>
                  <a:srgbClr val="336699"/>
                </a:solidFill>
                <a:latin typeface="Roboto Slab" pitchFamily="2" charset="0"/>
                <a:ea typeface="Roboto Slab" pitchFamily="2" charset="0"/>
                <a:cs typeface="Roboto Slab" pitchFamily="2" charset="0"/>
              </a:rPr>
              <a:t>product</a:t>
            </a:r>
            <a:r>
              <a:rPr lang="fr-BE" altLang="en-US" sz="1400" i="0" dirty="0">
                <a:solidFill>
                  <a:srgbClr val="336699"/>
                </a:solidFill>
                <a:latin typeface="Roboto Slab" pitchFamily="2" charset="0"/>
                <a:ea typeface="Roboto Slab" pitchFamily="2" charset="0"/>
                <a:cs typeface="Roboto Slab" pitchFamily="2" charset="0"/>
              </a:rPr>
              <a:t> groups </a:t>
            </a:r>
            <a:r>
              <a:rPr lang="fr-BE" altLang="en-US" sz="1400" i="0" dirty="0" err="1">
                <a:solidFill>
                  <a:srgbClr val="336699"/>
                </a:solidFill>
                <a:latin typeface="Roboto Slab" pitchFamily="2" charset="0"/>
                <a:ea typeface="Roboto Slab" pitchFamily="2" charset="0"/>
                <a:cs typeface="Roboto Slab" pitchFamily="2" charset="0"/>
              </a:rPr>
              <a:t>covered</a:t>
            </a:r>
            <a:r>
              <a:rPr lang="fr-BE" altLang="en-US" sz="1400" i="0" dirty="0">
                <a:solidFill>
                  <a:srgbClr val="336699"/>
                </a:solidFill>
                <a:latin typeface="Roboto Slab" pitchFamily="2" charset="0"/>
                <a:ea typeface="Roboto Slab" pitchFamily="2" charset="0"/>
                <a:cs typeface="Roboto Slab" pitchFamily="2" charset="0"/>
              </a:rPr>
              <a:t> (e.g. </a:t>
            </a:r>
            <a:r>
              <a:rPr lang="fr-BE" altLang="en-US" sz="1400" i="0" dirty="0" err="1">
                <a:solidFill>
                  <a:srgbClr val="336699"/>
                </a:solidFill>
                <a:latin typeface="Roboto Slab" pitchFamily="2" charset="0"/>
                <a:ea typeface="Roboto Slab" pitchFamily="2" charset="0"/>
                <a:cs typeface="Roboto Slab" pitchFamily="2" charset="0"/>
              </a:rPr>
              <a:t>food</a:t>
            </a:r>
            <a:r>
              <a:rPr lang="fr-BE" altLang="en-US" sz="1400" i="0" dirty="0">
                <a:solidFill>
                  <a:srgbClr val="336699"/>
                </a:solidFill>
                <a:latin typeface="Roboto Slab" pitchFamily="2" charset="0"/>
                <a:ea typeface="Roboto Slab" pitchFamily="2" charset="0"/>
                <a:cs typeface="Roboto Slab" pitchFamily="2" charset="0"/>
              </a:rPr>
              <a:t> and catering services, </a:t>
            </a:r>
            <a:r>
              <a:rPr lang="fr-BE" altLang="en-US" sz="1400" i="0" dirty="0" err="1">
                <a:solidFill>
                  <a:srgbClr val="336699"/>
                </a:solidFill>
                <a:latin typeface="Roboto Slab" pitchFamily="2" charset="0"/>
                <a:ea typeface="Roboto Slab" pitchFamily="2" charset="0"/>
                <a:cs typeface="Roboto Slab" pitchFamily="2" charset="0"/>
              </a:rPr>
              <a:t>cleaning</a:t>
            </a:r>
            <a:r>
              <a:rPr lang="fr-BE" altLang="en-US" sz="1400" i="0" dirty="0">
                <a:solidFill>
                  <a:srgbClr val="336699"/>
                </a:solidFill>
                <a:latin typeface="Roboto Slab" pitchFamily="2" charset="0"/>
                <a:ea typeface="Roboto Slab" pitchFamily="2" charset="0"/>
                <a:cs typeface="Roboto Slab" pitchFamily="2" charset="0"/>
              </a:rPr>
              <a:t> services, public </a:t>
            </a:r>
            <a:r>
              <a:rPr lang="fr-BE" altLang="en-US" sz="1400" i="0" dirty="0" err="1">
                <a:solidFill>
                  <a:srgbClr val="336699"/>
                </a:solidFill>
                <a:latin typeface="Roboto Slab" pitchFamily="2" charset="0"/>
                <a:ea typeface="Roboto Slab" pitchFamily="2" charset="0"/>
                <a:cs typeface="Roboto Slab" pitchFamily="2" charset="0"/>
              </a:rPr>
              <a:t>space</a:t>
            </a:r>
            <a:r>
              <a:rPr lang="fr-BE" altLang="en-US" sz="1400" i="0" dirty="0">
                <a:solidFill>
                  <a:srgbClr val="336699"/>
                </a:solidFill>
                <a:latin typeface="Roboto Slab" pitchFamily="2" charset="0"/>
                <a:ea typeface="Roboto Slab" pitchFamily="2" charset="0"/>
                <a:cs typeface="Roboto Slab" pitchFamily="2" charset="0"/>
              </a:rPr>
              <a:t> maintenance, computers, </a:t>
            </a:r>
            <a:r>
              <a:rPr lang="fr-BE" altLang="en-US" sz="1400" i="0" dirty="0" err="1">
                <a:solidFill>
                  <a:srgbClr val="336699"/>
                </a:solidFill>
                <a:latin typeface="Roboto Slab" pitchFamily="2" charset="0"/>
                <a:ea typeface="Roboto Slab" pitchFamily="2" charset="0"/>
                <a:cs typeface="Roboto Slab" pitchFamily="2" charset="0"/>
              </a:rPr>
              <a:t>vehicles</a:t>
            </a:r>
            <a:r>
              <a:rPr lang="fr-BE" altLang="en-US" sz="1400" i="0" dirty="0">
                <a:solidFill>
                  <a:srgbClr val="336699"/>
                </a:solidFill>
                <a:latin typeface="Roboto Slab" pitchFamily="2" charset="0"/>
                <a:ea typeface="Roboto Slab" pitchFamily="2" charset="0"/>
                <a:cs typeface="Roboto Slab" pitchFamily="2" charset="0"/>
              </a:rPr>
              <a:t>, data centres, etc.)</a:t>
            </a:r>
          </a:p>
          <a:p>
            <a:pPr algn="just">
              <a:lnSpc>
                <a:spcPct val="90000"/>
              </a:lnSpc>
              <a:buClr>
                <a:srgbClr val="0082B0"/>
              </a:buClr>
            </a:pPr>
            <a:endParaRPr lang="fr-BE" altLang="en-US" sz="1400" i="0" dirty="0">
              <a:solidFill>
                <a:srgbClr val="336699"/>
              </a:solidFill>
              <a:latin typeface="Roboto Slab" pitchFamily="2" charset="0"/>
              <a:ea typeface="Roboto Slab" pitchFamily="2" charset="0"/>
              <a:cs typeface="Roboto Slab" pitchFamily="2" charset="0"/>
            </a:endParaRPr>
          </a:p>
          <a:p>
            <a:pPr algn="just">
              <a:lnSpc>
                <a:spcPct val="90000"/>
              </a:lnSpc>
              <a:buClr>
                <a:srgbClr val="0082B0"/>
              </a:buClr>
            </a:pPr>
            <a:r>
              <a:rPr lang="fr-BE" altLang="en-US" sz="1400" i="0" dirty="0" err="1">
                <a:solidFill>
                  <a:srgbClr val="336699"/>
                </a:solidFill>
                <a:latin typeface="Roboto Slab" pitchFamily="2" charset="0"/>
                <a:ea typeface="Roboto Slab" pitchFamily="2" charset="0"/>
                <a:cs typeface="Roboto Slab" pitchFamily="2" charset="0"/>
              </a:rPr>
              <a:t>Voluntary</a:t>
            </a:r>
            <a:r>
              <a:rPr lang="fr-BE" altLang="en-US" sz="1400" i="0" dirty="0">
                <a:solidFill>
                  <a:srgbClr val="336699"/>
                </a:solidFill>
                <a:latin typeface="Roboto Slab" pitchFamily="2" charset="0"/>
                <a:ea typeface="Roboto Slab" pitchFamily="2" charset="0"/>
                <a:cs typeface="Roboto Slab" pitchFamily="2" charset="0"/>
              </a:rPr>
              <a:t> (</a:t>
            </a:r>
            <a:r>
              <a:rPr lang="fr-BE" altLang="en-US" sz="1400" i="0" dirty="0" err="1">
                <a:solidFill>
                  <a:srgbClr val="336699"/>
                </a:solidFill>
                <a:latin typeface="Roboto Slab" pitchFamily="2" charset="0"/>
                <a:ea typeface="Roboto Slab" pitchFamily="2" charset="0"/>
                <a:cs typeface="Roboto Slab" pitchFamily="2" charset="0"/>
              </a:rPr>
              <a:t>unless</a:t>
            </a:r>
            <a:r>
              <a:rPr lang="fr-BE" altLang="en-US" sz="1400" i="0" dirty="0">
                <a:solidFill>
                  <a:srgbClr val="336699"/>
                </a:solidFill>
                <a:latin typeface="Roboto Slab" pitchFamily="2" charset="0"/>
                <a:ea typeface="Roboto Slab" pitchFamily="2" charset="0"/>
                <a:cs typeface="Roboto Slab" pitchFamily="2" charset="0"/>
              </a:rPr>
              <a:t> </a:t>
            </a:r>
            <a:r>
              <a:rPr lang="fr-BE" altLang="en-US" sz="1400" i="0" dirty="0" err="1">
                <a:solidFill>
                  <a:srgbClr val="336699"/>
                </a:solidFill>
                <a:latin typeface="Roboto Slab" pitchFamily="2" charset="0"/>
                <a:ea typeface="Roboto Slab" pitchFamily="2" charset="0"/>
                <a:cs typeface="Roboto Slab" pitchFamily="2" charset="0"/>
              </a:rPr>
              <a:t>differently</a:t>
            </a:r>
            <a:r>
              <a:rPr lang="fr-BE" altLang="en-US" sz="1400" i="0" dirty="0">
                <a:solidFill>
                  <a:srgbClr val="336699"/>
                </a:solidFill>
                <a:latin typeface="Roboto Slab" pitchFamily="2" charset="0"/>
                <a:ea typeface="Roboto Slab" pitchFamily="2" charset="0"/>
                <a:cs typeface="Roboto Slab" pitchFamily="2" charset="0"/>
              </a:rPr>
              <a:t> </a:t>
            </a:r>
            <a:r>
              <a:rPr lang="fr-BE" altLang="en-US" sz="1400" i="0" dirty="0" err="1">
                <a:solidFill>
                  <a:srgbClr val="336699"/>
                </a:solidFill>
                <a:latin typeface="Roboto Slab" pitchFamily="2" charset="0"/>
                <a:ea typeface="Roboto Slab" pitchFamily="2" charset="0"/>
                <a:cs typeface="Roboto Slab" pitchFamily="2" charset="0"/>
              </a:rPr>
              <a:t>defined</a:t>
            </a:r>
            <a:r>
              <a:rPr lang="fr-BE" altLang="en-US" sz="1400" i="0" dirty="0">
                <a:solidFill>
                  <a:srgbClr val="336699"/>
                </a:solidFill>
                <a:latin typeface="Roboto Slab" pitchFamily="2" charset="0"/>
                <a:ea typeface="Roboto Slab" pitchFamily="2" charset="0"/>
                <a:cs typeface="Roboto Slab" pitchFamily="2" charset="0"/>
              </a:rPr>
              <a:t> by </a:t>
            </a:r>
            <a:r>
              <a:rPr lang="fr-BE" altLang="en-US" sz="1400" i="0" dirty="0" err="1">
                <a:solidFill>
                  <a:srgbClr val="336699"/>
                </a:solidFill>
                <a:latin typeface="Roboto Slab" pitchFamily="2" charset="0"/>
                <a:ea typeface="Roboto Slab" pitchFamily="2" charset="0"/>
                <a:cs typeface="Roboto Slab" pitchFamily="2" charset="0"/>
              </a:rPr>
              <a:t>Member</a:t>
            </a:r>
            <a:r>
              <a:rPr lang="fr-BE" altLang="en-US" sz="1400" i="0" dirty="0">
                <a:solidFill>
                  <a:srgbClr val="336699"/>
                </a:solidFill>
                <a:latin typeface="Roboto Slab" pitchFamily="2" charset="0"/>
                <a:ea typeface="Roboto Slab" pitchFamily="2" charset="0"/>
                <a:cs typeface="Roboto Slab" pitchFamily="2" charset="0"/>
              </a:rPr>
              <a:t> States)</a:t>
            </a:r>
          </a:p>
          <a:p>
            <a:pPr algn="just">
              <a:lnSpc>
                <a:spcPct val="90000"/>
              </a:lnSpc>
              <a:buClr>
                <a:srgbClr val="0082B0"/>
              </a:buClr>
            </a:pPr>
            <a:endParaRPr lang="fr-BE" altLang="en-US" sz="1400" i="0" dirty="0">
              <a:solidFill>
                <a:srgbClr val="336699"/>
              </a:solidFill>
              <a:latin typeface="Roboto Slab" pitchFamily="2" charset="0"/>
              <a:ea typeface="Roboto Slab" pitchFamily="2" charset="0"/>
              <a:cs typeface="Roboto Slab" pitchFamily="2" charset="0"/>
            </a:endParaRPr>
          </a:p>
          <a:p>
            <a:pPr algn="just">
              <a:lnSpc>
                <a:spcPct val="90000"/>
              </a:lnSpc>
              <a:buClr>
                <a:srgbClr val="0082B0"/>
              </a:buClr>
            </a:pPr>
            <a:r>
              <a:rPr lang="fr-BE" altLang="en-US" sz="1400" i="0" dirty="0">
                <a:solidFill>
                  <a:srgbClr val="336699"/>
                </a:solidFill>
                <a:latin typeface="Roboto Slab" pitchFamily="2" charset="0"/>
                <a:ea typeface="Roboto Slab" pitchFamily="2" charset="0"/>
                <a:cs typeface="Roboto Slab" pitchFamily="2" charset="0"/>
              </a:rPr>
              <a:t>Section on LCC </a:t>
            </a:r>
            <a:r>
              <a:rPr lang="fr-BE" altLang="en-US" sz="1400" i="0" dirty="0" err="1">
                <a:solidFill>
                  <a:srgbClr val="336699"/>
                </a:solidFill>
                <a:latin typeface="Roboto Slab" pitchFamily="2" charset="0"/>
                <a:ea typeface="Roboto Slab" pitchFamily="2" charset="0"/>
                <a:cs typeface="Roboto Slab" pitchFamily="2" charset="0"/>
              </a:rPr>
              <a:t>is</a:t>
            </a:r>
            <a:r>
              <a:rPr lang="fr-BE" altLang="en-US" sz="1400" i="0" dirty="0">
                <a:solidFill>
                  <a:srgbClr val="336699"/>
                </a:solidFill>
                <a:latin typeface="Roboto Slab" pitchFamily="2" charset="0"/>
                <a:ea typeface="Roboto Slab" pitchFamily="2" charset="0"/>
                <a:cs typeface="Roboto Slab" pitchFamily="2" charset="0"/>
              </a:rPr>
              <a:t> </a:t>
            </a:r>
            <a:r>
              <a:rPr lang="fr-BE" altLang="en-US" sz="1400" i="0" dirty="0" err="1">
                <a:solidFill>
                  <a:srgbClr val="336699"/>
                </a:solidFill>
                <a:latin typeface="Roboto Slab" pitchFamily="2" charset="0"/>
                <a:ea typeface="Roboto Slab" pitchFamily="2" charset="0"/>
                <a:cs typeface="Roboto Slab" pitchFamily="2" charset="0"/>
              </a:rPr>
              <a:t>always</a:t>
            </a:r>
            <a:r>
              <a:rPr lang="fr-BE" altLang="en-US" sz="1400" i="0" dirty="0">
                <a:solidFill>
                  <a:srgbClr val="336699"/>
                </a:solidFill>
                <a:latin typeface="Roboto Slab" pitchFamily="2" charset="0"/>
                <a:ea typeface="Roboto Slab" pitchFamily="2" charset="0"/>
                <a:cs typeface="Roboto Slab" pitchFamily="2" charset="0"/>
              </a:rPr>
              <a:t> </a:t>
            </a:r>
            <a:r>
              <a:rPr lang="fr-BE" altLang="en-US" sz="1400" i="0" dirty="0" err="1">
                <a:solidFill>
                  <a:srgbClr val="336699"/>
                </a:solidFill>
                <a:latin typeface="Roboto Slab" pitchFamily="2" charset="0"/>
                <a:ea typeface="Roboto Slab" pitchFamily="2" charset="0"/>
                <a:cs typeface="Roboto Slab" pitchFamily="2" charset="0"/>
              </a:rPr>
              <a:t>inlcuded</a:t>
            </a:r>
            <a:r>
              <a:rPr lang="fr-BE" altLang="en-US" sz="1400" i="0" dirty="0">
                <a:solidFill>
                  <a:srgbClr val="336699"/>
                </a:solidFill>
                <a:latin typeface="Roboto Slab" pitchFamily="2" charset="0"/>
                <a:ea typeface="Roboto Slab" pitchFamily="2" charset="0"/>
                <a:cs typeface="Roboto Slab" pitchFamily="2" charset="0"/>
              </a:rPr>
              <a:t> </a:t>
            </a:r>
            <a:endParaRPr lang="en-GB" altLang="en-US" sz="1400" i="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3458131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6"/>
          <p:cNvSpPr txBox="1">
            <a:spLocks noChangeArrowheads="1"/>
          </p:cNvSpPr>
          <p:nvPr/>
        </p:nvSpPr>
        <p:spPr bwMode="auto">
          <a:xfrm>
            <a:off x="1385887" y="518494"/>
            <a:ext cx="63722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defTabSz="449263">
              <a:spcBef>
                <a:spcPct val="20000"/>
              </a:spcBef>
              <a:buClr>
                <a:schemeClr val="bg1"/>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i="1">
                <a:solidFill>
                  <a:srgbClr val="0F5494"/>
                </a:solidFill>
                <a:latin typeface="Arial" pitchFamily="34" charset="0"/>
              </a:defRPr>
            </a:lvl1pPr>
            <a:lvl2pPr marL="742950" indent="-285750" defTabSz="449263">
              <a:spcBef>
                <a:spcPct val="20000"/>
              </a:spcBef>
              <a:buClr>
                <a:srgbClr val="009FBA"/>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F5494"/>
                </a:solidFill>
                <a:latin typeface="Arial"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F5494"/>
                </a:solidFill>
                <a:latin typeface="Arial"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9pPr>
          </a:lstStyle>
          <a:p>
            <a:pPr algn="ctr" eaLnBrk="1" hangingPunct="1">
              <a:spcBef>
                <a:spcPct val="0"/>
              </a:spcBef>
              <a:buClr>
                <a:srgbClr val="000000"/>
              </a:buClr>
              <a:buFontTx/>
              <a:buNone/>
              <a:defRPr/>
            </a:pPr>
            <a:r>
              <a:rPr lang="en-GB" altLang="en-US" sz="2800" b="1" i="0" dirty="0">
                <a:solidFill>
                  <a:srgbClr val="006600"/>
                </a:solidFill>
                <a:latin typeface="Roboto Slab" pitchFamily="2" charset="0"/>
                <a:ea typeface="Roboto Slab" pitchFamily="2" charset="0"/>
                <a:cs typeface="Roboto Slab" pitchFamily="2" charset="0"/>
              </a:rPr>
              <a:t>EU GPP Criteria</a:t>
            </a:r>
          </a:p>
        </p:txBody>
      </p:sp>
      <p:grpSp>
        <p:nvGrpSpPr>
          <p:cNvPr id="49155" name="Group 14"/>
          <p:cNvGrpSpPr>
            <a:grpSpLocks/>
          </p:cNvGrpSpPr>
          <p:nvPr/>
        </p:nvGrpSpPr>
        <p:grpSpPr bwMode="auto">
          <a:xfrm>
            <a:off x="5087007" y="2738206"/>
            <a:ext cx="3226698" cy="360760"/>
            <a:chOff x="5249234" y="3570930"/>
            <a:chExt cx="4301435" cy="482073"/>
          </a:xfrm>
        </p:grpSpPr>
        <p:sp>
          <p:nvSpPr>
            <p:cNvPr id="49177" name="TextBox 5"/>
            <p:cNvSpPr txBox="1">
              <a:spLocks noChangeArrowheads="1"/>
            </p:cNvSpPr>
            <p:nvPr/>
          </p:nvSpPr>
          <p:spPr bwMode="auto">
            <a:xfrm>
              <a:off x="6137572" y="3594114"/>
              <a:ext cx="3413097" cy="4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a:spcBef>
                  <a:spcPct val="20000"/>
                </a:spcBef>
                <a:buClr>
                  <a:schemeClr val="bg1"/>
                </a:buClr>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400" i="1">
                  <a:solidFill>
                    <a:srgbClr val="0F5494"/>
                  </a:solidFill>
                  <a:latin typeface="Arial" panose="020B0604020202020204" pitchFamily="34" charset="0"/>
                </a:defRPr>
              </a:lvl1pPr>
              <a:lvl2pPr marL="742950" indent="-285750" defTabSz="449263">
                <a:spcBef>
                  <a:spcPct val="20000"/>
                </a:spcBef>
                <a:buClr>
                  <a:srgbClr val="009FBA"/>
                </a:buClr>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0F5494"/>
                  </a:solidFill>
                  <a:latin typeface="Arial" panose="020B0604020202020204" pitchFamily="34" charset="0"/>
                </a:defRPr>
              </a:lvl2pPr>
              <a:lvl3pPr marL="1143000" indent="-228600" defTabSz="449263">
                <a:spcBef>
                  <a:spcPct val="200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0F5494"/>
                  </a:solidFill>
                  <a:latin typeface="Arial" panose="020B0604020202020204" pitchFamily="34" charset="0"/>
                </a:defRPr>
              </a:lvl3pPr>
              <a:lvl4pPr marL="1600200" indent="-228600" defTabSz="449263">
                <a:spcBef>
                  <a:spcPct val="20000"/>
                </a:spcBef>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4pPr>
              <a:lvl5pPr marL="2057400" indent="-228600" defTabSz="449263">
                <a:spcBef>
                  <a:spcPct val="20000"/>
                </a:spcBef>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9pPr>
            </a:lstStyle>
            <a:p>
              <a:pPr>
                <a:spcBef>
                  <a:spcPts val="450"/>
                </a:spcBef>
                <a:buClr>
                  <a:srgbClr val="006600"/>
                </a:buClr>
                <a:buNone/>
              </a:pPr>
              <a:r>
                <a:rPr lang="en-GB" altLang="en-US" sz="1600" i="0" dirty="0">
                  <a:latin typeface="Roboto Slab" pitchFamily="2" charset="0"/>
                  <a:ea typeface="Roboto Slab" pitchFamily="2" charset="0"/>
                  <a:cs typeface="Roboto Slab" pitchFamily="2" charset="0"/>
                </a:rPr>
                <a:t>Food &amp; Catering services</a:t>
              </a:r>
              <a:endParaRPr lang="en-GB" altLang="en-US" sz="1050" i="0" dirty="0">
                <a:solidFill>
                  <a:srgbClr val="002060"/>
                </a:solidFill>
                <a:latin typeface="Roboto Slab" pitchFamily="2" charset="0"/>
                <a:ea typeface="Roboto Slab" pitchFamily="2" charset="0"/>
                <a:cs typeface="Roboto Slab" pitchFamily="2" charset="0"/>
              </a:endParaRPr>
            </a:p>
          </p:txBody>
        </p:sp>
        <p:pic>
          <p:nvPicPr>
            <p:cNvPr id="49178" name="Picture 40" descr="5067587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9234" y="3570930"/>
              <a:ext cx="725363" cy="48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56" name="TextBox 10"/>
          <p:cNvSpPr txBox="1">
            <a:spLocks noChangeArrowheads="1"/>
          </p:cNvSpPr>
          <p:nvPr/>
        </p:nvSpPr>
        <p:spPr bwMode="auto">
          <a:xfrm>
            <a:off x="2220515" y="1557910"/>
            <a:ext cx="2853666" cy="64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a:spcBef>
                <a:spcPct val="20000"/>
              </a:spcBef>
              <a:buClr>
                <a:schemeClr val="bg1"/>
              </a:buClr>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400" i="1">
                <a:solidFill>
                  <a:srgbClr val="0F5494"/>
                </a:solidFill>
                <a:latin typeface="Arial" panose="020B0604020202020204" pitchFamily="34" charset="0"/>
              </a:defRPr>
            </a:lvl1pPr>
            <a:lvl2pPr marL="742950" indent="-285750" defTabSz="449263">
              <a:spcBef>
                <a:spcPct val="20000"/>
              </a:spcBef>
              <a:buClr>
                <a:srgbClr val="009FBA"/>
              </a:buClr>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0F5494"/>
                </a:solidFill>
                <a:latin typeface="Arial" panose="020B0604020202020204" pitchFamily="34" charset="0"/>
              </a:defRPr>
            </a:lvl2pPr>
            <a:lvl3pPr marL="1143000" indent="-228600" defTabSz="449263">
              <a:spcBef>
                <a:spcPct val="200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0F5494"/>
                </a:solidFill>
                <a:latin typeface="Arial" panose="020B0604020202020204" pitchFamily="34" charset="0"/>
              </a:defRPr>
            </a:lvl3pPr>
            <a:lvl4pPr marL="1600200" indent="-228600" defTabSz="449263">
              <a:spcBef>
                <a:spcPct val="20000"/>
              </a:spcBef>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4pPr>
            <a:lvl5pPr marL="2057400" indent="-228600" defTabSz="449263">
              <a:spcBef>
                <a:spcPct val="20000"/>
              </a:spcBef>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9pPr>
          </a:lstStyle>
          <a:p>
            <a:pPr>
              <a:spcBef>
                <a:spcPts val="450"/>
              </a:spcBef>
              <a:buClr>
                <a:srgbClr val="006600"/>
              </a:buClr>
              <a:buNone/>
            </a:pPr>
            <a:r>
              <a:rPr lang="en-GB" altLang="en-US" sz="1600" i="0">
                <a:solidFill>
                  <a:srgbClr val="006699"/>
                </a:solidFill>
                <a:latin typeface="Roboto Slab" pitchFamily="2" charset="0"/>
                <a:ea typeface="Roboto Slab" pitchFamily="2" charset="0"/>
                <a:cs typeface="Roboto Slab" pitchFamily="2" charset="0"/>
              </a:rPr>
              <a:t>Computer, monitors, tablets</a:t>
            </a:r>
          </a:p>
          <a:p>
            <a:pPr>
              <a:spcBef>
                <a:spcPts val="450"/>
              </a:spcBef>
              <a:buClr>
                <a:srgbClr val="006600"/>
              </a:buClr>
              <a:buNone/>
            </a:pPr>
            <a:r>
              <a:rPr lang="en-GB" altLang="en-US" sz="1600" i="0">
                <a:solidFill>
                  <a:srgbClr val="006699"/>
                </a:solidFill>
                <a:latin typeface="Roboto Slab" pitchFamily="2" charset="0"/>
                <a:ea typeface="Roboto Slab" pitchFamily="2" charset="0"/>
                <a:cs typeface="Roboto Slab" pitchFamily="2" charset="0"/>
              </a:rPr>
              <a:t>and smartphones</a:t>
            </a:r>
          </a:p>
        </p:txBody>
      </p:sp>
      <p:sp>
        <p:nvSpPr>
          <p:cNvPr id="49157" name="TextBox 15"/>
          <p:cNvSpPr txBox="1">
            <a:spLocks noChangeArrowheads="1"/>
          </p:cNvSpPr>
          <p:nvPr/>
        </p:nvSpPr>
        <p:spPr bwMode="auto">
          <a:xfrm>
            <a:off x="5745965" y="2224451"/>
            <a:ext cx="1111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a:spcBef>
                <a:spcPct val="20000"/>
              </a:spcBef>
              <a:buClr>
                <a:schemeClr val="bg1"/>
              </a:buClr>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400" i="1">
                <a:solidFill>
                  <a:srgbClr val="0F5494"/>
                </a:solidFill>
                <a:latin typeface="Arial" panose="020B0604020202020204" pitchFamily="34" charset="0"/>
              </a:defRPr>
            </a:lvl1pPr>
            <a:lvl2pPr marL="742950" indent="-285750" defTabSz="449263">
              <a:spcBef>
                <a:spcPct val="20000"/>
              </a:spcBef>
              <a:buClr>
                <a:srgbClr val="009FBA"/>
              </a:buClr>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0F5494"/>
                </a:solidFill>
                <a:latin typeface="Arial" panose="020B0604020202020204" pitchFamily="34" charset="0"/>
              </a:defRPr>
            </a:lvl2pPr>
            <a:lvl3pPr marL="1143000" indent="-228600" defTabSz="449263">
              <a:spcBef>
                <a:spcPct val="200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0F5494"/>
                </a:solidFill>
                <a:latin typeface="Arial" panose="020B0604020202020204" pitchFamily="34" charset="0"/>
              </a:defRPr>
            </a:lvl3pPr>
            <a:lvl4pPr marL="1600200" indent="-228600" defTabSz="449263">
              <a:spcBef>
                <a:spcPct val="20000"/>
              </a:spcBef>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4pPr>
            <a:lvl5pPr marL="2057400" indent="-228600" defTabSz="449263">
              <a:spcBef>
                <a:spcPct val="20000"/>
              </a:spcBef>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9pPr>
          </a:lstStyle>
          <a:p>
            <a:pPr>
              <a:spcBef>
                <a:spcPts val="450"/>
              </a:spcBef>
              <a:buClr>
                <a:srgbClr val="006600"/>
              </a:buClr>
              <a:buNone/>
            </a:pPr>
            <a:r>
              <a:rPr lang="en-GB" altLang="en-US" sz="1600" i="0" dirty="0">
                <a:solidFill>
                  <a:srgbClr val="006699"/>
                </a:solidFill>
                <a:latin typeface="Roboto Slab" pitchFamily="2" charset="0"/>
                <a:ea typeface="Roboto Slab" pitchFamily="2" charset="0"/>
                <a:cs typeface="Roboto Slab" pitchFamily="2" charset="0"/>
              </a:rPr>
              <a:t>Furniture</a:t>
            </a:r>
          </a:p>
        </p:txBody>
      </p:sp>
      <p:pic>
        <p:nvPicPr>
          <p:cNvPr id="49158" name="Picture 37" descr="996793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346" y="1635301"/>
            <a:ext cx="546497"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38" descr="200314329-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3943" y="2163247"/>
            <a:ext cx="539354"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Box 29"/>
          <p:cNvSpPr txBox="1">
            <a:spLocks noChangeArrowheads="1"/>
          </p:cNvSpPr>
          <p:nvPr/>
        </p:nvSpPr>
        <p:spPr bwMode="auto">
          <a:xfrm>
            <a:off x="2195512" y="1188816"/>
            <a:ext cx="2842445" cy="44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a:spcBef>
                <a:spcPct val="20000"/>
              </a:spcBef>
              <a:buClr>
                <a:schemeClr val="bg1"/>
              </a:buClr>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400" i="1">
                <a:solidFill>
                  <a:srgbClr val="0F5494"/>
                </a:solidFill>
                <a:latin typeface="Arial" panose="020B0604020202020204" pitchFamily="34" charset="0"/>
              </a:defRPr>
            </a:lvl1pPr>
            <a:lvl2pPr marL="742950" indent="-285750" defTabSz="449263">
              <a:spcBef>
                <a:spcPct val="20000"/>
              </a:spcBef>
              <a:buClr>
                <a:srgbClr val="009FBA"/>
              </a:buClr>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0F5494"/>
                </a:solidFill>
                <a:latin typeface="Arial" panose="020B0604020202020204" pitchFamily="34" charset="0"/>
              </a:defRPr>
            </a:lvl2pPr>
            <a:lvl3pPr marL="1143000" indent="-228600" defTabSz="449263">
              <a:spcBef>
                <a:spcPct val="200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0F5494"/>
                </a:solidFill>
                <a:latin typeface="Arial" panose="020B0604020202020204" pitchFamily="34" charset="0"/>
              </a:defRPr>
            </a:lvl3pPr>
            <a:lvl4pPr marL="1600200" indent="-228600" defTabSz="449263">
              <a:spcBef>
                <a:spcPct val="20000"/>
              </a:spcBef>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4pPr>
            <a:lvl5pPr marL="2057400" indent="-228600" defTabSz="449263">
              <a:spcBef>
                <a:spcPct val="20000"/>
              </a:spcBef>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9pPr>
          </a:lstStyle>
          <a:p>
            <a:pPr>
              <a:spcBef>
                <a:spcPts val="450"/>
              </a:spcBef>
              <a:buClr>
                <a:srgbClr val="006600"/>
              </a:buClr>
              <a:buNone/>
            </a:pPr>
            <a:r>
              <a:rPr lang="en-GB" altLang="en-US" sz="1600" i="0">
                <a:solidFill>
                  <a:srgbClr val="006699"/>
                </a:solidFill>
                <a:latin typeface="Roboto Slab" pitchFamily="2" charset="0"/>
                <a:ea typeface="Roboto Slab" pitchFamily="2" charset="0"/>
                <a:cs typeface="Roboto Slab" pitchFamily="2" charset="0"/>
              </a:rPr>
              <a:t>Copying and graphic paper </a:t>
            </a:r>
          </a:p>
          <a:p>
            <a:pPr>
              <a:spcBef>
                <a:spcPts val="450"/>
              </a:spcBef>
              <a:buClr>
                <a:srgbClr val="006600"/>
              </a:buClr>
              <a:buNone/>
            </a:pPr>
            <a:endParaRPr lang="en-GB" altLang="en-US" sz="300" i="0">
              <a:latin typeface="Roboto Slab" pitchFamily="2" charset="0"/>
              <a:ea typeface="Roboto Slab" pitchFamily="2" charset="0"/>
              <a:cs typeface="Roboto Slab" pitchFamily="2" charset="0"/>
            </a:endParaRPr>
          </a:p>
        </p:txBody>
      </p:sp>
      <p:pic>
        <p:nvPicPr>
          <p:cNvPr id="49161" name="Picture 35" descr="1365901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6159" y="1135238"/>
            <a:ext cx="545306"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62" name="Group 14"/>
          <p:cNvGrpSpPr>
            <a:grpSpLocks/>
          </p:cNvGrpSpPr>
          <p:nvPr/>
        </p:nvGrpSpPr>
        <p:grpSpPr bwMode="auto">
          <a:xfrm>
            <a:off x="5054626" y="1161968"/>
            <a:ext cx="3186113" cy="622875"/>
            <a:chOff x="4572010" y="2297892"/>
            <a:chExt cx="4248084" cy="832444"/>
          </a:xfrm>
        </p:grpSpPr>
        <p:sp>
          <p:nvSpPr>
            <p:cNvPr id="21" name="TextBox 20"/>
            <p:cNvSpPr txBox="1"/>
            <p:nvPr/>
          </p:nvSpPr>
          <p:spPr>
            <a:xfrm>
              <a:off x="5392734" y="2348811"/>
              <a:ext cx="3427360" cy="781525"/>
            </a:xfrm>
            <a:prstGeom prst="rect">
              <a:avLst/>
            </a:prstGeom>
            <a:noFill/>
          </p:spPr>
          <p:txBody>
            <a:bodyPr>
              <a:spAutoFit/>
            </a:bodyPr>
            <a:lstStyle/>
            <a:p>
              <a:pPr defTabSz="336947">
                <a:spcBef>
                  <a:spcPts val="450"/>
                </a:spcBef>
                <a:buClr>
                  <a:srgbClr val="006600"/>
                </a:buClr>
                <a:tabLst>
                  <a:tab pos="257175" algn="l"/>
                  <a:tab pos="684610" algn="l"/>
                  <a:tab pos="1370410" algn="l"/>
                  <a:tab pos="2056210" algn="l"/>
                  <a:tab pos="2742010" algn="l"/>
                  <a:tab pos="3427810" algn="l"/>
                  <a:tab pos="4113610" algn="l"/>
                  <a:tab pos="4799410" algn="l"/>
                  <a:tab pos="5485210" algn="l"/>
                  <a:tab pos="6171010" algn="l"/>
                  <a:tab pos="6856810" algn="l"/>
                  <a:tab pos="7542610" algn="l"/>
                </a:tabLst>
                <a:defRPr/>
              </a:pPr>
              <a:r>
                <a:rPr lang="en-GB" sz="1600" dirty="0">
                  <a:latin typeface="Roboto Slab" pitchFamily="2" charset="0"/>
                  <a:ea typeface="Roboto Slab" pitchFamily="2" charset="0"/>
                  <a:cs typeface="Roboto Slab" pitchFamily="2" charset="0"/>
                </a:rPr>
                <a:t>Cleaning products and services </a:t>
              </a:r>
            </a:p>
          </p:txBody>
        </p:sp>
        <p:pic>
          <p:nvPicPr>
            <p:cNvPr id="49176" name="Picture 42" descr="874613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10" y="2297892"/>
              <a:ext cx="792044" cy="52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63" name="TextBox 34"/>
          <p:cNvSpPr txBox="1">
            <a:spLocks noChangeArrowheads="1"/>
          </p:cNvSpPr>
          <p:nvPr/>
        </p:nvSpPr>
        <p:spPr bwMode="auto">
          <a:xfrm>
            <a:off x="5745965" y="3260890"/>
            <a:ext cx="27350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a:spcBef>
                <a:spcPct val="20000"/>
              </a:spcBef>
              <a:buClr>
                <a:schemeClr val="bg1"/>
              </a:buClr>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400" i="1">
                <a:solidFill>
                  <a:srgbClr val="0F5494"/>
                </a:solidFill>
                <a:latin typeface="Arial" panose="020B0604020202020204" pitchFamily="34" charset="0"/>
              </a:defRPr>
            </a:lvl1pPr>
            <a:lvl2pPr marL="742950" indent="-285750" defTabSz="449263">
              <a:spcBef>
                <a:spcPct val="20000"/>
              </a:spcBef>
              <a:buClr>
                <a:srgbClr val="009FBA"/>
              </a:buClr>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0F5494"/>
                </a:solidFill>
                <a:latin typeface="Arial" panose="020B0604020202020204" pitchFamily="34" charset="0"/>
              </a:defRPr>
            </a:lvl2pPr>
            <a:lvl3pPr marL="1143000" indent="-228600" defTabSz="449263">
              <a:spcBef>
                <a:spcPct val="200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0F5494"/>
                </a:solidFill>
                <a:latin typeface="Arial" panose="020B0604020202020204" pitchFamily="34" charset="0"/>
              </a:defRPr>
            </a:lvl3pPr>
            <a:lvl4pPr marL="1600200" indent="-228600" defTabSz="449263">
              <a:spcBef>
                <a:spcPct val="20000"/>
              </a:spcBef>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4pPr>
            <a:lvl5pPr marL="2057400" indent="-228600" defTabSz="449263">
              <a:spcBef>
                <a:spcPct val="20000"/>
              </a:spcBef>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9pPr>
          </a:lstStyle>
          <a:p>
            <a:pPr>
              <a:spcBef>
                <a:spcPts val="450"/>
              </a:spcBef>
              <a:buClr>
                <a:srgbClr val="006600"/>
              </a:buClr>
              <a:buNone/>
            </a:pPr>
            <a:r>
              <a:rPr lang="en-GB" altLang="en-US" sz="1600" i="0" dirty="0">
                <a:latin typeface="Roboto Slab" pitchFamily="2" charset="0"/>
                <a:ea typeface="Roboto Slab" pitchFamily="2" charset="0"/>
                <a:cs typeface="Roboto Slab" pitchFamily="2" charset="0"/>
              </a:rPr>
              <a:t>Public space maintenance</a:t>
            </a:r>
            <a:endParaRPr lang="en-GB" altLang="en-US" sz="1050" i="0" dirty="0">
              <a:latin typeface="Roboto Slab" pitchFamily="2" charset="0"/>
              <a:ea typeface="Roboto Slab" pitchFamily="2" charset="0"/>
              <a:cs typeface="Roboto Slab" pitchFamily="2" charset="0"/>
            </a:endParaRPr>
          </a:p>
        </p:txBody>
      </p:sp>
      <p:pic>
        <p:nvPicPr>
          <p:cNvPr id="49164" name="Picture 41" descr="4836714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8124" y="3260890"/>
            <a:ext cx="540544"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5" name="Rectangle 3"/>
          <p:cNvSpPr txBox="1">
            <a:spLocks noChangeArrowheads="1"/>
          </p:cNvSpPr>
          <p:nvPr/>
        </p:nvSpPr>
        <p:spPr bwMode="auto">
          <a:xfrm>
            <a:off x="5706403" y="1751593"/>
            <a:ext cx="2296715" cy="3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lstStyle>
            <a:lvl1pPr defTabSz="449263">
              <a:spcBef>
                <a:spcPct val="20000"/>
              </a:spcBef>
              <a:buClr>
                <a:schemeClr val="bg1"/>
              </a:buClr>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400" i="1">
                <a:solidFill>
                  <a:srgbClr val="0F5494"/>
                </a:solidFill>
                <a:latin typeface="Arial" panose="020B0604020202020204" pitchFamily="34" charset="0"/>
              </a:defRPr>
            </a:lvl1pPr>
            <a:lvl2pPr marL="742950" indent="-285750" defTabSz="449263">
              <a:spcBef>
                <a:spcPct val="20000"/>
              </a:spcBef>
              <a:buClr>
                <a:srgbClr val="009FBA"/>
              </a:buClr>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0F5494"/>
                </a:solidFill>
                <a:latin typeface="Arial" panose="020B0604020202020204" pitchFamily="34" charset="0"/>
              </a:defRPr>
            </a:lvl2pPr>
            <a:lvl3pPr marL="1143000" indent="-228600" defTabSz="449263">
              <a:spcBef>
                <a:spcPct val="200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0F5494"/>
                </a:solidFill>
                <a:latin typeface="Arial" panose="020B0604020202020204" pitchFamily="34" charset="0"/>
              </a:defRPr>
            </a:lvl3pPr>
            <a:lvl4pPr marL="1600200" indent="-228600" defTabSz="449263">
              <a:spcBef>
                <a:spcPct val="20000"/>
              </a:spcBef>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4pPr>
            <a:lvl5pPr marL="2057400" indent="-228600" defTabSz="449263">
              <a:spcBef>
                <a:spcPct val="20000"/>
              </a:spcBef>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9pPr>
          </a:lstStyle>
          <a:p>
            <a:pPr>
              <a:spcBef>
                <a:spcPts val="450"/>
              </a:spcBef>
              <a:buClr>
                <a:srgbClr val="006600"/>
              </a:buClr>
              <a:buNone/>
            </a:pPr>
            <a:r>
              <a:rPr lang="en-GB" altLang="en-US" sz="1600" i="0" dirty="0">
                <a:solidFill>
                  <a:srgbClr val="006699"/>
                </a:solidFill>
                <a:latin typeface="Roboto Slab" pitchFamily="2" charset="0"/>
                <a:ea typeface="Roboto Slab" pitchFamily="2" charset="0"/>
                <a:cs typeface="Roboto Slab" pitchFamily="2" charset="0"/>
              </a:rPr>
              <a:t>Office Buildings </a:t>
            </a:r>
            <a:r>
              <a:rPr lang="fr-BE" altLang="en-US" sz="900" i="0" dirty="0">
                <a:solidFill>
                  <a:srgbClr val="0082B0"/>
                </a:solidFill>
                <a:latin typeface="Roboto Slab" pitchFamily="2" charset="0"/>
                <a:ea typeface="Roboto Slab" pitchFamily="2" charset="0"/>
                <a:cs typeface="Roboto Slab" pitchFamily="2" charset="0"/>
              </a:rPr>
              <a:t>	</a:t>
            </a:r>
          </a:p>
        </p:txBody>
      </p:sp>
      <p:pic>
        <p:nvPicPr>
          <p:cNvPr id="49166" name="Picture 50" descr="4954179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0178" y="1645628"/>
            <a:ext cx="546497"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7" name="TextBox 26"/>
          <p:cNvSpPr txBox="1">
            <a:spLocks noChangeArrowheads="1"/>
          </p:cNvSpPr>
          <p:nvPr/>
        </p:nvSpPr>
        <p:spPr bwMode="auto">
          <a:xfrm>
            <a:off x="2195511" y="2248471"/>
            <a:ext cx="1624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a:spcBef>
                <a:spcPct val="20000"/>
              </a:spcBef>
              <a:buClr>
                <a:schemeClr val="bg1"/>
              </a:buClr>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400" i="1">
                <a:solidFill>
                  <a:srgbClr val="0F5494"/>
                </a:solidFill>
                <a:latin typeface="Arial" panose="020B0604020202020204" pitchFamily="34" charset="0"/>
              </a:defRPr>
            </a:lvl1pPr>
            <a:lvl2pPr marL="742950" indent="-285750" defTabSz="449263">
              <a:spcBef>
                <a:spcPct val="20000"/>
              </a:spcBef>
              <a:buClr>
                <a:srgbClr val="009FBA"/>
              </a:buClr>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0F5494"/>
                </a:solidFill>
                <a:latin typeface="Arial" panose="020B0604020202020204" pitchFamily="34" charset="0"/>
              </a:defRPr>
            </a:lvl2pPr>
            <a:lvl3pPr marL="1143000" indent="-228600" defTabSz="449263">
              <a:spcBef>
                <a:spcPct val="200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0F5494"/>
                </a:solidFill>
                <a:latin typeface="Arial" panose="020B0604020202020204" pitchFamily="34" charset="0"/>
              </a:defRPr>
            </a:lvl3pPr>
            <a:lvl4pPr marL="1600200" indent="-228600" defTabSz="449263">
              <a:spcBef>
                <a:spcPct val="20000"/>
              </a:spcBef>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4pPr>
            <a:lvl5pPr marL="2057400" indent="-228600" defTabSz="449263">
              <a:spcBef>
                <a:spcPct val="20000"/>
              </a:spcBef>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9pPr>
          </a:lstStyle>
          <a:p>
            <a:pPr>
              <a:spcBef>
                <a:spcPts val="450"/>
              </a:spcBef>
              <a:buClr>
                <a:srgbClr val="006600"/>
              </a:buClr>
              <a:buNone/>
            </a:pPr>
            <a:r>
              <a:rPr lang="en-GB" altLang="en-US" sz="1600" i="0">
                <a:solidFill>
                  <a:srgbClr val="006699"/>
                </a:solidFill>
                <a:latin typeface="Roboto Slab" pitchFamily="2" charset="0"/>
                <a:ea typeface="Roboto Slab" pitchFamily="2" charset="0"/>
                <a:cs typeface="Roboto Slab" pitchFamily="2" charset="0"/>
              </a:rPr>
              <a:t>Road transport</a:t>
            </a:r>
          </a:p>
        </p:txBody>
      </p:sp>
      <p:pic>
        <p:nvPicPr>
          <p:cNvPr id="49168" name="Picture 46" descr="1840402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6159" y="2215134"/>
            <a:ext cx="53459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9" name="Picture 45" descr="5166322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5684" y="2754488"/>
            <a:ext cx="529828" cy="35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0" name="TextBox 12"/>
          <p:cNvSpPr txBox="1">
            <a:spLocks noChangeArrowheads="1"/>
          </p:cNvSpPr>
          <p:nvPr/>
        </p:nvSpPr>
        <p:spPr bwMode="auto">
          <a:xfrm>
            <a:off x="2195512" y="2809256"/>
            <a:ext cx="1186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a:spcBef>
                <a:spcPct val="20000"/>
              </a:spcBef>
              <a:buClr>
                <a:schemeClr val="bg1"/>
              </a:buClr>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400" i="1">
                <a:solidFill>
                  <a:srgbClr val="0F5494"/>
                </a:solidFill>
                <a:latin typeface="Arial" panose="020B0604020202020204" pitchFamily="34" charset="0"/>
              </a:defRPr>
            </a:lvl1pPr>
            <a:lvl2pPr marL="742950" indent="-285750" defTabSz="449263">
              <a:spcBef>
                <a:spcPct val="20000"/>
              </a:spcBef>
              <a:buClr>
                <a:srgbClr val="009FBA"/>
              </a:buClr>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0F5494"/>
                </a:solidFill>
                <a:latin typeface="Arial" panose="020B0604020202020204" pitchFamily="34" charset="0"/>
              </a:defRPr>
            </a:lvl2pPr>
            <a:lvl3pPr marL="1143000" indent="-228600" defTabSz="449263">
              <a:spcBef>
                <a:spcPct val="200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0F5494"/>
                </a:solidFill>
                <a:latin typeface="Arial" panose="020B0604020202020204" pitchFamily="34" charset="0"/>
              </a:defRPr>
            </a:lvl3pPr>
            <a:lvl4pPr marL="1600200" indent="-228600" defTabSz="449263">
              <a:spcBef>
                <a:spcPct val="20000"/>
              </a:spcBef>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4pPr>
            <a:lvl5pPr marL="2057400" indent="-228600" defTabSz="449263">
              <a:spcBef>
                <a:spcPct val="20000"/>
              </a:spcBef>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defRPr>
            </a:lvl9pPr>
          </a:lstStyle>
          <a:p>
            <a:pPr>
              <a:spcBef>
                <a:spcPts val="450"/>
              </a:spcBef>
              <a:buClr>
                <a:srgbClr val="006600"/>
              </a:buClr>
              <a:buNone/>
            </a:pPr>
            <a:r>
              <a:rPr lang="en-GB" altLang="en-US" sz="1600" i="0">
                <a:solidFill>
                  <a:srgbClr val="006699"/>
                </a:solidFill>
                <a:latin typeface="Roboto Slab" pitchFamily="2" charset="0"/>
                <a:ea typeface="Roboto Slab" pitchFamily="2" charset="0"/>
                <a:cs typeface="Roboto Slab" pitchFamily="2" charset="0"/>
              </a:rPr>
              <a:t>Electricity</a:t>
            </a:r>
          </a:p>
        </p:txBody>
      </p:sp>
      <p:sp>
        <p:nvSpPr>
          <p:cNvPr id="31" name="TextBox 30"/>
          <p:cNvSpPr txBox="1"/>
          <p:nvPr/>
        </p:nvSpPr>
        <p:spPr>
          <a:xfrm>
            <a:off x="2195512" y="3381946"/>
            <a:ext cx="1016625" cy="338554"/>
          </a:xfrm>
          <a:prstGeom prst="rect">
            <a:avLst/>
          </a:prstGeom>
          <a:noFill/>
        </p:spPr>
        <p:txBody>
          <a:bodyPr wrap="none">
            <a:spAutoFit/>
          </a:bodyPr>
          <a:lstStyle/>
          <a:p>
            <a:pPr defTabSz="336947">
              <a:spcBef>
                <a:spcPts val="450"/>
              </a:spcBef>
              <a:buClr>
                <a:srgbClr val="006600"/>
              </a:buClr>
              <a:tabLst>
                <a:tab pos="257175" algn="l"/>
                <a:tab pos="684610" algn="l"/>
                <a:tab pos="1370410" algn="l"/>
                <a:tab pos="2056210" algn="l"/>
                <a:tab pos="2742010" algn="l"/>
                <a:tab pos="3427810" algn="l"/>
                <a:tab pos="4113610" algn="l"/>
                <a:tab pos="4799410" algn="l"/>
                <a:tab pos="5485210" algn="l"/>
                <a:tab pos="6171010" algn="l"/>
                <a:tab pos="6856810" algn="l"/>
                <a:tab pos="7542610" algn="l"/>
              </a:tabLst>
              <a:defRPr/>
            </a:pPr>
            <a:r>
              <a:rPr lang="en-GB" sz="1600" dirty="0">
                <a:latin typeface="Roboto Slab" pitchFamily="2" charset="0"/>
                <a:ea typeface="Roboto Slab" pitchFamily="2" charset="0"/>
                <a:cs typeface="Roboto Slab" pitchFamily="2" charset="0"/>
              </a:rPr>
              <a:t>Textiles </a:t>
            </a:r>
          </a:p>
        </p:txBody>
      </p:sp>
      <p:pic>
        <p:nvPicPr>
          <p:cNvPr id="49172" name="Picture 39" descr="16205820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1390" y="3295031"/>
            <a:ext cx="600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2357437" y="4051078"/>
            <a:ext cx="4578497" cy="338554"/>
          </a:xfrm>
          <a:prstGeom prst="rect">
            <a:avLst/>
          </a:prstGeom>
          <a:noFill/>
        </p:spPr>
        <p:txBody>
          <a:bodyPr wrap="none">
            <a:spAutoFit/>
          </a:bodyPr>
          <a:lstStyle/>
          <a:p>
            <a:pPr defTabSz="336947">
              <a:spcBef>
                <a:spcPts val="450"/>
              </a:spcBef>
              <a:buClr>
                <a:srgbClr val="006600"/>
              </a:buClr>
              <a:tabLst>
                <a:tab pos="257175" algn="l"/>
                <a:tab pos="684610" algn="l"/>
                <a:tab pos="1370410" algn="l"/>
                <a:tab pos="2056210" algn="l"/>
                <a:tab pos="2742010" algn="l"/>
                <a:tab pos="3427810" algn="l"/>
                <a:tab pos="4113610" algn="l"/>
                <a:tab pos="4799410" algn="l"/>
                <a:tab pos="5485210" algn="l"/>
                <a:tab pos="6171010" algn="l"/>
                <a:tab pos="6856810" algn="l"/>
                <a:tab pos="7542610" algn="l"/>
              </a:tabLst>
              <a:defRPr/>
            </a:pPr>
            <a:r>
              <a:rPr lang="en-GB" sz="1600" dirty="0">
                <a:latin typeface="Roboto Slab" pitchFamily="2" charset="0"/>
                <a:ea typeface="Roboto Slab" pitchFamily="2" charset="0"/>
                <a:cs typeface="Roboto Slab" pitchFamily="2" charset="0"/>
                <a:sym typeface="Wingdings" panose="05000000000000000000" pitchFamily="2" charset="2"/>
              </a:rPr>
              <a:t> Feedback on EU GPP criteria are welcome!</a:t>
            </a:r>
            <a:r>
              <a:rPr lang="en-GB" sz="1600" dirty="0">
                <a:latin typeface="Roboto Slab" pitchFamily="2" charset="0"/>
                <a:ea typeface="Roboto Slab" pitchFamily="2" charset="0"/>
                <a:cs typeface="Roboto Slab" pitchFamily="2" charset="0"/>
              </a:rPr>
              <a:t> </a:t>
            </a:r>
          </a:p>
        </p:txBody>
      </p:sp>
      <p:pic>
        <p:nvPicPr>
          <p:cNvPr id="49174" name="Picture 31" descr="ne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45668" y="2236566"/>
            <a:ext cx="298847" cy="16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883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1385888" y="951310"/>
            <a:ext cx="588645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1"/>
              </a:buClr>
              <a:buChar char="•"/>
              <a:tabLst>
                <a:tab pos="358775" algn="l"/>
              </a:tabLst>
              <a:defRPr sz="2400" i="1">
                <a:solidFill>
                  <a:srgbClr val="0F5494"/>
                </a:solidFill>
                <a:latin typeface="Arial" panose="020B0604020202020204" pitchFamily="34" charset="0"/>
              </a:defRPr>
            </a:lvl1pPr>
            <a:lvl2pPr marL="742950" indent="-285750">
              <a:spcBef>
                <a:spcPct val="20000"/>
              </a:spcBef>
              <a:buClr>
                <a:srgbClr val="009FBA"/>
              </a:buClr>
              <a:buChar char="•"/>
              <a:tabLst>
                <a:tab pos="358775" algn="l"/>
              </a:tabLst>
              <a:defRPr sz="2000" b="1">
                <a:solidFill>
                  <a:srgbClr val="0F5494"/>
                </a:solidFill>
                <a:latin typeface="Arial" panose="020B0604020202020204" pitchFamily="34" charset="0"/>
              </a:defRPr>
            </a:lvl2pPr>
            <a:lvl3pPr marL="1143000" indent="-228600">
              <a:spcBef>
                <a:spcPct val="20000"/>
              </a:spcBef>
              <a:tabLst>
                <a:tab pos="358775" algn="l"/>
              </a:tabLst>
              <a:defRPr sz="1400">
                <a:solidFill>
                  <a:srgbClr val="0F5494"/>
                </a:solidFill>
                <a:latin typeface="Arial" panose="020B0604020202020204" pitchFamily="34" charset="0"/>
              </a:defRPr>
            </a:lvl3pPr>
            <a:lvl4pPr marL="1600200" indent="-228600">
              <a:spcBef>
                <a:spcPct val="20000"/>
              </a:spcBef>
              <a:buChar char="–"/>
              <a:tabLst>
                <a:tab pos="358775" algn="l"/>
              </a:tabLst>
              <a:defRPr sz="2000">
                <a:solidFill>
                  <a:schemeClr val="tx1"/>
                </a:solidFill>
                <a:latin typeface="Arial" panose="020B0604020202020204" pitchFamily="34" charset="0"/>
              </a:defRPr>
            </a:lvl4pPr>
            <a:lvl5pPr marL="2057400" indent="-228600">
              <a:spcBef>
                <a:spcPct val="20000"/>
              </a:spcBef>
              <a:buChar char="»"/>
              <a:tabLst>
                <a:tab pos="358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58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58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58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58775" algn="l"/>
              </a:tabLst>
              <a:defRPr sz="2000">
                <a:solidFill>
                  <a:schemeClr val="tx1"/>
                </a:solidFill>
                <a:latin typeface="Arial" panose="020B0604020202020204" pitchFamily="34" charset="0"/>
              </a:defRPr>
            </a:lvl9pPr>
          </a:lstStyle>
          <a:p>
            <a:pPr lvl="1" algn="ctr" eaLnBrk="1" hangingPunct="1">
              <a:lnSpc>
                <a:spcPct val="130000"/>
              </a:lnSpc>
              <a:spcAft>
                <a:spcPct val="20000"/>
              </a:spcAft>
              <a:buClr>
                <a:srgbClr val="4F8851"/>
              </a:buClr>
              <a:buSzPct val="80000"/>
              <a:buFont typeface="Wingdings" panose="05000000000000000000" pitchFamily="2" charset="2"/>
              <a:buNone/>
            </a:pPr>
            <a:endParaRPr lang="pl-PL" altLang="en-US" sz="2400" i="1">
              <a:solidFill>
                <a:srgbClr val="0F0F0F"/>
              </a:solidFill>
              <a:latin typeface="Tahoma" panose="020B0604030504040204" pitchFamily="34" charset="0"/>
              <a:ea typeface="MS PGothic" panose="020B0600070205080204" pitchFamily="34" charset="-128"/>
            </a:endParaRPr>
          </a:p>
        </p:txBody>
      </p:sp>
      <p:sp>
        <p:nvSpPr>
          <p:cNvPr id="55299" name="Rectangle 3"/>
          <p:cNvSpPr>
            <a:spLocks noChangeArrowheads="1"/>
          </p:cNvSpPr>
          <p:nvPr/>
        </p:nvSpPr>
        <p:spPr bwMode="auto">
          <a:xfrm>
            <a:off x="1735932" y="844154"/>
            <a:ext cx="6265069" cy="329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1"/>
              </a:buClr>
              <a:buChar char="•"/>
              <a:defRPr sz="2400" i="1">
                <a:solidFill>
                  <a:srgbClr val="0F5494"/>
                </a:solidFill>
                <a:latin typeface="Arial" panose="020B0604020202020204" pitchFamily="34" charset="0"/>
              </a:defRPr>
            </a:lvl1pPr>
            <a:lvl2pPr marL="1087438" indent="-3746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120000"/>
              </a:lnSpc>
              <a:spcAft>
                <a:spcPct val="20000"/>
              </a:spcAft>
              <a:buClr>
                <a:srgbClr val="4F8851"/>
              </a:buClr>
              <a:buSzPct val="80000"/>
              <a:buFont typeface="Wingdings" panose="05000000000000000000" pitchFamily="2" charset="2"/>
              <a:buNone/>
            </a:pPr>
            <a:endParaRPr lang="pl-PL" altLang="en-US" sz="2025">
              <a:solidFill>
                <a:srgbClr val="0F0F0F"/>
              </a:solidFill>
              <a:ea typeface="MS PGothic" panose="020B0600070205080204" pitchFamily="34" charset="-128"/>
            </a:endParaRPr>
          </a:p>
        </p:txBody>
      </p:sp>
      <p:sp>
        <p:nvSpPr>
          <p:cNvPr id="55300" name="Rectangle 23"/>
          <p:cNvSpPr>
            <a:spLocks noChangeArrowheads="1"/>
          </p:cNvSpPr>
          <p:nvPr/>
        </p:nvSpPr>
        <p:spPr bwMode="auto">
          <a:xfrm>
            <a:off x="1385888" y="72378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pl-PL" altLang="en-US" sz="1800" i="0">
              <a:solidFill>
                <a:srgbClr val="000000"/>
              </a:solidFill>
              <a:latin typeface="Times New Roman" panose="02020603050405020304" pitchFamily="18" charset="0"/>
              <a:ea typeface="MS PGothic" panose="020B0600070205080204" pitchFamily="34" charset="-128"/>
            </a:endParaRPr>
          </a:p>
        </p:txBody>
      </p:sp>
      <p:sp>
        <p:nvSpPr>
          <p:cNvPr id="55301" name="Text Box 9"/>
          <p:cNvSpPr txBox="1">
            <a:spLocks noChangeArrowheads="1"/>
          </p:cNvSpPr>
          <p:nvPr/>
        </p:nvSpPr>
        <p:spPr bwMode="auto">
          <a:xfrm>
            <a:off x="4733925" y="2193131"/>
            <a:ext cx="864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endParaRPr lang="pl-PL" altLang="en-US" sz="1800" i="0">
              <a:solidFill>
                <a:srgbClr val="000000"/>
              </a:solidFill>
              <a:ea typeface="MS PGothic" panose="020B0600070205080204" pitchFamily="34" charset="-128"/>
            </a:endParaRPr>
          </a:p>
        </p:txBody>
      </p:sp>
      <p:sp>
        <p:nvSpPr>
          <p:cNvPr id="55302" name="Text Box 10"/>
          <p:cNvSpPr txBox="1">
            <a:spLocks noChangeArrowheads="1"/>
          </p:cNvSpPr>
          <p:nvPr/>
        </p:nvSpPr>
        <p:spPr bwMode="auto">
          <a:xfrm>
            <a:off x="2720578" y="2207419"/>
            <a:ext cx="1851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pl-PL" altLang="en-US" sz="1800" i="0">
              <a:solidFill>
                <a:srgbClr val="000000"/>
              </a:solidFill>
              <a:ea typeface="MS PGothic" panose="020B0600070205080204" pitchFamily="34" charset="-128"/>
            </a:endParaRPr>
          </a:p>
        </p:txBody>
      </p:sp>
      <p:sp>
        <p:nvSpPr>
          <p:cNvPr id="53256" name="Title 2"/>
          <p:cNvSpPr>
            <a:spLocks noGrp="1"/>
          </p:cNvSpPr>
          <p:nvPr>
            <p:ph type="title"/>
          </p:nvPr>
        </p:nvSpPr>
        <p:spPr>
          <a:xfrm>
            <a:off x="1450182" y="541081"/>
            <a:ext cx="6172200" cy="485775"/>
          </a:xfrm>
        </p:spPr>
        <p:txBody>
          <a:bodyPr/>
          <a:lstStyle/>
          <a:p>
            <a:pPr>
              <a:defRPr/>
            </a:pPr>
            <a:r>
              <a:rPr lang="en-US" altLang="en-US" sz="2400" dirty="0">
                <a:solidFill>
                  <a:srgbClr val="006600"/>
                </a:solidFill>
                <a:latin typeface="Verdana" pitchFamily="34" charset="0"/>
                <a:ea typeface="ＭＳ Ｐゴシック" charset="0"/>
                <a:cs typeface="+mn-cs"/>
              </a:rPr>
              <a:t>GPP Good practice</a:t>
            </a:r>
          </a:p>
        </p:txBody>
      </p:sp>
      <p:pic>
        <p:nvPicPr>
          <p:cNvPr id="55305"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24062" t="6297" r="25520" b="31927"/>
          <a:stretch>
            <a:fillRect/>
          </a:stretch>
        </p:blipFill>
        <p:spPr bwMode="auto">
          <a:xfrm>
            <a:off x="2051447" y="1329929"/>
            <a:ext cx="5220891" cy="3598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41236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Content Placeholder 3"/>
          <p:cNvSpPr>
            <a:spLocks noGrp="1"/>
          </p:cNvSpPr>
          <p:nvPr>
            <p:ph idx="1"/>
          </p:nvPr>
        </p:nvSpPr>
        <p:spPr>
          <a:xfrm>
            <a:off x="1480138" y="1176005"/>
            <a:ext cx="6326981" cy="1789509"/>
          </a:xfrm>
        </p:spPr>
        <p:txBody>
          <a:bodyPr/>
          <a:lstStyle/>
          <a:p>
            <a:pPr>
              <a:buClr>
                <a:srgbClr val="0070C0"/>
              </a:buClr>
            </a:pPr>
            <a:r>
              <a:rPr lang="en-GB" altLang="en-US" i="0">
                <a:solidFill>
                  <a:srgbClr val="006699"/>
                </a:solidFill>
                <a:latin typeface="Roboto Slab" pitchFamily="2" charset="0"/>
                <a:ea typeface="Roboto Slab" pitchFamily="2" charset="0"/>
                <a:cs typeface="Roboto Slab" pitchFamily="2" charset="0"/>
              </a:rPr>
              <a:t>Computers and monitors</a:t>
            </a:r>
          </a:p>
          <a:p>
            <a:pPr>
              <a:buClr>
                <a:srgbClr val="0070C0"/>
              </a:buClr>
            </a:pPr>
            <a:r>
              <a:rPr lang="en-GB" altLang="en-US" i="0">
                <a:solidFill>
                  <a:srgbClr val="006699"/>
                </a:solidFill>
                <a:latin typeface="Roboto Slab" pitchFamily="2" charset="0"/>
                <a:ea typeface="Roboto Slab" pitchFamily="2" charset="0"/>
                <a:cs typeface="Roboto Slab" pitchFamily="2" charset="0"/>
              </a:rPr>
              <a:t>Indoor lighting</a:t>
            </a:r>
          </a:p>
          <a:p>
            <a:pPr>
              <a:buClr>
                <a:srgbClr val="0070C0"/>
              </a:buClr>
            </a:pPr>
            <a:r>
              <a:rPr lang="en-GB" altLang="en-US" i="0">
                <a:solidFill>
                  <a:srgbClr val="006699"/>
                </a:solidFill>
                <a:latin typeface="Roboto Slab" pitchFamily="2" charset="0"/>
                <a:ea typeface="Roboto Slab" pitchFamily="2" charset="0"/>
                <a:cs typeface="Roboto Slab" pitchFamily="2" charset="0"/>
              </a:rPr>
              <a:t>Outdoor lighting</a:t>
            </a:r>
          </a:p>
          <a:p>
            <a:pPr>
              <a:buClr>
                <a:srgbClr val="0070C0"/>
              </a:buClr>
            </a:pPr>
            <a:r>
              <a:rPr lang="en-GB" altLang="en-US" i="0">
                <a:solidFill>
                  <a:srgbClr val="006699"/>
                </a:solidFill>
                <a:latin typeface="Roboto Slab" pitchFamily="2" charset="0"/>
                <a:ea typeface="Roboto Slab" pitchFamily="2" charset="0"/>
                <a:cs typeface="Roboto Slab" pitchFamily="2" charset="0"/>
              </a:rPr>
              <a:t>Imaging equipment</a:t>
            </a:r>
          </a:p>
          <a:p>
            <a:pPr>
              <a:buClr>
                <a:srgbClr val="0070C0"/>
              </a:buClr>
            </a:pPr>
            <a:r>
              <a:rPr lang="en-GB" altLang="en-US" i="0">
                <a:solidFill>
                  <a:srgbClr val="006699"/>
                </a:solidFill>
                <a:latin typeface="Roboto Slab" pitchFamily="2" charset="0"/>
                <a:ea typeface="Roboto Slab" pitchFamily="2" charset="0"/>
                <a:cs typeface="Roboto Slab" pitchFamily="2" charset="0"/>
              </a:rPr>
              <a:t>Vending machines</a:t>
            </a:r>
          </a:p>
        </p:txBody>
      </p:sp>
      <p:sp>
        <p:nvSpPr>
          <p:cNvPr id="61443" name="Rectangle 3"/>
          <p:cNvSpPr>
            <a:spLocks noChangeArrowheads="1"/>
          </p:cNvSpPr>
          <p:nvPr/>
        </p:nvSpPr>
        <p:spPr bwMode="auto">
          <a:xfrm>
            <a:off x="1495616" y="302086"/>
            <a:ext cx="588645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1"/>
              </a:buClr>
              <a:buChar char="•"/>
              <a:tabLst>
                <a:tab pos="358775" algn="l"/>
              </a:tabLst>
              <a:defRPr sz="2400" i="1">
                <a:solidFill>
                  <a:srgbClr val="0F5494"/>
                </a:solidFill>
                <a:latin typeface="Arial" panose="020B0604020202020204" pitchFamily="34" charset="0"/>
              </a:defRPr>
            </a:lvl1pPr>
            <a:lvl2pPr marL="742950" indent="-285750">
              <a:spcBef>
                <a:spcPct val="20000"/>
              </a:spcBef>
              <a:buClr>
                <a:srgbClr val="009FBA"/>
              </a:buClr>
              <a:buChar char="•"/>
              <a:tabLst>
                <a:tab pos="358775" algn="l"/>
              </a:tabLst>
              <a:defRPr sz="2000" b="1">
                <a:solidFill>
                  <a:srgbClr val="0F5494"/>
                </a:solidFill>
                <a:latin typeface="Arial" panose="020B0604020202020204" pitchFamily="34" charset="0"/>
              </a:defRPr>
            </a:lvl2pPr>
            <a:lvl3pPr marL="1143000" indent="-228600">
              <a:spcBef>
                <a:spcPct val="20000"/>
              </a:spcBef>
              <a:tabLst>
                <a:tab pos="358775" algn="l"/>
              </a:tabLst>
              <a:defRPr sz="1400">
                <a:solidFill>
                  <a:srgbClr val="0F5494"/>
                </a:solidFill>
                <a:latin typeface="Arial" panose="020B0604020202020204" pitchFamily="34" charset="0"/>
              </a:defRPr>
            </a:lvl3pPr>
            <a:lvl4pPr marL="1600200" indent="-228600">
              <a:spcBef>
                <a:spcPct val="20000"/>
              </a:spcBef>
              <a:buChar char="–"/>
              <a:tabLst>
                <a:tab pos="358775" algn="l"/>
              </a:tabLst>
              <a:defRPr sz="2000">
                <a:solidFill>
                  <a:schemeClr val="tx1"/>
                </a:solidFill>
                <a:latin typeface="Arial" panose="020B0604020202020204" pitchFamily="34" charset="0"/>
              </a:defRPr>
            </a:lvl4pPr>
            <a:lvl5pPr marL="2057400" indent="-228600">
              <a:spcBef>
                <a:spcPct val="20000"/>
              </a:spcBef>
              <a:buChar char="»"/>
              <a:tabLst>
                <a:tab pos="358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58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58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58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58775" algn="l"/>
              </a:tabLst>
              <a:defRPr sz="2000">
                <a:solidFill>
                  <a:schemeClr val="tx1"/>
                </a:solidFill>
                <a:latin typeface="Arial" panose="020B0604020202020204" pitchFamily="34" charset="0"/>
              </a:defRPr>
            </a:lvl9pPr>
          </a:lstStyle>
          <a:p>
            <a:pPr lvl="1" algn="ctr" eaLnBrk="1" hangingPunct="1">
              <a:lnSpc>
                <a:spcPct val="130000"/>
              </a:lnSpc>
              <a:spcAft>
                <a:spcPct val="20000"/>
              </a:spcAft>
              <a:buClr>
                <a:srgbClr val="4F8851"/>
              </a:buClr>
              <a:buSzPct val="80000"/>
              <a:buFont typeface="Wingdings" panose="05000000000000000000" pitchFamily="2" charset="2"/>
              <a:buNone/>
            </a:pPr>
            <a:endParaRPr lang="pl-PL" altLang="en-US" sz="2400" i="1">
              <a:solidFill>
                <a:srgbClr val="0F0F0F"/>
              </a:solidFill>
              <a:latin typeface="Roboto Slab" pitchFamily="2" charset="0"/>
              <a:ea typeface="Roboto Slab" pitchFamily="2" charset="0"/>
              <a:cs typeface="Roboto Slab" pitchFamily="2" charset="0"/>
            </a:endParaRPr>
          </a:p>
        </p:txBody>
      </p:sp>
      <p:sp>
        <p:nvSpPr>
          <p:cNvPr id="61444" name="Rectangle 23"/>
          <p:cNvSpPr>
            <a:spLocks noChangeArrowheads="1"/>
          </p:cNvSpPr>
          <p:nvPr/>
        </p:nvSpPr>
        <p:spPr bwMode="auto">
          <a:xfrm>
            <a:off x="1495616" y="7455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pl-PL" altLang="en-US" sz="1800" i="0">
              <a:solidFill>
                <a:srgbClr val="000000"/>
              </a:solidFill>
              <a:latin typeface="Roboto Slab" pitchFamily="2" charset="0"/>
              <a:ea typeface="Roboto Slab" pitchFamily="2" charset="0"/>
              <a:cs typeface="Roboto Slab" pitchFamily="2" charset="0"/>
            </a:endParaRPr>
          </a:p>
        </p:txBody>
      </p:sp>
      <p:sp>
        <p:nvSpPr>
          <p:cNvPr id="53256" name="Title 2"/>
          <p:cNvSpPr>
            <a:spLocks noGrp="1"/>
          </p:cNvSpPr>
          <p:nvPr>
            <p:ph type="title"/>
          </p:nvPr>
        </p:nvSpPr>
        <p:spPr>
          <a:xfrm>
            <a:off x="1480138" y="354473"/>
            <a:ext cx="6172200" cy="485775"/>
          </a:xfrm>
        </p:spPr>
        <p:txBody>
          <a:bodyPr/>
          <a:lstStyle/>
          <a:p>
            <a:pPr>
              <a:defRPr/>
            </a:pPr>
            <a:r>
              <a:rPr lang="en-US" altLang="en-US" sz="2400" dirty="0">
                <a:solidFill>
                  <a:srgbClr val="006600"/>
                </a:solidFill>
                <a:latin typeface="Roboto Slab" pitchFamily="2" charset="0"/>
                <a:ea typeface="Roboto Slab" pitchFamily="2" charset="0"/>
                <a:cs typeface="Roboto Slab" pitchFamily="2" charset="0"/>
              </a:rPr>
              <a:t>GPP Life Cycle Costing Tools</a:t>
            </a:r>
          </a:p>
        </p:txBody>
      </p:sp>
      <p:sp>
        <p:nvSpPr>
          <p:cNvPr id="61447" name="Right Brace 1"/>
          <p:cNvSpPr>
            <a:spLocks/>
          </p:cNvSpPr>
          <p:nvPr/>
        </p:nvSpPr>
        <p:spPr bwMode="auto">
          <a:xfrm>
            <a:off x="3872103" y="1976104"/>
            <a:ext cx="323850" cy="594122"/>
          </a:xfrm>
          <a:prstGeom prst="rightBrace">
            <a:avLst>
              <a:gd name="adj1" fmla="val 8340"/>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900" i="0">
              <a:latin typeface="Roboto Slab" pitchFamily="2" charset="0"/>
              <a:ea typeface="Roboto Slab" pitchFamily="2" charset="0"/>
              <a:cs typeface="Roboto Slab" pitchFamily="2" charset="0"/>
            </a:endParaRPr>
          </a:p>
        </p:txBody>
      </p:sp>
      <p:sp>
        <p:nvSpPr>
          <p:cNvPr id="61448" name="Rectangle 1"/>
          <p:cNvSpPr>
            <a:spLocks noChangeArrowheads="1"/>
          </p:cNvSpPr>
          <p:nvPr/>
        </p:nvSpPr>
        <p:spPr bwMode="auto">
          <a:xfrm>
            <a:off x="1495616" y="3972116"/>
            <a:ext cx="46303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fr-FR" altLang="en-US" sz="900" i="0" dirty="0">
                <a:latin typeface="Roboto Slab" pitchFamily="2" charset="0"/>
                <a:ea typeface="Roboto Slab" pitchFamily="2" charset="0"/>
                <a:cs typeface="Roboto Slab" pitchFamily="2" charset="0"/>
                <a:hlinkClick r:id="rId3"/>
              </a:rPr>
              <a:t>Life cycle </a:t>
            </a:r>
            <a:r>
              <a:rPr lang="fr-FR" altLang="en-US" sz="900" i="0" dirty="0" err="1">
                <a:latin typeface="Roboto Slab" pitchFamily="2" charset="0"/>
                <a:ea typeface="Roboto Slab" pitchFamily="2" charset="0"/>
                <a:cs typeface="Roboto Slab" pitchFamily="2" charset="0"/>
                <a:hlinkClick r:id="rId3"/>
              </a:rPr>
              <a:t>costing</a:t>
            </a:r>
            <a:r>
              <a:rPr lang="fr-FR" altLang="en-US" sz="900" i="0" dirty="0">
                <a:latin typeface="Roboto Slab" pitchFamily="2" charset="0"/>
                <a:ea typeface="Roboto Slab" pitchFamily="2" charset="0"/>
                <a:cs typeface="Roboto Slab" pitchFamily="2" charset="0"/>
                <a:hlinkClick r:id="rId3"/>
              </a:rPr>
              <a:t> - GPP - </a:t>
            </a:r>
            <a:r>
              <a:rPr lang="fr-FR" altLang="en-US" sz="900" i="0" dirty="0" err="1">
                <a:latin typeface="Roboto Slab" pitchFamily="2" charset="0"/>
                <a:ea typeface="Roboto Slab" pitchFamily="2" charset="0"/>
                <a:cs typeface="Roboto Slab" pitchFamily="2" charset="0"/>
                <a:hlinkClick r:id="rId3"/>
              </a:rPr>
              <a:t>Environment</a:t>
            </a:r>
            <a:r>
              <a:rPr lang="fr-FR" altLang="en-US" sz="900" i="0" dirty="0">
                <a:latin typeface="Roboto Slab" pitchFamily="2" charset="0"/>
                <a:ea typeface="Roboto Slab" pitchFamily="2" charset="0"/>
                <a:cs typeface="Roboto Slab" pitchFamily="2" charset="0"/>
                <a:hlinkClick r:id="rId3"/>
              </a:rPr>
              <a:t> - </a:t>
            </a:r>
            <a:r>
              <a:rPr lang="fr-FR" altLang="en-US" sz="900" i="0" dirty="0" err="1">
                <a:latin typeface="Roboto Slab" pitchFamily="2" charset="0"/>
                <a:ea typeface="Roboto Slab" pitchFamily="2" charset="0"/>
                <a:cs typeface="Roboto Slab" pitchFamily="2" charset="0"/>
                <a:hlinkClick r:id="rId3"/>
              </a:rPr>
              <a:t>European</a:t>
            </a:r>
            <a:r>
              <a:rPr lang="fr-FR" altLang="en-US" sz="900" i="0" dirty="0">
                <a:latin typeface="Roboto Slab" pitchFamily="2" charset="0"/>
                <a:ea typeface="Roboto Slab" pitchFamily="2" charset="0"/>
                <a:cs typeface="Roboto Slab" pitchFamily="2" charset="0"/>
                <a:hlinkClick r:id="rId3"/>
              </a:rPr>
              <a:t> Commission (europa.eu)</a:t>
            </a:r>
            <a:endParaRPr lang="en-US" altLang="en-US" sz="900" i="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940230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Obdélník 2"/>
          <p:cNvSpPr/>
          <p:nvPr/>
        </p:nvSpPr>
        <p:spPr>
          <a:xfrm>
            <a:off x="0" y="422910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 name="Shape 406"/>
          <p:cNvSpPr txBox="1">
            <a:spLocks/>
          </p:cNvSpPr>
          <p:nvPr/>
        </p:nvSpPr>
        <p:spPr>
          <a:xfrm>
            <a:off x="692834" y="761701"/>
            <a:ext cx="7884600" cy="38102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None/>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9pPr>
          </a:lstStyle>
          <a:p>
            <a:pPr>
              <a:spcBef>
                <a:spcPts val="0"/>
              </a:spcBef>
              <a:buClr>
                <a:schemeClr val="dk1"/>
              </a:buClr>
              <a:buSzPct val="61111"/>
              <a:buFont typeface="Arial"/>
              <a:buNone/>
            </a:pPr>
            <a:r>
              <a:rPr lang="cs-CZ" sz="1800" b="1" dirty="0">
                <a:solidFill>
                  <a:schemeClr val="lt1"/>
                </a:solidFill>
                <a:latin typeface="Roboto Slab" panose="020B0604020202020204" charset="0"/>
                <a:ea typeface="Roboto Slab" panose="020B0604020202020204" charset="0"/>
                <a:cs typeface="Arial" pitchFamily="34" charset="0"/>
                <a:sym typeface="Roboto Slab"/>
              </a:rPr>
              <a:t>THANK YOU FOR YOUR ATTENTION!</a:t>
            </a:r>
            <a:endParaRPr lang="en-US" sz="1800" b="1" dirty="0">
              <a:solidFill>
                <a:schemeClr val="lt1"/>
              </a:solidFill>
              <a:latin typeface="Roboto Slab" panose="020B0604020202020204" charset="0"/>
              <a:ea typeface="Roboto Slab" panose="020B0604020202020204" charset="0"/>
              <a:cs typeface="Arial" pitchFamily="34" charset="0"/>
              <a:sym typeface="Roboto Slab"/>
            </a:endParaRPr>
          </a:p>
          <a:p>
            <a:pPr>
              <a:spcBef>
                <a:spcPts val="0"/>
              </a:spcBef>
              <a:buClr>
                <a:schemeClr val="dk1"/>
              </a:buClr>
              <a:buSzPct val="45833"/>
              <a:buFont typeface="Arial"/>
              <a:buNone/>
            </a:pPr>
            <a:endParaRPr lang="en-US" sz="2400" dirty="0">
              <a:solidFill>
                <a:srgbClr val="FFFFFF"/>
              </a:solidFill>
              <a:latin typeface="Roboto Slab" panose="020B0604020202020204" charset="0"/>
              <a:ea typeface="Roboto Slab" panose="020B0604020202020204" charset="0"/>
            </a:endParaRPr>
          </a:p>
          <a:p>
            <a:pPr>
              <a:spcBef>
                <a:spcPts val="0"/>
              </a:spcBef>
              <a:buClr>
                <a:schemeClr val="dk1"/>
              </a:buClr>
              <a:buSzPct val="45833"/>
              <a:buFont typeface="Arial"/>
              <a:buNone/>
            </a:pPr>
            <a:r>
              <a:rPr lang="en-US" sz="1800" dirty="0">
                <a:solidFill>
                  <a:srgbClr val="FFFFFF"/>
                </a:solidFill>
                <a:latin typeface="Roboto Slab" panose="020B0604020202020204" charset="0"/>
                <a:ea typeface="Roboto Slab" panose="020B0604020202020204" charset="0"/>
              </a:rPr>
              <a:t>vomacka@mail.muni.cz</a:t>
            </a:r>
          </a:p>
        </p:txBody>
      </p:sp>
    </p:spTree>
    <p:extLst>
      <p:ext uri="{BB962C8B-B14F-4D97-AF65-F5344CB8AC3E}">
        <p14:creationId xmlns:p14="http://schemas.microsoft.com/office/powerpoint/2010/main" val="260054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459962" y="216198"/>
            <a:ext cx="8224075" cy="1890713"/>
          </a:xfrm>
        </p:spPr>
        <p:txBody>
          <a:bodyPr/>
          <a:lstStyle/>
          <a:p>
            <a:pPr>
              <a:buClr>
                <a:srgbClr val="002060"/>
              </a:buClr>
              <a:buNone/>
            </a:pPr>
            <a:r>
              <a:rPr lang="cs-CZ" altLang="en-US" sz="2000" i="0" dirty="0" err="1">
                <a:latin typeface="Roboto Slab" pitchFamily="2" charset="0"/>
                <a:ea typeface="Roboto Slab" pitchFamily="2" charset="0"/>
                <a:cs typeface="Roboto Slab" pitchFamily="2" charset="0"/>
              </a:rPr>
              <a:t>What</a:t>
            </a:r>
            <a:r>
              <a:rPr lang="cs-CZ" altLang="en-US" sz="2000" i="0" dirty="0">
                <a:latin typeface="Roboto Slab" pitchFamily="2" charset="0"/>
                <a:ea typeface="Roboto Slab" pitchFamily="2" charset="0"/>
                <a:cs typeface="Roboto Slab" pitchFamily="2" charset="0"/>
              </a:rPr>
              <a:t> </a:t>
            </a:r>
            <a:r>
              <a:rPr lang="cs-CZ" altLang="en-US" sz="2000" i="0" dirty="0" err="1">
                <a:latin typeface="Roboto Slab" pitchFamily="2" charset="0"/>
                <a:ea typeface="Roboto Slab" pitchFamily="2" charset="0"/>
                <a:cs typeface="Roboto Slab" pitchFamily="2" charset="0"/>
              </a:rPr>
              <a:t>is</a:t>
            </a:r>
            <a:r>
              <a:rPr lang="cs-CZ" altLang="en-US" sz="2000" i="0" dirty="0">
                <a:latin typeface="Roboto Slab" pitchFamily="2" charset="0"/>
                <a:ea typeface="Roboto Slab" pitchFamily="2" charset="0"/>
                <a:cs typeface="Roboto Slab" pitchFamily="2" charset="0"/>
              </a:rPr>
              <a:t> public </a:t>
            </a:r>
            <a:r>
              <a:rPr lang="cs-CZ" altLang="en-US" sz="2000" i="0" dirty="0" err="1">
                <a:latin typeface="Roboto Slab" pitchFamily="2" charset="0"/>
                <a:ea typeface="Roboto Slab" pitchFamily="2" charset="0"/>
                <a:cs typeface="Roboto Slab" pitchFamily="2" charset="0"/>
              </a:rPr>
              <a:t>procurement</a:t>
            </a:r>
            <a:r>
              <a:rPr lang="cs-CZ" altLang="en-US" sz="2000" dirty="0">
                <a:latin typeface="Roboto Slab" pitchFamily="2" charset="0"/>
                <a:ea typeface="Roboto Slab" pitchFamily="2" charset="0"/>
                <a:cs typeface="Roboto Slab" pitchFamily="2" charset="0"/>
              </a:rPr>
              <a:t>?</a:t>
            </a:r>
          </a:p>
          <a:p>
            <a:pPr>
              <a:buClr>
                <a:srgbClr val="002060"/>
              </a:buClr>
              <a:buNone/>
            </a:pPr>
            <a:endParaRPr lang="cs-CZ" altLang="en-US" sz="2000" i="0" dirty="0">
              <a:latin typeface="Roboto Slab" pitchFamily="2" charset="0"/>
              <a:ea typeface="Roboto Slab" pitchFamily="2" charset="0"/>
              <a:cs typeface="Roboto Slab" pitchFamily="2" charset="0"/>
            </a:endParaRPr>
          </a:p>
          <a:p>
            <a:pPr marL="342900" indent="-342900">
              <a:buClr>
                <a:srgbClr val="002060"/>
              </a:buClr>
            </a:pPr>
            <a:r>
              <a:rPr lang="en-US" altLang="en-US" sz="1600" i="0" dirty="0">
                <a:latin typeface="Roboto Slab" pitchFamily="2" charset="0"/>
                <a:ea typeface="Roboto Slab" pitchFamily="2" charset="0"/>
                <a:cs typeface="Roboto Slab" pitchFamily="2" charset="0"/>
              </a:rPr>
              <a:t>Directive 2014/24/EU on public procurement</a:t>
            </a:r>
            <a:endParaRPr lang="cs-CZ" altLang="en-US" sz="1600" i="0" dirty="0">
              <a:latin typeface="Roboto Slab" pitchFamily="2" charset="0"/>
              <a:ea typeface="Roboto Slab" pitchFamily="2" charset="0"/>
              <a:cs typeface="Roboto Slab" pitchFamily="2" charset="0"/>
            </a:endParaRPr>
          </a:p>
          <a:p>
            <a:pPr marL="342900" indent="-342900">
              <a:buClr>
                <a:srgbClr val="002060"/>
              </a:buClr>
            </a:pPr>
            <a:endParaRPr lang="cs-CZ" altLang="en-US" sz="1600" dirty="0">
              <a:latin typeface="Roboto Slab" pitchFamily="2" charset="0"/>
              <a:ea typeface="Roboto Slab" pitchFamily="2" charset="0"/>
              <a:cs typeface="Roboto Slab" pitchFamily="2" charset="0"/>
            </a:endParaRPr>
          </a:p>
          <a:p>
            <a:pPr marL="342900" indent="-342900">
              <a:buClr>
                <a:srgbClr val="002060"/>
              </a:buClr>
            </a:pPr>
            <a:endParaRPr lang="cs-CZ" altLang="en-US" sz="1600" dirty="0">
              <a:latin typeface="Roboto Slab" pitchFamily="2" charset="0"/>
              <a:ea typeface="Roboto Slab" pitchFamily="2" charset="0"/>
              <a:cs typeface="Roboto Slab" pitchFamily="2" charset="0"/>
            </a:endParaRPr>
          </a:p>
          <a:p>
            <a:pPr marL="342900" indent="-342900">
              <a:buClr>
                <a:srgbClr val="002060"/>
              </a:buClr>
            </a:pPr>
            <a:endParaRPr lang="cs-CZ" altLang="en-US" sz="1600" dirty="0">
              <a:latin typeface="Roboto Slab" pitchFamily="2" charset="0"/>
              <a:ea typeface="Roboto Slab" pitchFamily="2" charset="0"/>
              <a:cs typeface="Roboto Slab" pitchFamily="2" charset="0"/>
            </a:endParaRPr>
          </a:p>
          <a:p>
            <a:pPr marL="342900" indent="-342900">
              <a:buClr>
                <a:srgbClr val="002060"/>
              </a:buClr>
            </a:pPr>
            <a:endParaRPr lang="cs-CZ" altLang="en-US" sz="1600" i="0" dirty="0">
              <a:latin typeface="Roboto Slab" pitchFamily="2" charset="0"/>
              <a:ea typeface="Roboto Slab" pitchFamily="2" charset="0"/>
              <a:cs typeface="Roboto Slab" pitchFamily="2" charset="0"/>
            </a:endParaRPr>
          </a:p>
          <a:p>
            <a:pPr marL="342900" indent="-342900">
              <a:buClr>
                <a:srgbClr val="002060"/>
              </a:buClr>
            </a:pPr>
            <a:endParaRPr lang="en-US" altLang="en-US" sz="1600" i="0" dirty="0">
              <a:latin typeface="Roboto Slab" pitchFamily="2" charset="0"/>
              <a:ea typeface="Roboto Slab" pitchFamily="2" charset="0"/>
              <a:cs typeface="Roboto Slab" pitchFamily="2" charset="0"/>
            </a:endParaRPr>
          </a:p>
          <a:p>
            <a:pPr marL="342900" indent="-342900">
              <a:buClr>
                <a:srgbClr val="002060"/>
              </a:buClr>
            </a:pPr>
            <a:r>
              <a:rPr lang="en-US" altLang="en-US" sz="1600" i="0" dirty="0">
                <a:latin typeface="Roboto Slab" pitchFamily="2" charset="0"/>
                <a:ea typeface="Roboto Slab" pitchFamily="2" charset="0"/>
                <a:cs typeface="Roboto Slab" pitchFamily="2" charset="0"/>
              </a:rPr>
              <a:t>Directive 2014/25/EU on procurement by entities operating in the water, energy, transport and postal services sectors</a:t>
            </a:r>
          </a:p>
          <a:p>
            <a:pPr marL="342900" indent="-342900">
              <a:buClr>
                <a:srgbClr val="002060"/>
              </a:buClr>
            </a:pPr>
            <a:r>
              <a:rPr lang="en-US" altLang="en-US" sz="1600" i="0" dirty="0">
                <a:latin typeface="Roboto Slab" pitchFamily="2" charset="0"/>
                <a:ea typeface="Roboto Slab" pitchFamily="2" charset="0"/>
                <a:cs typeface="Roboto Slab" pitchFamily="2" charset="0"/>
              </a:rPr>
              <a:t>Directive 2014/23/EU on the award of concession contracts</a:t>
            </a:r>
          </a:p>
          <a:p>
            <a:pPr>
              <a:buClr>
                <a:srgbClr val="002060"/>
              </a:buClr>
              <a:buNone/>
            </a:pPr>
            <a:r>
              <a:rPr lang="en-US" altLang="en-US" sz="1100" i="0" dirty="0">
                <a:latin typeface="Roboto Slab" pitchFamily="2" charset="0"/>
                <a:ea typeface="Roboto Slab" pitchFamily="2" charset="0"/>
                <a:cs typeface="Roboto Slab" pitchFamily="2" charset="0"/>
              </a:rPr>
              <a:t>EU law sets minimum </a:t>
            </a:r>
            <a:r>
              <a:rPr lang="en-US" altLang="en-US" sz="1100" i="0" dirty="0" err="1">
                <a:latin typeface="Roboto Slab" pitchFamily="2" charset="0"/>
                <a:ea typeface="Roboto Slab" pitchFamily="2" charset="0"/>
                <a:cs typeface="Roboto Slab" pitchFamily="2" charset="0"/>
              </a:rPr>
              <a:t>harmonised</a:t>
            </a:r>
            <a:r>
              <a:rPr lang="en-US" altLang="en-US" sz="1100" i="0" dirty="0">
                <a:latin typeface="Roboto Slab" pitchFamily="2" charset="0"/>
                <a:ea typeface="Roboto Slab" pitchFamily="2" charset="0"/>
                <a:cs typeface="Roboto Slab" pitchFamily="2" charset="0"/>
              </a:rPr>
              <a:t> rules for tenders whose </a:t>
            </a:r>
            <a:r>
              <a:rPr lang="en-US" altLang="en-US" sz="1100" i="0" dirty="0">
                <a:highlight>
                  <a:srgbClr val="FFFF00"/>
                </a:highlight>
                <a:latin typeface="Roboto Slab" pitchFamily="2" charset="0"/>
                <a:ea typeface="Roboto Slab" pitchFamily="2" charset="0"/>
                <a:cs typeface="Roboto Slab" pitchFamily="2" charset="0"/>
              </a:rPr>
              <a:t>monetary value exceeds a certain amount and which are presumed to be of cross-border interest</a:t>
            </a:r>
            <a:r>
              <a:rPr lang="en-US" altLang="en-US" sz="1100" i="0" dirty="0">
                <a:latin typeface="Roboto Slab" pitchFamily="2" charset="0"/>
                <a:ea typeface="Roboto Slab" pitchFamily="2" charset="0"/>
                <a:cs typeface="Roboto Slab" pitchFamily="2" charset="0"/>
              </a:rPr>
              <a:t>. The European rules ensure that the award of contracts of higher value for the provision of public goods and services must be fair, equitable, transparent and non-discriminatory. For tenders of lower value however, national rules apply, which nevertheless must respect general principles of EU law.</a:t>
            </a:r>
            <a:endParaRPr lang="cs-CZ" altLang="en-US" sz="1100" i="0" dirty="0">
              <a:latin typeface="Roboto Slab" pitchFamily="2" charset="0"/>
              <a:ea typeface="Roboto Slab" pitchFamily="2" charset="0"/>
              <a:cs typeface="Roboto Slab" pitchFamily="2" charset="0"/>
            </a:endParaRPr>
          </a:p>
        </p:txBody>
      </p:sp>
      <p:pic>
        <p:nvPicPr>
          <p:cNvPr id="3" name="Obrázek 2">
            <a:extLst>
              <a:ext uri="{FF2B5EF4-FFF2-40B4-BE49-F238E27FC236}">
                <a16:creationId xmlns:a16="http://schemas.microsoft.com/office/drawing/2014/main" id="{DE2648BA-7783-CDFC-9A4D-AE11ED01F02A}"/>
              </a:ext>
            </a:extLst>
          </p:cNvPr>
          <p:cNvPicPr>
            <a:picLocks noChangeAspect="1"/>
          </p:cNvPicPr>
          <p:nvPr/>
        </p:nvPicPr>
        <p:blipFill>
          <a:blip r:embed="rId3"/>
          <a:stretch>
            <a:fillRect/>
          </a:stretch>
        </p:blipFill>
        <p:spPr>
          <a:xfrm>
            <a:off x="1157006" y="1467012"/>
            <a:ext cx="5408685" cy="1495916"/>
          </a:xfrm>
          <a:prstGeom prst="rect">
            <a:avLst/>
          </a:prstGeom>
        </p:spPr>
      </p:pic>
    </p:spTree>
    <p:extLst>
      <p:ext uri="{BB962C8B-B14F-4D97-AF65-F5344CB8AC3E}">
        <p14:creationId xmlns:p14="http://schemas.microsoft.com/office/powerpoint/2010/main" val="4082696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068CE049-A0F5-F976-167B-0B5E6624FC71}"/>
              </a:ext>
            </a:extLst>
          </p:cNvPr>
          <p:cNvPicPr>
            <a:picLocks noChangeAspect="1"/>
          </p:cNvPicPr>
          <p:nvPr/>
        </p:nvPicPr>
        <p:blipFill>
          <a:blip r:embed="rId3"/>
          <a:stretch>
            <a:fillRect/>
          </a:stretch>
        </p:blipFill>
        <p:spPr>
          <a:xfrm>
            <a:off x="920665" y="0"/>
            <a:ext cx="7302670" cy="5143500"/>
          </a:xfrm>
          <a:prstGeom prst="rect">
            <a:avLst/>
          </a:prstGeom>
        </p:spPr>
      </p:pic>
    </p:spTree>
    <p:extLst>
      <p:ext uri="{BB962C8B-B14F-4D97-AF65-F5344CB8AC3E}">
        <p14:creationId xmlns:p14="http://schemas.microsoft.com/office/powerpoint/2010/main" val="3606931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068CE049-A0F5-F976-167B-0B5E6624FC71}"/>
              </a:ext>
            </a:extLst>
          </p:cNvPr>
          <p:cNvPicPr>
            <a:picLocks noChangeAspect="1"/>
          </p:cNvPicPr>
          <p:nvPr/>
        </p:nvPicPr>
        <p:blipFill>
          <a:blip r:embed="rId3"/>
          <a:stretch>
            <a:fillRect/>
          </a:stretch>
        </p:blipFill>
        <p:spPr>
          <a:xfrm>
            <a:off x="1476531" y="0"/>
            <a:ext cx="5600056" cy="3944295"/>
          </a:xfrm>
          <a:prstGeom prst="rect">
            <a:avLst/>
          </a:prstGeom>
        </p:spPr>
      </p:pic>
      <p:pic>
        <p:nvPicPr>
          <p:cNvPr id="3" name="Obrázek 2">
            <a:extLst>
              <a:ext uri="{FF2B5EF4-FFF2-40B4-BE49-F238E27FC236}">
                <a16:creationId xmlns:a16="http://schemas.microsoft.com/office/drawing/2014/main" id="{6B41BF46-AAB8-1988-9662-1E92CACEFE86}"/>
              </a:ext>
            </a:extLst>
          </p:cNvPr>
          <p:cNvPicPr>
            <a:picLocks noChangeAspect="1"/>
          </p:cNvPicPr>
          <p:nvPr/>
        </p:nvPicPr>
        <p:blipFill>
          <a:blip r:embed="rId4"/>
          <a:stretch>
            <a:fillRect/>
          </a:stretch>
        </p:blipFill>
        <p:spPr>
          <a:xfrm>
            <a:off x="1536491" y="3851440"/>
            <a:ext cx="3958692" cy="1193114"/>
          </a:xfrm>
          <a:prstGeom prst="rect">
            <a:avLst/>
          </a:prstGeom>
        </p:spPr>
      </p:pic>
    </p:spTree>
    <p:extLst>
      <p:ext uri="{BB962C8B-B14F-4D97-AF65-F5344CB8AC3E}">
        <p14:creationId xmlns:p14="http://schemas.microsoft.com/office/powerpoint/2010/main" val="1161831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57" y="1815704"/>
            <a:ext cx="3845031" cy="234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43000" y="608301"/>
            <a:ext cx="5670947" cy="769441"/>
          </a:xfrm>
          <a:prstGeom prst="rect">
            <a:avLst/>
          </a:prstGeom>
          <a:noFill/>
        </p:spPr>
        <p:txBody>
          <a:bodyPr>
            <a:spAutoFit/>
          </a:bodyPr>
          <a:lstStyle/>
          <a:p>
            <a:pPr>
              <a:defRPr/>
            </a:pPr>
            <a:r>
              <a:rPr lang="en-GB" sz="3200" b="1" dirty="0">
                <a:solidFill>
                  <a:srgbClr val="006600"/>
                </a:solidFill>
                <a:latin typeface="Roboto Slab" pitchFamily="2" charset="0"/>
                <a:ea typeface="Roboto Slab" pitchFamily="2" charset="0"/>
                <a:cs typeface="Roboto Slab" pitchFamily="2" charset="0"/>
              </a:rPr>
              <a:t>Why GPP?</a:t>
            </a:r>
            <a:endParaRPr lang="en-GB" sz="3200" b="1" u="sng" dirty="0">
              <a:solidFill>
                <a:srgbClr val="006600"/>
              </a:solidFill>
              <a:latin typeface="Roboto Slab" pitchFamily="2" charset="0"/>
              <a:ea typeface="Roboto Slab" pitchFamily="2" charset="0"/>
              <a:cs typeface="Roboto Slab" pitchFamily="2" charset="0"/>
            </a:endParaRPr>
          </a:p>
          <a:p>
            <a:pPr>
              <a:defRPr/>
            </a:pPr>
            <a:endParaRPr lang="en-GB" sz="1200" dirty="0">
              <a:latin typeface="Roboto Slab" pitchFamily="2" charset="0"/>
              <a:ea typeface="Roboto Slab" pitchFamily="2" charset="0"/>
              <a:cs typeface="Roboto Slab" pitchFamily="2" charset="0"/>
            </a:endParaRPr>
          </a:p>
        </p:txBody>
      </p:sp>
      <p:sp>
        <p:nvSpPr>
          <p:cNvPr id="25604" name="Rectangle 1"/>
          <p:cNvSpPr>
            <a:spLocks noChangeArrowheads="1"/>
          </p:cNvSpPr>
          <p:nvPr/>
        </p:nvSpPr>
        <p:spPr bwMode="auto">
          <a:xfrm>
            <a:off x="1143000" y="1476375"/>
            <a:ext cx="37593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050" i="0">
                <a:latin typeface="Roboto Slab" pitchFamily="2" charset="0"/>
                <a:ea typeface="Roboto Slab" pitchFamily="2" charset="0"/>
                <a:cs typeface="Roboto Slab" pitchFamily="2" charset="0"/>
                <a:hlinkClick r:id="rId3"/>
              </a:rPr>
              <a:t>Carbon footprint of public procurement – Finland – 2015</a:t>
            </a:r>
            <a:endParaRPr lang="en-US" altLang="en-US" sz="1050" i="0">
              <a:latin typeface="Roboto Slab" pitchFamily="2" charset="0"/>
              <a:ea typeface="Roboto Slab" pitchFamily="2" charset="0"/>
              <a:cs typeface="Roboto Slab" pitchFamily="2" charset="0"/>
            </a:endParaRPr>
          </a:p>
        </p:txBody>
      </p:sp>
      <p:sp>
        <p:nvSpPr>
          <p:cNvPr id="25605" name="Up Arrow 18"/>
          <p:cNvSpPr>
            <a:spLocks noChangeArrowheads="1"/>
          </p:cNvSpPr>
          <p:nvPr/>
        </p:nvSpPr>
        <p:spPr bwMode="auto">
          <a:xfrm rot="2959314">
            <a:off x="3031451" y="3708152"/>
            <a:ext cx="221456" cy="465535"/>
          </a:xfrm>
          <a:prstGeom prst="upArrow">
            <a:avLst>
              <a:gd name="adj1" fmla="val 50000"/>
              <a:gd name="adj2" fmla="val 49848"/>
            </a:avLst>
          </a:prstGeom>
          <a:solidFill>
            <a:srgbClr val="457B57"/>
          </a:solidFill>
          <a:ln w="9525">
            <a:solidFill>
              <a:srgbClr val="000000"/>
            </a:solidFill>
            <a:miter lim="800000"/>
            <a:headEnd/>
            <a:tailEnd/>
          </a:ln>
        </p:spPr>
        <p:txBody>
          <a:bodyPr anchor="ctr"/>
          <a:lstStyle>
            <a:lvl1pPr marL="3175">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50" i="0">
              <a:latin typeface="Roboto Slab" pitchFamily="2" charset="0"/>
              <a:ea typeface="Roboto Slab" pitchFamily="2" charset="0"/>
              <a:cs typeface="Roboto Slab" pitchFamily="2" charset="0"/>
            </a:endParaRPr>
          </a:p>
        </p:txBody>
      </p:sp>
      <p:sp>
        <p:nvSpPr>
          <p:cNvPr id="25606" name="Rectangle 9"/>
          <p:cNvSpPr>
            <a:spLocks noChangeArrowheads="1"/>
          </p:cNvSpPr>
          <p:nvPr/>
        </p:nvSpPr>
        <p:spPr bwMode="auto">
          <a:xfrm>
            <a:off x="4412456" y="1929384"/>
            <a:ext cx="385554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050" i="0">
                <a:latin typeface="Roboto Slab" pitchFamily="2" charset="0"/>
                <a:ea typeface="Roboto Slab" pitchFamily="2" charset="0"/>
                <a:cs typeface="Roboto Slab" pitchFamily="2" charset="0"/>
                <a:hlinkClick r:id="rId4"/>
              </a:rPr>
              <a:t>Carbon footprint of public procurement – Denmark – 2019</a:t>
            </a:r>
            <a:endParaRPr lang="en-US" altLang="en-US" sz="1050" i="0">
              <a:latin typeface="Roboto Slab" pitchFamily="2" charset="0"/>
              <a:ea typeface="Roboto Slab" pitchFamily="2" charset="0"/>
              <a:cs typeface="Roboto Slab" pitchFamily="2" charset="0"/>
            </a:endParaRPr>
          </a:p>
        </p:txBody>
      </p:sp>
      <p:pic>
        <p:nvPicPr>
          <p:cNvPr id="2560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2456" y="2382393"/>
            <a:ext cx="2877741"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Up Arrow 18"/>
          <p:cNvSpPr>
            <a:spLocks noChangeArrowheads="1"/>
          </p:cNvSpPr>
          <p:nvPr/>
        </p:nvSpPr>
        <p:spPr bwMode="auto">
          <a:xfrm rot="-7540083">
            <a:off x="7323535" y="2486025"/>
            <a:ext cx="221456" cy="464344"/>
          </a:xfrm>
          <a:prstGeom prst="upArrow">
            <a:avLst>
              <a:gd name="adj1" fmla="val 50000"/>
              <a:gd name="adj2" fmla="val 49721"/>
            </a:avLst>
          </a:prstGeom>
          <a:solidFill>
            <a:srgbClr val="457B57"/>
          </a:solidFill>
          <a:ln w="9525">
            <a:solidFill>
              <a:srgbClr val="000000"/>
            </a:solidFill>
            <a:miter lim="800000"/>
            <a:headEnd/>
            <a:tailEnd/>
          </a:ln>
        </p:spPr>
        <p:txBody>
          <a:bodyPr anchor="ctr"/>
          <a:lstStyle>
            <a:lvl1pPr marL="3175">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50" i="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031518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asellaDiTesto 2"/>
          <p:cNvSpPr txBox="1">
            <a:spLocks noChangeArrowheads="1"/>
          </p:cNvSpPr>
          <p:nvPr/>
        </p:nvSpPr>
        <p:spPr bwMode="auto">
          <a:xfrm>
            <a:off x="1410653" y="683373"/>
            <a:ext cx="5915025" cy="300082"/>
          </a:xfrm>
          <a:prstGeom prst="rect">
            <a:avLst/>
          </a:prstGeom>
          <a:solidFill>
            <a:srgbClr val="13317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s-ES" altLang="en-US" sz="1350" b="1" i="0" dirty="0" err="1">
                <a:solidFill>
                  <a:srgbClr val="FFFFFF"/>
                </a:solidFill>
                <a:latin typeface="Roboto Slab" pitchFamily="2" charset="0"/>
                <a:ea typeface="Roboto Slab" pitchFamily="2" charset="0"/>
                <a:cs typeface="Roboto Slab" pitchFamily="2" charset="0"/>
              </a:rPr>
              <a:t>Priorities</a:t>
            </a:r>
            <a:r>
              <a:rPr lang="es-ES" altLang="en-US" sz="1350" b="1" i="0" dirty="0">
                <a:solidFill>
                  <a:srgbClr val="FFFFFF"/>
                </a:solidFill>
                <a:latin typeface="Roboto Slab" pitchFamily="2" charset="0"/>
                <a:ea typeface="Roboto Slab" pitchFamily="2" charset="0"/>
                <a:cs typeface="Roboto Slab" pitchFamily="2" charset="0"/>
              </a:rPr>
              <a:t> </a:t>
            </a:r>
            <a:r>
              <a:rPr lang="es-ES" altLang="en-US" sz="1350" b="1" i="0" dirty="0" err="1">
                <a:solidFill>
                  <a:srgbClr val="FFFFFF"/>
                </a:solidFill>
                <a:latin typeface="Roboto Slab" pitchFamily="2" charset="0"/>
                <a:ea typeface="Roboto Slab" pitchFamily="2" charset="0"/>
                <a:cs typeface="Roboto Slab" pitchFamily="2" charset="0"/>
              </a:rPr>
              <a:t>of</a:t>
            </a:r>
            <a:r>
              <a:rPr lang="es-ES" altLang="en-US" sz="1350" b="1" i="0" dirty="0">
                <a:solidFill>
                  <a:srgbClr val="FFFFFF"/>
                </a:solidFill>
                <a:latin typeface="Roboto Slab" pitchFamily="2" charset="0"/>
                <a:ea typeface="Roboto Slab" pitchFamily="2" charset="0"/>
                <a:cs typeface="Roboto Slab" pitchFamily="2" charset="0"/>
              </a:rPr>
              <a:t> </a:t>
            </a:r>
            <a:r>
              <a:rPr lang="es-ES" altLang="en-US" sz="1350" b="1" i="0" dirty="0" err="1">
                <a:solidFill>
                  <a:srgbClr val="FFFFFF"/>
                </a:solidFill>
                <a:latin typeface="Roboto Slab" pitchFamily="2" charset="0"/>
                <a:ea typeface="Roboto Slab" pitchFamily="2" charset="0"/>
                <a:cs typeface="Roboto Slab" pitchFamily="2" charset="0"/>
              </a:rPr>
              <a:t>the</a:t>
            </a:r>
            <a:r>
              <a:rPr lang="es-ES" altLang="en-US" sz="1350" b="1" i="0" dirty="0">
                <a:solidFill>
                  <a:srgbClr val="FFFFFF"/>
                </a:solidFill>
                <a:latin typeface="Roboto Slab" pitchFamily="2" charset="0"/>
                <a:ea typeface="Roboto Slab" pitchFamily="2" charset="0"/>
                <a:cs typeface="Roboto Slab" pitchFamily="2" charset="0"/>
              </a:rPr>
              <a:t> </a:t>
            </a:r>
            <a:r>
              <a:rPr lang="es-ES" altLang="en-US" sz="1350" b="1" i="0" dirty="0" err="1">
                <a:solidFill>
                  <a:srgbClr val="FFFFFF"/>
                </a:solidFill>
                <a:latin typeface="Roboto Slab" pitchFamily="2" charset="0"/>
                <a:ea typeface="Roboto Slab" pitchFamily="2" charset="0"/>
                <a:cs typeface="Roboto Slab" pitchFamily="2" charset="0"/>
              </a:rPr>
              <a:t>European</a:t>
            </a:r>
            <a:r>
              <a:rPr lang="es-ES" altLang="en-US" sz="1350" b="1" i="0" dirty="0">
                <a:solidFill>
                  <a:srgbClr val="FFFFFF"/>
                </a:solidFill>
                <a:latin typeface="Roboto Slab" pitchFamily="2" charset="0"/>
                <a:ea typeface="Roboto Slab" pitchFamily="2" charset="0"/>
                <a:cs typeface="Roboto Slab" pitchFamily="2" charset="0"/>
              </a:rPr>
              <a:t> </a:t>
            </a:r>
            <a:r>
              <a:rPr lang="es-ES" altLang="en-US" sz="1350" b="1" i="0" dirty="0" err="1">
                <a:solidFill>
                  <a:srgbClr val="FFFFFF"/>
                </a:solidFill>
                <a:latin typeface="Roboto Slab" pitchFamily="2" charset="0"/>
                <a:ea typeface="Roboto Slab" pitchFamily="2" charset="0"/>
                <a:cs typeface="Roboto Slab" pitchFamily="2" charset="0"/>
              </a:rPr>
              <a:t>Commission</a:t>
            </a:r>
            <a:r>
              <a:rPr lang="es-ES" altLang="en-US" sz="1350" b="1" i="0" dirty="0">
                <a:solidFill>
                  <a:srgbClr val="FFFFFF"/>
                </a:solidFill>
                <a:latin typeface="Roboto Slab" pitchFamily="2" charset="0"/>
                <a:ea typeface="Roboto Slab" pitchFamily="2" charset="0"/>
                <a:cs typeface="Roboto Slab" pitchFamily="2" charset="0"/>
              </a:rPr>
              <a:t> 2019-2024</a:t>
            </a:r>
            <a:endParaRPr lang="es-ES" altLang="en-US" sz="1350" i="0" dirty="0">
              <a:solidFill>
                <a:srgbClr val="FFFFFF"/>
              </a:solidFill>
              <a:latin typeface="Roboto Slab" pitchFamily="2" charset="0"/>
              <a:ea typeface="Roboto Slab" pitchFamily="2" charset="0"/>
              <a:cs typeface="Roboto Slab" pitchFamily="2" charset="0"/>
            </a:endParaRPr>
          </a:p>
        </p:txBody>
      </p:sp>
      <p:pic>
        <p:nvPicPr>
          <p:cNvPr id="2662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8809" y="1293591"/>
            <a:ext cx="4857750" cy="302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0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143000" y="0"/>
            <a:ext cx="6858000" cy="951310"/>
          </a:xfrm>
          <a:prstGeom prst="rect">
            <a:avLst/>
          </a:prstGeom>
          <a:solidFill>
            <a:srgbClr val="133176"/>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defRPr/>
            </a:pPr>
            <a:r>
              <a:rPr lang="en-US" sz="1500" dirty="0">
                <a:solidFill>
                  <a:srgbClr val="FFFFFF"/>
                </a:solidFill>
                <a:latin typeface="Roboto Slab" pitchFamily="2" charset="0"/>
                <a:ea typeface="Roboto Slab" pitchFamily="2" charset="0"/>
                <a:cs typeface="Roboto Slab" pitchFamily="2" charset="0"/>
              </a:rPr>
              <a:t>European Green Deal and GPP </a:t>
            </a:r>
            <a:endParaRPr lang="en-IE" sz="1500" dirty="0">
              <a:solidFill>
                <a:srgbClr val="FFFFFF"/>
              </a:solidFill>
              <a:latin typeface="Roboto Slab" pitchFamily="2" charset="0"/>
              <a:ea typeface="Roboto Slab" pitchFamily="2" charset="0"/>
              <a:cs typeface="Roboto Slab" pitchFamily="2" charset="0"/>
            </a:endParaRPr>
          </a:p>
        </p:txBody>
      </p:sp>
      <p:sp>
        <p:nvSpPr>
          <p:cNvPr id="18" name="Title 1"/>
          <p:cNvSpPr txBox="1">
            <a:spLocks/>
          </p:cNvSpPr>
          <p:nvPr/>
        </p:nvSpPr>
        <p:spPr bwMode="auto">
          <a:xfrm>
            <a:off x="1322785" y="1221581"/>
            <a:ext cx="6172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defRPr/>
            </a:pPr>
            <a:r>
              <a:rPr lang="fr-BE" sz="1125" dirty="0">
                <a:solidFill>
                  <a:schemeClr val="tx1"/>
                </a:solidFill>
                <a:latin typeface="Roboto Slab" pitchFamily="2" charset="0"/>
                <a:ea typeface="Roboto Slab" pitchFamily="2" charset="0"/>
                <a:cs typeface="Roboto Slab" pitchFamily="2" charset="0"/>
              </a:rPr>
              <a:t>COM (2019) 640 final of 11.12.2019</a:t>
            </a:r>
            <a:endParaRPr lang="en-GB" sz="1125" dirty="0">
              <a:solidFill>
                <a:schemeClr val="accent4"/>
              </a:solidFill>
              <a:latin typeface="Roboto Slab" pitchFamily="2" charset="0"/>
              <a:ea typeface="Roboto Slab" pitchFamily="2" charset="0"/>
              <a:cs typeface="Roboto Slab" pitchFamily="2" charset="0"/>
            </a:endParaRPr>
          </a:p>
        </p:txBody>
      </p:sp>
      <p:sp>
        <p:nvSpPr>
          <p:cNvPr id="28676" name="Rectangle 18"/>
          <p:cNvSpPr>
            <a:spLocks noChangeArrowheads="1"/>
          </p:cNvSpPr>
          <p:nvPr/>
        </p:nvSpPr>
        <p:spPr bwMode="auto">
          <a:xfrm>
            <a:off x="1322785" y="1790700"/>
            <a:ext cx="34050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900">
                <a:solidFill>
                  <a:srgbClr val="000000"/>
                </a:solidFill>
                <a:latin typeface="Roboto Slab" pitchFamily="2" charset="0"/>
                <a:ea typeface="Roboto Slab" pitchFamily="2" charset="0"/>
                <a:cs typeface="Roboto Slab" pitchFamily="2" charset="0"/>
              </a:rPr>
              <a:t>2.1.3. Mobilising industry for a clean and circular economy </a:t>
            </a:r>
            <a:endParaRPr lang="en-US" altLang="en-US" sz="900" i="0">
              <a:latin typeface="Roboto Slab" pitchFamily="2" charset="0"/>
              <a:ea typeface="Roboto Slab" pitchFamily="2" charset="0"/>
              <a:cs typeface="Roboto Slab" pitchFamily="2" charset="0"/>
            </a:endParaRPr>
          </a:p>
        </p:txBody>
      </p:sp>
      <p:sp>
        <p:nvSpPr>
          <p:cNvPr id="20" name="Rectangle 19"/>
          <p:cNvSpPr/>
          <p:nvPr/>
        </p:nvSpPr>
        <p:spPr>
          <a:xfrm>
            <a:off x="1322785" y="2074069"/>
            <a:ext cx="3789759" cy="1938992"/>
          </a:xfrm>
          <a:prstGeom prst="rect">
            <a:avLst/>
          </a:prstGeom>
        </p:spPr>
        <p:txBody>
          <a:bodyPr>
            <a:spAutoFit/>
          </a:bodyPr>
          <a:lstStyle/>
          <a:p>
            <a:pPr algn="just">
              <a:defRPr/>
            </a:pPr>
            <a:r>
              <a:rPr lang="en-US" sz="1500" dirty="0">
                <a:latin typeface="Roboto Slab" pitchFamily="2" charset="0"/>
                <a:ea typeface="Roboto Slab" pitchFamily="2" charset="0"/>
                <a:cs typeface="Roboto Slab" pitchFamily="2" charset="0"/>
              </a:rPr>
              <a:t>Public authorities, including the EU institutions, should lead by example and ensure that their procurement is green.</a:t>
            </a:r>
          </a:p>
          <a:p>
            <a:pPr algn="just">
              <a:defRPr/>
            </a:pPr>
            <a:endParaRPr lang="en-US" sz="1500" dirty="0">
              <a:latin typeface="Roboto Slab" pitchFamily="2" charset="0"/>
              <a:ea typeface="Roboto Slab" pitchFamily="2" charset="0"/>
              <a:cs typeface="Roboto Slab" pitchFamily="2" charset="0"/>
            </a:endParaRPr>
          </a:p>
          <a:p>
            <a:pPr algn="just">
              <a:defRPr/>
            </a:pPr>
            <a:r>
              <a:rPr lang="en-US" sz="1500" dirty="0">
                <a:latin typeface="Roboto Slab" pitchFamily="2" charset="0"/>
                <a:ea typeface="Roboto Slab" pitchFamily="2" charset="0"/>
                <a:cs typeface="Roboto Slab" pitchFamily="2" charset="0"/>
              </a:rPr>
              <a:t>The Commission will propose further legislation and guidance on green public purchasing. </a:t>
            </a:r>
          </a:p>
        </p:txBody>
      </p:sp>
      <p:pic>
        <p:nvPicPr>
          <p:cNvPr id="28678"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5534" y="964962"/>
            <a:ext cx="2823210" cy="399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6164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143000" y="0"/>
            <a:ext cx="6858000" cy="951310"/>
          </a:xfrm>
          <a:prstGeom prst="rect">
            <a:avLst/>
          </a:prstGeom>
          <a:solidFill>
            <a:srgbClr val="133176"/>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defRPr/>
            </a:pPr>
            <a:r>
              <a:rPr lang="en-US" sz="1800" dirty="0">
                <a:solidFill>
                  <a:schemeClr val="bg1"/>
                </a:solidFill>
                <a:latin typeface="Roboto Slab" pitchFamily="2" charset="0"/>
                <a:ea typeface="Roboto Slab" pitchFamily="2" charset="0"/>
                <a:cs typeface="Roboto Slab" pitchFamily="2" charset="0"/>
              </a:rPr>
              <a:t>2020 Circular Economy Action Plan and GPP</a:t>
            </a:r>
            <a:endParaRPr lang="en-IE" sz="1800" dirty="0">
              <a:solidFill>
                <a:srgbClr val="FFFFFF"/>
              </a:solidFill>
              <a:latin typeface="Roboto Slab" pitchFamily="2" charset="0"/>
              <a:ea typeface="Roboto Slab" pitchFamily="2" charset="0"/>
              <a:cs typeface="Roboto Slab" pitchFamily="2" charset="0"/>
            </a:endParaRPr>
          </a:p>
        </p:txBody>
      </p:sp>
      <p:sp>
        <p:nvSpPr>
          <p:cNvPr id="2" name="Rectangle 1"/>
          <p:cNvSpPr/>
          <p:nvPr/>
        </p:nvSpPr>
        <p:spPr>
          <a:xfrm>
            <a:off x="1072832" y="1600200"/>
            <a:ext cx="4177747" cy="276999"/>
          </a:xfrm>
          <a:prstGeom prst="rect">
            <a:avLst/>
          </a:prstGeom>
        </p:spPr>
        <p:txBody>
          <a:bodyPr wrap="none">
            <a:spAutoFit/>
          </a:bodyPr>
          <a:lstStyle/>
          <a:p>
            <a:pPr marL="257175" indent="-257175" algn="just">
              <a:spcBef>
                <a:spcPts val="900"/>
              </a:spcBef>
              <a:spcAft>
                <a:spcPts val="450"/>
              </a:spcAft>
              <a:buFont typeface="+mj-lt"/>
              <a:buAutoNum type="arabicPeriod" startAt="2"/>
              <a:tabLst>
                <a:tab pos="229553" algn="l"/>
              </a:tabLst>
              <a:defRPr/>
            </a:pPr>
            <a:r>
              <a:rPr lang="en-GB" sz="1200" b="1" cap="all" dirty="0">
                <a:latin typeface="Roboto Slab" pitchFamily="2" charset="0"/>
                <a:ea typeface="Roboto Slab" pitchFamily="2" charset="0"/>
                <a:cs typeface="Roboto Slab" pitchFamily="2" charset="0"/>
              </a:rPr>
              <a:t>A Sustainable Product Policy Framework</a:t>
            </a:r>
            <a:endParaRPr lang="en-US" sz="1200" b="1" cap="small" dirty="0">
              <a:latin typeface="Roboto Slab" pitchFamily="2" charset="0"/>
              <a:ea typeface="Roboto Slab" pitchFamily="2" charset="0"/>
              <a:cs typeface="Roboto Slab" pitchFamily="2" charset="0"/>
            </a:endParaRPr>
          </a:p>
        </p:txBody>
      </p:sp>
      <p:sp>
        <p:nvSpPr>
          <p:cNvPr id="30724" name="Rectangle 2"/>
          <p:cNvSpPr>
            <a:spLocks noChangeArrowheads="1"/>
          </p:cNvSpPr>
          <p:nvPr/>
        </p:nvSpPr>
        <p:spPr bwMode="auto">
          <a:xfrm>
            <a:off x="973216" y="1870472"/>
            <a:ext cx="31518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chemeClr val="bg1"/>
              </a:buClr>
              <a:buChar char="•"/>
              <a:tabLst>
                <a:tab pos="449263" algn="l"/>
              </a:tabLst>
              <a:defRPr sz="2400" i="1">
                <a:solidFill>
                  <a:srgbClr val="0F5494"/>
                </a:solidFill>
                <a:latin typeface="Arial" panose="020B0604020202020204" pitchFamily="34" charset="0"/>
              </a:defRPr>
            </a:lvl1pPr>
            <a:lvl2pPr>
              <a:spcBef>
                <a:spcPct val="20000"/>
              </a:spcBef>
              <a:buClr>
                <a:srgbClr val="009FBA"/>
              </a:buClr>
              <a:buChar char="•"/>
              <a:tabLst>
                <a:tab pos="449263" algn="l"/>
              </a:tabLst>
              <a:defRPr sz="2000" b="1">
                <a:solidFill>
                  <a:srgbClr val="0F5494"/>
                </a:solidFill>
                <a:latin typeface="Arial" panose="020B0604020202020204" pitchFamily="34" charset="0"/>
              </a:defRPr>
            </a:lvl2pPr>
            <a:lvl3pPr marL="1143000" indent="-228600">
              <a:spcBef>
                <a:spcPct val="20000"/>
              </a:spcBef>
              <a:tabLst>
                <a:tab pos="449263" algn="l"/>
              </a:tabLst>
              <a:defRPr sz="1400">
                <a:solidFill>
                  <a:srgbClr val="0F5494"/>
                </a:solidFill>
                <a:latin typeface="Arial" panose="020B0604020202020204" pitchFamily="34" charset="0"/>
              </a:defRPr>
            </a:lvl3pPr>
            <a:lvl4pPr marL="1600200" indent="-228600">
              <a:spcBef>
                <a:spcPct val="20000"/>
              </a:spcBef>
              <a:buChar char="–"/>
              <a:tabLst>
                <a:tab pos="449263" algn="l"/>
              </a:tabLst>
              <a:defRPr sz="2000">
                <a:solidFill>
                  <a:schemeClr val="tx1"/>
                </a:solidFill>
                <a:latin typeface="Arial" panose="020B0604020202020204" pitchFamily="34" charset="0"/>
              </a:defRPr>
            </a:lvl4pPr>
            <a:lvl5pPr marL="2057400" indent="-228600">
              <a:spcBef>
                <a:spcPct val="20000"/>
              </a:spcBef>
              <a:buChar char="»"/>
              <a:tabLst>
                <a:tab pos="4492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Arial" panose="020B0604020202020204" pitchFamily="34" charset="0"/>
              </a:defRPr>
            </a:lvl9pPr>
          </a:lstStyle>
          <a:p>
            <a:pPr lvl="1" algn="just">
              <a:spcBef>
                <a:spcPct val="0"/>
              </a:spcBef>
              <a:spcAft>
                <a:spcPts val="450"/>
              </a:spcAft>
              <a:buClrTx/>
              <a:buNone/>
            </a:pPr>
            <a:r>
              <a:rPr lang="en-GB" altLang="en-US" sz="1050">
                <a:latin typeface="Roboto Slab" pitchFamily="2" charset="0"/>
                <a:ea typeface="Roboto Slab" pitchFamily="2" charset="0"/>
                <a:cs typeface="Roboto Slab" pitchFamily="2" charset="0"/>
              </a:rPr>
              <a:t>2.2 Empowering consumers and public buyers</a:t>
            </a:r>
            <a:endParaRPr lang="en-US" altLang="en-US" sz="1050">
              <a:latin typeface="Roboto Slab" pitchFamily="2" charset="0"/>
              <a:ea typeface="Roboto Slab" pitchFamily="2" charset="0"/>
              <a:cs typeface="Roboto Slab" pitchFamily="2" charset="0"/>
            </a:endParaRPr>
          </a:p>
        </p:txBody>
      </p:sp>
      <p:sp>
        <p:nvSpPr>
          <p:cNvPr id="30725" name="Rectangle 3"/>
          <p:cNvSpPr>
            <a:spLocks noChangeArrowheads="1"/>
          </p:cNvSpPr>
          <p:nvPr/>
        </p:nvSpPr>
        <p:spPr bwMode="auto">
          <a:xfrm>
            <a:off x="1121569" y="2178844"/>
            <a:ext cx="4436269" cy="280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85775" indent="-179388">
              <a:spcBef>
                <a:spcPct val="20000"/>
              </a:spcBef>
              <a:buClr>
                <a:schemeClr val="bg1"/>
              </a:buClr>
              <a:buChar char="•"/>
              <a:tabLst>
                <a:tab pos="457200" algn="l"/>
                <a:tab pos="485775" algn="l"/>
              </a:tabLst>
              <a:defRPr sz="2400" i="1">
                <a:solidFill>
                  <a:srgbClr val="0F5494"/>
                </a:solidFill>
                <a:latin typeface="Arial" panose="020B0604020202020204" pitchFamily="34" charset="0"/>
              </a:defRPr>
            </a:lvl1pPr>
            <a:lvl2pPr marL="742950" indent="-285750">
              <a:spcBef>
                <a:spcPct val="20000"/>
              </a:spcBef>
              <a:buClr>
                <a:srgbClr val="009FBA"/>
              </a:buClr>
              <a:buChar char="•"/>
              <a:tabLst>
                <a:tab pos="457200" algn="l"/>
                <a:tab pos="485775" algn="l"/>
              </a:tabLst>
              <a:defRPr sz="2000" b="1">
                <a:solidFill>
                  <a:srgbClr val="0F5494"/>
                </a:solidFill>
                <a:latin typeface="Arial" panose="020B0604020202020204" pitchFamily="34" charset="0"/>
              </a:defRPr>
            </a:lvl2pPr>
            <a:lvl3pPr marL="1143000" indent="-228600">
              <a:spcBef>
                <a:spcPct val="20000"/>
              </a:spcBef>
              <a:tabLst>
                <a:tab pos="457200" algn="l"/>
                <a:tab pos="485775" algn="l"/>
              </a:tabLst>
              <a:defRPr sz="1400">
                <a:solidFill>
                  <a:srgbClr val="0F5494"/>
                </a:solidFill>
                <a:latin typeface="Arial" panose="020B0604020202020204" pitchFamily="34" charset="0"/>
              </a:defRPr>
            </a:lvl3pPr>
            <a:lvl4pPr marL="1600200" indent="-228600">
              <a:spcBef>
                <a:spcPct val="20000"/>
              </a:spcBef>
              <a:buChar char="–"/>
              <a:tabLst>
                <a:tab pos="457200" algn="l"/>
                <a:tab pos="485775" algn="l"/>
              </a:tabLst>
              <a:defRPr sz="2000">
                <a:solidFill>
                  <a:schemeClr val="tx1"/>
                </a:solidFill>
                <a:latin typeface="Arial" panose="020B0604020202020204" pitchFamily="34" charset="0"/>
              </a:defRPr>
            </a:lvl4pPr>
            <a:lvl5pPr marL="2057400" indent="-228600">
              <a:spcBef>
                <a:spcPct val="20000"/>
              </a:spcBef>
              <a:buChar char="»"/>
              <a:tabLst>
                <a:tab pos="457200" algn="l"/>
                <a:tab pos="485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 pos="485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 pos="485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 pos="485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 pos="485775" algn="l"/>
              </a:tabLst>
              <a:defRPr sz="2000">
                <a:solidFill>
                  <a:schemeClr val="tx1"/>
                </a:solidFill>
                <a:latin typeface="Arial" panose="020B0604020202020204" pitchFamily="34" charset="0"/>
              </a:defRPr>
            </a:lvl9pPr>
          </a:lstStyle>
          <a:p>
            <a:pPr algn="just">
              <a:spcBef>
                <a:spcPct val="0"/>
              </a:spcBef>
              <a:spcAft>
                <a:spcPts val="450"/>
              </a:spcAft>
              <a:buClrTx/>
              <a:buNone/>
            </a:pPr>
            <a:r>
              <a:rPr lang="en-GB" altLang="en-US" sz="1200" i="0" dirty="0">
                <a:latin typeface="Roboto Slab" pitchFamily="2" charset="0"/>
                <a:ea typeface="Roboto Slab" pitchFamily="2" charset="0"/>
                <a:cs typeface="Roboto Slab" pitchFamily="2" charset="0"/>
              </a:rPr>
              <a:t>the Commission will </a:t>
            </a:r>
            <a:r>
              <a:rPr lang="en-GB" altLang="en-US" sz="1200" b="1" i="0" dirty="0">
                <a:latin typeface="Roboto Slab" pitchFamily="2" charset="0"/>
                <a:ea typeface="Roboto Slab" pitchFamily="2" charset="0"/>
                <a:cs typeface="Roboto Slab" pitchFamily="2" charset="0"/>
              </a:rPr>
              <a:t>propose </a:t>
            </a:r>
            <a:r>
              <a:rPr lang="en-GB" altLang="en-US" sz="1200" b="1" i="0" dirty="0">
                <a:highlight>
                  <a:srgbClr val="FFFF00"/>
                </a:highlight>
                <a:latin typeface="Roboto Slab" pitchFamily="2" charset="0"/>
                <a:ea typeface="Roboto Slab" pitchFamily="2" charset="0"/>
                <a:cs typeface="Roboto Slab" pitchFamily="2" charset="0"/>
              </a:rPr>
              <a:t>minimum mandatory green public procurement (GPP) criteria and targets in sectoral legislation </a:t>
            </a:r>
            <a:r>
              <a:rPr lang="en-GB" altLang="en-US" sz="1200" i="0" dirty="0">
                <a:latin typeface="Roboto Slab" pitchFamily="2" charset="0"/>
                <a:ea typeface="Roboto Slab" pitchFamily="2" charset="0"/>
                <a:cs typeface="Roboto Slab" pitchFamily="2" charset="0"/>
              </a:rPr>
              <a:t>and phase in </a:t>
            </a:r>
            <a:r>
              <a:rPr lang="en-GB" altLang="en-US" sz="1200" b="1" i="0" dirty="0">
                <a:highlight>
                  <a:srgbClr val="FF00FF"/>
                </a:highlight>
                <a:latin typeface="Roboto Slab" pitchFamily="2" charset="0"/>
                <a:ea typeface="Roboto Slab" pitchFamily="2" charset="0"/>
                <a:cs typeface="Roboto Slab" pitchFamily="2" charset="0"/>
              </a:rPr>
              <a:t>compulsory reporting to monitor the uptake of Green Public Procurement (GPP) </a:t>
            </a:r>
            <a:r>
              <a:rPr lang="en-GB" altLang="en-US" sz="1200" i="0" dirty="0">
                <a:latin typeface="Roboto Slab" pitchFamily="2" charset="0"/>
                <a:ea typeface="Roboto Slab" pitchFamily="2" charset="0"/>
                <a:cs typeface="Roboto Slab" pitchFamily="2" charset="0"/>
              </a:rPr>
              <a:t>without creating unjustified administrative burden for public buyers. </a:t>
            </a:r>
          </a:p>
          <a:p>
            <a:pPr algn="just">
              <a:spcBef>
                <a:spcPct val="0"/>
              </a:spcBef>
              <a:spcAft>
                <a:spcPts val="450"/>
              </a:spcAft>
              <a:buClrTx/>
              <a:buNone/>
            </a:pPr>
            <a:endParaRPr lang="en-GB" altLang="en-US" sz="1200" i="0" dirty="0">
              <a:latin typeface="Roboto Slab" pitchFamily="2" charset="0"/>
              <a:ea typeface="Roboto Slab" pitchFamily="2" charset="0"/>
              <a:cs typeface="Roboto Slab" pitchFamily="2" charset="0"/>
            </a:endParaRPr>
          </a:p>
          <a:p>
            <a:pPr algn="just">
              <a:spcBef>
                <a:spcPct val="0"/>
              </a:spcBef>
              <a:spcAft>
                <a:spcPts val="450"/>
              </a:spcAft>
              <a:buClrTx/>
              <a:buNone/>
            </a:pPr>
            <a:r>
              <a:rPr lang="en-GB" altLang="en-US" sz="1200" i="0" dirty="0">
                <a:latin typeface="Roboto Slab" pitchFamily="2" charset="0"/>
                <a:ea typeface="Roboto Slab" pitchFamily="2" charset="0"/>
                <a:cs typeface="Roboto Slab" pitchFamily="2" charset="0"/>
              </a:rPr>
              <a:t>Furthermore, the Commission will continue to support capacity building with guidance, training and dissemination of good practices and encouraging public buyers to take part in a “</a:t>
            </a:r>
            <a:r>
              <a:rPr lang="en-GB" altLang="en-US" sz="1200" b="1" i="0" dirty="0">
                <a:latin typeface="Roboto Slab" pitchFamily="2" charset="0"/>
                <a:ea typeface="Roboto Slab" pitchFamily="2" charset="0"/>
                <a:cs typeface="Roboto Slab" pitchFamily="2" charset="0"/>
              </a:rPr>
              <a:t>Public Buyers for Climate and Environment</a:t>
            </a:r>
            <a:r>
              <a:rPr lang="en-GB" altLang="en-US" sz="1200" i="0" dirty="0">
                <a:latin typeface="Roboto Slab" pitchFamily="2" charset="0"/>
                <a:ea typeface="Roboto Slab" pitchFamily="2" charset="0"/>
                <a:cs typeface="Roboto Slab" pitchFamily="2" charset="0"/>
              </a:rPr>
              <a:t>” initiative, which will facilitate exchanges among buyers committed to GPP implementation.</a:t>
            </a:r>
            <a:endParaRPr lang="en-US" altLang="en-US" sz="1200" i="0" dirty="0">
              <a:latin typeface="Roboto Slab" pitchFamily="2" charset="0"/>
              <a:ea typeface="Roboto Slab" pitchFamily="2" charset="0"/>
              <a:cs typeface="Roboto Slab" pitchFamily="2" charset="0"/>
            </a:endParaRPr>
          </a:p>
        </p:txBody>
      </p:sp>
      <p:sp>
        <p:nvSpPr>
          <p:cNvPr id="8" name="Title 1"/>
          <p:cNvSpPr txBox="1">
            <a:spLocks/>
          </p:cNvSpPr>
          <p:nvPr/>
        </p:nvSpPr>
        <p:spPr bwMode="auto">
          <a:xfrm>
            <a:off x="1432323" y="1063229"/>
            <a:ext cx="265390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defRPr/>
            </a:pPr>
            <a:r>
              <a:rPr lang="fr-BE" sz="1400" dirty="0">
                <a:solidFill>
                  <a:schemeClr val="tx1"/>
                </a:solidFill>
                <a:latin typeface="Roboto Slab" pitchFamily="2" charset="0"/>
                <a:ea typeface="Roboto Slab" pitchFamily="2" charset="0"/>
                <a:cs typeface="Roboto Slab" pitchFamily="2" charset="0"/>
              </a:rPr>
              <a:t>COM (2020) 98 final of 11.03.2020</a:t>
            </a:r>
            <a:endParaRPr lang="en-GB" sz="1400" dirty="0">
              <a:solidFill>
                <a:schemeClr val="accent4"/>
              </a:solidFill>
              <a:latin typeface="Roboto Slab" pitchFamily="2" charset="0"/>
              <a:ea typeface="Roboto Slab" pitchFamily="2" charset="0"/>
              <a:cs typeface="Roboto Slab" pitchFamily="2" charset="0"/>
            </a:endParaRPr>
          </a:p>
        </p:txBody>
      </p:sp>
      <p:pic>
        <p:nvPicPr>
          <p:cNvPr id="3072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1296591"/>
            <a:ext cx="2112884" cy="300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65133"/>
      </p:ext>
    </p:extLst>
  </p:cSld>
  <p:clrMapOvr>
    <a:masterClrMapping/>
  </p:clrMapOvr>
  <p:transition/>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D688BDD58D2E45A89C54BE2AFF6689" ma:contentTypeVersion="10" ma:contentTypeDescription="Create a new document." ma:contentTypeScope="" ma:versionID="ed16bcfcb8bd4e5b20e4c14af1850445">
  <xsd:schema xmlns:xsd="http://www.w3.org/2001/XMLSchema" xmlns:xs="http://www.w3.org/2001/XMLSchema" xmlns:p="http://schemas.microsoft.com/office/2006/metadata/properties" xmlns:ns2="c7fc7754-5cac-4911-b640-ccfd8f3dbcda" xmlns:ns3="e9042645-366f-4cd7-9010-ab21c883e422" targetNamespace="http://schemas.microsoft.com/office/2006/metadata/properties" ma:root="true" ma:fieldsID="df0dbbc85059559fb50a6b81dfcf6fc7" ns2:_="" ns3:_="">
    <xsd:import namespace="c7fc7754-5cac-4911-b640-ccfd8f3dbcda"/>
    <xsd:import namespace="e9042645-366f-4cd7-9010-ab21c883e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c7754-5cac-4911-b640-ccfd8f3dbc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7096bbf-04ee-4fab-bae0-f87aa841628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042645-366f-4cd7-9010-ab21c883e4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d1d1cd-c2c6-40c4-af9a-b4dfdff86c2e}" ma:internalName="TaxCatchAll" ma:showField="CatchAllData" ma:web="e9042645-366f-4cd7-9010-ab21c883e4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fc7754-5cac-4911-b640-ccfd8f3dbcda">
      <Terms xmlns="http://schemas.microsoft.com/office/infopath/2007/PartnerControls"/>
    </lcf76f155ced4ddcb4097134ff3c332f>
    <TaxCatchAll xmlns="e9042645-366f-4cd7-9010-ab21c883e42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BD5D51-C3AD-41B5-848B-52702D44B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c7754-5cac-4911-b640-ccfd8f3dbcda"/>
    <ds:schemaRef ds:uri="e9042645-366f-4cd7-9010-ab21c883e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F2284E-8F77-4879-90A4-EF8D3D4840F4}">
  <ds:schemaRefs>
    <ds:schemaRef ds:uri="http://schemas.microsoft.com/office/2006/metadata/properties"/>
    <ds:schemaRef ds:uri="http://schemas.microsoft.com/office/infopath/2007/PartnerControls"/>
    <ds:schemaRef ds:uri="c7fc7754-5cac-4911-b640-ccfd8f3dbcda"/>
    <ds:schemaRef ds:uri="e9042645-366f-4cd7-9010-ab21c883e422"/>
  </ds:schemaRefs>
</ds:datastoreItem>
</file>

<file path=customXml/itemProps3.xml><?xml version="1.0" encoding="utf-8"?>
<ds:datastoreItem xmlns:ds="http://schemas.openxmlformats.org/officeDocument/2006/customXml" ds:itemID="{C4D3E247-9FFD-4BE4-88F3-10494F3DAF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TotalTime>
  <Words>2293</Words>
  <Application>Microsoft Office PowerPoint</Application>
  <PresentationFormat>Předvádění na obrazovce (16:9)</PresentationFormat>
  <Paragraphs>246</Paragraphs>
  <Slides>25</Slides>
  <Notes>24</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25</vt:i4>
      </vt:variant>
    </vt:vector>
  </HeadingPairs>
  <TitlesOfParts>
    <vt:vector size="35" baseType="lpstr">
      <vt:lpstr>Arial</vt:lpstr>
      <vt:lpstr>Roboto Slab</vt:lpstr>
      <vt:lpstr>Tahoma</vt:lpstr>
      <vt:lpstr>Calibri</vt:lpstr>
      <vt:lpstr>Nixie One</vt:lpstr>
      <vt:lpstr>Courier New</vt:lpstr>
      <vt:lpstr>Times New Roman</vt:lpstr>
      <vt:lpstr>Verdana</vt:lpstr>
      <vt:lpstr>Wingdings</vt:lpstr>
      <vt:lpstr>Warwick template</vt:lpstr>
      <vt:lpstr>PUBLIC PROCUREMENT and environment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2020 Circular economy action plan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Legislative framework for sustainable food systems</vt:lpstr>
      <vt:lpstr>Prezentace aplikace PowerPoint</vt:lpstr>
      <vt:lpstr>Prezentace aplikace PowerPoint</vt:lpstr>
      <vt:lpstr>Prezentace aplikace PowerPoint</vt:lpstr>
      <vt:lpstr>GPP Good practice</vt:lpstr>
      <vt:lpstr>GPP Life Cycle Costing Tools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WITHIN THE EU IN CASES RELATING TO AIR QUALITY (Part: I)</dc:title>
  <dc:creator>Vomáčka Crew</dc:creator>
  <cp:lastModifiedBy>Vojtěch Vomáčka</cp:lastModifiedBy>
  <cp:revision>575</cp:revision>
  <dcterms:modified xsi:type="dcterms:W3CDTF">2023-10-25T08:43:28Z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0x01010042D688BDD58D2E45A89C54BE2AFF6689</vt:lpwstr>
  </property>
  <property fmtid="{D5CDD505-2E9C-101B-9397-08002B2CF9AE}" pid="3" name="Order">
    <vt:r8>8657000</vt:r8>
  </property>
</Properties>
</file>