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2"/>
  </p:notesMasterIdLst>
  <p:sldIdLst>
    <p:sldId id="256" r:id="rId2"/>
    <p:sldId id="697" r:id="rId3"/>
    <p:sldId id="698" r:id="rId4"/>
    <p:sldId id="699" r:id="rId5"/>
    <p:sldId id="684" r:id="rId6"/>
    <p:sldId id="685" r:id="rId7"/>
    <p:sldId id="686" r:id="rId8"/>
    <p:sldId id="687" r:id="rId9"/>
    <p:sldId id="670" r:id="rId10"/>
    <p:sldId id="696" r:id="rId11"/>
    <p:sldId id="700" r:id="rId12"/>
    <p:sldId id="701" r:id="rId13"/>
    <p:sldId id="702" r:id="rId14"/>
    <p:sldId id="695" r:id="rId15"/>
    <p:sldId id="694" r:id="rId16"/>
    <p:sldId id="678" r:id="rId17"/>
    <p:sldId id="258" r:id="rId18"/>
    <p:sldId id="688" r:id="rId19"/>
    <p:sldId id="690" r:id="rId20"/>
    <p:sldId id="693" r:id="rId21"/>
    <p:sldId id="692" r:id="rId22"/>
    <p:sldId id="689" r:id="rId23"/>
    <p:sldId id="679" r:id="rId24"/>
    <p:sldId id="526" r:id="rId25"/>
    <p:sldId id="585" r:id="rId26"/>
    <p:sldId id="583" r:id="rId27"/>
    <p:sldId id="584" r:id="rId28"/>
    <p:sldId id="525" r:id="rId29"/>
    <p:sldId id="586" r:id="rId30"/>
    <p:sldId id="587" r:id="rId31"/>
    <p:sldId id="589" r:id="rId32"/>
    <p:sldId id="596" r:id="rId33"/>
    <p:sldId id="598" r:id="rId34"/>
    <p:sldId id="588" r:id="rId35"/>
    <p:sldId id="590" r:id="rId36"/>
    <p:sldId id="591" r:id="rId37"/>
    <p:sldId id="528" r:id="rId38"/>
    <p:sldId id="594" r:id="rId39"/>
    <p:sldId id="595" r:id="rId40"/>
    <p:sldId id="323" r:id="rId41"/>
  </p:sldIdLst>
  <p:sldSz cx="9144000" cy="5143500" type="screen16x9"/>
  <p:notesSz cx="6858000" cy="9144000"/>
  <p:embeddedFontLst>
    <p:embeddedFont>
      <p:font typeface="Cambria" panose="02040503050406030204" pitchFamily="18" charset="0"/>
      <p:regular r:id="rId43"/>
      <p:bold r:id="rId44"/>
      <p:italic r:id="rId45"/>
      <p:boldItalic r:id="rId46"/>
    </p:embeddedFont>
    <p:embeddedFont>
      <p:font typeface="Nixie One" panose="020B0604020202020204" charset="0"/>
      <p:regular r:id="rId47"/>
    </p:embeddedFont>
    <p:embeddedFont>
      <p:font typeface="Roboto Slab" pitchFamily="2"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AD3B4A-EFA4-49ED-A349-4A4B431667C7}">
  <a:tblStyle styleId="{71AD3B4A-EFA4-49ED-A349-4A4B431667C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54" y="10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4443139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1575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332604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49541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084706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098105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135581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230438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172335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436901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183468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9178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212528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823462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395466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100" b="1" i="0" kern="1200" dirty="0" err="1">
                <a:solidFill>
                  <a:schemeClr val="tx1"/>
                </a:solidFill>
                <a:effectLst/>
                <a:latin typeface="+mn-lt"/>
                <a:ea typeface="+mn-ea"/>
                <a:cs typeface="+mn-cs"/>
              </a:rPr>
              <a:t>Number</a:t>
            </a:r>
            <a:r>
              <a:rPr lang="cs-CZ" sz="1100" b="1" i="0" kern="1200" dirty="0">
                <a:solidFill>
                  <a:schemeClr val="tx1"/>
                </a:solidFill>
                <a:effectLst/>
                <a:latin typeface="+mn-lt"/>
                <a:ea typeface="+mn-ea"/>
                <a:cs typeface="+mn-cs"/>
              </a:rPr>
              <a:t> </a:t>
            </a:r>
            <a:r>
              <a:rPr lang="cs-CZ" sz="1100" b="1" i="0" kern="1200" dirty="0" err="1">
                <a:solidFill>
                  <a:schemeClr val="tx1"/>
                </a:solidFill>
                <a:effectLst/>
                <a:latin typeface="+mn-lt"/>
                <a:ea typeface="+mn-ea"/>
                <a:cs typeface="+mn-cs"/>
              </a:rPr>
              <a:t>of</a:t>
            </a:r>
            <a:r>
              <a:rPr lang="cs-CZ" sz="1100" b="1" i="0" kern="1200" dirty="0">
                <a:solidFill>
                  <a:schemeClr val="tx1"/>
                </a:solidFill>
                <a:effectLst/>
                <a:latin typeface="+mn-lt"/>
                <a:ea typeface="+mn-ea"/>
                <a:cs typeface="+mn-cs"/>
              </a:rPr>
              <a:t> </a:t>
            </a:r>
            <a:r>
              <a:rPr lang="cs-CZ" sz="1100" b="1" i="0" kern="1200" dirty="0" err="1">
                <a:solidFill>
                  <a:schemeClr val="tx1"/>
                </a:solidFill>
                <a:effectLst/>
                <a:latin typeface="+mn-lt"/>
                <a:ea typeface="+mn-ea"/>
                <a:cs typeface="+mn-cs"/>
              </a:rPr>
              <a:t>recorded</a:t>
            </a:r>
            <a:r>
              <a:rPr lang="cs-CZ" sz="1100" b="1" i="0" kern="1200" dirty="0">
                <a:solidFill>
                  <a:schemeClr val="tx1"/>
                </a:solidFill>
                <a:effectLst/>
                <a:latin typeface="+mn-lt"/>
                <a:ea typeface="+mn-ea"/>
                <a:cs typeface="+mn-cs"/>
              </a:rPr>
              <a:t> </a:t>
            </a:r>
            <a:r>
              <a:rPr lang="cs-CZ" sz="1100" b="1" i="0" kern="1200" dirty="0" err="1">
                <a:solidFill>
                  <a:schemeClr val="tx1"/>
                </a:solidFill>
                <a:effectLst/>
                <a:latin typeface="+mn-lt"/>
                <a:ea typeface="+mn-ea"/>
                <a:cs typeface="+mn-cs"/>
              </a:rPr>
              <a:t>transactions</a:t>
            </a:r>
            <a:endParaRPr lang="cs-CZ" dirty="0"/>
          </a:p>
        </p:txBody>
      </p:sp>
    </p:spTree>
    <p:extLst>
      <p:ext uri="{BB962C8B-B14F-4D97-AF65-F5344CB8AC3E}">
        <p14:creationId xmlns:p14="http://schemas.microsoft.com/office/powerpoint/2010/main" val="3361563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077607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62544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98630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94354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3665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161272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17350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099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234407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extLst>
      <p:ext uri="{BB962C8B-B14F-4D97-AF65-F5344CB8AC3E}">
        <p14:creationId xmlns:p14="http://schemas.microsoft.com/office/powerpoint/2010/main" val="383278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
        <p:cNvGrpSpPr/>
        <p:nvPr/>
      </p:nvGrpSpPr>
      <p:grpSpPr>
        <a:xfrm>
          <a:off x="0" y="0"/>
          <a:ext cx="0" cy="0"/>
          <a:chOff x="0" y="0"/>
          <a:chExt cx="0" cy="0"/>
        </a:xfrm>
      </p:grpSpPr>
      <p:sp>
        <p:nvSpPr>
          <p:cNvPr id="77" name="Shape 77"/>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78" name="Shape 78"/>
          <p:cNvSpPr/>
          <p:nvPr/>
        </p:nvSpPr>
        <p:spPr>
          <a:xfrm>
            <a:off x="0" y="500625"/>
            <a:ext cx="2472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81" name="Shape 81"/>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4017183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extLst>
      <p:ext uri="{BB962C8B-B14F-4D97-AF65-F5344CB8AC3E}">
        <p14:creationId xmlns:p14="http://schemas.microsoft.com/office/powerpoint/2010/main" val="566358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457202" y="1472036"/>
            <a:ext cx="6858000" cy="1159799"/>
          </a:xfrm>
          <a:prstGeom prst="rect">
            <a:avLst/>
          </a:prstGeom>
        </p:spPr>
        <p:txBody>
          <a:bodyPr lIns="91425" tIns="91425" rIns="91425" bIns="91425" anchor="b" anchorCtr="0">
            <a:noAutofit/>
          </a:bodyPr>
          <a:lstStyle/>
          <a:p>
            <a:pPr lvl="0"/>
            <a:r>
              <a:rPr lang="cs-CZ" sz="4400" dirty="0" err="1"/>
              <a:t>Basics</a:t>
            </a:r>
            <a:r>
              <a:rPr lang="cs-CZ" sz="4400" dirty="0"/>
              <a:t> </a:t>
            </a:r>
            <a:r>
              <a:rPr lang="cs-CZ" sz="4400" dirty="0" err="1"/>
              <a:t>of</a:t>
            </a:r>
            <a:r>
              <a:rPr lang="cs-CZ" sz="4400" dirty="0"/>
              <a:t> EU </a:t>
            </a:r>
            <a:r>
              <a:rPr lang="cs-CZ" sz="4400" dirty="0" err="1"/>
              <a:t>Environmental</a:t>
            </a:r>
            <a:r>
              <a:rPr lang="cs-CZ" sz="4400" dirty="0"/>
              <a:t> </a:t>
            </a:r>
            <a:r>
              <a:rPr lang="cs-CZ" sz="4400" dirty="0" err="1"/>
              <a:t>Law</a:t>
            </a:r>
            <a:endParaRPr lang="en" sz="4400" dirty="0"/>
          </a:p>
        </p:txBody>
      </p:sp>
      <p:sp>
        <p:nvSpPr>
          <p:cNvPr id="3" name="Obdélník 2"/>
          <p:cNvSpPr/>
          <p:nvPr/>
        </p:nvSpPr>
        <p:spPr>
          <a:xfrm>
            <a:off x="0" y="441731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5" name="Objekt 4"/>
          <p:cNvGraphicFramePr>
            <a:graphicFrameLocks noChangeAspect="1"/>
          </p:cNvGraphicFramePr>
          <p:nvPr/>
        </p:nvGraphicFramePr>
        <p:xfrm>
          <a:off x="457203" y="4507548"/>
          <a:ext cx="733923" cy="733923"/>
        </p:xfrm>
        <a:graphic>
          <a:graphicData uri="http://schemas.openxmlformats.org/presentationml/2006/ole">
            <mc:AlternateContent xmlns:mc="http://schemas.openxmlformats.org/markup-compatibility/2006">
              <mc:Choice xmlns:v="urn:schemas-microsoft-com:vml" Requires="v">
                <p:oleObj r:id="rId3" imgW="3457575" imgH="3448050" progId="CorelDRAW.Graphic.11">
                  <p:embed/>
                </p:oleObj>
              </mc:Choice>
              <mc:Fallback>
                <p:oleObj r:id="rId3" imgW="3457575" imgH="3448050" progId="CorelDRAW.Graphic.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3" y="4507548"/>
                        <a:ext cx="733923" cy="733923"/>
                      </a:xfrm>
                      <a:prstGeom prst="rect">
                        <a:avLst/>
                      </a:prstGeom>
                      <a:noFill/>
                    </p:spPr>
                  </p:pic>
                </p:oleObj>
              </mc:Fallback>
            </mc:AlternateContent>
          </a:graphicData>
        </a:graphic>
      </p:graphicFrame>
      <p:pic>
        <p:nvPicPr>
          <p:cNvPr id="1027" name="Picture 3"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154" y="4507548"/>
            <a:ext cx="670593" cy="71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1490" y="4417310"/>
            <a:ext cx="1851580" cy="81562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957010" y="4601250"/>
            <a:ext cx="4186990" cy="923330"/>
          </a:xfrm>
          <a:prstGeom prst="rect">
            <a:avLst/>
          </a:prstGeom>
          <a:noFill/>
        </p:spPr>
        <p:txBody>
          <a:bodyPr wrap="square" rtlCol="0">
            <a:spAutoFit/>
          </a:bodyPr>
          <a:lstStyle/>
          <a:p>
            <a:r>
              <a:rPr lang="cs-CZ" sz="1800" dirty="0">
                <a:solidFill>
                  <a:schemeClr val="tx1"/>
                </a:solidFill>
                <a:latin typeface="Roboto Slab" panose="020B0604020202020204" charset="0"/>
                <a:ea typeface="Roboto Slab" panose="020B0604020202020204" charset="0"/>
              </a:rPr>
              <a:t>22 November 2023</a:t>
            </a:r>
          </a:p>
          <a:p>
            <a:r>
              <a:rPr lang="cs-CZ" sz="1800" dirty="0">
                <a:solidFill>
                  <a:schemeClr val="tx1"/>
                </a:solidFill>
                <a:latin typeface="Roboto Slab" panose="020B0604020202020204" charset="0"/>
                <a:ea typeface="Roboto Slab" panose="020B0604020202020204" charset="0"/>
              </a:rPr>
              <a:t>JUDr. Vojtěch Vomáčka, Ph.D., LL.M</a:t>
            </a:r>
            <a:r>
              <a:rPr lang="cs-CZ" sz="1800" dirty="0">
                <a:solidFill>
                  <a:schemeClr val="bg1"/>
                </a:solidFill>
                <a:latin typeface="Roboto Slab" panose="020B0604020202020204" charset="0"/>
                <a:ea typeface="Roboto Slab" panose="020B0604020202020204" charset="0"/>
              </a:rPr>
              <a:t>.</a:t>
            </a:r>
          </a:p>
          <a:p>
            <a:endParaRPr lang="cs-CZ" sz="1800" dirty="0">
              <a:solidFill>
                <a:schemeClr val="bg1"/>
              </a:solidFill>
              <a:latin typeface="Roboto Slab" panose="020B0604020202020204" charset="0"/>
              <a:ea typeface="Roboto Slab" panose="020B0604020202020204" charset="0"/>
            </a:endParaRPr>
          </a:p>
        </p:txBody>
      </p:sp>
      <p:sp>
        <p:nvSpPr>
          <p:cNvPr id="2" name="TextovéPole 1"/>
          <p:cNvSpPr txBox="1"/>
          <p:nvPr/>
        </p:nvSpPr>
        <p:spPr>
          <a:xfrm>
            <a:off x="457202" y="2723805"/>
            <a:ext cx="6453346" cy="400110"/>
          </a:xfrm>
          <a:prstGeom prst="rect">
            <a:avLst/>
          </a:prstGeom>
          <a:noFill/>
        </p:spPr>
        <p:txBody>
          <a:bodyPr wrap="square" rtlCol="0">
            <a:spAutoFit/>
          </a:bodyPr>
          <a:lstStyle/>
          <a:p>
            <a:r>
              <a:rPr lang="cs-CZ" sz="2000" dirty="0">
                <a:solidFill>
                  <a:schemeClr val="bg1"/>
                </a:solidFill>
                <a:latin typeface="Roboto Slab" panose="020B0604020202020204" charset="0"/>
                <a:ea typeface="Roboto Slab" panose="020B0604020202020204" charset="0"/>
              </a:rPr>
              <a:t>NATURE PROTECTION</a:t>
            </a:r>
            <a:endParaRPr lang="cs-CZ" dirty="0"/>
          </a:p>
        </p:txBody>
      </p:sp>
    </p:spTree>
    <p:extLst>
      <p:ext uri="{BB962C8B-B14F-4D97-AF65-F5344CB8AC3E}">
        <p14:creationId xmlns:p14="http://schemas.microsoft.com/office/powerpoint/2010/main" val="62547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Habitats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(92/43/EEC)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pic>
        <p:nvPicPr>
          <p:cNvPr id="4" name="Obrázek 3">
            <a:extLst>
              <a:ext uri="{FF2B5EF4-FFF2-40B4-BE49-F238E27FC236}">
                <a16:creationId xmlns:a16="http://schemas.microsoft.com/office/drawing/2014/main" id="{81631E60-BB97-1F9B-8357-CDE1CE0A7E9D}"/>
              </a:ext>
            </a:extLst>
          </p:cNvPr>
          <p:cNvPicPr>
            <a:picLocks noChangeAspect="1"/>
          </p:cNvPicPr>
          <p:nvPr/>
        </p:nvPicPr>
        <p:blipFill>
          <a:blip r:embed="rId3"/>
          <a:stretch>
            <a:fillRect/>
          </a:stretch>
        </p:blipFill>
        <p:spPr>
          <a:xfrm>
            <a:off x="588405" y="770264"/>
            <a:ext cx="7652956" cy="4193993"/>
          </a:xfrm>
          <a:prstGeom prst="rect">
            <a:avLst/>
          </a:prstGeom>
        </p:spPr>
      </p:pic>
    </p:spTree>
    <p:extLst>
      <p:ext uri="{BB962C8B-B14F-4D97-AF65-F5344CB8AC3E}">
        <p14:creationId xmlns:p14="http://schemas.microsoft.com/office/powerpoint/2010/main" val="199487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Habitats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(92/43/EEC)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pic>
        <p:nvPicPr>
          <p:cNvPr id="5" name="Obrázek 4">
            <a:extLst>
              <a:ext uri="{FF2B5EF4-FFF2-40B4-BE49-F238E27FC236}">
                <a16:creationId xmlns:a16="http://schemas.microsoft.com/office/drawing/2014/main" id="{6EAA4D7B-0155-1739-B875-69296CF4EBAC}"/>
              </a:ext>
            </a:extLst>
          </p:cNvPr>
          <p:cNvPicPr>
            <a:picLocks noChangeAspect="1"/>
          </p:cNvPicPr>
          <p:nvPr/>
        </p:nvPicPr>
        <p:blipFill>
          <a:blip r:embed="rId3"/>
          <a:stretch>
            <a:fillRect/>
          </a:stretch>
        </p:blipFill>
        <p:spPr>
          <a:xfrm>
            <a:off x="325995" y="600053"/>
            <a:ext cx="7928062" cy="4363094"/>
          </a:xfrm>
          <a:prstGeom prst="rect">
            <a:avLst/>
          </a:prstGeom>
        </p:spPr>
      </p:pic>
    </p:spTree>
    <p:extLst>
      <p:ext uri="{BB962C8B-B14F-4D97-AF65-F5344CB8AC3E}">
        <p14:creationId xmlns:p14="http://schemas.microsoft.com/office/powerpoint/2010/main" val="3244270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Birds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(2009/147/EC)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pic>
        <p:nvPicPr>
          <p:cNvPr id="5" name="Obrázek 4">
            <a:extLst>
              <a:ext uri="{FF2B5EF4-FFF2-40B4-BE49-F238E27FC236}">
                <a16:creationId xmlns:a16="http://schemas.microsoft.com/office/drawing/2014/main" id="{768F5A13-F850-126C-75E8-C37C22DDA1B0}"/>
              </a:ext>
            </a:extLst>
          </p:cNvPr>
          <p:cNvPicPr>
            <a:picLocks noChangeAspect="1"/>
          </p:cNvPicPr>
          <p:nvPr/>
        </p:nvPicPr>
        <p:blipFill>
          <a:blip r:embed="rId3"/>
          <a:stretch>
            <a:fillRect/>
          </a:stretch>
        </p:blipFill>
        <p:spPr>
          <a:xfrm>
            <a:off x="370888" y="1109458"/>
            <a:ext cx="8402223" cy="2924583"/>
          </a:xfrm>
          <a:prstGeom prst="rect">
            <a:avLst/>
          </a:prstGeom>
        </p:spPr>
      </p:pic>
    </p:spTree>
    <p:extLst>
      <p:ext uri="{BB962C8B-B14F-4D97-AF65-F5344CB8AC3E}">
        <p14:creationId xmlns:p14="http://schemas.microsoft.com/office/powerpoint/2010/main" val="4248753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Birds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(2009/147/EC)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pic>
        <p:nvPicPr>
          <p:cNvPr id="4" name="Obrázek 3">
            <a:extLst>
              <a:ext uri="{FF2B5EF4-FFF2-40B4-BE49-F238E27FC236}">
                <a16:creationId xmlns:a16="http://schemas.microsoft.com/office/drawing/2014/main" id="{54426B64-B288-1AA7-A3A6-CC33FFDBA032}"/>
              </a:ext>
            </a:extLst>
          </p:cNvPr>
          <p:cNvPicPr>
            <a:picLocks noChangeAspect="1"/>
          </p:cNvPicPr>
          <p:nvPr/>
        </p:nvPicPr>
        <p:blipFill>
          <a:blip r:embed="rId3"/>
          <a:stretch>
            <a:fillRect/>
          </a:stretch>
        </p:blipFill>
        <p:spPr>
          <a:xfrm>
            <a:off x="1279268" y="0"/>
            <a:ext cx="6585464" cy="5143500"/>
          </a:xfrm>
          <a:prstGeom prst="rect">
            <a:avLst/>
          </a:prstGeom>
        </p:spPr>
      </p:pic>
    </p:spTree>
    <p:extLst>
      <p:ext uri="{BB962C8B-B14F-4D97-AF65-F5344CB8AC3E}">
        <p14:creationId xmlns:p14="http://schemas.microsoft.com/office/powerpoint/2010/main" val="331165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pic>
        <p:nvPicPr>
          <p:cNvPr id="4" name="Obrázek 3">
            <a:extLst>
              <a:ext uri="{FF2B5EF4-FFF2-40B4-BE49-F238E27FC236}">
                <a16:creationId xmlns:a16="http://schemas.microsoft.com/office/drawing/2014/main" id="{AA381D8D-F3EE-A8BD-8CAA-AB80819B06AA}"/>
              </a:ext>
            </a:extLst>
          </p:cNvPr>
          <p:cNvPicPr>
            <a:picLocks noChangeAspect="1"/>
          </p:cNvPicPr>
          <p:nvPr/>
        </p:nvPicPr>
        <p:blipFill>
          <a:blip r:embed="rId3"/>
          <a:stretch>
            <a:fillRect/>
          </a:stretch>
        </p:blipFill>
        <p:spPr>
          <a:xfrm>
            <a:off x="1772913" y="0"/>
            <a:ext cx="5598174" cy="5143500"/>
          </a:xfrm>
          <a:prstGeom prst="rect">
            <a:avLst/>
          </a:prstGeom>
        </p:spPr>
      </p:pic>
    </p:spTree>
    <p:extLst>
      <p:ext uri="{BB962C8B-B14F-4D97-AF65-F5344CB8AC3E}">
        <p14:creationId xmlns:p14="http://schemas.microsoft.com/office/powerpoint/2010/main" val="4256508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EU </a:t>
            </a:r>
            <a:r>
              <a:rPr lang="cs-CZ" sz="1800" b="1" dirty="0" err="1">
                <a:solidFill>
                  <a:schemeClr val="accent4"/>
                </a:solidFill>
                <a:latin typeface="Roboto Slab" panose="020B0604020202020204" charset="0"/>
                <a:ea typeface="Roboto Slab" panose="020B0604020202020204" charset="0"/>
                <a:cs typeface="Nixie One"/>
                <a:sym typeface="Nixie One"/>
              </a:rPr>
              <a:t>Law</a:t>
            </a:r>
            <a:r>
              <a:rPr lang="cs-CZ" sz="1800" b="1" dirty="0">
                <a:solidFill>
                  <a:schemeClr val="accent4"/>
                </a:solidFill>
                <a:latin typeface="Roboto Slab" panose="020B0604020202020204" charset="0"/>
                <a:ea typeface="Roboto Slab" panose="020B0604020202020204" charset="0"/>
                <a:cs typeface="Nixie One"/>
                <a:sym typeface="Nixie One"/>
              </a:rPr>
              <a:t> on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AutoShape 2" descr="Maloplošná zvláště chráněná území - AOPK ČR">
            <a:extLst>
              <a:ext uri="{FF2B5EF4-FFF2-40B4-BE49-F238E27FC236}">
                <a16:creationId xmlns:a16="http://schemas.microsoft.com/office/drawing/2014/main" id="{DE386C48-CE23-DEBF-5124-B9675C883EC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TextovéPole 8">
            <a:extLst>
              <a:ext uri="{FF2B5EF4-FFF2-40B4-BE49-F238E27FC236}">
                <a16:creationId xmlns:a16="http://schemas.microsoft.com/office/drawing/2014/main" id="{B7B470BE-BBDD-BB40-D52C-F14359728CB7}"/>
              </a:ext>
            </a:extLst>
          </p:cNvPr>
          <p:cNvSpPr txBox="1"/>
          <p:nvPr/>
        </p:nvSpPr>
        <p:spPr>
          <a:xfrm>
            <a:off x="656665" y="555539"/>
            <a:ext cx="8135470" cy="3539430"/>
          </a:xfrm>
          <a:prstGeom prst="rect">
            <a:avLst/>
          </a:prstGeom>
          <a:noFill/>
        </p:spPr>
        <p:txBody>
          <a:bodyPr wrap="square" rtlCol="0">
            <a:spAutoFit/>
          </a:bodyPr>
          <a:lstStyle/>
          <a:p>
            <a:r>
              <a:rPr lang="en-US" b="1" dirty="0">
                <a:latin typeface="Roboto Slab" pitchFamily="2" charset="0"/>
                <a:ea typeface="Roboto Slab" pitchFamily="2" charset="0"/>
                <a:cs typeface="Roboto Slab" pitchFamily="2" charset="0"/>
              </a:rPr>
              <a:t>The EU’s nature-related legislation also deals with:</a:t>
            </a:r>
          </a:p>
          <a:p>
            <a:endParaRPr lang="en-US" b="1"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dirty="0">
                <a:highlight>
                  <a:srgbClr val="FFFF00"/>
                </a:highlight>
                <a:latin typeface="Roboto Slab" pitchFamily="2" charset="0"/>
                <a:ea typeface="Roboto Slab" pitchFamily="2" charset="0"/>
                <a:cs typeface="Roboto Slab" pitchFamily="2" charset="0"/>
              </a:rPr>
              <a:t>invasive alien species </a:t>
            </a:r>
            <a:r>
              <a:rPr lang="en-US" dirty="0">
                <a:latin typeface="Roboto Slab" pitchFamily="2" charset="0"/>
                <a:ea typeface="Roboto Slab" pitchFamily="2" charset="0"/>
                <a:cs typeface="Roboto Slab" pitchFamily="2" charset="0"/>
              </a:rPr>
              <a:t>(animals and plants introduced accidentally or deliberately into a natural environment where they are not normally present, with serious negative consequences for their new environment);</a:t>
            </a:r>
          </a:p>
          <a:p>
            <a:pPr marL="285750" indent="-285750">
              <a:buFont typeface="Arial" panose="020B0604020202020204" pitchFamily="34" charset="0"/>
              <a:buChar char="•"/>
            </a:pPr>
            <a:r>
              <a:rPr lang="en-US" dirty="0">
                <a:highlight>
                  <a:srgbClr val="FFFF00"/>
                </a:highlight>
                <a:latin typeface="Roboto Slab" pitchFamily="2" charset="0"/>
                <a:ea typeface="Roboto Slab" pitchFamily="2" charset="0"/>
                <a:cs typeface="Roboto Slab" pitchFamily="2" charset="0"/>
              </a:rPr>
              <a:t>wildlife trade </a:t>
            </a:r>
            <a:r>
              <a:rPr lang="en-US" dirty="0">
                <a:latin typeface="Roboto Slab" pitchFamily="2" charset="0"/>
                <a:ea typeface="Roboto Slab" pitchFamily="2" charset="0"/>
                <a:cs typeface="Roboto Slab" pitchFamily="2" charset="0"/>
              </a:rPr>
              <a:t>(rules implementing CITES, which go beyond the convention’s requirements, trade in seal products, and humane trapping standards);</a:t>
            </a: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role of zoos in the conservation of biodiversity.</a:t>
            </a:r>
            <a:endParaRPr lang="cs-CZ" dirty="0">
              <a:latin typeface="Roboto Slab" pitchFamily="2" charset="0"/>
              <a:ea typeface="Roboto Slab" pitchFamily="2" charset="0"/>
              <a:cs typeface="Roboto Slab" pitchFamily="2" charset="0"/>
            </a:endParaRPr>
          </a:p>
          <a:p>
            <a:endParaRPr lang="en-US" b="1" dirty="0">
              <a:latin typeface="Roboto Slab" pitchFamily="2" charset="0"/>
              <a:ea typeface="Roboto Slab" pitchFamily="2" charset="0"/>
              <a:cs typeface="Roboto Slab" pitchFamily="2" charset="0"/>
            </a:endParaRPr>
          </a:p>
          <a:p>
            <a:pPr algn="just"/>
            <a:r>
              <a:rPr lang="en-US" b="1" dirty="0">
                <a:latin typeface="Roboto Slab" pitchFamily="2" charset="0"/>
                <a:ea typeface="Roboto Slab" pitchFamily="2" charset="0"/>
                <a:cs typeface="Roboto Slab" pitchFamily="2" charset="0"/>
              </a:rPr>
              <a:t>Since the mid-2000s, the EU has adopted a series of biodiversity action plans and strategies. The latest one, the 2030 Biodiversity Strategy, aims to protect nature and reverse the degradation of ecosystems. The strategy aims to put Europe’s biodiversity on a path to recovery by 2030, and contains over 100 specific actions and commitments. It is the proposal for the EU’s contribution to the international negotiations on the global post-2020 biodiversity framework. A core part of the European Green Deal, it will also support a green recovery following the COVID-19 pandemic.</a:t>
            </a:r>
            <a:endParaRPr lang="cs-CZ"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1395172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308220"/>
            <a:ext cx="4050305" cy="3000284"/>
          </a:xfrm>
          <a:prstGeom prst="rect">
            <a:avLst/>
          </a:prstGeom>
          <a:noFill/>
          <a:ln>
            <a:noFill/>
          </a:ln>
        </p:spPr>
        <p:txBody>
          <a:bodyPr lIns="91425" tIns="91425" rIns="91425" bIns="91425" anchor="t" anchorCtr="0">
            <a:noAutofit/>
          </a:bodyPr>
          <a:lstStyle/>
          <a:p>
            <a:pPr>
              <a:spcBef>
                <a:spcPts val="600"/>
              </a:spcBef>
            </a:pPr>
            <a:r>
              <a:rPr lang="cs-CZ" sz="2000" b="1" dirty="0">
                <a:solidFill>
                  <a:schemeClr val="accent4"/>
                </a:solidFill>
                <a:latin typeface="Roboto Slab" panose="020B0604020202020204" charset="0"/>
                <a:ea typeface="Roboto Slab" panose="020B0604020202020204" charset="0"/>
                <a:cs typeface="Nixie One"/>
                <a:sym typeface="Nixie One"/>
              </a:rPr>
              <a:t>Example: Protection of bats</a:t>
            </a:r>
            <a:endParaRPr lang="en-US" sz="20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r>
              <a:rPr lang="cs-CZ" sz="2000" b="1" dirty="0">
                <a:solidFill>
                  <a:schemeClr val="tx1"/>
                </a:solidFill>
                <a:latin typeface="Roboto Slab" panose="020B0604020202020204" charset="0"/>
                <a:ea typeface="Roboto Slab" panose="020B0604020202020204" charset="0"/>
                <a:cs typeface="Nixie One"/>
                <a:sym typeface="Nixie One"/>
              </a:rPr>
              <a:t>(a) International </a:t>
            </a:r>
            <a:r>
              <a:rPr lang="cs-CZ" sz="2000" b="1" dirty="0" err="1">
                <a:solidFill>
                  <a:schemeClr val="tx1"/>
                </a:solidFill>
                <a:latin typeface="Roboto Slab" panose="020B0604020202020204" charset="0"/>
                <a:ea typeface="Roboto Slab" panose="020B0604020202020204" charset="0"/>
                <a:cs typeface="Nixie One"/>
                <a:sym typeface="Nixie One"/>
              </a:rPr>
              <a:t>law</a:t>
            </a:r>
            <a:r>
              <a:rPr lang="cs-CZ" sz="2000" b="1" dirty="0">
                <a:solidFill>
                  <a:schemeClr val="tx1"/>
                </a:solidFill>
                <a:latin typeface="Roboto Slab" panose="020B0604020202020204" charset="0"/>
                <a:ea typeface="Roboto Slab" panose="020B0604020202020204" charset="0"/>
                <a:cs typeface="Nixie One"/>
                <a:sym typeface="Nixie One"/>
              </a:rPr>
              <a:t>: EUROBATS</a:t>
            </a:r>
          </a:p>
          <a:p>
            <a:pPr lvl="0">
              <a:spcBef>
                <a:spcPts val="600"/>
              </a:spcBef>
            </a:pPr>
            <a:r>
              <a:rPr lang="cs-CZ" sz="2000" b="1" dirty="0">
                <a:solidFill>
                  <a:schemeClr val="tx1"/>
                </a:solidFill>
                <a:latin typeface="Roboto Slab" panose="020B0604020202020204" charset="0"/>
                <a:ea typeface="Roboto Slab" panose="020B0604020202020204" charset="0"/>
                <a:cs typeface="Nixie One"/>
                <a:sym typeface="Nixie One"/>
              </a:rPr>
              <a:t>51 species</a:t>
            </a:r>
          </a:p>
          <a:p>
            <a:pPr lvl="0">
              <a:spcBef>
                <a:spcPts val="600"/>
              </a:spcBef>
            </a:pPr>
            <a:r>
              <a:rPr lang="cs-CZ" sz="2000" b="1" dirty="0">
                <a:solidFill>
                  <a:schemeClr val="tx1"/>
                </a:solidFill>
                <a:latin typeface="Roboto Slab" panose="020B0604020202020204" charset="0"/>
                <a:ea typeface="Roboto Slab" panose="020B0604020202020204" charset="0"/>
                <a:cs typeface="Nixie One"/>
                <a:sym typeface="Nixie One"/>
              </a:rPr>
              <a:t>38 parties</a:t>
            </a:r>
          </a:p>
          <a:p>
            <a:pPr lvl="0" algn="just">
              <a:spcBef>
                <a:spcPts val="600"/>
              </a:spcBef>
            </a:pPr>
            <a:r>
              <a:rPr lang="cs-CZ" dirty="0">
                <a:latin typeface="Roboto Slab" pitchFamily="2" charset="0"/>
                <a:ea typeface="Roboto Slab" pitchFamily="2" charset="0"/>
                <a:cs typeface="Roboto Slab" pitchFamily="2" charset="0"/>
              </a:rPr>
              <a:t>S</a:t>
            </a:r>
            <a:r>
              <a:rPr lang="en-US" dirty="0" err="1">
                <a:latin typeface="Roboto Slab" pitchFamily="2" charset="0"/>
                <a:ea typeface="Roboto Slab" pitchFamily="2" charset="0"/>
                <a:cs typeface="Roboto Slab" pitchFamily="2" charset="0"/>
              </a:rPr>
              <a:t>tates</a:t>
            </a:r>
            <a:r>
              <a:rPr lang="en-US" dirty="0">
                <a:latin typeface="Roboto Slab" pitchFamily="2" charset="0"/>
                <a:ea typeface="Roboto Slab" pitchFamily="2" charset="0"/>
                <a:cs typeface="Roboto Slab" pitchFamily="2" charset="0"/>
              </a:rPr>
              <a:t> prohibit the deliberate capture, keeping or killing of bats except for research purposes for which a special permit is required. Furthermore, the </a:t>
            </a:r>
            <a:r>
              <a:rPr lang="cs-CZ" dirty="0" err="1">
                <a:latin typeface="Roboto Slab" pitchFamily="2" charset="0"/>
                <a:ea typeface="Roboto Slab" pitchFamily="2" charset="0"/>
                <a:cs typeface="Roboto Slab" pitchFamily="2" charset="0"/>
              </a:rPr>
              <a:t>Parties</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identify important sites for bat conservation, survey the status and trends of bat populations and study their migratory patterns.</a:t>
            </a:r>
            <a:endParaRPr lang="cs-CZ" sz="2000" b="1" dirty="0">
              <a:solidFill>
                <a:schemeClr val="tx1"/>
              </a:solidFill>
              <a:latin typeface="Roboto Slab" pitchFamily="2" charset="0"/>
              <a:ea typeface="Roboto Slab" pitchFamily="2" charset="0"/>
              <a:cs typeface="Roboto Slab" pitchFamily="2" charset="0"/>
              <a:sym typeface="Nixie One"/>
            </a:endParaRPr>
          </a:p>
          <a:p>
            <a:pPr lvl="0">
              <a:spcBef>
                <a:spcPts val="600"/>
              </a:spcBef>
            </a:pPr>
            <a:endParaRPr lang="cs-CZ" sz="20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0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0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2050" name="Picture 2">
            <a:extLst>
              <a:ext uri="{FF2B5EF4-FFF2-40B4-BE49-F238E27FC236}">
                <a16:creationId xmlns:a16="http://schemas.microsoft.com/office/drawing/2014/main" id="{9C2F6DAC-FB96-7BD6-DE0A-EBE2864A4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337" y="264961"/>
            <a:ext cx="2579459" cy="23067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EF0A3B-CC79-8572-219B-02AB5C9C43DD}"/>
              </a:ext>
            </a:extLst>
          </p:cNvPr>
          <p:cNvPicPr>
            <a:picLocks noChangeAspect="1"/>
          </p:cNvPicPr>
          <p:nvPr/>
        </p:nvPicPr>
        <p:blipFill>
          <a:blip r:embed="rId3"/>
          <a:stretch>
            <a:fillRect/>
          </a:stretch>
        </p:blipFill>
        <p:spPr>
          <a:xfrm>
            <a:off x="7509554" y="53789"/>
            <a:ext cx="1634446" cy="5143500"/>
          </a:xfrm>
          <a:prstGeom prst="rect">
            <a:avLst/>
          </a:prstGeom>
        </p:spPr>
      </p:pic>
      <p:pic>
        <p:nvPicPr>
          <p:cNvPr id="5" name="Obrázek 4">
            <a:extLst>
              <a:ext uri="{FF2B5EF4-FFF2-40B4-BE49-F238E27FC236}">
                <a16:creationId xmlns:a16="http://schemas.microsoft.com/office/drawing/2014/main" id="{0CE655EA-2B8B-2CAE-A0DC-28FCEAC98FF7}"/>
              </a:ext>
            </a:extLst>
          </p:cNvPr>
          <p:cNvPicPr>
            <a:picLocks noChangeAspect="1"/>
          </p:cNvPicPr>
          <p:nvPr/>
        </p:nvPicPr>
        <p:blipFill>
          <a:blip r:embed="rId4"/>
          <a:stretch>
            <a:fillRect/>
          </a:stretch>
        </p:blipFill>
        <p:spPr>
          <a:xfrm>
            <a:off x="5103168" y="2625539"/>
            <a:ext cx="2029859" cy="2316839"/>
          </a:xfrm>
          <a:prstGeom prst="rect">
            <a:avLst/>
          </a:prstGeom>
        </p:spPr>
      </p:pic>
    </p:spTree>
    <p:extLst>
      <p:ext uri="{BB962C8B-B14F-4D97-AF65-F5344CB8AC3E}">
        <p14:creationId xmlns:p14="http://schemas.microsoft.com/office/powerpoint/2010/main" val="3459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1554198"/>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Example: Protection of bats</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EU </a:t>
            </a:r>
            <a:r>
              <a:rPr lang="cs-CZ" sz="1800" b="1" dirty="0" err="1">
                <a:solidFill>
                  <a:schemeClr val="tx1"/>
                </a:solidFill>
                <a:latin typeface="Roboto Slab" panose="020B0604020202020204" charset="0"/>
                <a:ea typeface="Roboto Slab" panose="020B0604020202020204" charset="0"/>
                <a:cs typeface="Nixie One"/>
                <a:sym typeface="Nixie One"/>
              </a:rPr>
              <a:t>law</a:t>
            </a: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The Habitats Directive</a:t>
            </a: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en-US" dirty="0">
                <a:solidFill>
                  <a:schemeClr val="tx1"/>
                </a:solidFill>
                <a:latin typeface="Roboto Slab" panose="020B0604020202020204" charset="0"/>
                <a:ea typeface="Roboto Slab" panose="020B0604020202020204" charset="0"/>
                <a:cs typeface="Nixie One"/>
                <a:sym typeface="Nixie One"/>
              </a:rPr>
              <a:t>Bats are a European Protected Species, included in Annex 4 of </a:t>
            </a:r>
            <a:r>
              <a:rPr lang="cs-CZ" dirty="0">
                <a:solidFill>
                  <a:schemeClr val="tx1"/>
                </a:solidFill>
                <a:latin typeface="Roboto Slab" panose="020B0604020202020204" charset="0"/>
                <a:ea typeface="Roboto Slab" panose="020B0604020202020204" charset="0"/>
                <a:cs typeface="Nixie One"/>
                <a:sym typeface="Nixie One"/>
              </a:rPr>
              <a:t>the Habitats Directive - </a:t>
            </a:r>
            <a:r>
              <a:rPr lang="en-US" dirty="0">
                <a:solidFill>
                  <a:schemeClr val="tx1"/>
                </a:solidFill>
                <a:latin typeface="Roboto Slab" panose="020B0604020202020204" charset="0"/>
                <a:ea typeface="Roboto Slab" panose="020B0604020202020204" charset="0"/>
                <a:cs typeface="Nixie One"/>
                <a:sym typeface="Nixie One"/>
              </a:rPr>
              <a:t>referred to as “Microchiroptera”.</a:t>
            </a:r>
          </a:p>
          <a:p>
            <a:pPr lvl="0">
              <a:spcBef>
                <a:spcPts val="600"/>
              </a:spcBef>
            </a:pPr>
            <a:r>
              <a:rPr lang="en-US" dirty="0">
                <a:solidFill>
                  <a:schemeClr val="tx1"/>
                </a:solidFill>
                <a:latin typeface="Roboto Slab" panose="020B0604020202020204" charset="0"/>
                <a:ea typeface="Roboto Slab" panose="020B0604020202020204" charset="0"/>
                <a:cs typeface="Nixie One"/>
                <a:sym typeface="Nixie One"/>
              </a:rPr>
              <a:t>Article 12 sets out legal protection for bats and their roosts.</a:t>
            </a:r>
          </a:p>
          <a:p>
            <a:pPr lvl="0">
              <a:spcBef>
                <a:spcPts val="600"/>
              </a:spcBef>
            </a:pPr>
            <a:r>
              <a:rPr lang="en-US" dirty="0">
                <a:solidFill>
                  <a:schemeClr val="tx1"/>
                </a:solidFill>
                <a:latin typeface="Roboto Slab" panose="020B0604020202020204" charset="0"/>
                <a:ea typeface="Roboto Slab" panose="020B0604020202020204" charset="0"/>
                <a:cs typeface="Nixie One"/>
                <a:sym typeface="Nixie One"/>
              </a:rPr>
              <a:t>Under Annex 2 it also sets out which bat species </a:t>
            </a:r>
            <a:r>
              <a:rPr lang="cs-CZ" dirty="0" err="1">
                <a:solidFill>
                  <a:schemeClr val="tx1"/>
                </a:solidFill>
                <a:latin typeface="Roboto Slab" panose="020B0604020202020204" charset="0"/>
                <a:ea typeface="Roboto Slab" panose="020B0604020202020204" charset="0"/>
                <a:cs typeface="Nixie One"/>
                <a:sym typeface="Nixie One"/>
              </a:rPr>
              <a:t>should</a:t>
            </a:r>
            <a:r>
              <a:rPr lang="en-US" dirty="0">
                <a:solidFill>
                  <a:schemeClr val="tx1"/>
                </a:solidFill>
                <a:latin typeface="Roboto Slab" panose="020B0604020202020204" charset="0"/>
                <a:ea typeface="Roboto Slab" panose="020B0604020202020204" charset="0"/>
                <a:cs typeface="Nixie One"/>
                <a:sym typeface="Nixie One"/>
              </a:rPr>
              <a:t> have Special Areas of Conservation designated for them- Greater horseshoe, Lesser horseshoe, Barbastelle and </a:t>
            </a:r>
            <a:r>
              <a:rPr lang="en-US" dirty="0" err="1">
                <a:solidFill>
                  <a:schemeClr val="tx1"/>
                </a:solidFill>
                <a:latin typeface="Roboto Slab" panose="020B0604020202020204" charset="0"/>
                <a:ea typeface="Roboto Slab" panose="020B0604020202020204" charset="0"/>
                <a:cs typeface="Nixie One"/>
                <a:sym typeface="Nixie One"/>
              </a:rPr>
              <a:t>Bechstein’s</a:t>
            </a:r>
            <a:r>
              <a:rPr lang="en-US" dirty="0">
                <a:solidFill>
                  <a:schemeClr val="tx1"/>
                </a:solidFill>
                <a:latin typeface="Roboto Slab" panose="020B0604020202020204" charset="0"/>
                <a:ea typeface="Roboto Slab" panose="020B0604020202020204" charset="0"/>
                <a:cs typeface="Nixie One"/>
                <a:sym typeface="Nixie One"/>
              </a:rPr>
              <a:t>.</a:t>
            </a: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4" name="Obrázek 3">
            <a:extLst>
              <a:ext uri="{FF2B5EF4-FFF2-40B4-BE49-F238E27FC236}">
                <a16:creationId xmlns:a16="http://schemas.microsoft.com/office/drawing/2014/main" id="{2A1CD721-0B63-3025-144C-EC48818C55F0}"/>
              </a:ext>
            </a:extLst>
          </p:cNvPr>
          <p:cNvPicPr>
            <a:picLocks noChangeAspect="1"/>
          </p:cNvPicPr>
          <p:nvPr/>
        </p:nvPicPr>
        <p:blipFill>
          <a:blip r:embed="rId2"/>
          <a:stretch>
            <a:fillRect/>
          </a:stretch>
        </p:blipFill>
        <p:spPr>
          <a:xfrm>
            <a:off x="746311" y="1260258"/>
            <a:ext cx="5164791" cy="1183124"/>
          </a:xfrm>
          <a:prstGeom prst="rect">
            <a:avLst/>
          </a:prstGeom>
        </p:spPr>
      </p:pic>
    </p:spTree>
    <p:extLst>
      <p:ext uri="{BB962C8B-B14F-4D97-AF65-F5344CB8AC3E}">
        <p14:creationId xmlns:p14="http://schemas.microsoft.com/office/powerpoint/2010/main" val="375522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Czech </a:t>
            </a:r>
            <a:r>
              <a:rPr lang="cs-CZ" sz="1800" b="1" dirty="0" err="1">
                <a:solidFill>
                  <a:schemeClr val="accent4"/>
                </a:solidFill>
                <a:latin typeface="Roboto Slab" panose="020B0604020202020204" charset="0"/>
                <a:ea typeface="Roboto Slab" panose="020B0604020202020204" charset="0"/>
                <a:cs typeface="Nixie One"/>
                <a:sym typeface="Nixie One"/>
              </a:rPr>
              <a:t>Law</a:t>
            </a:r>
            <a:r>
              <a:rPr lang="cs-CZ" sz="1800" b="1" dirty="0">
                <a:solidFill>
                  <a:schemeClr val="accent4"/>
                </a:solidFill>
                <a:latin typeface="Roboto Slab" panose="020B0604020202020204" charset="0"/>
                <a:ea typeface="Roboto Slab" panose="020B0604020202020204" charset="0"/>
                <a:cs typeface="Nixie One"/>
                <a:sym typeface="Nixie One"/>
              </a:rPr>
              <a:t> on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r>
              <a:rPr lang="cs-CZ" sz="1800" b="1" dirty="0">
                <a:solidFill>
                  <a:schemeClr val="accent4"/>
                </a:solidFill>
                <a:latin typeface="Roboto Slab" panose="020B0604020202020204" charset="0"/>
                <a:ea typeface="Roboto Slab" panose="020B0604020202020204" charset="0"/>
                <a:cs typeface="Nixie One"/>
                <a:sym typeface="Nixie One"/>
              </a:rPr>
              <a:t> - </a:t>
            </a:r>
            <a:r>
              <a:rPr lang="cs-CZ" sz="1800" b="1" dirty="0" err="1">
                <a:solidFill>
                  <a:schemeClr val="accent4"/>
                </a:solidFill>
                <a:latin typeface="Roboto Slab" panose="020B0604020202020204" charset="0"/>
                <a:ea typeface="Roboto Slab" panose="020B0604020202020204" charset="0"/>
                <a:cs typeface="Nixie One"/>
                <a:sym typeface="Nixie One"/>
              </a:rPr>
              <a:t>Act</a:t>
            </a:r>
            <a:r>
              <a:rPr lang="cs-CZ" sz="1800" b="1" dirty="0">
                <a:solidFill>
                  <a:schemeClr val="accent4"/>
                </a:solidFill>
                <a:latin typeface="Roboto Slab" panose="020B0604020202020204" charset="0"/>
                <a:ea typeface="Roboto Slab" panose="020B0604020202020204" charset="0"/>
                <a:cs typeface="Nixie One"/>
                <a:sym typeface="Nixie One"/>
              </a:rPr>
              <a:t> No. 114/1992, on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of</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and </a:t>
            </a:r>
            <a:r>
              <a:rPr lang="cs-CZ" sz="1800" b="1" dirty="0" err="1">
                <a:solidFill>
                  <a:schemeClr val="accent4"/>
                </a:solidFill>
                <a:latin typeface="Roboto Slab" panose="020B0604020202020204" charset="0"/>
                <a:ea typeface="Roboto Slab" panose="020B0604020202020204" charset="0"/>
                <a:cs typeface="Nixie One"/>
                <a:sym typeface="Nixie One"/>
              </a:rPr>
              <a:t>Landscape</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5" name="Obrázek 4">
            <a:extLst>
              <a:ext uri="{FF2B5EF4-FFF2-40B4-BE49-F238E27FC236}">
                <a16:creationId xmlns:a16="http://schemas.microsoft.com/office/drawing/2014/main" id="{C1B324C5-9619-FAD0-E1F4-D450CE898B44}"/>
              </a:ext>
            </a:extLst>
          </p:cNvPr>
          <p:cNvPicPr>
            <a:picLocks noChangeAspect="1"/>
          </p:cNvPicPr>
          <p:nvPr/>
        </p:nvPicPr>
        <p:blipFill>
          <a:blip r:embed="rId2"/>
          <a:stretch>
            <a:fillRect/>
          </a:stretch>
        </p:blipFill>
        <p:spPr>
          <a:xfrm>
            <a:off x="794498" y="839321"/>
            <a:ext cx="5411321" cy="3251646"/>
          </a:xfrm>
          <a:prstGeom prst="rect">
            <a:avLst/>
          </a:prstGeom>
        </p:spPr>
      </p:pic>
      <p:sp>
        <p:nvSpPr>
          <p:cNvPr id="6" name="AutoShape 2" descr="Maloplošná zvláště chráněná území - AOPK ČR">
            <a:extLst>
              <a:ext uri="{FF2B5EF4-FFF2-40B4-BE49-F238E27FC236}">
                <a16:creationId xmlns:a16="http://schemas.microsoft.com/office/drawing/2014/main" id="{DE386C48-CE23-DEBF-5124-B9675C883EC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a:extLst>
              <a:ext uri="{FF2B5EF4-FFF2-40B4-BE49-F238E27FC236}">
                <a16:creationId xmlns:a16="http://schemas.microsoft.com/office/drawing/2014/main" id="{3CE1FB2F-3FDA-2149-AA89-2606F862A48E}"/>
              </a:ext>
            </a:extLst>
          </p:cNvPr>
          <p:cNvPicPr>
            <a:picLocks noChangeAspect="1"/>
          </p:cNvPicPr>
          <p:nvPr/>
        </p:nvPicPr>
        <p:blipFill>
          <a:blip r:embed="rId3"/>
          <a:stretch>
            <a:fillRect/>
          </a:stretch>
        </p:blipFill>
        <p:spPr>
          <a:xfrm>
            <a:off x="3568233" y="834059"/>
            <a:ext cx="5575767" cy="3780181"/>
          </a:xfrm>
          <a:prstGeom prst="rect">
            <a:avLst/>
          </a:prstGeom>
        </p:spPr>
      </p:pic>
      <p:sp>
        <p:nvSpPr>
          <p:cNvPr id="3" name="TextovéPole 2">
            <a:extLst>
              <a:ext uri="{FF2B5EF4-FFF2-40B4-BE49-F238E27FC236}">
                <a16:creationId xmlns:a16="http://schemas.microsoft.com/office/drawing/2014/main" id="{DB886977-D64F-20D2-47FF-92B09B7575EF}"/>
              </a:ext>
            </a:extLst>
          </p:cNvPr>
          <p:cNvSpPr txBox="1"/>
          <p:nvPr/>
        </p:nvSpPr>
        <p:spPr>
          <a:xfrm>
            <a:off x="1001806" y="4598894"/>
            <a:ext cx="7912532" cy="523220"/>
          </a:xfrm>
          <a:prstGeom prst="rect">
            <a:avLst/>
          </a:prstGeom>
          <a:noFill/>
        </p:spPr>
        <p:txBody>
          <a:bodyPr wrap="square" rtlCol="0">
            <a:spAutoFit/>
          </a:bodyPr>
          <a:lstStyle/>
          <a:p>
            <a:r>
              <a:rPr lang="en-US" dirty="0">
                <a:latin typeface="Roboto Slab" pitchFamily="2" charset="0"/>
                <a:ea typeface="Roboto Slab" pitchFamily="2" charset="0"/>
                <a:cs typeface="Roboto Slab" pitchFamily="2" charset="0"/>
              </a:rPr>
              <a:t>There are 26 Protected Landscape Areas (IUCN Category V) and 4 National Parks (Category II) in the Czech Republic, and hundreds of small scale protected areas of different categories.</a:t>
            </a:r>
            <a:endParaRPr lang="cs-CZ"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211675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Czech </a:t>
            </a:r>
            <a:r>
              <a:rPr lang="cs-CZ" sz="1800" b="1" dirty="0" err="1">
                <a:solidFill>
                  <a:schemeClr val="accent4"/>
                </a:solidFill>
                <a:latin typeface="Roboto Slab" panose="020B0604020202020204" charset="0"/>
                <a:ea typeface="Roboto Slab" panose="020B0604020202020204" charset="0"/>
                <a:cs typeface="Nixie One"/>
                <a:sym typeface="Nixie One"/>
              </a:rPr>
              <a:t>Law</a:t>
            </a:r>
            <a:r>
              <a:rPr lang="cs-CZ" sz="1800" b="1" dirty="0">
                <a:solidFill>
                  <a:schemeClr val="accent4"/>
                </a:solidFill>
                <a:latin typeface="Roboto Slab" panose="020B0604020202020204" charset="0"/>
                <a:ea typeface="Roboto Slab" panose="020B0604020202020204" charset="0"/>
                <a:cs typeface="Nixie One"/>
                <a:sym typeface="Nixie One"/>
              </a:rPr>
              <a:t> on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r>
              <a:rPr lang="cs-CZ" sz="1800" b="1" dirty="0">
                <a:solidFill>
                  <a:schemeClr val="accent4"/>
                </a:solidFill>
                <a:latin typeface="Roboto Slab" panose="020B0604020202020204" charset="0"/>
                <a:ea typeface="Roboto Slab" panose="020B0604020202020204" charset="0"/>
                <a:cs typeface="Nixie One"/>
                <a:sym typeface="Nixie One"/>
              </a:rPr>
              <a:t> - </a:t>
            </a:r>
            <a:r>
              <a:rPr lang="cs-CZ" sz="1800" b="1" dirty="0" err="1">
                <a:solidFill>
                  <a:schemeClr val="accent4"/>
                </a:solidFill>
                <a:latin typeface="Roboto Slab" panose="020B0604020202020204" charset="0"/>
                <a:ea typeface="Roboto Slab" panose="020B0604020202020204" charset="0"/>
                <a:cs typeface="Nixie One"/>
                <a:sym typeface="Nixie One"/>
              </a:rPr>
              <a:t>Act</a:t>
            </a:r>
            <a:r>
              <a:rPr lang="cs-CZ" sz="1800" b="1" dirty="0">
                <a:solidFill>
                  <a:schemeClr val="accent4"/>
                </a:solidFill>
                <a:latin typeface="Roboto Slab" panose="020B0604020202020204" charset="0"/>
                <a:ea typeface="Roboto Slab" panose="020B0604020202020204" charset="0"/>
                <a:cs typeface="Nixie One"/>
                <a:sym typeface="Nixie One"/>
              </a:rPr>
              <a:t> No. 114/1992, on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of</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and </a:t>
            </a:r>
            <a:r>
              <a:rPr lang="cs-CZ" sz="1800" b="1" dirty="0" err="1">
                <a:solidFill>
                  <a:schemeClr val="accent4"/>
                </a:solidFill>
                <a:latin typeface="Roboto Slab" panose="020B0604020202020204" charset="0"/>
                <a:ea typeface="Roboto Slab" panose="020B0604020202020204" charset="0"/>
                <a:cs typeface="Nixie One"/>
                <a:sym typeface="Nixie One"/>
              </a:rPr>
              <a:t>Landscape</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AutoShape 2" descr="Maloplošná zvláště chráněná území - AOPK ČR">
            <a:extLst>
              <a:ext uri="{FF2B5EF4-FFF2-40B4-BE49-F238E27FC236}">
                <a16:creationId xmlns:a16="http://schemas.microsoft.com/office/drawing/2014/main" id="{DE386C48-CE23-DEBF-5124-B9675C883EC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 name="Obrázek 6">
            <a:extLst>
              <a:ext uri="{FF2B5EF4-FFF2-40B4-BE49-F238E27FC236}">
                <a16:creationId xmlns:a16="http://schemas.microsoft.com/office/drawing/2014/main" id="{8B631240-954E-87CE-E9C2-734B9DDD0498}"/>
              </a:ext>
            </a:extLst>
          </p:cNvPr>
          <p:cNvPicPr>
            <a:picLocks noChangeAspect="1"/>
          </p:cNvPicPr>
          <p:nvPr/>
        </p:nvPicPr>
        <p:blipFill>
          <a:blip r:embed="rId2"/>
          <a:stretch>
            <a:fillRect/>
          </a:stretch>
        </p:blipFill>
        <p:spPr>
          <a:xfrm>
            <a:off x="476250" y="973231"/>
            <a:ext cx="4762500" cy="3371850"/>
          </a:xfrm>
          <a:prstGeom prst="rect">
            <a:avLst/>
          </a:prstGeom>
        </p:spPr>
      </p:pic>
      <p:pic>
        <p:nvPicPr>
          <p:cNvPr id="10" name="Obrázek 9">
            <a:extLst>
              <a:ext uri="{FF2B5EF4-FFF2-40B4-BE49-F238E27FC236}">
                <a16:creationId xmlns:a16="http://schemas.microsoft.com/office/drawing/2014/main" id="{BFF747FF-74BA-A35E-AF13-3A84B0CFE50B}"/>
              </a:ext>
            </a:extLst>
          </p:cNvPr>
          <p:cNvPicPr>
            <a:picLocks noChangeAspect="1"/>
          </p:cNvPicPr>
          <p:nvPr/>
        </p:nvPicPr>
        <p:blipFill>
          <a:blip r:embed="rId3"/>
          <a:stretch>
            <a:fillRect/>
          </a:stretch>
        </p:blipFill>
        <p:spPr>
          <a:xfrm>
            <a:off x="3924300" y="1647825"/>
            <a:ext cx="4743450" cy="3219450"/>
          </a:xfrm>
          <a:prstGeom prst="rect">
            <a:avLst/>
          </a:prstGeom>
        </p:spPr>
      </p:pic>
      <p:sp>
        <p:nvSpPr>
          <p:cNvPr id="11" name="TextovéPole 10">
            <a:extLst>
              <a:ext uri="{FF2B5EF4-FFF2-40B4-BE49-F238E27FC236}">
                <a16:creationId xmlns:a16="http://schemas.microsoft.com/office/drawing/2014/main" id="{853CD47E-1A6A-FEFD-FB0F-665ECB77CE6C}"/>
              </a:ext>
            </a:extLst>
          </p:cNvPr>
          <p:cNvSpPr txBox="1"/>
          <p:nvPr/>
        </p:nvSpPr>
        <p:spPr>
          <a:xfrm>
            <a:off x="1001806" y="4598894"/>
            <a:ext cx="7912532" cy="307777"/>
          </a:xfrm>
          <a:prstGeom prst="rect">
            <a:avLst/>
          </a:prstGeom>
          <a:noFill/>
        </p:spPr>
        <p:txBody>
          <a:bodyPr wrap="square" rtlCol="0">
            <a:spAutoFit/>
          </a:bodyPr>
          <a:lstStyle/>
          <a:p>
            <a:r>
              <a:rPr lang="cs-CZ" dirty="0" err="1">
                <a:latin typeface="Roboto Slab" pitchFamily="2" charset="0"/>
                <a:ea typeface="Roboto Slab" pitchFamily="2" charset="0"/>
                <a:cs typeface="Roboto Slab" pitchFamily="2" charset="0"/>
              </a:rPr>
              <a:t>The</a:t>
            </a:r>
            <a:r>
              <a:rPr lang="cs-CZ" dirty="0">
                <a:latin typeface="Roboto Slab" pitchFamily="2" charset="0"/>
                <a:ea typeface="Roboto Slab" pitchFamily="2" charset="0"/>
                <a:cs typeface="Roboto Slab" pitchFamily="2" charset="0"/>
              </a:rPr>
              <a:t> </a:t>
            </a:r>
            <a:r>
              <a:rPr lang="cs-CZ" dirty="0" err="1">
                <a:latin typeface="Roboto Slab" pitchFamily="2" charset="0"/>
                <a:ea typeface="Roboto Slab" pitchFamily="2" charset="0"/>
                <a:cs typeface="Roboto Slab" pitchFamily="2" charset="0"/>
              </a:rPr>
              <a:t>traditional</a:t>
            </a:r>
            <a:r>
              <a:rPr lang="cs-CZ" dirty="0">
                <a:latin typeface="Roboto Slab" pitchFamily="2" charset="0"/>
                <a:ea typeface="Roboto Slab" pitchFamily="2" charset="0"/>
                <a:cs typeface="Roboto Slab" pitchFamily="2" charset="0"/>
              </a:rPr>
              <a:t> </a:t>
            </a:r>
            <a:r>
              <a:rPr lang="cs-CZ" dirty="0" err="1">
                <a:latin typeface="Roboto Slab" pitchFamily="2" charset="0"/>
                <a:ea typeface="Roboto Slab" pitchFamily="2" charset="0"/>
                <a:cs typeface="Roboto Slab" pitchFamily="2" charset="0"/>
              </a:rPr>
              <a:t>system</a:t>
            </a:r>
            <a:r>
              <a:rPr lang="cs-CZ" dirty="0">
                <a:latin typeface="Roboto Slab" pitchFamily="2" charset="0"/>
                <a:ea typeface="Roboto Slab" pitchFamily="2" charset="0"/>
                <a:cs typeface="Roboto Slab" pitchFamily="2" charset="0"/>
              </a:rPr>
              <a:t> </a:t>
            </a:r>
            <a:r>
              <a:rPr lang="cs-CZ" dirty="0" err="1">
                <a:latin typeface="Roboto Slab" pitchFamily="2" charset="0"/>
                <a:ea typeface="Roboto Slab" pitchFamily="2" charset="0"/>
                <a:cs typeface="Roboto Slab" pitchFamily="2" charset="0"/>
              </a:rPr>
              <a:t>is</a:t>
            </a:r>
            <a:r>
              <a:rPr lang="cs-CZ" dirty="0">
                <a:latin typeface="Roboto Slab" pitchFamily="2" charset="0"/>
                <a:ea typeface="Roboto Slab" pitchFamily="2" charset="0"/>
                <a:cs typeface="Roboto Slab" pitchFamily="2" charset="0"/>
              </a:rPr>
              <a:t> </a:t>
            </a:r>
            <a:r>
              <a:rPr lang="cs-CZ" dirty="0" err="1">
                <a:latin typeface="Roboto Slab" pitchFamily="2" charset="0"/>
                <a:ea typeface="Roboto Slab" pitchFamily="2" charset="0"/>
                <a:cs typeface="Roboto Slab" pitchFamily="2" charset="0"/>
              </a:rPr>
              <a:t>combined</a:t>
            </a:r>
            <a:r>
              <a:rPr lang="cs-CZ" dirty="0">
                <a:latin typeface="Roboto Slab" pitchFamily="2" charset="0"/>
                <a:ea typeface="Roboto Slab" pitchFamily="2" charset="0"/>
                <a:cs typeface="Roboto Slab" pitchFamily="2" charset="0"/>
              </a:rPr>
              <a:t> </a:t>
            </a:r>
            <a:r>
              <a:rPr lang="cs-CZ" dirty="0" err="1">
                <a:latin typeface="Roboto Slab" pitchFamily="2" charset="0"/>
                <a:ea typeface="Roboto Slab" pitchFamily="2" charset="0"/>
                <a:cs typeface="Roboto Slab" pitchFamily="2" charset="0"/>
              </a:rPr>
              <a:t>with</a:t>
            </a:r>
            <a:r>
              <a:rPr lang="cs-CZ" dirty="0">
                <a:latin typeface="Roboto Slab" pitchFamily="2" charset="0"/>
                <a:ea typeface="Roboto Slab" pitchFamily="2" charset="0"/>
                <a:cs typeface="Roboto Slab" pitchFamily="2" charset="0"/>
              </a:rPr>
              <a:t> Natura 2000 EU network.</a:t>
            </a:r>
          </a:p>
        </p:txBody>
      </p:sp>
    </p:spTree>
    <p:extLst>
      <p:ext uri="{BB962C8B-B14F-4D97-AF65-F5344CB8AC3E}">
        <p14:creationId xmlns:p14="http://schemas.microsoft.com/office/powerpoint/2010/main" val="4647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5566971-012B-65B8-DD76-C31AFB427012}"/>
              </a:ext>
            </a:extLst>
          </p:cNvPr>
          <p:cNvPicPr>
            <a:picLocks noChangeAspect="1"/>
          </p:cNvPicPr>
          <p:nvPr/>
        </p:nvPicPr>
        <p:blipFill>
          <a:blip r:embed="rId2"/>
          <a:stretch>
            <a:fillRect/>
          </a:stretch>
        </p:blipFill>
        <p:spPr>
          <a:xfrm>
            <a:off x="55418" y="825850"/>
            <a:ext cx="9144000" cy="3297836"/>
          </a:xfrm>
          <a:prstGeom prst="rect">
            <a:avLst/>
          </a:prstGeom>
        </p:spPr>
      </p:pic>
    </p:spTree>
    <p:extLst>
      <p:ext uri="{BB962C8B-B14F-4D97-AF65-F5344CB8AC3E}">
        <p14:creationId xmlns:p14="http://schemas.microsoft.com/office/powerpoint/2010/main" val="2629891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Czech </a:t>
            </a:r>
            <a:r>
              <a:rPr lang="cs-CZ" sz="1800" b="1" dirty="0" err="1">
                <a:solidFill>
                  <a:schemeClr val="accent4"/>
                </a:solidFill>
                <a:latin typeface="Roboto Slab" panose="020B0604020202020204" charset="0"/>
                <a:ea typeface="Roboto Slab" panose="020B0604020202020204" charset="0"/>
                <a:cs typeface="Nixie One"/>
                <a:sym typeface="Nixie One"/>
              </a:rPr>
              <a:t>Law</a:t>
            </a:r>
            <a:r>
              <a:rPr lang="cs-CZ" sz="1800" b="1" dirty="0">
                <a:solidFill>
                  <a:schemeClr val="accent4"/>
                </a:solidFill>
                <a:latin typeface="Roboto Slab" panose="020B0604020202020204" charset="0"/>
                <a:ea typeface="Roboto Slab" panose="020B0604020202020204" charset="0"/>
                <a:cs typeface="Nixie One"/>
                <a:sym typeface="Nixie One"/>
              </a:rPr>
              <a:t> on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AutoShape 2" descr="Maloplošná zvláště chráněná území - AOPK ČR">
            <a:extLst>
              <a:ext uri="{FF2B5EF4-FFF2-40B4-BE49-F238E27FC236}">
                <a16:creationId xmlns:a16="http://schemas.microsoft.com/office/drawing/2014/main" id="{DE386C48-CE23-DEBF-5124-B9675C883EC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TextovéPole 8">
            <a:extLst>
              <a:ext uri="{FF2B5EF4-FFF2-40B4-BE49-F238E27FC236}">
                <a16:creationId xmlns:a16="http://schemas.microsoft.com/office/drawing/2014/main" id="{B7B470BE-BBDD-BB40-D52C-F14359728CB7}"/>
              </a:ext>
            </a:extLst>
          </p:cNvPr>
          <p:cNvSpPr txBox="1"/>
          <p:nvPr/>
        </p:nvSpPr>
        <p:spPr>
          <a:xfrm>
            <a:off x="676336" y="699247"/>
            <a:ext cx="8135470" cy="4401205"/>
          </a:xfrm>
          <a:prstGeom prst="rect">
            <a:avLst/>
          </a:prstGeom>
          <a:noFill/>
        </p:spPr>
        <p:txBody>
          <a:bodyPr wrap="square" rtlCol="0">
            <a:spAutoFit/>
          </a:bodyPr>
          <a:lstStyle/>
          <a:p>
            <a:r>
              <a:rPr lang="en-US" b="1" dirty="0">
                <a:latin typeface="Roboto Slab" pitchFamily="2" charset="0"/>
                <a:ea typeface="Roboto Slab" pitchFamily="2" charset="0"/>
                <a:cs typeface="Roboto Slab" pitchFamily="2" charset="0"/>
              </a:rPr>
              <a:t>Protection of landscape character </a:t>
            </a:r>
            <a:r>
              <a:rPr lang="en-US" dirty="0">
                <a:latin typeface="Roboto Slab" pitchFamily="2" charset="0"/>
                <a:ea typeface="Roboto Slab" pitchFamily="2" charset="0"/>
                <a:cs typeface="Roboto Slab" pitchFamily="2" charset="0"/>
              </a:rPr>
              <a:t>is defined as general protection and, as such, it is valid on the whole territory of the Czech Republic.</a:t>
            </a:r>
            <a:endParaRPr lang="cs-CZ"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More attention is paid to it in Protected Landscape Areas in order to protect the harmonious character of the cultural landscape and to regulate various investment projects.</a:t>
            </a:r>
            <a:endParaRPr lang="cs-CZ"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a:t>
            </a:r>
            <a:r>
              <a:rPr lang="cs-CZ" dirty="0" err="1">
                <a:latin typeface="Roboto Slab" pitchFamily="2" charset="0"/>
                <a:ea typeface="Roboto Slab" pitchFamily="2" charset="0"/>
                <a:cs typeface="Roboto Slab" pitchFamily="2" charset="0"/>
              </a:rPr>
              <a:t>authority</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is competent to grant approval of constructions (or too not approve) and does so in the case of other activities that could harm or change landscape character.</a:t>
            </a:r>
          </a:p>
          <a:p>
            <a:endParaRPr lang="en-US" dirty="0">
              <a:latin typeface="Roboto Slab" pitchFamily="2" charset="0"/>
              <a:ea typeface="Roboto Slab" pitchFamily="2" charset="0"/>
              <a:cs typeface="Roboto Slab" pitchFamily="2" charset="0"/>
            </a:endParaRPr>
          </a:p>
          <a:p>
            <a:r>
              <a:rPr lang="en-US" b="1" dirty="0">
                <a:latin typeface="Roboto Slab" pitchFamily="2" charset="0"/>
                <a:ea typeface="Roboto Slab" pitchFamily="2" charset="0"/>
                <a:cs typeface="Roboto Slab" pitchFamily="2" charset="0"/>
              </a:rPr>
              <a:t>Territorial system of ecological stability</a:t>
            </a:r>
          </a:p>
          <a:p>
            <a:r>
              <a:rPr lang="en-US" dirty="0">
                <a:latin typeface="Roboto Slab" pitchFamily="2" charset="0"/>
                <a:ea typeface="Roboto Slab" pitchFamily="2" charset="0"/>
                <a:cs typeface="Roboto Slab" pitchFamily="2" charset="0"/>
              </a:rPr>
              <a:t>The Territorial System of Ecological Stability (TSES)</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is a mutually interconnected complex of both natural and near-natural, altered ecosystems that maintain natural balance.</a:t>
            </a:r>
            <a:endParaRPr lang="cs-CZ"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Its main purpose is to reinforce ecological stability of the landscape by conservation or restoration of ecosystems and their mutual interconnection.</a:t>
            </a:r>
            <a:endParaRPr lang="cs-CZ"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In other words, TSES forms green infrastructure in the landscape. It is formed by biocentres and </a:t>
            </a:r>
            <a:r>
              <a:rPr lang="en-US" dirty="0" err="1">
                <a:latin typeface="Roboto Slab" pitchFamily="2" charset="0"/>
                <a:ea typeface="Roboto Slab" pitchFamily="2" charset="0"/>
                <a:cs typeface="Roboto Slab" pitchFamily="2" charset="0"/>
              </a:rPr>
              <a:t>biocorridors</a:t>
            </a:r>
            <a:r>
              <a:rPr lang="en-US" dirty="0">
                <a:latin typeface="Roboto Slab" pitchFamily="2" charset="0"/>
                <a:ea typeface="Roboto Slab" pitchFamily="2" charset="0"/>
                <a:cs typeface="Roboto Slab" pitchFamily="2" charset="0"/>
              </a:rPr>
              <a:t>. TSES plans are developed for the entire territory of the country.</a:t>
            </a:r>
            <a:endParaRPr lang="cs-CZ"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They serve as documentation for TSES projects, land consolidations and land replotting, processing of territorial planning documentation, forest management plans, water management documents, and other documents regarding protection and restoration of the landscape.</a:t>
            </a:r>
            <a:endParaRPr lang="cs-CZ" dirty="0">
              <a:latin typeface="Roboto Slab" pitchFamily="2" charset="0"/>
              <a:ea typeface="Roboto Slab" pitchFamily="2" charset="0"/>
              <a:cs typeface="Roboto Slab" pitchFamily="2" charset="0"/>
            </a:endParaRPr>
          </a:p>
        </p:txBody>
      </p:sp>
      <p:pic>
        <p:nvPicPr>
          <p:cNvPr id="3" name="Picture 2">
            <a:extLst>
              <a:ext uri="{FF2B5EF4-FFF2-40B4-BE49-F238E27FC236}">
                <a16:creationId xmlns:a16="http://schemas.microsoft.com/office/drawing/2014/main" id="{9AF019C3-ECAE-1744-0F00-F42E85756052}"/>
              </a:ext>
            </a:extLst>
          </p:cNvPr>
          <p:cNvPicPr>
            <a:picLocks noChangeAspect="1" noChangeArrowheads="1"/>
          </p:cNvPicPr>
          <p:nvPr/>
        </p:nvPicPr>
        <p:blipFill rotWithShape="1">
          <a:blip r:embed="rId2" cstate="print"/>
          <a:srcRect t="21327"/>
          <a:stretch/>
        </p:blipFill>
        <p:spPr bwMode="auto">
          <a:xfrm>
            <a:off x="1935259" y="1056763"/>
            <a:ext cx="6768752" cy="3939881"/>
          </a:xfrm>
          <a:prstGeom prst="rect">
            <a:avLst/>
          </a:prstGeom>
          <a:noFill/>
          <a:ln w="9525">
            <a:noFill/>
            <a:miter lim="800000"/>
            <a:headEnd/>
            <a:tailEnd/>
          </a:ln>
        </p:spPr>
      </p:pic>
    </p:spTree>
    <p:extLst>
      <p:ext uri="{BB962C8B-B14F-4D97-AF65-F5344CB8AC3E}">
        <p14:creationId xmlns:p14="http://schemas.microsoft.com/office/powerpoint/2010/main" val="69815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cs-CZ" sz="2000" dirty="0" err="1"/>
              <a:t>Practical</a:t>
            </a:r>
            <a:r>
              <a:rPr lang="cs-CZ" sz="2000" dirty="0"/>
              <a:t> </a:t>
            </a:r>
            <a:r>
              <a:rPr lang="cs-CZ" sz="2000" dirty="0" err="1"/>
              <a:t>task</a:t>
            </a:r>
            <a:endParaRPr lang="en" sz="2000" dirty="0"/>
          </a:p>
        </p:txBody>
      </p:sp>
      <p:sp>
        <p:nvSpPr>
          <p:cNvPr id="119" name="Shape 119"/>
          <p:cNvSpPr txBox="1"/>
          <p:nvPr/>
        </p:nvSpPr>
        <p:spPr>
          <a:xfrm>
            <a:off x="751754" y="1994108"/>
            <a:ext cx="7855797" cy="3000284"/>
          </a:xfrm>
          <a:prstGeom prst="rect">
            <a:avLst/>
          </a:prstGeom>
          <a:noFill/>
          <a:ln>
            <a:noFill/>
          </a:ln>
        </p:spPr>
        <p:txBody>
          <a:bodyPr lIns="91425" tIns="91425" rIns="91425" bIns="91425" anchor="t" anchorCtr="0">
            <a:noAutofit/>
          </a:bodyPr>
          <a:lstStyle/>
          <a:p>
            <a:pPr marL="342900" lvl="0" indent="-342900">
              <a:spcBef>
                <a:spcPts val="600"/>
              </a:spcBef>
              <a:buAutoNum type="arabicPeriod"/>
            </a:pPr>
            <a:r>
              <a:rPr lang="cs-CZ" sz="1600" b="1" dirty="0" err="1">
                <a:solidFill>
                  <a:schemeClr val="tx1"/>
                </a:solidFill>
                <a:latin typeface="Cambria" panose="02040503050406030204" pitchFamily="18" charset="0"/>
                <a:ea typeface="Cambria" panose="02040503050406030204" pitchFamily="18" charset="0"/>
                <a:cs typeface="Nixie One"/>
                <a:sym typeface="Nixie One"/>
              </a:rPr>
              <a:t>Does</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your</a:t>
            </a:r>
            <a:r>
              <a:rPr lang="cs-CZ" sz="1600" b="1" dirty="0">
                <a:solidFill>
                  <a:schemeClr val="tx1"/>
                </a:solidFill>
                <a:latin typeface="Cambria" panose="02040503050406030204" pitchFamily="18" charset="0"/>
                <a:ea typeface="Cambria" panose="02040503050406030204" pitchFamily="18" charset="0"/>
                <a:cs typeface="Nixie One"/>
                <a:sym typeface="Nixie One"/>
              </a:rPr>
              <a:t> country set a network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of</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traditional</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protected</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sites</a:t>
            </a:r>
            <a:r>
              <a:rPr lang="cs-CZ" sz="1600" b="1" dirty="0">
                <a:solidFill>
                  <a:schemeClr val="tx1"/>
                </a:solidFill>
                <a:latin typeface="Cambria" panose="02040503050406030204" pitchFamily="18" charset="0"/>
                <a:ea typeface="Cambria" panose="02040503050406030204" pitchFamily="18" charset="0"/>
                <a:cs typeface="Nixie One"/>
                <a:sym typeface="Nixie One"/>
              </a:rPr>
              <a:t>?</a:t>
            </a:r>
          </a:p>
          <a:p>
            <a:pPr marL="342900" lvl="0" indent="-342900">
              <a:spcBef>
                <a:spcPts val="600"/>
              </a:spcBef>
              <a:buAutoNum type="arabicPeriod"/>
            </a:pPr>
            <a:r>
              <a:rPr lang="cs-CZ" sz="1600" b="1" dirty="0" err="1">
                <a:solidFill>
                  <a:schemeClr val="tx1"/>
                </a:solidFill>
                <a:latin typeface="Cambria" panose="02040503050406030204" pitchFamily="18" charset="0"/>
                <a:ea typeface="Cambria" panose="02040503050406030204" pitchFamily="18" charset="0"/>
                <a:cs typeface="Nixie One"/>
                <a:sym typeface="Nixie One"/>
              </a:rPr>
              <a:t>What</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is</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the</a:t>
            </a:r>
            <a:r>
              <a:rPr lang="cs-CZ" sz="1600" b="1" dirty="0">
                <a:solidFill>
                  <a:schemeClr val="tx1"/>
                </a:solidFill>
                <a:latin typeface="Cambria" panose="02040503050406030204" pitchFamily="18" charset="0"/>
                <a:ea typeface="Cambria" panose="02040503050406030204" pitchFamily="18" charset="0"/>
                <a:cs typeface="Nixie One"/>
                <a:sym typeface="Nixie One"/>
              </a:rPr>
              <a:t> hierarchy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of</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the</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protective</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system</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p>
          <a:p>
            <a:pPr marL="342900" lvl="0" indent="-342900">
              <a:spcBef>
                <a:spcPts val="600"/>
              </a:spcBef>
              <a:buAutoNum type="arabicPeriod"/>
            </a:pPr>
            <a:r>
              <a:rPr lang="cs-CZ" sz="1600" b="1" dirty="0" err="1">
                <a:solidFill>
                  <a:schemeClr val="tx1"/>
                </a:solidFill>
                <a:latin typeface="Cambria" panose="02040503050406030204" pitchFamily="18" charset="0"/>
                <a:ea typeface="Cambria" panose="02040503050406030204" pitchFamily="18" charset="0"/>
                <a:cs typeface="Nixie One"/>
                <a:sym typeface="Nixie One"/>
              </a:rPr>
              <a:t>Which</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protective</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measures</a:t>
            </a:r>
            <a:r>
              <a:rPr lang="cs-CZ" sz="1600" b="1" dirty="0">
                <a:solidFill>
                  <a:schemeClr val="tx1"/>
                </a:solidFill>
                <a:latin typeface="Cambria" panose="02040503050406030204" pitchFamily="18" charset="0"/>
                <a:ea typeface="Cambria" panose="02040503050406030204" pitchFamily="18" charset="0"/>
                <a:cs typeface="Nixie One"/>
                <a:sym typeface="Nixie One"/>
              </a:rPr>
              <a:t> are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used</a:t>
            </a:r>
            <a:r>
              <a:rPr lang="cs-CZ" sz="1600" b="1" dirty="0">
                <a:solidFill>
                  <a:schemeClr val="tx1"/>
                </a:solidFill>
                <a:latin typeface="Cambria" panose="02040503050406030204" pitchFamily="18" charset="0"/>
                <a:ea typeface="Cambria" panose="02040503050406030204" pitchFamily="18" charset="0"/>
                <a:cs typeface="Nixie One"/>
                <a:sym typeface="Nixie One"/>
              </a:rPr>
              <a:t>?</a:t>
            </a:r>
            <a:endParaRPr lang="en-US" sz="1600" b="1" dirty="0">
              <a:solidFill>
                <a:schemeClr val="tx1"/>
              </a:solidFill>
              <a:latin typeface="Cambria" panose="02040503050406030204" pitchFamily="18" charset="0"/>
              <a:ea typeface="Cambria" panose="02040503050406030204" pitchFamily="18" charset="0"/>
              <a:cs typeface="Nixie One"/>
              <a:sym typeface="Nixie One"/>
            </a:endParaRPr>
          </a:p>
        </p:txBody>
      </p:sp>
    </p:spTree>
    <p:extLst>
      <p:ext uri="{BB962C8B-B14F-4D97-AF65-F5344CB8AC3E}">
        <p14:creationId xmlns:p14="http://schemas.microsoft.com/office/powerpoint/2010/main" val="177082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 calcmode="lin" valueType="num">
                                      <p:cBhvr additive="base">
                                        <p:cTn id="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 calcmode="lin" valueType="num">
                                      <p:cBhvr additive="base">
                                        <p:cTn id="13" dur="500" fill="hold"/>
                                        <p:tgtEl>
                                          <p:spTgt spid="1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
                                            <p:txEl>
                                              <p:pRg st="2" end="2"/>
                                            </p:txEl>
                                          </p:spTgt>
                                        </p:tgtEl>
                                        <p:attrNameLst>
                                          <p:attrName>style.visibility</p:attrName>
                                        </p:attrNameLst>
                                      </p:cBhvr>
                                      <p:to>
                                        <p:strVal val="visible"/>
                                      </p:to>
                                    </p:set>
                                    <p:anim calcmode="lin" valueType="num">
                                      <p:cBhvr additive="base">
                                        <p:cTn id="19" dur="500" fill="hold"/>
                                        <p:tgtEl>
                                          <p:spTgt spid="1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err="1">
                <a:solidFill>
                  <a:schemeClr val="accent4"/>
                </a:solidFill>
                <a:latin typeface="Roboto Slab" panose="020B0604020202020204" charset="0"/>
                <a:ea typeface="Roboto Slab" panose="020B0604020202020204" charset="0"/>
                <a:cs typeface="Nixie One"/>
                <a:sym typeface="Nixie One"/>
              </a:rPr>
              <a:t>Protection</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of</a:t>
            </a:r>
            <a:r>
              <a:rPr lang="cs-CZ" sz="1800" b="1" dirty="0">
                <a:solidFill>
                  <a:schemeClr val="accent4"/>
                </a:solidFill>
                <a:latin typeface="Roboto Slab" panose="020B0604020202020204" charset="0"/>
                <a:ea typeface="Roboto Slab" panose="020B0604020202020204" charset="0"/>
                <a:cs typeface="Nixie One"/>
                <a:sym typeface="Nixie One"/>
              </a:rPr>
              <a:t> Species (CZE)</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AutoShape 2" descr="Maloplošná zvláště chráněná území - AOPK ČR">
            <a:extLst>
              <a:ext uri="{FF2B5EF4-FFF2-40B4-BE49-F238E27FC236}">
                <a16:creationId xmlns:a16="http://schemas.microsoft.com/office/drawing/2014/main" id="{DE386C48-CE23-DEBF-5124-B9675C883EC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TextovéPole 8">
            <a:extLst>
              <a:ext uri="{FF2B5EF4-FFF2-40B4-BE49-F238E27FC236}">
                <a16:creationId xmlns:a16="http://schemas.microsoft.com/office/drawing/2014/main" id="{B7B470BE-BBDD-BB40-D52C-F14359728CB7}"/>
              </a:ext>
            </a:extLst>
          </p:cNvPr>
          <p:cNvSpPr txBox="1"/>
          <p:nvPr/>
        </p:nvSpPr>
        <p:spPr>
          <a:xfrm>
            <a:off x="676336" y="699247"/>
            <a:ext cx="8135470" cy="4185761"/>
          </a:xfrm>
          <a:prstGeom prst="rect">
            <a:avLst/>
          </a:prstGeom>
          <a:noFill/>
        </p:spPr>
        <p:txBody>
          <a:bodyPr wrap="square" rtlCol="0">
            <a:spAutoFit/>
          </a:bodyPr>
          <a:lstStyle/>
          <a:p>
            <a:r>
              <a:rPr lang="en-US" b="1" dirty="0">
                <a:highlight>
                  <a:srgbClr val="FFFF00"/>
                </a:highlight>
                <a:latin typeface="Roboto Slab" pitchFamily="2" charset="0"/>
                <a:ea typeface="Roboto Slab" pitchFamily="2" charset="0"/>
                <a:cs typeface="Roboto Slab" pitchFamily="2" charset="0"/>
              </a:rPr>
              <a:t>General protection (§ 5):</a:t>
            </a:r>
            <a:endParaRPr lang="cs-CZ" b="1" dirty="0">
              <a:highlight>
                <a:srgbClr val="FFFF00"/>
              </a:highlight>
              <a:latin typeface="Roboto Slab" pitchFamily="2" charset="0"/>
              <a:ea typeface="Roboto Slab" pitchFamily="2" charset="0"/>
              <a:cs typeface="Roboto Slab" pitchFamily="2" charset="0"/>
            </a:endParaRPr>
          </a:p>
          <a:p>
            <a:r>
              <a:rPr lang="en-US" b="1" dirty="0">
                <a:latin typeface="Roboto Slab" pitchFamily="2" charset="0"/>
                <a:ea typeface="Roboto Slab" pitchFamily="2" charset="0"/>
                <a:cs typeface="Roboto Slab" pitchFamily="2" charset="0"/>
              </a:rPr>
              <a:t>All species of plants and animals are protected from destruction, damage, collection</a:t>
            </a:r>
            <a:r>
              <a:rPr lang="cs-CZ" b="1" dirty="0">
                <a:latin typeface="Roboto Slab" pitchFamily="2" charset="0"/>
                <a:ea typeface="Roboto Slab" pitchFamily="2" charset="0"/>
                <a:cs typeface="Roboto Slab" pitchFamily="2" charset="0"/>
              </a:rPr>
              <a:t> </a:t>
            </a:r>
            <a:r>
              <a:rPr lang="en-US" b="1" dirty="0">
                <a:latin typeface="Roboto Slab" pitchFamily="2" charset="0"/>
                <a:ea typeface="Roboto Slab" pitchFamily="2" charset="0"/>
                <a:cs typeface="Roboto Slab" pitchFamily="2" charset="0"/>
              </a:rPr>
              <a:t>or capture that could lead to the extinction of a population or the destruction of an </a:t>
            </a:r>
            <a:r>
              <a:rPr lang="en-US" b="1" dirty="0" err="1">
                <a:latin typeface="Roboto Slab" pitchFamily="2" charset="0"/>
                <a:ea typeface="Roboto Slab" pitchFamily="2" charset="0"/>
                <a:cs typeface="Roboto Slab" pitchFamily="2" charset="0"/>
              </a:rPr>
              <a:t>ekosyst</a:t>
            </a:r>
            <a:r>
              <a:rPr lang="cs-CZ" b="1" dirty="0">
                <a:latin typeface="Roboto Slab" pitchFamily="2" charset="0"/>
                <a:ea typeface="Roboto Slab" pitchFamily="2" charset="0"/>
                <a:cs typeface="Roboto Slab" pitchFamily="2" charset="0"/>
              </a:rPr>
              <a:t>e</a:t>
            </a:r>
            <a:r>
              <a:rPr lang="en-US" b="1" dirty="0">
                <a:latin typeface="Roboto Slab" pitchFamily="2" charset="0"/>
                <a:ea typeface="Roboto Slab" pitchFamily="2" charset="0"/>
                <a:cs typeface="Roboto Slab" pitchFamily="2" charset="0"/>
              </a:rPr>
              <a:t>m</a:t>
            </a:r>
            <a:r>
              <a:rPr lang="cs-CZ" b="1" dirty="0">
                <a:latin typeface="Roboto Slab" pitchFamily="2" charset="0"/>
                <a:ea typeface="Roboto Slab" pitchFamily="2" charset="0"/>
                <a:cs typeface="Roboto Slab" pitchFamily="2" charset="0"/>
              </a:rPr>
              <a:t> </a:t>
            </a:r>
            <a:r>
              <a:rPr lang="en-US" b="1" dirty="0">
                <a:latin typeface="Roboto Slab" pitchFamily="2" charset="0"/>
                <a:ea typeface="Roboto Slab" pitchFamily="2" charset="0"/>
                <a:cs typeface="Roboto Slab" pitchFamily="2" charset="0"/>
              </a:rPr>
              <a:t>+</a:t>
            </a:r>
            <a:r>
              <a:rPr lang="cs-CZ" b="1" dirty="0">
                <a:latin typeface="Roboto Slab" pitchFamily="2" charset="0"/>
                <a:ea typeface="Roboto Slab" pitchFamily="2" charset="0"/>
                <a:cs typeface="Roboto Slab" pitchFamily="2" charset="0"/>
              </a:rPr>
              <a:t> </a:t>
            </a:r>
            <a:r>
              <a:rPr lang="en-US" b="1" dirty="0">
                <a:latin typeface="Roboto Slab" pitchFamily="2" charset="0"/>
                <a:ea typeface="Roboto Slab" pitchFamily="2" charset="0"/>
                <a:cs typeface="Roboto Slab" pitchFamily="2" charset="0"/>
              </a:rPr>
              <a:t>protection of vertebrates against cruelty by Act. 246/1992 Coll.</a:t>
            </a:r>
            <a:endParaRPr lang="cs-CZ" b="1" dirty="0">
              <a:latin typeface="Roboto Slab" pitchFamily="2" charset="0"/>
              <a:ea typeface="Roboto Slab" pitchFamily="2" charset="0"/>
              <a:cs typeface="Roboto Slab" pitchFamily="2" charset="0"/>
            </a:endParaRPr>
          </a:p>
          <a:p>
            <a:endParaRPr lang="cs-CZ" b="1" dirty="0">
              <a:latin typeface="Roboto Slab" pitchFamily="2" charset="0"/>
              <a:ea typeface="Roboto Slab" pitchFamily="2" charset="0"/>
              <a:cs typeface="Roboto Slab" pitchFamily="2" charset="0"/>
            </a:endParaRPr>
          </a:p>
          <a:p>
            <a:r>
              <a:rPr lang="en-US" b="1" dirty="0">
                <a:highlight>
                  <a:srgbClr val="FFFF00"/>
                </a:highlight>
                <a:latin typeface="Roboto Slab" pitchFamily="2" charset="0"/>
                <a:ea typeface="Roboto Slab" pitchFamily="2" charset="0"/>
                <a:cs typeface="Roboto Slab" pitchFamily="2" charset="0"/>
              </a:rPr>
              <a:t>Protection of birds (§ 5a):</a:t>
            </a:r>
            <a:r>
              <a:rPr lang="cs-CZ" b="1" dirty="0">
                <a:highlight>
                  <a:srgbClr val="FFFF00"/>
                </a:highlight>
                <a:latin typeface="Roboto Slab" pitchFamily="2" charset="0"/>
                <a:ea typeface="Roboto Slab" pitchFamily="2" charset="0"/>
                <a:cs typeface="Roboto Slab" pitchFamily="2" charset="0"/>
              </a:rPr>
              <a:t> </a:t>
            </a:r>
          </a:p>
          <a:p>
            <a:r>
              <a:rPr lang="en-US" b="1" dirty="0">
                <a:latin typeface="Roboto Slab" pitchFamily="2" charset="0"/>
                <a:ea typeface="Roboto Slab" pitchFamily="2" charset="0"/>
                <a:cs typeface="Roboto Slab" pitchFamily="2" charset="0"/>
              </a:rPr>
              <a:t>All bird species protected from killing, trapping, scaring, egg collecting, disturbing, keeping</a:t>
            </a:r>
            <a:endParaRPr lang="cs-CZ" b="1" dirty="0">
              <a:latin typeface="Roboto Slab" pitchFamily="2" charset="0"/>
              <a:ea typeface="Roboto Slab" pitchFamily="2" charset="0"/>
              <a:cs typeface="Roboto Slab" pitchFamily="2" charset="0"/>
            </a:endParaRPr>
          </a:p>
          <a:p>
            <a:r>
              <a:rPr lang="cs-CZ" b="1" dirty="0" err="1">
                <a:latin typeface="Roboto Slab" pitchFamily="2" charset="0"/>
                <a:ea typeface="Roboto Slab" pitchFamily="2" charset="0"/>
                <a:cs typeface="Roboto Slab" pitchFamily="2" charset="0"/>
              </a:rPr>
              <a:t>Derogatory</a:t>
            </a:r>
            <a:r>
              <a:rPr lang="cs-CZ" b="1" dirty="0">
                <a:latin typeface="Roboto Slab" pitchFamily="2" charset="0"/>
                <a:ea typeface="Roboto Slab" pitchFamily="2" charset="0"/>
                <a:cs typeface="Roboto Slab" pitchFamily="2" charset="0"/>
              </a:rPr>
              <a:t> </a:t>
            </a:r>
            <a:r>
              <a:rPr lang="cs-CZ" b="1" dirty="0" err="1">
                <a:latin typeface="Roboto Slab" pitchFamily="2" charset="0"/>
                <a:ea typeface="Roboto Slab" pitchFamily="2" charset="0"/>
                <a:cs typeface="Roboto Slab" pitchFamily="2" charset="0"/>
              </a:rPr>
              <a:t>regime</a:t>
            </a:r>
            <a:r>
              <a:rPr lang="en-US" b="1" dirty="0">
                <a:latin typeface="Roboto Slab" pitchFamily="2" charset="0"/>
                <a:ea typeface="Roboto Slab" pitchFamily="2" charset="0"/>
                <a:cs typeface="Roboto Slab" pitchFamily="2" charset="0"/>
              </a:rPr>
              <a:t> (§ 5b):Due to various public interests</a:t>
            </a:r>
            <a:endParaRPr lang="cs-CZ" b="1" dirty="0">
              <a:latin typeface="Roboto Slab" pitchFamily="2" charset="0"/>
              <a:ea typeface="Roboto Slab" pitchFamily="2" charset="0"/>
              <a:cs typeface="Roboto Slab" pitchFamily="2" charset="0"/>
            </a:endParaRPr>
          </a:p>
          <a:p>
            <a:endParaRPr lang="cs-CZ" b="1" dirty="0">
              <a:latin typeface="Roboto Slab" pitchFamily="2" charset="0"/>
              <a:ea typeface="Roboto Slab" pitchFamily="2" charset="0"/>
              <a:cs typeface="Roboto Slab" pitchFamily="2" charset="0"/>
            </a:endParaRPr>
          </a:p>
          <a:p>
            <a:r>
              <a:rPr lang="en-US" b="1" dirty="0">
                <a:highlight>
                  <a:srgbClr val="FFFF00"/>
                </a:highlight>
                <a:latin typeface="Roboto Slab" pitchFamily="2" charset="0"/>
                <a:ea typeface="Roboto Slab" pitchFamily="2" charset="0"/>
                <a:cs typeface="Roboto Slab" pitchFamily="2" charset="0"/>
              </a:rPr>
              <a:t>Specially protected species (including birds)</a:t>
            </a:r>
            <a:endParaRPr lang="cs-CZ" b="1" dirty="0">
              <a:highlight>
                <a:srgbClr val="FFFF00"/>
              </a:highlight>
              <a:latin typeface="Roboto Slab" pitchFamily="2" charset="0"/>
              <a:ea typeface="Roboto Slab" pitchFamily="2" charset="0"/>
              <a:cs typeface="Roboto Slab" pitchFamily="2" charset="0"/>
            </a:endParaRPr>
          </a:p>
          <a:p>
            <a:r>
              <a:rPr lang="en-US" dirty="0" err="1">
                <a:latin typeface="Roboto Slab" pitchFamily="2" charset="0"/>
                <a:ea typeface="Roboto Slab" pitchFamily="2" charset="0"/>
                <a:cs typeface="Roboto Slab" pitchFamily="2" charset="0"/>
              </a:rPr>
              <a:t>Categorisation</a:t>
            </a:r>
            <a:r>
              <a:rPr lang="en-US" dirty="0">
                <a:latin typeface="Roboto Slab" pitchFamily="2" charset="0"/>
                <a:ea typeface="Roboto Slab" pitchFamily="2" charset="0"/>
                <a:cs typeface="Roboto Slab" pitchFamily="2" charset="0"/>
              </a:rPr>
              <a:t>:(a) Critically Endangered</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(b) </a:t>
            </a:r>
            <a:r>
              <a:rPr lang="cs-CZ" dirty="0" err="1">
                <a:latin typeface="Roboto Slab" pitchFamily="2" charset="0"/>
                <a:ea typeface="Roboto Slab" pitchFamily="2" charset="0"/>
                <a:cs typeface="Roboto Slab" pitchFamily="2" charset="0"/>
              </a:rPr>
              <a:t>Severely</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Endangered(c) endangered </a:t>
            </a:r>
            <a:endParaRPr lang="cs-CZ" dirty="0">
              <a:latin typeface="Roboto Slab" pitchFamily="2" charset="0"/>
              <a:ea typeface="Roboto Slab" pitchFamily="2" charset="0"/>
              <a:cs typeface="Roboto Slab" pitchFamily="2" charset="0"/>
            </a:endParaRPr>
          </a:p>
          <a:p>
            <a:endParaRPr lang="cs-CZ" dirty="0">
              <a:latin typeface="Roboto Slab" pitchFamily="2" charset="0"/>
              <a:ea typeface="Roboto Slab" pitchFamily="2" charset="0"/>
              <a:cs typeface="Roboto Slab" pitchFamily="2" charset="0"/>
            </a:endParaRPr>
          </a:p>
          <a:p>
            <a:r>
              <a:rPr lang="en-US" dirty="0">
                <a:latin typeface="Roboto Slab" pitchFamily="2" charset="0"/>
                <a:ea typeface="Roboto Slab" pitchFamily="2" charset="0"/>
                <a:cs typeface="Roboto Slab" pitchFamily="2" charset="0"/>
              </a:rPr>
              <a:t>Protection: in all underground and above-ground parts in all developmental stages, even 'dead' - prohibition to collect, tear, dig, damage, destroy or otherwise disturb in</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development</a:t>
            </a:r>
            <a:endParaRPr lang="cs-CZ" dirty="0">
              <a:latin typeface="Roboto Slab" pitchFamily="2" charset="0"/>
              <a:ea typeface="Roboto Slab" pitchFamily="2" charset="0"/>
              <a:cs typeface="Roboto Slab" pitchFamily="2" charset="0"/>
            </a:endParaRPr>
          </a:p>
          <a:p>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prohibition to possess, cultivate, transport, sell, barter or offer for sale or exchange</a:t>
            </a:r>
            <a:endParaRPr lang="cs-CZ" dirty="0">
              <a:latin typeface="Roboto Slab" pitchFamily="2" charset="0"/>
              <a:ea typeface="Roboto Slab" pitchFamily="2" charset="0"/>
              <a:cs typeface="Roboto Slab" pitchFamily="2" charset="0"/>
            </a:endParaRPr>
          </a:p>
          <a:p>
            <a:endParaRPr lang="cs-CZ" dirty="0">
              <a:latin typeface="Roboto Slab" pitchFamily="2" charset="0"/>
              <a:ea typeface="Roboto Slab" pitchFamily="2" charset="0"/>
              <a:cs typeface="Roboto Slab" pitchFamily="2" charset="0"/>
            </a:endParaRPr>
          </a:p>
          <a:p>
            <a:r>
              <a:rPr lang="en-US" dirty="0">
                <a:latin typeface="Roboto Slab" pitchFamily="2" charset="0"/>
                <a:ea typeface="Roboto Slab" pitchFamily="2" charset="0"/>
                <a:cs typeface="Roboto Slab" pitchFamily="2" charset="0"/>
              </a:rPr>
              <a:t>Exception: </a:t>
            </a:r>
            <a:r>
              <a:rPr lang="cs-CZ" dirty="0" err="1">
                <a:latin typeface="Roboto Slab" pitchFamily="2" charset="0"/>
                <a:ea typeface="Roboto Slab" pitchFamily="2" charset="0"/>
                <a:cs typeface="Roboto Slab" pitchFamily="2" charset="0"/>
              </a:rPr>
              <a:t>various</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overriding public interest</a:t>
            </a:r>
            <a:r>
              <a:rPr lang="cs-CZ" dirty="0">
                <a:latin typeface="Roboto Slab" pitchFamily="2" charset="0"/>
                <a:ea typeface="Roboto Slab" pitchFamily="2" charset="0"/>
                <a:cs typeface="Roboto Slab" pitchFamily="2" charset="0"/>
              </a:rPr>
              <a:t>s</a:t>
            </a:r>
          </a:p>
          <a:p>
            <a:endParaRPr lang="cs-CZ" dirty="0">
              <a:latin typeface="Roboto Slab" pitchFamily="2" charset="0"/>
              <a:ea typeface="Roboto Slab" pitchFamily="2" charset="0"/>
              <a:cs typeface="Roboto Slab" pitchFamily="2" charset="0"/>
            </a:endParaRPr>
          </a:p>
          <a:p>
            <a:r>
              <a:rPr lang="en-US" dirty="0">
                <a:latin typeface="Roboto Slab" pitchFamily="2" charset="0"/>
                <a:ea typeface="Roboto Slab" pitchFamily="2" charset="0"/>
                <a:cs typeface="Roboto Slab" pitchFamily="2" charset="0"/>
              </a:rPr>
              <a:t>Obligation to prove origin!</a:t>
            </a:r>
            <a:endParaRPr lang="cs-CZ"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276044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68759" y="261155"/>
            <a:ext cx="8238002" cy="3000284"/>
          </a:xfrm>
          <a:prstGeom prst="rect">
            <a:avLst/>
          </a:prstGeom>
          <a:noFill/>
          <a:ln>
            <a:noFill/>
          </a:ln>
        </p:spPr>
        <p:txBody>
          <a:bodyPr lIns="91425" tIns="91425" rIns="91425" bIns="91425" anchor="t" anchorCtr="0">
            <a:noAutofit/>
          </a:bodyPr>
          <a:lstStyle/>
          <a:p>
            <a:pPr>
              <a:spcBef>
                <a:spcPts val="600"/>
              </a:spcBef>
            </a:pPr>
            <a:r>
              <a:rPr lang="cs-CZ" sz="2000" b="1" dirty="0">
                <a:solidFill>
                  <a:schemeClr val="accent4"/>
                </a:solidFill>
                <a:latin typeface="Roboto Slab" panose="020B0604020202020204" charset="0"/>
                <a:ea typeface="Roboto Slab" panose="020B0604020202020204" charset="0"/>
                <a:cs typeface="Nixie One"/>
                <a:sym typeface="Nixie One"/>
              </a:rPr>
              <a:t>Example: The Golden Beetle</a:t>
            </a:r>
            <a:endParaRPr lang="en-US" sz="20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cs-CZ" sz="20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4" name="Picture 3">
            <a:extLst>
              <a:ext uri="{FF2B5EF4-FFF2-40B4-BE49-F238E27FC236}">
                <a16:creationId xmlns:a16="http://schemas.microsoft.com/office/drawing/2014/main" id="{61436110-6D67-75DA-9905-07A8316FF3BD}"/>
              </a:ext>
            </a:extLst>
          </p:cNvPr>
          <p:cNvPicPr>
            <a:picLocks noChangeAspect="1"/>
          </p:cNvPicPr>
          <p:nvPr/>
        </p:nvPicPr>
        <p:blipFill>
          <a:blip r:embed="rId2"/>
          <a:stretch>
            <a:fillRect/>
          </a:stretch>
        </p:blipFill>
        <p:spPr>
          <a:xfrm>
            <a:off x="658996" y="842345"/>
            <a:ext cx="6481482" cy="3024692"/>
          </a:xfrm>
          <a:prstGeom prst="rect">
            <a:avLst/>
          </a:prstGeom>
        </p:spPr>
      </p:pic>
      <p:pic>
        <p:nvPicPr>
          <p:cNvPr id="3" name="Picture 4">
            <a:extLst>
              <a:ext uri="{FF2B5EF4-FFF2-40B4-BE49-F238E27FC236}">
                <a16:creationId xmlns:a16="http://schemas.microsoft.com/office/drawing/2014/main" id="{AB713F78-85A6-D7EA-551D-C438A8D20633}"/>
              </a:ext>
            </a:extLst>
          </p:cNvPr>
          <p:cNvPicPr>
            <a:picLocks noChangeAspect="1"/>
          </p:cNvPicPr>
          <p:nvPr/>
        </p:nvPicPr>
        <p:blipFill>
          <a:blip r:embed="rId3"/>
          <a:stretch>
            <a:fillRect/>
          </a:stretch>
        </p:blipFill>
        <p:spPr>
          <a:xfrm>
            <a:off x="2594328" y="868878"/>
            <a:ext cx="5980913" cy="4103132"/>
          </a:xfrm>
          <a:prstGeom prst="rect">
            <a:avLst/>
          </a:prstGeom>
        </p:spPr>
      </p:pic>
    </p:spTree>
    <p:extLst>
      <p:ext uri="{BB962C8B-B14F-4D97-AF65-F5344CB8AC3E}">
        <p14:creationId xmlns:p14="http://schemas.microsoft.com/office/powerpoint/2010/main" val="353317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76" y="0"/>
            <a:ext cx="7534247" cy="5143500"/>
          </a:xfrm>
          <a:prstGeom prst="rect">
            <a:avLst/>
          </a:prstGeom>
        </p:spPr>
      </p:pic>
    </p:spTree>
    <p:extLst>
      <p:ext uri="{BB962C8B-B14F-4D97-AF65-F5344CB8AC3E}">
        <p14:creationId xmlns:p14="http://schemas.microsoft.com/office/powerpoint/2010/main" val="3344487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76" y="0"/>
            <a:ext cx="7534247" cy="5143500"/>
          </a:xfrm>
          <a:prstGeom prst="rect">
            <a:avLst/>
          </a:prstGeom>
        </p:spPr>
      </p:pic>
    </p:spTree>
    <p:extLst>
      <p:ext uri="{BB962C8B-B14F-4D97-AF65-F5344CB8AC3E}">
        <p14:creationId xmlns:p14="http://schemas.microsoft.com/office/powerpoint/2010/main" val="3899040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76" y="0"/>
            <a:ext cx="7534247" cy="5143500"/>
          </a:xfrm>
          <a:prstGeom prst="rect">
            <a:avLst/>
          </a:prstGeom>
        </p:spPr>
      </p:pic>
    </p:spTree>
    <p:extLst>
      <p:ext uri="{BB962C8B-B14F-4D97-AF65-F5344CB8AC3E}">
        <p14:creationId xmlns:p14="http://schemas.microsoft.com/office/powerpoint/2010/main" val="3253666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76" y="0"/>
            <a:ext cx="7534247" cy="5143500"/>
          </a:xfrm>
          <a:prstGeom prst="rect">
            <a:avLst/>
          </a:prstGeom>
        </p:spPr>
      </p:pic>
    </p:spTree>
    <p:extLst>
      <p:ext uri="{BB962C8B-B14F-4D97-AF65-F5344CB8AC3E}">
        <p14:creationId xmlns:p14="http://schemas.microsoft.com/office/powerpoint/2010/main" val="1331237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341754" cy="1028700"/>
          </a:xfrm>
          <a:prstGeom prst="rect">
            <a:avLst/>
          </a:prstGeom>
        </p:spPr>
        <p:txBody>
          <a:bodyPr lIns="91425" tIns="91425" rIns="91425" bIns="91425" anchor="ctr" anchorCtr="0">
            <a:noAutofit/>
          </a:bodyPr>
          <a:lstStyle/>
          <a:p>
            <a:pPr lvl="0"/>
            <a:r>
              <a:rPr lang="cs-CZ" dirty="0">
                <a:latin typeface="Roboto Slab" panose="020B0604020202020204" charset="0"/>
                <a:ea typeface="Roboto Slab" panose="020B0604020202020204" charset="0"/>
              </a:rPr>
              <a:t>EU ENVIRONMENTAL LAW</a:t>
            </a:r>
            <a:endParaRPr lang="en" dirty="0">
              <a:latin typeface="Roboto Slab" panose="020B0604020202020204" charset="0"/>
              <a:ea typeface="Roboto Slab" panose="020B0604020202020204" charset="0"/>
            </a:endParaRPr>
          </a:p>
        </p:txBody>
      </p:sp>
      <p:sp>
        <p:nvSpPr>
          <p:cNvPr id="119" name="Shape 119"/>
          <p:cNvSpPr txBox="1"/>
          <p:nvPr/>
        </p:nvSpPr>
        <p:spPr>
          <a:xfrm>
            <a:off x="941489" y="1676699"/>
            <a:ext cx="7841564" cy="2669062"/>
          </a:xfrm>
          <a:prstGeom prst="rect">
            <a:avLst/>
          </a:prstGeom>
          <a:noFill/>
          <a:ln>
            <a:noFill/>
          </a:ln>
        </p:spPr>
        <p:txBody>
          <a:bodyPr lIns="91425" tIns="91425" rIns="91425" bIns="91425" anchor="t" anchorCtr="0">
            <a:noAutofit/>
          </a:bodyPr>
          <a:lstStyle/>
          <a:p>
            <a:pPr lvl="4">
              <a:spcBef>
                <a:spcPts val="600"/>
              </a:spcBef>
            </a:pPr>
            <a:r>
              <a:rPr lang="cs-CZ" sz="1600" b="1" dirty="0" err="1">
                <a:solidFill>
                  <a:schemeClr val="accent6"/>
                </a:solidFill>
                <a:latin typeface="Roboto Slab" charset="0"/>
                <a:ea typeface="Roboto Slab" charset="0"/>
                <a:cs typeface="Nixie One"/>
                <a:sym typeface="Nixie One"/>
              </a:rPr>
              <a:t>Environmental</a:t>
            </a:r>
            <a:r>
              <a:rPr lang="cs-CZ" sz="1600" b="1" dirty="0">
                <a:solidFill>
                  <a:schemeClr val="accent6"/>
                </a:solidFill>
                <a:latin typeface="Roboto Slab" charset="0"/>
                <a:ea typeface="Roboto Slab" charset="0"/>
                <a:cs typeface="Nixie One"/>
                <a:sym typeface="Nixie One"/>
              </a:rPr>
              <a:t> </a:t>
            </a:r>
            <a:r>
              <a:rPr lang="cs-CZ" sz="1600" b="1" dirty="0" err="1">
                <a:solidFill>
                  <a:schemeClr val="accent6"/>
                </a:solidFill>
                <a:latin typeface="Roboto Slab" charset="0"/>
                <a:ea typeface="Roboto Slab" charset="0"/>
                <a:cs typeface="Nixie One"/>
                <a:sym typeface="Nixie One"/>
              </a:rPr>
              <a:t>Impact</a:t>
            </a:r>
            <a:r>
              <a:rPr lang="cs-CZ" sz="1600" b="1" dirty="0">
                <a:solidFill>
                  <a:schemeClr val="accent6"/>
                </a:solidFill>
                <a:latin typeface="Roboto Slab" charset="0"/>
                <a:ea typeface="Roboto Slab" charset="0"/>
                <a:cs typeface="Nixie One"/>
                <a:sym typeface="Nixie One"/>
              </a:rPr>
              <a:t> </a:t>
            </a:r>
            <a:r>
              <a:rPr lang="cs-CZ" sz="1600" b="1" dirty="0" err="1">
                <a:solidFill>
                  <a:schemeClr val="accent6"/>
                </a:solidFill>
                <a:latin typeface="Roboto Slab" charset="0"/>
                <a:ea typeface="Roboto Slab" charset="0"/>
                <a:cs typeface="Nixie One"/>
                <a:sym typeface="Nixie One"/>
              </a:rPr>
              <a:t>Assessment</a:t>
            </a:r>
            <a:r>
              <a:rPr lang="cs-CZ" sz="1600" b="1" dirty="0">
                <a:solidFill>
                  <a:schemeClr val="accent6"/>
                </a:solidFill>
                <a:latin typeface="Roboto Slab" charset="0"/>
                <a:ea typeface="Roboto Slab" charset="0"/>
                <a:cs typeface="Nixie One"/>
                <a:sym typeface="Nixie One"/>
              </a:rPr>
              <a:t> (EIA </a:t>
            </a:r>
            <a:r>
              <a:rPr lang="cs-CZ" sz="1600" b="1" dirty="0" err="1">
                <a:solidFill>
                  <a:schemeClr val="accent6"/>
                </a:solidFill>
                <a:latin typeface="Roboto Slab" charset="0"/>
                <a:ea typeface="Roboto Slab" charset="0"/>
                <a:cs typeface="Nixie One"/>
                <a:sym typeface="Nixie One"/>
              </a:rPr>
              <a:t>Directive</a:t>
            </a:r>
            <a:r>
              <a:rPr lang="cs-CZ" sz="1600" b="1" dirty="0">
                <a:solidFill>
                  <a:schemeClr val="accent6"/>
                </a:solidFill>
                <a:latin typeface="Roboto Slab" charset="0"/>
                <a:ea typeface="Roboto Slab" charset="0"/>
                <a:cs typeface="Nixie One"/>
                <a:sym typeface="Nixie One"/>
              </a:rPr>
              <a:t>, SEA </a:t>
            </a:r>
            <a:r>
              <a:rPr lang="cs-CZ" sz="1600" b="1" dirty="0" err="1">
                <a:solidFill>
                  <a:schemeClr val="accent6"/>
                </a:solidFill>
                <a:latin typeface="Roboto Slab" charset="0"/>
                <a:ea typeface="Roboto Slab" charset="0"/>
                <a:cs typeface="Nixie One"/>
                <a:sym typeface="Nixie One"/>
              </a:rPr>
              <a:t>Directive</a:t>
            </a:r>
            <a:r>
              <a:rPr lang="cs-CZ" sz="1600" b="1" dirty="0">
                <a:solidFill>
                  <a:schemeClr val="accent6"/>
                </a:solidFill>
                <a:latin typeface="Roboto Slab" charset="0"/>
                <a:ea typeface="Roboto Slab" charset="0"/>
                <a:cs typeface="Nixie One"/>
                <a:sym typeface="Nixie One"/>
              </a:rPr>
              <a:t>)</a:t>
            </a:r>
          </a:p>
          <a:p>
            <a:pPr marL="285750" lvl="4" indent="-285750">
              <a:spcBef>
                <a:spcPts val="600"/>
              </a:spcBef>
              <a:buFont typeface="Arial" panose="020B0604020202020204" pitchFamily="34" charset="0"/>
              <a:buChar char="•"/>
            </a:pPr>
            <a:r>
              <a:rPr lang="cs-CZ" sz="1600" b="1" dirty="0">
                <a:solidFill>
                  <a:schemeClr val="tx1"/>
                </a:solidFill>
                <a:latin typeface="Roboto Slab" charset="0"/>
                <a:ea typeface="Roboto Slab" charset="0"/>
                <a:cs typeface="Nixie One"/>
                <a:sym typeface="Nixie One"/>
              </a:rPr>
              <a:t>(</a:t>
            </a:r>
            <a:r>
              <a:rPr lang="cs-CZ" sz="1600" b="1" dirty="0" err="1">
                <a:solidFill>
                  <a:schemeClr val="tx1"/>
                </a:solidFill>
                <a:latin typeface="Roboto Slab" charset="0"/>
                <a:ea typeface="Roboto Slab" charset="0"/>
                <a:cs typeface="Nixie One"/>
                <a:sym typeface="Nixie One"/>
              </a:rPr>
              <a:t>assessment</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of</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projects</a:t>
            </a:r>
            <a:r>
              <a:rPr lang="cs-CZ" sz="1600" b="1" dirty="0">
                <a:solidFill>
                  <a:schemeClr val="tx1"/>
                </a:solidFill>
                <a:latin typeface="Roboto Slab" charset="0"/>
                <a:ea typeface="Roboto Slab" charset="0"/>
                <a:cs typeface="Nixie One"/>
                <a:sym typeface="Nixie One"/>
              </a:rPr>
              <a:t> and </a:t>
            </a:r>
            <a:r>
              <a:rPr lang="cs-CZ" sz="1600" b="1" dirty="0" err="1">
                <a:solidFill>
                  <a:schemeClr val="tx1"/>
                </a:solidFill>
                <a:latin typeface="Roboto Slab" charset="0"/>
                <a:ea typeface="Roboto Slab" charset="0"/>
                <a:cs typeface="Nixie One"/>
                <a:sym typeface="Nixie One"/>
              </a:rPr>
              <a:t>plans</a:t>
            </a:r>
            <a:r>
              <a:rPr lang="cs-CZ" sz="1600" b="1" dirty="0">
                <a:solidFill>
                  <a:schemeClr val="tx1"/>
                </a:solidFill>
                <a:latin typeface="Roboto Slab" charset="0"/>
                <a:ea typeface="Roboto Slab" charset="0"/>
                <a:cs typeface="Nixie One"/>
                <a:sym typeface="Nixie One"/>
              </a:rPr>
              <a:t>)</a:t>
            </a:r>
          </a:p>
          <a:p>
            <a:pPr lvl="4">
              <a:spcBef>
                <a:spcPts val="600"/>
              </a:spcBef>
            </a:pPr>
            <a:r>
              <a:rPr lang="cs-CZ" sz="1200" dirty="0">
                <a:solidFill>
                  <a:schemeClr val="tx1"/>
                </a:solidFill>
                <a:latin typeface="Roboto Slab" charset="0"/>
                <a:ea typeface="Roboto Slab" charset="0"/>
                <a:cs typeface="Nixie One"/>
                <a:sym typeface="Nixie One"/>
              </a:rPr>
              <a:t>EIA </a:t>
            </a:r>
            <a:r>
              <a:rPr lang="cs-CZ" sz="1200" dirty="0" err="1">
                <a:solidFill>
                  <a:schemeClr val="tx1"/>
                </a:solidFill>
                <a:latin typeface="Roboto Slab" charset="0"/>
                <a:ea typeface="Roboto Slab" charset="0"/>
                <a:cs typeface="Nixie One"/>
                <a:sym typeface="Nixie One"/>
              </a:rPr>
              <a:t>Directive</a:t>
            </a:r>
            <a:r>
              <a:rPr lang="cs-CZ" sz="1200" dirty="0">
                <a:solidFill>
                  <a:schemeClr val="tx1"/>
                </a:solidFill>
                <a:latin typeface="Roboto Slab" charset="0"/>
                <a:ea typeface="Roboto Slab" charset="0"/>
                <a:cs typeface="Nixie One"/>
                <a:sym typeface="Nixie One"/>
              </a:rPr>
              <a:t>, </a:t>
            </a:r>
            <a:r>
              <a:rPr lang="cs-CZ" sz="1200" dirty="0" err="1">
                <a:solidFill>
                  <a:schemeClr val="tx1"/>
                </a:solidFill>
                <a:latin typeface="Roboto Slab" charset="0"/>
                <a:ea typeface="Roboto Slab" charset="0"/>
                <a:cs typeface="Nixie One"/>
                <a:sym typeface="Nixie One"/>
              </a:rPr>
              <a:t>Annex</a:t>
            </a:r>
            <a:r>
              <a:rPr lang="cs-CZ" sz="1200" dirty="0">
                <a:solidFill>
                  <a:schemeClr val="tx1"/>
                </a:solidFill>
                <a:latin typeface="Roboto Slab" charset="0"/>
                <a:ea typeface="Roboto Slab" charset="0"/>
                <a:cs typeface="Nixie One"/>
                <a:sym typeface="Nixie One"/>
              </a:rPr>
              <a:t> I: </a:t>
            </a:r>
            <a:r>
              <a:rPr lang="en-US" sz="1200" dirty="0">
                <a:solidFill>
                  <a:schemeClr val="tx1"/>
                </a:solidFill>
                <a:latin typeface="Roboto Slab" charset="0"/>
                <a:ea typeface="Roboto Slab" charset="0"/>
                <a:cs typeface="Nixie One"/>
                <a:sym typeface="Nixie One"/>
              </a:rPr>
              <a:t>15. </a:t>
            </a:r>
            <a:r>
              <a:rPr lang="en-US" sz="1200" i="1" dirty="0">
                <a:solidFill>
                  <a:schemeClr val="tx1"/>
                </a:solidFill>
                <a:latin typeface="Roboto Slab" charset="0"/>
                <a:ea typeface="Roboto Slab" charset="0"/>
                <a:cs typeface="Nixie One"/>
                <a:sym typeface="Nixie One"/>
              </a:rPr>
              <a:t>Dams and other installations designed for the holding back or permanent storage of water,</a:t>
            </a:r>
            <a:r>
              <a:rPr lang="cs-CZ" sz="1200" i="1" dirty="0">
                <a:solidFill>
                  <a:schemeClr val="tx1"/>
                </a:solidFill>
                <a:latin typeface="Roboto Slab" charset="0"/>
                <a:ea typeface="Roboto Slab" charset="0"/>
                <a:cs typeface="Nixie One"/>
                <a:sym typeface="Nixie One"/>
              </a:rPr>
              <a:t> </a:t>
            </a:r>
            <a:r>
              <a:rPr lang="en-US" sz="1200" i="1" dirty="0">
                <a:solidFill>
                  <a:schemeClr val="tx1"/>
                </a:solidFill>
                <a:latin typeface="Roboto Slab" charset="0"/>
                <a:ea typeface="Roboto Slab" charset="0"/>
                <a:cs typeface="Nixie One"/>
                <a:sym typeface="Nixie One"/>
              </a:rPr>
              <a:t>where a new or additional amount of water held back or stored exceeds 10 million cubic </a:t>
            </a:r>
            <a:r>
              <a:rPr lang="en-US" sz="1200" i="1" dirty="0" err="1">
                <a:solidFill>
                  <a:schemeClr val="tx1"/>
                </a:solidFill>
                <a:latin typeface="Roboto Slab" charset="0"/>
                <a:ea typeface="Roboto Slab" charset="0"/>
                <a:cs typeface="Nixie One"/>
                <a:sym typeface="Nixie One"/>
              </a:rPr>
              <a:t>metres</a:t>
            </a:r>
            <a:endParaRPr lang="cs-CZ" sz="1200" i="1" dirty="0">
              <a:solidFill>
                <a:schemeClr val="tx1"/>
              </a:solidFill>
              <a:latin typeface="Roboto Slab" charset="0"/>
              <a:ea typeface="Roboto Slab" charset="0"/>
              <a:cs typeface="Nixie One"/>
              <a:sym typeface="Nixie One"/>
            </a:endParaRPr>
          </a:p>
          <a:p>
            <a:pPr lvl="4">
              <a:spcBef>
                <a:spcPts val="600"/>
              </a:spcBef>
            </a:pPr>
            <a:r>
              <a:rPr lang="cs-CZ" sz="1200" dirty="0" err="1">
                <a:solidFill>
                  <a:schemeClr val="tx1"/>
                </a:solidFill>
                <a:latin typeface="Roboto Slab" charset="0"/>
                <a:ea typeface="Roboto Slab" charset="0"/>
                <a:cs typeface="Nixie One"/>
                <a:sym typeface="Nixie One"/>
              </a:rPr>
              <a:t>Annex</a:t>
            </a:r>
            <a:r>
              <a:rPr lang="cs-CZ" sz="1200" dirty="0">
                <a:solidFill>
                  <a:schemeClr val="tx1"/>
                </a:solidFill>
                <a:latin typeface="Roboto Slab" charset="0"/>
                <a:ea typeface="Roboto Slab" charset="0"/>
                <a:cs typeface="Nixie One"/>
                <a:sym typeface="Nixie One"/>
              </a:rPr>
              <a:t> II: 10.</a:t>
            </a:r>
            <a:r>
              <a:rPr lang="en-US" sz="1200" dirty="0">
                <a:solidFill>
                  <a:schemeClr val="tx1"/>
                </a:solidFill>
                <a:latin typeface="Roboto Slab" charset="0"/>
                <a:ea typeface="Roboto Slab" charset="0"/>
                <a:cs typeface="Nixie One"/>
                <a:sym typeface="Nixie One"/>
              </a:rPr>
              <a:t> </a:t>
            </a:r>
            <a:r>
              <a:rPr lang="en-US" sz="1200" i="1" dirty="0">
                <a:solidFill>
                  <a:schemeClr val="tx1"/>
                </a:solidFill>
                <a:latin typeface="Roboto Slab" charset="0"/>
                <a:ea typeface="Roboto Slab" charset="0"/>
                <a:cs typeface="Nixie One"/>
                <a:sym typeface="Nixie One"/>
              </a:rPr>
              <a:t>(f) Inland-waterway construction not included in Annex I, </a:t>
            </a:r>
            <a:r>
              <a:rPr lang="en-US" sz="1200" i="1" dirty="0" err="1">
                <a:solidFill>
                  <a:schemeClr val="tx1"/>
                </a:solidFill>
                <a:latin typeface="Roboto Slab" charset="0"/>
                <a:ea typeface="Roboto Slab" charset="0"/>
                <a:cs typeface="Nixie One"/>
                <a:sym typeface="Nixie One"/>
              </a:rPr>
              <a:t>canalisation</a:t>
            </a:r>
            <a:r>
              <a:rPr lang="en-US" sz="1200" i="1" dirty="0">
                <a:solidFill>
                  <a:schemeClr val="tx1"/>
                </a:solidFill>
                <a:latin typeface="Roboto Slab" charset="0"/>
                <a:ea typeface="Roboto Slab" charset="0"/>
                <a:cs typeface="Nixie One"/>
                <a:sym typeface="Nixie One"/>
              </a:rPr>
              <a:t> and flood-relief works;</a:t>
            </a:r>
            <a:r>
              <a:rPr lang="cs-CZ" sz="1200" i="1" dirty="0">
                <a:solidFill>
                  <a:schemeClr val="tx1"/>
                </a:solidFill>
                <a:latin typeface="Roboto Slab" charset="0"/>
                <a:ea typeface="Roboto Slab" charset="0"/>
                <a:cs typeface="Nixie One"/>
                <a:sym typeface="Nixie One"/>
              </a:rPr>
              <a:t> </a:t>
            </a:r>
            <a:r>
              <a:rPr lang="en-US" sz="1200" i="1" dirty="0">
                <a:solidFill>
                  <a:schemeClr val="tx1"/>
                </a:solidFill>
                <a:latin typeface="Roboto Slab" charset="0"/>
                <a:ea typeface="Roboto Slab" charset="0"/>
                <a:cs typeface="Nixie One"/>
                <a:sym typeface="Nixie One"/>
              </a:rPr>
              <a:t>(g) Dams and other installations designed to hold water or store it on a long-term basis (projects</a:t>
            </a:r>
            <a:r>
              <a:rPr lang="cs-CZ" sz="1200" i="1" dirty="0">
                <a:solidFill>
                  <a:schemeClr val="tx1"/>
                </a:solidFill>
                <a:latin typeface="Roboto Slab" charset="0"/>
                <a:ea typeface="Roboto Slab" charset="0"/>
                <a:cs typeface="Nixie One"/>
                <a:sym typeface="Nixie One"/>
              </a:rPr>
              <a:t> </a:t>
            </a:r>
            <a:r>
              <a:rPr lang="en-US" sz="1200" i="1" dirty="0">
                <a:solidFill>
                  <a:schemeClr val="tx1"/>
                </a:solidFill>
                <a:latin typeface="Roboto Slab" charset="0"/>
                <a:ea typeface="Roboto Slab" charset="0"/>
                <a:cs typeface="Nixie One"/>
                <a:sym typeface="Nixie One"/>
              </a:rPr>
              <a:t>not included in Annex I);</a:t>
            </a:r>
            <a:endParaRPr lang="cs-CZ" sz="1200" i="1" dirty="0">
              <a:solidFill>
                <a:schemeClr val="tx1"/>
              </a:solidFill>
              <a:latin typeface="Roboto Slab" charset="0"/>
              <a:ea typeface="Roboto Slab" charset="0"/>
              <a:cs typeface="Nixie One"/>
              <a:sym typeface="Nixie One"/>
            </a:endParaRPr>
          </a:p>
          <a:p>
            <a:pPr lvl="3">
              <a:spcBef>
                <a:spcPts val="600"/>
              </a:spcBef>
            </a:pPr>
            <a:r>
              <a:rPr lang="cs-CZ" sz="1600" b="1" dirty="0" err="1">
                <a:solidFill>
                  <a:schemeClr val="accent3"/>
                </a:solidFill>
                <a:latin typeface="Roboto Slab" charset="0"/>
                <a:ea typeface="Roboto Slab" charset="0"/>
                <a:cs typeface="Nixie One"/>
                <a:sym typeface="Nixie One"/>
              </a:rPr>
              <a:t>Protection</a:t>
            </a:r>
            <a:r>
              <a:rPr lang="cs-CZ" sz="1600" b="1" dirty="0">
                <a:solidFill>
                  <a:schemeClr val="accent3"/>
                </a:solidFill>
                <a:latin typeface="Roboto Slab" charset="0"/>
                <a:ea typeface="Roboto Slab" charset="0"/>
                <a:cs typeface="Nixie One"/>
                <a:sym typeface="Nixie One"/>
              </a:rPr>
              <a:t> </a:t>
            </a:r>
            <a:r>
              <a:rPr lang="cs-CZ" sz="1600" b="1" dirty="0" err="1">
                <a:solidFill>
                  <a:schemeClr val="accent3"/>
                </a:solidFill>
                <a:latin typeface="Roboto Slab" charset="0"/>
                <a:ea typeface="Roboto Slab" charset="0"/>
                <a:cs typeface="Nixie One"/>
                <a:sym typeface="Nixie One"/>
              </a:rPr>
              <a:t>of</a:t>
            </a:r>
            <a:r>
              <a:rPr lang="cs-CZ" sz="1600" b="1" dirty="0">
                <a:solidFill>
                  <a:schemeClr val="accent3"/>
                </a:solidFill>
                <a:latin typeface="Roboto Slab" charset="0"/>
                <a:ea typeface="Roboto Slab" charset="0"/>
                <a:cs typeface="Nixie One"/>
                <a:sym typeface="Nixie One"/>
              </a:rPr>
              <a:t> </a:t>
            </a:r>
            <a:r>
              <a:rPr lang="cs-CZ" sz="1600" b="1" dirty="0" err="1">
                <a:solidFill>
                  <a:schemeClr val="accent3"/>
                </a:solidFill>
                <a:latin typeface="Roboto Slab" charset="0"/>
                <a:ea typeface="Roboto Slab" charset="0"/>
                <a:cs typeface="Nixie One"/>
                <a:sym typeface="Nixie One"/>
              </a:rPr>
              <a:t>the</a:t>
            </a:r>
            <a:r>
              <a:rPr lang="cs-CZ" sz="1600" b="1" dirty="0">
                <a:solidFill>
                  <a:schemeClr val="accent3"/>
                </a:solidFill>
                <a:latin typeface="Roboto Slab" charset="0"/>
                <a:ea typeface="Roboto Slab" charset="0"/>
                <a:cs typeface="Nixie One"/>
                <a:sym typeface="Nixie One"/>
              </a:rPr>
              <a:t> </a:t>
            </a:r>
            <a:r>
              <a:rPr lang="cs-CZ" sz="1600" b="1" dirty="0" err="1">
                <a:solidFill>
                  <a:schemeClr val="accent3"/>
                </a:solidFill>
                <a:latin typeface="Roboto Slab" charset="0"/>
                <a:ea typeface="Roboto Slab" charset="0"/>
                <a:cs typeface="Nixie One"/>
                <a:sym typeface="Nixie One"/>
              </a:rPr>
              <a:t>site</a:t>
            </a:r>
            <a:r>
              <a:rPr lang="cs-CZ" sz="1600" b="1" dirty="0">
                <a:solidFill>
                  <a:schemeClr val="accent3"/>
                </a:solidFill>
                <a:latin typeface="Roboto Slab" charset="0"/>
                <a:ea typeface="Roboto Slab" charset="0"/>
                <a:cs typeface="Nixie One"/>
                <a:sym typeface="Nixie One"/>
              </a:rPr>
              <a:t> in </a:t>
            </a:r>
            <a:r>
              <a:rPr lang="cs-CZ" sz="1600" b="1" dirty="0" err="1">
                <a:solidFill>
                  <a:schemeClr val="accent3"/>
                </a:solidFill>
                <a:latin typeface="Roboto Slab" charset="0"/>
                <a:ea typeface="Roboto Slab" charset="0"/>
                <a:cs typeface="Nixie One"/>
                <a:sym typeface="Nixie One"/>
              </a:rPr>
              <a:t>the</a:t>
            </a:r>
            <a:r>
              <a:rPr lang="cs-CZ" sz="1600" b="1" dirty="0">
                <a:solidFill>
                  <a:schemeClr val="accent3"/>
                </a:solidFill>
                <a:latin typeface="Roboto Slab" charset="0"/>
                <a:ea typeface="Roboto Slab" charset="0"/>
                <a:cs typeface="Nixie One"/>
                <a:sym typeface="Nixie One"/>
              </a:rPr>
              <a:t> NATURA 2000 network (</a:t>
            </a:r>
            <a:r>
              <a:rPr lang="cs-CZ" sz="1600" b="1" dirty="0" err="1">
                <a:solidFill>
                  <a:schemeClr val="accent3"/>
                </a:solidFill>
                <a:latin typeface="Roboto Slab" charset="0"/>
                <a:ea typeface="Roboto Slab" charset="0"/>
                <a:cs typeface="Nixie One"/>
                <a:sym typeface="Nixie One"/>
              </a:rPr>
              <a:t>the</a:t>
            </a:r>
            <a:r>
              <a:rPr lang="cs-CZ" sz="1600" b="1" dirty="0">
                <a:solidFill>
                  <a:schemeClr val="accent3"/>
                </a:solidFill>
                <a:latin typeface="Roboto Slab" charset="0"/>
                <a:ea typeface="Roboto Slab" charset="0"/>
                <a:cs typeface="Nixie One"/>
                <a:sym typeface="Nixie One"/>
              </a:rPr>
              <a:t> </a:t>
            </a:r>
            <a:r>
              <a:rPr lang="cs-CZ" sz="1600" b="1" dirty="0" err="1">
                <a:solidFill>
                  <a:schemeClr val="accent3"/>
                </a:solidFill>
                <a:latin typeface="Roboto Slab" charset="0"/>
                <a:ea typeface="Roboto Slab" charset="0"/>
                <a:cs typeface="Nixie One"/>
                <a:sym typeface="Nixie One"/>
              </a:rPr>
              <a:t>Habitats</a:t>
            </a:r>
            <a:r>
              <a:rPr lang="cs-CZ" sz="1600" b="1" dirty="0">
                <a:solidFill>
                  <a:schemeClr val="accent3"/>
                </a:solidFill>
                <a:latin typeface="Roboto Slab" charset="0"/>
                <a:ea typeface="Roboto Slab" charset="0"/>
                <a:cs typeface="Nixie One"/>
                <a:sym typeface="Nixie One"/>
              </a:rPr>
              <a:t> </a:t>
            </a:r>
            <a:r>
              <a:rPr lang="cs-CZ" sz="1600" b="1" dirty="0" err="1">
                <a:solidFill>
                  <a:schemeClr val="accent3"/>
                </a:solidFill>
                <a:latin typeface="Roboto Slab" charset="0"/>
                <a:ea typeface="Roboto Slab" charset="0"/>
                <a:cs typeface="Nixie One"/>
                <a:sym typeface="Nixie One"/>
              </a:rPr>
              <a:t>Directive</a:t>
            </a:r>
            <a:r>
              <a:rPr lang="cs-CZ" sz="1600" b="1" dirty="0">
                <a:solidFill>
                  <a:schemeClr val="accent3"/>
                </a:solidFill>
                <a:latin typeface="Roboto Slab" charset="0"/>
                <a:ea typeface="Roboto Slab" charset="0"/>
                <a:cs typeface="Nixie One"/>
                <a:sym typeface="Nixie One"/>
              </a:rPr>
              <a:t>)</a:t>
            </a:r>
          </a:p>
          <a:p>
            <a:pPr marL="285750" lvl="4" indent="-285750">
              <a:spcBef>
                <a:spcPts val="600"/>
              </a:spcBef>
              <a:buFont typeface="Arial" panose="020B0604020202020204" pitchFamily="34" charset="0"/>
              <a:buChar char="•"/>
            </a:pPr>
            <a:r>
              <a:rPr lang="cs-CZ" sz="1600" b="1" dirty="0">
                <a:solidFill>
                  <a:schemeClr val="tx1"/>
                </a:solidFill>
                <a:latin typeface="Roboto Slab" charset="0"/>
                <a:ea typeface="Roboto Slab" charset="0"/>
                <a:cs typeface="Nixie One"/>
                <a:sym typeface="Nixie One"/>
              </a:rPr>
              <a:t>(</a:t>
            </a:r>
            <a:r>
              <a:rPr lang="cs-CZ" sz="1600" b="1" dirty="0" err="1">
                <a:solidFill>
                  <a:schemeClr val="tx1"/>
                </a:solidFill>
                <a:latin typeface="Roboto Slab" charset="0"/>
                <a:ea typeface="Roboto Slab" charset="0"/>
                <a:cs typeface="Nixie One"/>
                <a:sym typeface="Nixie One"/>
              </a:rPr>
              <a:t>protection</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of</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the</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site</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assessment</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of</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the</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plans</a:t>
            </a:r>
            <a:r>
              <a:rPr lang="cs-CZ" sz="1600" b="1" dirty="0">
                <a:solidFill>
                  <a:schemeClr val="tx1"/>
                </a:solidFill>
                <a:latin typeface="Roboto Slab" charset="0"/>
                <a:ea typeface="Roboto Slab" charset="0"/>
                <a:cs typeface="Nixie One"/>
                <a:sym typeface="Nixie One"/>
              </a:rPr>
              <a:t> and </a:t>
            </a:r>
            <a:r>
              <a:rPr lang="cs-CZ" sz="1600" b="1" dirty="0" err="1">
                <a:solidFill>
                  <a:schemeClr val="tx1"/>
                </a:solidFill>
                <a:latin typeface="Roboto Slab" charset="0"/>
                <a:ea typeface="Roboto Slab" charset="0"/>
                <a:cs typeface="Nixie One"/>
                <a:sym typeface="Nixie One"/>
              </a:rPr>
              <a:t>projects</a:t>
            </a:r>
            <a:r>
              <a:rPr lang="cs-CZ" sz="1600" b="1" dirty="0">
                <a:solidFill>
                  <a:schemeClr val="tx1"/>
                </a:solidFill>
                <a:latin typeface="Roboto Slab" charset="0"/>
                <a:ea typeface="Roboto Slab" charset="0"/>
                <a:cs typeface="Nixie One"/>
                <a:sym typeface="Nixie One"/>
              </a:rPr>
              <a:t>, monitoring)</a:t>
            </a:r>
          </a:p>
          <a:p>
            <a:pPr lvl="4">
              <a:spcBef>
                <a:spcPts val="600"/>
              </a:spcBef>
            </a:pPr>
            <a:r>
              <a:rPr lang="cs-CZ" sz="1600" b="1" dirty="0" err="1">
                <a:solidFill>
                  <a:schemeClr val="accent2"/>
                </a:solidFill>
                <a:latin typeface="Roboto Slab" charset="0"/>
                <a:ea typeface="Roboto Slab" charset="0"/>
                <a:cs typeface="Nixie One"/>
                <a:sym typeface="Nixie One"/>
              </a:rPr>
              <a:t>Protection</a:t>
            </a:r>
            <a:r>
              <a:rPr lang="cs-CZ" sz="1600" b="1" dirty="0">
                <a:solidFill>
                  <a:schemeClr val="accent2"/>
                </a:solidFill>
                <a:latin typeface="Roboto Slab" charset="0"/>
                <a:ea typeface="Roboto Slab" charset="0"/>
                <a:cs typeface="Nixie One"/>
                <a:sym typeface="Nixie One"/>
              </a:rPr>
              <a:t> </a:t>
            </a:r>
            <a:r>
              <a:rPr lang="cs-CZ" sz="1600" b="1" dirty="0" err="1">
                <a:solidFill>
                  <a:schemeClr val="accent2"/>
                </a:solidFill>
                <a:latin typeface="Roboto Slab" charset="0"/>
                <a:ea typeface="Roboto Slab" charset="0"/>
                <a:cs typeface="Nixie One"/>
                <a:sym typeface="Nixie One"/>
              </a:rPr>
              <a:t>of</a:t>
            </a:r>
            <a:r>
              <a:rPr lang="cs-CZ" sz="1600" b="1" dirty="0">
                <a:solidFill>
                  <a:schemeClr val="accent2"/>
                </a:solidFill>
                <a:latin typeface="Roboto Slab" charset="0"/>
                <a:ea typeface="Roboto Slab" charset="0"/>
                <a:cs typeface="Nixie One"/>
                <a:sym typeface="Nixie One"/>
              </a:rPr>
              <a:t> </a:t>
            </a:r>
            <a:r>
              <a:rPr lang="cs-CZ" sz="1600" b="1" dirty="0" err="1">
                <a:solidFill>
                  <a:schemeClr val="accent2"/>
                </a:solidFill>
                <a:latin typeface="Roboto Slab" charset="0"/>
                <a:ea typeface="Roboto Slab" charset="0"/>
                <a:cs typeface="Nixie One"/>
                <a:sym typeface="Nixie One"/>
              </a:rPr>
              <a:t>the</a:t>
            </a:r>
            <a:r>
              <a:rPr lang="cs-CZ" sz="1600" b="1" dirty="0">
                <a:solidFill>
                  <a:schemeClr val="accent2"/>
                </a:solidFill>
                <a:latin typeface="Roboto Slab" charset="0"/>
                <a:ea typeface="Roboto Slab" charset="0"/>
                <a:cs typeface="Nixie One"/>
                <a:sym typeface="Nixie One"/>
              </a:rPr>
              <a:t> species (</a:t>
            </a:r>
            <a:r>
              <a:rPr lang="cs-CZ" sz="1600" b="1" dirty="0" err="1">
                <a:solidFill>
                  <a:schemeClr val="accent2"/>
                </a:solidFill>
                <a:latin typeface="Roboto Slab" charset="0"/>
                <a:ea typeface="Roboto Slab" charset="0"/>
                <a:cs typeface="Nixie One"/>
                <a:sym typeface="Nixie One"/>
              </a:rPr>
              <a:t>the</a:t>
            </a:r>
            <a:r>
              <a:rPr lang="cs-CZ" sz="1600" b="1" dirty="0">
                <a:solidFill>
                  <a:schemeClr val="accent2"/>
                </a:solidFill>
                <a:latin typeface="Roboto Slab" charset="0"/>
                <a:ea typeface="Roboto Slab" charset="0"/>
                <a:cs typeface="Nixie One"/>
                <a:sym typeface="Nixie One"/>
              </a:rPr>
              <a:t> </a:t>
            </a:r>
            <a:r>
              <a:rPr lang="cs-CZ" sz="1600" b="1" dirty="0" err="1">
                <a:solidFill>
                  <a:schemeClr val="accent2"/>
                </a:solidFill>
                <a:latin typeface="Roboto Slab" charset="0"/>
                <a:ea typeface="Roboto Slab" charset="0"/>
                <a:cs typeface="Nixie One"/>
                <a:sym typeface="Nixie One"/>
              </a:rPr>
              <a:t>Habitats</a:t>
            </a:r>
            <a:r>
              <a:rPr lang="cs-CZ" sz="1600" b="1" dirty="0">
                <a:solidFill>
                  <a:schemeClr val="accent2"/>
                </a:solidFill>
                <a:latin typeface="Roboto Slab" charset="0"/>
                <a:ea typeface="Roboto Slab" charset="0"/>
                <a:cs typeface="Nixie One"/>
                <a:sym typeface="Nixie One"/>
              </a:rPr>
              <a:t> </a:t>
            </a:r>
            <a:r>
              <a:rPr lang="cs-CZ" sz="1600" b="1" dirty="0" err="1">
                <a:solidFill>
                  <a:schemeClr val="accent2"/>
                </a:solidFill>
                <a:latin typeface="Roboto Slab" charset="0"/>
                <a:ea typeface="Roboto Slab" charset="0"/>
                <a:cs typeface="Nixie One"/>
                <a:sym typeface="Nixie One"/>
              </a:rPr>
              <a:t>Directive</a:t>
            </a:r>
            <a:r>
              <a:rPr lang="cs-CZ" sz="1600" b="1" dirty="0">
                <a:solidFill>
                  <a:schemeClr val="accent2"/>
                </a:solidFill>
                <a:latin typeface="Roboto Slab" charset="0"/>
                <a:ea typeface="Roboto Slab" charset="0"/>
                <a:cs typeface="Nixie One"/>
                <a:sym typeface="Nixie One"/>
              </a:rPr>
              <a:t>, </a:t>
            </a:r>
            <a:r>
              <a:rPr lang="cs-CZ" sz="1600" b="1" dirty="0" err="1">
                <a:solidFill>
                  <a:schemeClr val="accent2"/>
                </a:solidFill>
                <a:latin typeface="Roboto Slab" charset="0"/>
                <a:ea typeface="Roboto Slab" charset="0"/>
                <a:cs typeface="Nixie One"/>
                <a:sym typeface="Nixie One"/>
              </a:rPr>
              <a:t>the</a:t>
            </a:r>
            <a:r>
              <a:rPr lang="cs-CZ" sz="1600" b="1" dirty="0">
                <a:solidFill>
                  <a:schemeClr val="accent2"/>
                </a:solidFill>
                <a:latin typeface="Roboto Slab" charset="0"/>
                <a:ea typeface="Roboto Slab" charset="0"/>
                <a:cs typeface="Nixie One"/>
                <a:sym typeface="Nixie One"/>
              </a:rPr>
              <a:t> </a:t>
            </a:r>
            <a:r>
              <a:rPr lang="cs-CZ" sz="1600" b="1" dirty="0" err="1">
                <a:solidFill>
                  <a:schemeClr val="accent2"/>
                </a:solidFill>
                <a:latin typeface="Roboto Slab" charset="0"/>
                <a:ea typeface="Roboto Slab" charset="0"/>
                <a:cs typeface="Nixie One"/>
                <a:sym typeface="Nixie One"/>
              </a:rPr>
              <a:t>Birds</a:t>
            </a:r>
            <a:r>
              <a:rPr lang="cs-CZ" sz="1600" b="1" dirty="0">
                <a:solidFill>
                  <a:schemeClr val="accent2"/>
                </a:solidFill>
                <a:latin typeface="Roboto Slab" charset="0"/>
                <a:ea typeface="Roboto Slab" charset="0"/>
                <a:cs typeface="Nixie One"/>
                <a:sym typeface="Nixie One"/>
              </a:rPr>
              <a:t> </a:t>
            </a:r>
            <a:r>
              <a:rPr lang="cs-CZ" sz="1600" b="1" dirty="0" err="1">
                <a:solidFill>
                  <a:schemeClr val="accent2"/>
                </a:solidFill>
                <a:latin typeface="Roboto Slab" charset="0"/>
                <a:ea typeface="Roboto Slab" charset="0"/>
                <a:cs typeface="Nixie One"/>
                <a:sym typeface="Nixie One"/>
              </a:rPr>
              <a:t>Directive</a:t>
            </a:r>
            <a:r>
              <a:rPr lang="cs-CZ" sz="1600" b="1" dirty="0">
                <a:solidFill>
                  <a:schemeClr val="accent2"/>
                </a:solidFill>
                <a:latin typeface="Roboto Slab" charset="0"/>
                <a:ea typeface="Roboto Slab" charset="0"/>
                <a:cs typeface="Nixie One"/>
                <a:sym typeface="Nixie One"/>
              </a:rPr>
              <a:t>)</a:t>
            </a:r>
          </a:p>
          <a:p>
            <a:pPr marL="285750" lvl="4" indent="-285750">
              <a:spcBef>
                <a:spcPts val="600"/>
              </a:spcBef>
              <a:buFont typeface="Arial" panose="020B0604020202020204" pitchFamily="34" charset="0"/>
              <a:buChar char="•"/>
            </a:pPr>
            <a:r>
              <a:rPr lang="cs-CZ" sz="1600" b="1" dirty="0">
                <a:solidFill>
                  <a:schemeClr val="tx1"/>
                </a:solidFill>
                <a:latin typeface="Roboto Slab" charset="0"/>
                <a:ea typeface="Roboto Slab" charset="0"/>
                <a:cs typeface="Nixie One"/>
                <a:sym typeface="Nixie One"/>
              </a:rPr>
              <a:t>(</a:t>
            </a:r>
            <a:r>
              <a:rPr lang="cs-CZ" sz="1600" b="1" dirty="0" err="1">
                <a:solidFill>
                  <a:schemeClr val="tx1"/>
                </a:solidFill>
                <a:latin typeface="Roboto Slab" charset="0"/>
                <a:ea typeface="Roboto Slab" charset="0"/>
                <a:cs typeface="Nixie One"/>
                <a:sym typeface="Nixie One"/>
              </a:rPr>
              <a:t>protection</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against</a:t>
            </a:r>
            <a:r>
              <a:rPr lang="cs-CZ" sz="1600" b="1" dirty="0">
                <a:solidFill>
                  <a:schemeClr val="tx1"/>
                </a:solidFill>
                <a:latin typeface="Roboto Slab" charset="0"/>
                <a:ea typeface="Roboto Slab" charset="0"/>
                <a:cs typeface="Nixie One"/>
                <a:sym typeface="Nixie One"/>
              </a:rPr>
              <a:t> interference, </a:t>
            </a:r>
            <a:r>
              <a:rPr lang="cs-CZ" sz="1600" b="1" dirty="0" err="1">
                <a:solidFill>
                  <a:schemeClr val="tx1"/>
                </a:solidFill>
                <a:latin typeface="Roboto Slab" charset="0"/>
                <a:ea typeface="Roboto Slab" charset="0"/>
                <a:cs typeface="Nixie One"/>
                <a:sym typeface="Nixie One"/>
              </a:rPr>
              <a:t>ilegal</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capture</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or</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killing</a:t>
            </a:r>
            <a:r>
              <a:rPr lang="cs-CZ" sz="1600" b="1" dirty="0">
                <a:solidFill>
                  <a:schemeClr val="tx1"/>
                </a:solidFill>
                <a:latin typeface="Roboto Slab" charset="0"/>
                <a:ea typeface="Roboto Slab" charset="0"/>
                <a:cs typeface="Nixie One"/>
                <a:sym typeface="Nixie One"/>
              </a:rPr>
              <a:t>)</a:t>
            </a:r>
          </a:p>
          <a:p>
            <a:pPr lvl="4">
              <a:spcBef>
                <a:spcPts val="600"/>
              </a:spcBef>
            </a:pPr>
            <a:endParaRPr lang="en-US" sz="1200" i="1" dirty="0">
              <a:solidFill>
                <a:schemeClr val="tx1"/>
              </a:solidFill>
              <a:latin typeface="Roboto Slab" charset="0"/>
              <a:ea typeface="Roboto Slab" charset="0"/>
              <a:cs typeface="Nixie One"/>
              <a:sym typeface="Nixie One"/>
            </a:endParaRPr>
          </a:p>
          <a:p>
            <a:pPr marL="285750" lvl="3" indent="-285750">
              <a:spcBef>
                <a:spcPts val="600"/>
              </a:spcBef>
              <a:buFont typeface="Arial" pitchFamily="34" charset="0"/>
              <a:buChar char="•"/>
            </a:pPr>
            <a:endParaRPr lang="en-GB" sz="1800" dirty="0">
              <a:solidFill>
                <a:schemeClr val="tx1"/>
              </a:solidFill>
              <a:latin typeface="Roboto Slab" charset="0"/>
              <a:ea typeface="Roboto Slab" charset="0"/>
              <a:cs typeface="Nixie One"/>
              <a:sym typeface="Nixie One"/>
            </a:endParaRPr>
          </a:p>
        </p:txBody>
      </p:sp>
    </p:spTree>
    <p:extLst>
      <p:ext uri="{BB962C8B-B14F-4D97-AF65-F5344CB8AC3E}">
        <p14:creationId xmlns:p14="http://schemas.microsoft.com/office/powerpoint/2010/main" val="327203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 calcmode="lin" valueType="num">
                                      <p:cBhvr additive="base">
                                        <p:cTn id="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9">
                                            <p:txEl>
                                              <p:pRg st="1" end="1"/>
                                            </p:txEl>
                                          </p:spTgt>
                                        </p:tgtEl>
                                        <p:attrNameLst>
                                          <p:attrName>style.visibility</p:attrName>
                                        </p:attrNameLst>
                                      </p:cBhvr>
                                      <p:to>
                                        <p:strVal val="visible"/>
                                      </p:to>
                                    </p:set>
                                    <p:anim calcmode="lin" valueType="num">
                                      <p:cBhvr additive="base">
                                        <p:cTn id="11" dur="500" fill="hold"/>
                                        <p:tgtEl>
                                          <p:spTgt spid="11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9">
                                            <p:txEl>
                                              <p:pRg st="2" end="2"/>
                                            </p:txEl>
                                          </p:spTgt>
                                        </p:tgtEl>
                                        <p:attrNameLst>
                                          <p:attrName>style.visibility</p:attrName>
                                        </p:attrNameLst>
                                      </p:cBhvr>
                                      <p:to>
                                        <p:strVal val="visible"/>
                                      </p:to>
                                    </p:set>
                                    <p:anim calcmode="lin" valueType="num">
                                      <p:cBhvr additive="base">
                                        <p:cTn id="15" dur="500" fill="hold"/>
                                        <p:tgtEl>
                                          <p:spTgt spid="11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9">
                                            <p:txEl>
                                              <p:pRg st="3" end="3"/>
                                            </p:txEl>
                                          </p:spTgt>
                                        </p:tgtEl>
                                        <p:attrNameLst>
                                          <p:attrName>style.visibility</p:attrName>
                                        </p:attrNameLst>
                                      </p:cBhvr>
                                      <p:to>
                                        <p:strVal val="visible"/>
                                      </p:to>
                                    </p:set>
                                    <p:anim calcmode="lin" valueType="num">
                                      <p:cBhvr additive="base">
                                        <p:cTn id="19" dur="500" fill="hold"/>
                                        <p:tgtEl>
                                          <p:spTgt spid="1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9">
                                            <p:txEl>
                                              <p:pRg st="4" end="4"/>
                                            </p:txEl>
                                          </p:spTgt>
                                        </p:tgtEl>
                                        <p:attrNameLst>
                                          <p:attrName>style.visibility</p:attrName>
                                        </p:attrNameLst>
                                      </p:cBhvr>
                                      <p:to>
                                        <p:strVal val="visible"/>
                                      </p:to>
                                    </p:set>
                                    <p:anim calcmode="lin" valueType="num">
                                      <p:cBhvr additive="base">
                                        <p:cTn id="23" dur="500" fill="hold"/>
                                        <p:tgtEl>
                                          <p:spTgt spid="11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9">
                                            <p:txEl>
                                              <p:pRg st="5" end="5"/>
                                            </p:txEl>
                                          </p:spTgt>
                                        </p:tgtEl>
                                        <p:attrNameLst>
                                          <p:attrName>style.visibility</p:attrName>
                                        </p:attrNameLst>
                                      </p:cBhvr>
                                      <p:to>
                                        <p:strVal val="visible"/>
                                      </p:to>
                                    </p:set>
                                    <p:anim calcmode="lin" valueType="num">
                                      <p:cBhvr additive="base">
                                        <p:cTn id="27" dur="500" fill="hold"/>
                                        <p:tgtEl>
                                          <p:spTgt spid="11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9">
                                            <p:txEl>
                                              <p:pRg st="6" end="6"/>
                                            </p:txEl>
                                          </p:spTgt>
                                        </p:tgtEl>
                                        <p:attrNameLst>
                                          <p:attrName>style.visibility</p:attrName>
                                        </p:attrNameLst>
                                      </p:cBhvr>
                                      <p:to>
                                        <p:strVal val="visible"/>
                                      </p:to>
                                    </p:set>
                                    <p:anim calcmode="lin" valueType="num">
                                      <p:cBhvr additive="base">
                                        <p:cTn id="31" dur="500" fill="hold"/>
                                        <p:tgtEl>
                                          <p:spTgt spid="11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9">
                                            <p:txEl>
                                              <p:pRg st="7" end="7"/>
                                            </p:txEl>
                                          </p:spTgt>
                                        </p:tgtEl>
                                        <p:attrNameLst>
                                          <p:attrName>style.visibility</p:attrName>
                                        </p:attrNameLst>
                                      </p:cBhvr>
                                      <p:to>
                                        <p:strVal val="visible"/>
                                      </p:to>
                                    </p:set>
                                    <p:anim calcmode="lin" valueType="num">
                                      <p:cBhvr additive="base">
                                        <p:cTn id="35" dur="500" fill="hold"/>
                                        <p:tgtEl>
                                          <p:spTgt spid="11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385010" y="190000"/>
            <a:ext cx="8600573" cy="4680934"/>
          </a:xfrm>
          <a:prstGeom prst="rect">
            <a:avLst/>
          </a:prstGeom>
        </p:spPr>
      </p:pic>
    </p:spTree>
    <p:extLst>
      <p:ext uri="{BB962C8B-B14F-4D97-AF65-F5344CB8AC3E}">
        <p14:creationId xmlns:p14="http://schemas.microsoft.com/office/powerpoint/2010/main" val="2466473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a:extLst>
              <a:ext uri="{FF2B5EF4-FFF2-40B4-BE49-F238E27FC236}">
                <a16:creationId xmlns:a16="http://schemas.microsoft.com/office/drawing/2014/main" id="{2D766AFF-3830-1C75-1FAC-B414F5097D46}"/>
              </a:ext>
            </a:extLst>
          </p:cNvPr>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EU </a:t>
            </a:r>
            <a:r>
              <a:rPr lang="cs-CZ" sz="1800" b="1" dirty="0" err="1">
                <a:solidFill>
                  <a:schemeClr val="accent4"/>
                </a:solidFill>
                <a:latin typeface="Roboto Slab" panose="020B0604020202020204" charset="0"/>
                <a:ea typeface="Roboto Slab" panose="020B0604020202020204" charset="0"/>
                <a:cs typeface="Nixie One"/>
                <a:sym typeface="Nixie One"/>
              </a:rPr>
              <a:t>Law</a:t>
            </a:r>
            <a:r>
              <a:rPr lang="cs-CZ" sz="1800" b="1" dirty="0">
                <a:solidFill>
                  <a:schemeClr val="accent4"/>
                </a:solidFill>
                <a:latin typeface="Roboto Slab" panose="020B0604020202020204" charset="0"/>
                <a:ea typeface="Roboto Slab" panose="020B0604020202020204" charset="0"/>
                <a:cs typeface="Nixie One"/>
                <a:sym typeface="Nixie One"/>
              </a:rPr>
              <a:t> on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cs-CZ" dirty="0" err="1">
                <a:solidFill>
                  <a:schemeClr val="tx1"/>
                </a:solidFill>
                <a:highlight>
                  <a:srgbClr val="FFFF00"/>
                </a:highlight>
                <a:latin typeface="Roboto Slab" panose="020B0604020202020204" charset="0"/>
                <a:ea typeface="Roboto Slab" panose="020B0604020202020204" charset="0"/>
                <a:cs typeface="Nixie One"/>
                <a:sym typeface="Nixie One"/>
              </a:rPr>
              <a:t>Birds</a:t>
            </a:r>
            <a:r>
              <a:rPr lang="cs-CZ"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dirty="0" err="1">
                <a:solidFill>
                  <a:schemeClr val="tx1"/>
                </a:solidFill>
                <a:highlight>
                  <a:srgbClr val="FFFF00"/>
                </a:highlight>
                <a:latin typeface="Roboto Slab" panose="020B0604020202020204" charset="0"/>
                <a:ea typeface="Roboto Slab" panose="020B0604020202020204" charset="0"/>
                <a:cs typeface="Nixie One"/>
                <a:sym typeface="Nixie One"/>
              </a:rPr>
              <a:t>Directive</a:t>
            </a:r>
            <a:r>
              <a:rPr lang="cs-CZ"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dirty="0" err="1">
                <a:solidFill>
                  <a:schemeClr val="tx1"/>
                </a:solidFill>
                <a:highlight>
                  <a:srgbClr val="FFFF00"/>
                </a:highlight>
                <a:latin typeface="Roboto Slab" panose="020B0604020202020204" charset="0"/>
                <a:ea typeface="Roboto Slab" panose="020B0604020202020204" charset="0"/>
                <a:cs typeface="Nixie One"/>
                <a:sym typeface="Nixie One"/>
              </a:rPr>
              <a:t>Habitats</a:t>
            </a:r>
            <a:r>
              <a:rPr lang="cs-CZ"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dirty="0" err="1">
                <a:solidFill>
                  <a:schemeClr val="tx1"/>
                </a:solidFill>
                <a:highlight>
                  <a:srgbClr val="FFFF00"/>
                </a:highlight>
                <a:latin typeface="Roboto Slab" panose="020B0604020202020204" charset="0"/>
                <a:ea typeface="Roboto Slab" panose="020B0604020202020204" charset="0"/>
                <a:cs typeface="Nixie One"/>
                <a:sym typeface="Nixie One"/>
              </a:rPr>
              <a:t>Directive</a:t>
            </a:r>
            <a:endParaRPr lang="cs-CZ" dirty="0">
              <a:solidFill>
                <a:schemeClr val="tx1"/>
              </a:solidFill>
              <a:highlight>
                <a:srgbClr val="FFFF00"/>
              </a:highlight>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r>
              <a:rPr lang="cs-CZ" sz="1800" b="1" dirty="0" err="1">
                <a:solidFill>
                  <a:schemeClr val="tx1"/>
                </a:solidFill>
                <a:latin typeface="Roboto Slab" panose="020B0604020202020204" charset="0"/>
                <a:ea typeface="Roboto Slab" panose="020B0604020202020204" charset="0"/>
                <a:cs typeface="Nixie One"/>
                <a:sym typeface="Nixie One"/>
              </a:rPr>
              <a:t>Protection</a:t>
            </a:r>
            <a:r>
              <a:rPr lang="cs-CZ" sz="1800" b="1" dirty="0">
                <a:solidFill>
                  <a:schemeClr val="tx1"/>
                </a:solidFill>
                <a:latin typeface="Roboto Slab" panose="020B0604020202020204" charset="0"/>
                <a:ea typeface="Roboto Slab" panose="020B0604020202020204" charset="0"/>
                <a:cs typeface="Nixie One"/>
                <a:sym typeface="Nixie One"/>
              </a:rPr>
              <a:t> </a:t>
            </a:r>
            <a:r>
              <a:rPr lang="cs-CZ" sz="1800" b="1" dirty="0" err="1">
                <a:solidFill>
                  <a:schemeClr val="tx1"/>
                </a:solidFill>
                <a:latin typeface="Roboto Slab" panose="020B0604020202020204" charset="0"/>
                <a:ea typeface="Roboto Slab" panose="020B0604020202020204" charset="0"/>
                <a:cs typeface="Nixie One"/>
                <a:sym typeface="Nixie One"/>
              </a:rPr>
              <a:t>of</a:t>
            </a:r>
            <a:r>
              <a:rPr lang="cs-CZ" sz="1800" b="1" dirty="0">
                <a:solidFill>
                  <a:schemeClr val="tx1"/>
                </a:solidFill>
                <a:latin typeface="Roboto Slab" panose="020B0604020202020204" charset="0"/>
                <a:ea typeface="Roboto Slab" panose="020B0604020202020204" charset="0"/>
                <a:cs typeface="Nixie One"/>
                <a:sym typeface="Nixie One"/>
              </a:rPr>
              <a:t> </a:t>
            </a:r>
            <a:r>
              <a:rPr lang="cs-CZ" sz="1800" b="1" dirty="0" err="1">
                <a:solidFill>
                  <a:schemeClr val="tx1"/>
                </a:solidFill>
                <a:latin typeface="Roboto Slab" panose="020B0604020202020204" charset="0"/>
                <a:ea typeface="Roboto Slab" panose="020B0604020202020204" charset="0"/>
                <a:cs typeface="Nixie One"/>
                <a:sym typeface="Nixie One"/>
              </a:rPr>
              <a:t>sites</a:t>
            </a:r>
            <a:r>
              <a:rPr lang="cs-CZ" sz="1800" b="1" dirty="0">
                <a:solidFill>
                  <a:schemeClr val="tx1"/>
                </a:solidFill>
                <a:latin typeface="Roboto Slab" panose="020B0604020202020204" charset="0"/>
                <a:ea typeface="Roboto Slab" panose="020B0604020202020204" charset="0"/>
                <a:cs typeface="Nixie One"/>
                <a:sym typeface="Nixie One"/>
              </a:rPr>
              <a:t> – Natura 2000</a:t>
            </a:r>
          </a:p>
          <a:p>
            <a:pPr marL="285750" lvl="0" indent="-285750">
              <a:spcBef>
                <a:spcPts val="600"/>
              </a:spcBef>
              <a:buFont typeface="Arial" panose="020B0604020202020204" pitchFamily="34" charset="0"/>
              <a:buChar char="•"/>
            </a:pPr>
            <a:r>
              <a:rPr lang="cs-CZ" sz="1800" b="1" dirty="0" err="1">
                <a:solidFill>
                  <a:schemeClr val="tx1"/>
                </a:solidFill>
                <a:latin typeface="Roboto Slab" panose="020B0604020202020204" charset="0"/>
                <a:ea typeface="Roboto Slab" panose="020B0604020202020204" charset="0"/>
                <a:cs typeface="Nixie One"/>
                <a:sym typeface="Nixie One"/>
              </a:rPr>
              <a:t>Protection</a:t>
            </a:r>
            <a:r>
              <a:rPr lang="cs-CZ" sz="1800" b="1" dirty="0">
                <a:solidFill>
                  <a:schemeClr val="tx1"/>
                </a:solidFill>
                <a:latin typeface="Roboto Slab" panose="020B0604020202020204" charset="0"/>
                <a:ea typeface="Roboto Slab" panose="020B0604020202020204" charset="0"/>
                <a:cs typeface="Nixie One"/>
                <a:sym typeface="Nixie One"/>
              </a:rPr>
              <a:t> </a:t>
            </a:r>
            <a:r>
              <a:rPr lang="cs-CZ" sz="1800" b="1" dirty="0" err="1">
                <a:solidFill>
                  <a:schemeClr val="tx1"/>
                </a:solidFill>
                <a:latin typeface="Roboto Slab" panose="020B0604020202020204" charset="0"/>
                <a:ea typeface="Roboto Slab" panose="020B0604020202020204" charset="0"/>
                <a:cs typeface="Nixie One"/>
                <a:sym typeface="Nixie One"/>
              </a:rPr>
              <a:t>of</a:t>
            </a:r>
            <a:r>
              <a:rPr lang="cs-CZ" sz="1800" b="1" dirty="0">
                <a:solidFill>
                  <a:schemeClr val="tx1"/>
                </a:solidFill>
                <a:latin typeface="Roboto Slab" panose="020B0604020202020204" charset="0"/>
                <a:ea typeface="Roboto Slab" panose="020B0604020202020204" charset="0"/>
                <a:cs typeface="Nixie One"/>
                <a:sym typeface="Nixie One"/>
              </a:rPr>
              <a:t> species</a:t>
            </a: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cs-CZ" sz="1600" dirty="0" err="1">
                <a:solidFill>
                  <a:schemeClr val="tx1"/>
                </a:solidFill>
                <a:highlight>
                  <a:srgbClr val="FFFF00"/>
                </a:highlight>
                <a:latin typeface="Roboto Slab" panose="020B0604020202020204" charset="0"/>
                <a:ea typeface="Roboto Slab" panose="020B0604020202020204" charset="0"/>
                <a:cs typeface="Nixie One"/>
                <a:sym typeface="Nixie One"/>
              </a:rPr>
              <a:t>Other</a:t>
            </a:r>
            <a:r>
              <a:rPr lang="cs-CZ" sz="1600"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sz="1600" dirty="0" err="1">
                <a:solidFill>
                  <a:schemeClr val="tx1"/>
                </a:solidFill>
                <a:highlight>
                  <a:srgbClr val="FFFF00"/>
                </a:highlight>
                <a:latin typeface="Roboto Slab" panose="020B0604020202020204" charset="0"/>
                <a:ea typeface="Roboto Slab" panose="020B0604020202020204" charset="0"/>
                <a:cs typeface="Nixie One"/>
                <a:sym typeface="Nixie One"/>
              </a:rPr>
              <a:t>Directives</a:t>
            </a:r>
            <a:r>
              <a:rPr lang="cs-CZ" sz="1600"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sz="1600" b="1" dirty="0" err="1">
                <a:solidFill>
                  <a:schemeClr val="tx1"/>
                </a:solidFill>
                <a:latin typeface="Roboto Slab" panose="020B0604020202020204" charset="0"/>
                <a:ea typeface="Roboto Slab" panose="020B0604020202020204" charset="0"/>
                <a:cs typeface="Nixie One"/>
                <a:sym typeface="Nixie One"/>
              </a:rPr>
              <a:t>Environmental</a:t>
            </a:r>
            <a:r>
              <a:rPr lang="cs-CZ" sz="1600" b="1" dirty="0">
                <a:solidFill>
                  <a:schemeClr val="tx1"/>
                </a:solidFill>
                <a:latin typeface="Roboto Slab" panose="020B0604020202020204" charset="0"/>
                <a:ea typeface="Roboto Slab" panose="020B0604020202020204" charset="0"/>
                <a:cs typeface="Nixie One"/>
                <a:sym typeface="Nixie One"/>
              </a:rPr>
              <a:t> </a:t>
            </a:r>
            <a:r>
              <a:rPr lang="cs-CZ" sz="1600" b="1" dirty="0" err="1">
                <a:solidFill>
                  <a:schemeClr val="tx1"/>
                </a:solidFill>
                <a:latin typeface="Roboto Slab" panose="020B0604020202020204" charset="0"/>
                <a:ea typeface="Roboto Slab" panose="020B0604020202020204" charset="0"/>
                <a:cs typeface="Nixie One"/>
                <a:sym typeface="Nixie One"/>
              </a:rPr>
              <a:t>Crime</a:t>
            </a:r>
            <a:r>
              <a:rPr lang="cs-CZ" sz="1600" b="1" dirty="0">
                <a:solidFill>
                  <a:schemeClr val="tx1"/>
                </a:solidFill>
                <a:latin typeface="Roboto Slab" panose="020B0604020202020204" charset="0"/>
                <a:ea typeface="Roboto Slab" panose="020B0604020202020204" charset="0"/>
                <a:cs typeface="Nixie One"/>
                <a:sym typeface="Nixie One"/>
              </a:rPr>
              <a:t> </a:t>
            </a:r>
            <a:r>
              <a:rPr lang="cs-CZ" sz="1600" b="1" dirty="0" err="1">
                <a:solidFill>
                  <a:schemeClr val="tx1"/>
                </a:solidFill>
                <a:latin typeface="Roboto Slab" panose="020B0604020202020204" charset="0"/>
                <a:ea typeface="Roboto Slab" panose="020B0604020202020204" charset="0"/>
                <a:cs typeface="Nixie One"/>
                <a:sym typeface="Nixie One"/>
              </a:rPr>
              <a:t>Directive</a:t>
            </a:r>
            <a:r>
              <a:rPr lang="cs-CZ" sz="1600" b="1" dirty="0">
                <a:solidFill>
                  <a:schemeClr val="tx1"/>
                </a:solidFill>
                <a:latin typeface="Roboto Slab" panose="020B0604020202020204" charset="0"/>
                <a:ea typeface="Roboto Slab" panose="020B0604020202020204" charset="0"/>
                <a:cs typeface="Nixie One"/>
                <a:sym typeface="Nixie One"/>
              </a:rPr>
              <a:t>, </a:t>
            </a:r>
            <a:r>
              <a:rPr lang="cs-CZ" sz="1600" b="1" dirty="0" err="1">
                <a:solidFill>
                  <a:schemeClr val="tx1"/>
                </a:solidFill>
                <a:latin typeface="Roboto Slab" panose="020B0604020202020204" charset="0"/>
                <a:ea typeface="Roboto Slab" panose="020B0604020202020204" charset="0"/>
                <a:cs typeface="Nixie One"/>
                <a:sym typeface="Nixie One"/>
              </a:rPr>
              <a:t>Environmental</a:t>
            </a:r>
            <a:r>
              <a:rPr lang="cs-CZ" sz="1600" b="1" dirty="0">
                <a:solidFill>
                  <a:schemeClr val="tx1"/>
                </a:solidFill>
                <a:latin typeface="Roboto Slab" panose="020B0604020202020204" charset="0"/>
                <a:ea typeface="Roboto Slab" panose="020B0604020202020204" charset="0"/>
                <a:cs typeface="Nixie One"/>
                <a:sym typeface="Nixie One"/>
              </a:rPr>
              <a:t> </a:t>
            </a:r>
            <a:r>
              <a:rPr lang="cs-CZ" sz="1600" b="1" dirty="0" err="1">
                <a:solidFill>
                  <a:schemeClr val="tx1"/>
                </a:solidFill>
                <a:latin typeface="Roboto Slab" panose="020B0604020202020204" charset="0"/>
                <a:ea typeface="Roboto Slab" panose="020B0604020202020204" charset="0"/>
                <a:cs typeface="Nixie One"/>
                <a:sym typeface="Nixie One"/>
              </a:rPr>
              <a:t>Liability</a:t>
            </a:r>
            <a:r>
              <a:rPr lang="cs-CZ" sz="1600" b="1" dirty="0">
                <a:solidFill>
                  <a:schemeClr val="tx1"/>
                </a:solidFill>
                <a:latin typeface="Roboto Slab" panose="020B0604020202020204" charset="0"/>
                <a:ea typeface="Roboto Slab" panose="020B0604020202020204" charset="0"/>
                <a:cs typeface="Nixie One"/>
                <a:sym typeface="Nixie One"/>
              </a:rPr>
              <a:t> </a:t>
            </a:r>
            <a:r>
              <a:rPr lang="cs-CZ" sz="1600" b="1" dirty="0" err="1">
                <a:solidFill>
                  <a:schemeClr val="tx1"/>
                </a:solidFill>
                <a:latin typeface="Roboto Slab" panose="020B0604020202020204" charset="0"/>
                <a:ea typeface="Roboto Slab" panose="020B0604020202020204" charset="0"/>
                <a:cs typeface="Nixie One"/>
                <a:sym typeface="Nixie One"/>
              </a:rPr>
              <a:t>Directive</a:t>
            </a:r>
            <a:endParaRPr lang="en-US" sz="16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4039951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stretch>
            <a:fillRect/>
          </a:stretch>
        </p:blipFill>
        <p:spPr>
          <a:xfrm>
            <a:off x="854241" y="-201435"/>
            <a:ext cx="7158791" cy="5848685"/>
          </a:xfrm>
          <a:prstGeom prst="rect">
            <a:avLst/>
          </a:prstGeom>
        </p:spPr>
      </p:pic>
    </p:spTree>
    <p:extLst>
      <p:ext uri="{BB962C8B-B14F-4D97-AF65-F5344CB8AC3E}">
        <p14:creationId xmlns:p14="http://schemas.microsoft.com/office/powerpoint/2010/main" val="2334806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341754" cy="1028700"/>
          </a:xfrm>
          <a:prstGeom prst="rect">
            <a:avLst/>
          </a:prstGeom>
        </p:spPr>
        <p:txBody>
          <a:bodyPr lIns="91425" tIns="91425" rIns="91425" bIns="91425" anchor="ctr" anchorCtr="0">
            <a:noAutofit/>
          </a:bodyPr>
          <a:lstStyle/>
          <a:p>
            <a:pPr lvl="0"/>
            <a:r>
              <a:rPr lang="cs-CZ" dirty="0">
                <a:latin typeface="Roboto Slab" panose="020B0604020202020204" charset="0"/>
                <a:ea typeface="Roboto Slab" panose="020B0604020202020204" charset="0"/>
              </a:rPr>
              <a:t>THE CASE STUDY</a:t>
            </a:r>
            <a:endParaRPr lang="en" dirty="0">
              <a:latin typeface="Roboto Slab" panose="020B0604020202020204" charset="0"/>
              <a:ea typeface="Roboto Slab" panose="020B0604020202020204" charset="0"/>
            </a:endParaRPr>
          </a:p>
        </p:txBody>
      </p:sp>
      <p:sp>
        <p:nvSpPr>
          <p:cNvPr id="119" name="Shape 119"/>
          <p:cNvSpPr txBox="1"/>
          <p:nvPr/>
        </p:nvSpPr>
        <p:spPr>
          <a:xfrm>
            <a:off x="917426" y="1724825"/>
            <a:ext cx="7841564" cy="2669062"/>
          </a:xfrm>
          <a:prstGeom prst="rect">
            <a:avLst/>
          </a:prstGeom>
          <a:noFill/>
          <a:ln>
            <a:noFill/>
          </a:ln>
        </p:spPr>
        <p:txBody>
          <a:bodyPr lIns="91425" tIns="91425" rIns="91425" bIns="91425" anchor="t" anchorCtr="0">
            <a:noAutofit/>
          </a:bodyPr>
          <a:lstStyle/>
          <a:p>
            <a:pPr marL="285750" lvl="3" indent="-285750">
              <a:spcBef>
                <a:spcPts val="600"/>
              </a:spcBef>
              <a:buFont typeface="Arial" panose="020B0604020202020204" pitchFamily="34" charset="0"/>
              <a:buChar char="•"/>
            </a:pPr>
            <a:r>
              <a:rPr lang="cs-CZ" sz="1600" b="1" dirty="0" err="1">
                <a:solidFill>
                  <a:schemeClr val="tx1"/>
                </a:solidFill>
                <a:latin typeface="Roboto Slab" charset="0"/>
                <a:ea typeface="Roboto Slab" charset="0"/>
                <a:cs typeface="Nixie One"/>
                <a:sym typeface="Nixie One"/>
              </a:rPr>
              <a:t>Requirements</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of</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the</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Habitats</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Directive</a:t>
            </a:r>
            <a:r>
              <a:rPr lang="cs-CZ" sz="1600" b="1" dirty="0">
                <a:solidFill>
                  <a:schemeClr val="tx1"/>
                </a:solidFill>
                <a:latin typeface="Roboto Slab" charset="0"/>
                <a:ea typeface="Roboto Slab" charset="0"/>
                <a:cs typeface="Nixie One"/>
                <a:sym typeface="Nixie One"/>
              </a:rPr>
              <a:t> – </a:t>
            </a:r>
            <a:r>
              <a:rPr lang="cs-CZ" sz="1600" b="1" dirty="0" err="1">
                <a:solidFill>
                  <a:schemeClr val="tx1"/>
                </a:solidFill>
                <a:latin typeface="Roboto Slab" charset="0"/>
                <a:ea typeface="Roboto Slab" charset="0"/>
                <a:cs typeface="Nixie One"/>
                <a:sym typeface="Nixie One"/>
              </a:rPr>
              <a:t>easy</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interpretation</a:t>
            </a:r>
            <a:endParaRPr lang="cs-CZ" sz="1600" b="1" dirty="0">
              <a:solidFill>
                <a:schemeClr val="tx1"/>
              </a:solidFill>
              <a:latin typeface="Roboto Slab" charset="0"/>
              <a:ea typeface="Roboto Slab" charset="0"/>
              <a:cs typeface="Nixie One"/>
              <a:sym typeface="Nixie One"/>
            </a:endParaRPr>
          </a:p>
          <a:p>
            <a:pPr marL="285750" lvl="3" indent="-285750">
              <a:spcBef>
                <a:spcPts val="600"/>
              </a:spcBef>
              <a:buFont typeface="Arial" panose="020B0604020202020204" pitchFamily="34" charset="0"/>
              <a:buChar char="•"/>
            </a:pPr>
            <a:r>
              <a:rPr lang="cs-CZ" sz="1600" b="1" dirty="0" err="1">
                <a:solidFill>
                  <a:schemeClr val="tx1"/>
                </a:solidFill>
                <a:latin typeface="Roboto Slab" charset="0"/>
                <a:ea typeface="Roboto Slab" charset="0"/>
                <a:cs typeface="Nixie One"/>
                <a:sym typeface="Nixie One"/>
              </a:rPr>
              <a:t>Requirements</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of</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the</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Habitats</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Directive</a:t>
            </a:r>
            <a:r>
              <a:rPr lang="cs-CZ" sz="1600" b="1" dirty="0">
                <a:solidFill>
                  <a:schemeClr val="tx1"/>
                </a:solidFill>
                <a:latin typeface="Roboto Slab" charset="0"/>
                <a:ea typeface="Roboto Slab" charset="0"/>
                <a:cs typeface="Nixie One"/>
                <a:sym typeface="Nixie One"/>
              </a:rPr>
              <a:t> – </a:t>
            </a:r>
            <a:r>
              <a:rPr lang="cs-CZ" sz="1600" b="1" dirty="0" err="1">
                <a:solidFill>
                  <a:schemeClr val="tx1"/>
                </a:solidFill>
                <a:latin typeface="Roboto Slab" charset="0"/>
                <a:ea typeface="Roboto Slab" charset="0"/>
                <a:cs typeface="Nixie One"/>
                <a:sym typeface="Nixie One"/>
              </a:rPr>
              <a:t>difficult</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interpretation</a:t>
            </a:r>
            <a:r>
              <a:rPr lang="cs-CZ" sz="1600" b="1" dirty="0">
                <a:solidFill>
                  <a:schemeClr val="tx1"/>
                </a:solidFill>
                <a:latin typeface="Roboto Slab" charset="0"/>
                <a:ea typeface="Roboto Slab" charset="0"/>
                <a:cs typeface="Nixie One"/>
                <a:sym typeface="Nixie One"/>
              </a:rPr>
              <a:t> (CJEU case </a:t>
            </a:r>
            <a:r>
              <a:rPr lang="cs-CZ" sz="1600" b="1" dirty="0" err="1">
                <a:solidFill>
                  <a:schemeClr val="tx1"/>
                </a:solidFill>
                <a:latin typeface="Roboto Slab" charset="0"/>
                <a:ea typeface="Roboto Slab" charset="0"/>
                <a:cs typeface="Nixie One"/>
                <a:sym typeface="Nixie One"/>
              </a:rPr>
              <a:t>law</a:t>
            </a:r>
            <a:r>
              <a:rPr lang="cs-CZ" sz="1600" b="1" dirty="0">
                <a:solidFill>
                  <a:schemeClr val="tx1"/>
                </a:solidFill>
                <a:latin typeface="Roboto Slab" charset="0"/>
                <a:ea typeface="Roboto Slab" charset="0"/>
                <a:cs typeface="Nixie One"/>
                <a:sym typeface="Nixie One"/>
              </a:rPr>
              <a:t>)</a:t>
            </a:r>
          </a:p>
          <a:p>
            <a:pPr marL="285750" lvl="3" indent="-285750">
              <a:spcBef>
                <a:spcPts val="600"/>
              </a:spcBef>
              <a:buFont typeface="Arial" panose="020B0604020202020204" pitchFamily="34" charset="0"/>
              <a:buChar char="•"/>
            </a:pPr>
            <a:r>
              <a:rPr lang="cs-CZ" sz="1600" b="1" dirty="0">
                <a:solidFill>
                  <a:schemeClr val="tx1"/>
                </a:solidFill>
                <a:latin typeface="Roboto Slab" charset="0"/>
                <a:ea typeface="Roboto Slab" charset="0"/>
                <a:cs typeface="Nixie One"/>
                <a:sym typeface="Nixie One"/>
              </a:rPr>
              <a:t>A </a:t>
            </a:r>
            <a:r>
              <a:rPr lang="cs-CZ" sz="1600" b="1" dirty="0" err="1">
                <a:solidFill>
                  <a:schemeClr val="tx1"/>
                </a:solidFill>
                <a:latin typeface="Roboto Slab" charset="0"/>
                <a:ea typeface="Roboto Slab" charset="0"/>
                <a:cs typeface="Nixie One"/>
                <a:sym typeface="Nixie One"/>
              </a:rPr>
              <a:t>gray</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zone</a:t>
            </a:r>
            <a:r>
              <a:rPr lang="cs-CZ" sz="1600" b="1" dirty="0">
                <a:solidFill>
                  <a:schemeClr val="tx1"/>
                </a:solidFill>
                <a:latin typeface="Roboto Slab" charset="0"/>
                <a:ea typeface="Roboto Slab" charset="0"/>
                <a:cs typeface="Nixie One"/>
                <a:sym typeface="Nixie One"/>
              </a:rPr>
              <a:t> – </a:t>
            </a:r>
            <a:r>
              <a:rPr lang="cs-CZ" sz="1600" b="1" dirty="0" err="1">
                <a:solidFill>
                  <a:schemeClr val="tx1"/>
                </a:solidFill>
                <a:latin typeface="Roboto Slab" charset="0"/>
                <a:ea typeface="Roboto Slab" charset="0"/>
                <a:cs typeface="Nixie One"/>
                <a:sym typeface="Nixie One"/>
              </a:rPr>
              <a:t>legal</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questions</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upon</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consideration</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of</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the</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official</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authorities</a:t>
            </a:r>
            <a:r>
              <a:rPr lang="cs-CZ" sz="1600" b="1" dirty="0">
                <a:solidFill>
                  <a:schemeClr val="tx1"/>
                </a:solidFill>
                <a:latin typeface="Roboto Slab" charset="0"/>
                <a:ea typeface="Roboto Slab" charset="0"/>
                <a:cs typeface="Nixie One"/>
                <a:sym typeface="Nixie One"/>
              </a:rPr>
              <a:t> and </a:t>
            </a:r>
            <a:r>
              <a:rPr lang="cs-CZ" sz="1600" b="1" dirty="0" err="1">
                <a:solidFill>
                  <a:schemeClr val="tx1"/>
                </a:solidFill>
                <a:latin typeface="Roboto Slab" charset="0"/>
                <a:ea typeface="Roboto Slab" charset="0"/>
                <a:cs typeface="Nixie One"/>
                <a:sym typeface="Nixie One"/>
              </a:rPr>
              <a:t>ultimately</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of</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the</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national</a:t>
            </a:r>
            <a:r>
              <a:rPr lang="cs-CZ" sz="1600" b="1" dirty="0">
                <a:solidFill>
                  <a:schemeClr val="tx1"/>
                </a:solidFill>
                <a:latin typeface="Roboto Slab" charset="0"/>
                <a:ea typeface="Roboto Slab" charset="0"/>
                <a:cs typeface="Nixie One"/>
                <a:sym typeface="Nixie One"/>
              </a:rPr>
              <a:t> </a:t>
            </a:r>
            <a:r>
              <a:rPr lang="cs-CZ" sz="1600" b="1" dirty="0" err="1">
                <a:solidFill>
                  <a:schemeClr val="tx1"/>
                </a:solidFill>
                <a:latin typeface="Roboto Slab" charset="0"/>
                <a:ea typeface="Roboto Slab" charset="0"/>
                <a:cs typeface="Nixie One"/>
                <a:sym typeface="Nixie One"/>
              </a:rPr>
              <a:t>judges</a:t>
            </a:r>
            <a:r>
              <a:rPr lang="cs-CZ" sz="1600" b="1" dirty="0">
                <a:solidFill>
                  <a:schemeClr val="tx1"/>
                </a:solidFill>
                <a:latin typeface="Roboto Slab" charset="0"/>
                <a:ea typeface="Roboto Slab" charset="0"/>
                <a:cs typeface="Nixie One"/>
                <a:sym typeface="Nixie One"/>
              </a:rPr>
              <a:t>.</a:t>
            </a:r>
          </a:p>
          <a:p>
            <a:pPr lvl="3">
              <a:spcBef>
                <a:spcPts val="600"/>
              </a:spcBef>
            </a:pPr>
            <a:endParaRPr lang="en-US" sz="1600" b="1" dirty="0">
              <a:solidFill>
                <a:schemeClr val="tx1"/>
              </a:solidFill>
              <a:latin typeface="Roboto Slab" charset="0"/>
              <a:ea typeface="Roboto Slab" charset="0"/>
              <a:cs typeface="Nixie One"/>
              <a:sym typeface="Nixie One"/>
            </a:endParaRPr>
          </a:p>
          <a:p>
            <a:pPr marL="285750" lvl="3" indent="-285750">
              <a:spcBef>
                <a:spcPts val="600"/>
              </a:spcBef>
              <a:buFont typeface="Arial" pitchFamily="34" charset="0"/>
              <a:buChar char="•"/>
            </a:pPr>
            <a:endParaRPr lang="en-GB" sz="1800" dirty="0">
              <a:solidFill>
                <a:schemeClr val="tx1"/>
              </a:solidFill>
              <a:latin typeface="Roboto Slab" charset="0"/>
              <a:ea typeface="Roboto Slab" charset="0"/>
              <a:cs typeface="Nixie One"/>
              <a:sym typeface="Nixie One"/>
            </a:endParaRPr>
          </a:p>
        </p:txBody>
      </p:sp>
    </p:spTree>
    <p:extLst>
      <p:ext uri="{BB962C8B-B14F-4D97-AF65-F5344CB8AC3E}">
        <p14:creationId xmlns:p14="http://schemas.microsoft.com/office/powerpoint/2010/main" val="18274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 calcmode="lin" valueType="num">
                                      <p:cBhvr additive="base">
                                        <p:cTn id="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 calcmode="lin" valueType="num">
                                      <p:cBhvr additive="base">
                                        <p:cTn id="13" dur="500" fill="hold"/>
                                        <p:tgtEl>
                                          <p:spTgt spid="1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9">
                                            <p:txEl>
                                              <p:pRg st="2" end="2"/>
                                            </p:txEl>
                                          </p:spTgt>
                                        </p:tgtEl>
                                        <p:attrNameLst>
                                          <p:attrName>style.visibility</p:attrName>
                                        </p:attrNameLst>
                                      </p:cBhvr>
                                      <p:to>
                                        <p:strVal val="visible"/>
                                      </p:to>
                                    </p:set>
                                    <p:anim calcmode="lin" valueType="num">
                                      <p:cBhvr additive="base">
                                        <p:cTn id="17" dur="500" fill="hold"/>
                                        <p:tgtEl>
                                          <p:spTgt spid="11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25643" y="180474"/>
            <a:ext cx="3970421" cy="707886"/>
          </a:xfrm>
          <a:prstGeom prst="rect">
            <a:avLst/>
          </a:prstGeom>
          <a:noFill/>
        </p:spPr>
        <p:txBody>
          <a:bodyPr wrap="square" rtlCol="0">
            <a:spAutoFit/>
          </a:bodyPr>
          <a:lstStyle/>
          <a:p>
            <a:r>
              <a:rPr lang="cs-CZ" b="1" dirty="0" err="1">
                <a:latin typeface="Roboto Slab" panose="020B0604020202020204" charset="0"/>
                <a:ea typeface="Roboto Slab" panose="020B0604020202020204" charset="0"/>
              </a:rPr>
              <a:t>How</a:t>
            </a:r>
            <a:r>
              <a:rPr lang="cs-CZ" b="1" dirty="0">
                <a:latin typeface="Roboto Slab" panose="020B0604020202020204" charset="0"/>
                <a:ea typeface="Roboto Slab" panose="020B0604020202020204" charset="0"/>
              </a:rPr>
              <a:t> many NATURA 2000 </a:t>
            </a:r>
            <a:r>
              <a:rPr lang="cs-CZ" b="1" dirty="0" err="1">
                <a:latin typeface="Roboto Slab" panose="020B0604020202020204" charset="0"/>
                <a:ea typeface="Roboto Slab" panose="020B0604020202020204" charset="0"/>
              </a:rPr>
              <a:t>networks</a:t>
            </a:r>
            <a:r>
              <a:rPr lang="cs-CZ" b="1" dirty="0">
                <a:latin typeface="Roboto Slab" panose="020B0604020202020204" charset="0"/>
                <a:ea typeface="Roboto Slab" panose="020B0604020202020204" charset="0"/>
              </a:rPr>
              <a:t>?</a:t>
            </a:r>
          </a:p>
          <a:p>
            <a:endParaRPr lang="cs-CZ" b="1" dirty="0">
              <a:latin typeface="Roboto Slab" panose="020B0604020202020204" charset="0"/>
              <a:ea typeface="Roboto Slab" panose="020B0604020202020204" charset="0"/>
            </a:endParaRPr>
          </a:p>
          <a:p>
            <a:r>
              <a:rPr lang="cs-CZ" sz="1200" i="1" dirty="0">
                <a:latin typeface="Roboto Slab" panose="020B0604020202020204" charset="0"/>
                <a:ea typeface="Roboto Slab" panose="020B0604020202020204" charset="0"/>
              </a:rPr>
              <a:t>http://natura2000.eea.europa.eu/</a:t>
            </a:r>
          </a:p>
        </p:txBody>
      </p:sp>
      <p:pic>
        <p:nvPicPr>
          <p:cNvPr id="3" name="Obrázek 2"/>
          <p:cNvPicPr>
            <a:picLocks noChangeAspect="1"/>
          </p:cNvPicPr>
          <p:nvPr/>
        </p:nvPicPr>
        <p:blipFill>
          <a:blip r:embed="rId3"/>
          <a:stretch>
            <a:fillRect/>
          </a:stretch>
        </p:blipFill>
        <p:spPr>
          <a:xfrm>
            <a:off x="1118935" y="919138"/>
            <a:ext cx="6751239" cy="3995762"/>
          </a:xfrm>
          <a:prstGeom prst="rect">
            <a:avLst/>
          </a:prstGeom>
        </p:spPr>
      </p:pic>
    </p:spTree>
    <p:extLst>
      <p:ext uri="{BB962C8B-B14F-4D97-AF65-F5344CB8AC3E}">
        <p14:creationId xmlns:p14="http://schemas.microsoft.com/office/powerpoint/2010/main" val="727682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25643" y="180474"/>
            <a:ext cx="3970421" cy="707886"/>
          </a:xfrm>
          <a:prstGeom prst="rect">
            <a:avLst/>
          </a:prstGeom>
          <a:noFill/>
        </p:spPr>
        <p:txBody>
          <a:bodyPr wrap="square" rtlCol="0">
            <a:spAutoFit/>
          </a:bodyPr>
          <a:lstStyle/>
          <a:p>
            <a:r>
              <a:rPr lang="cs-CZ" b="1" dirty="0" err="1">
                <a:latin typeface="Roboto Slab" panose="020B0604020202020204" charset="0"/>
                <a:ea typeface="Roboto Slab" panose="020B0604020202020204" charset="0"/>
              </a:rPr>
              <a:t>How</a:t>
            </a:r>
            <a:r>
              <a:rPr lang="cs-CZ" b="1" dirty="0">
                <a:latin typeface="Roboto Slab" panose="020B0604020202020204" charset="0"/>
                <a:ea typeface="Roboto Slab" panose="020B0604020202020204" charset="0"/>
              </a:rPr>
              <a:t> many NATURA 2000 </a:t>
            </a:r>
            <a:r>
              <a:rPr lang="cs-CZ" b="1" dirty="0" err="1">
                <a:latin typeface="Roboto Slab" panose="020B0604020202020204" charset="0"/>
                <a:ea typeface="Roboto Slab" panose="020B0604020202020204" charset="0"/>
              </a:rPr>
              <a:t>networks</a:t>
            </a:r>
            <a:r>
              <a:rPr lang="cs-CZ" b="1" dirty="0">
                <a:latin typeface="Roboto Slab" panose="020B0604020202020204" charset="0"/>
                <a:ea typeface="Roboto Slab" panose="020B0604020202020204" charset="0"/>
              </a:rPr>
              <a:t>?</a:t>
            </a:r>
          </a:p>
          <a:p>
            <a:endParaRPr lang="cs-CZ" b="1" dirty="0">
              <a:latin typeface="Roboto Slab" panose="020B0604020202020204" charset="0"/>
              <a:ea typeface="Roboto Slab" panose="020B0604020202020204" charset="0"/>
            </a:endParaRPr>
          </a:p>
          <a:p>
            <a:r>
              <a:rPr lang="cs-CZ" sz="1200" i="1" dirty="0">
                <a:latin typeface="Roboto Slab" panose="020B0604020202020204" charset="0"/>
                <a:ea typeface="Roboto Slab" panose="020B0604020202020204" charset="0"/>
              </a:rPr>
              <a:t>http://natura2000.eea.europa.eu/</a:t>
            </a:r>
          </a:p>
        </p:txBody>
      </p:sp>
      <p:pic>
        <p:nvPicPr>
          <p:cNvPr id="4" name="Obrázek 3"/>
          <p:cNvPicPr>
            <a:picLocks noChangeAspect="1"/>
          </p:cNvPicPr>
          <p:nvPr/>
        </p:nvPicPr>
        <p:blipFill>
          <a:blip r:embed="rId3"/>
          <a:stretch>
            <a:fillRect/>
          </a:stretch>
        </p:blipFill>
        <p:spPr>
          <a:xfrm>
            <a:off x="1477002" y="888360"/>
            <a:ext cx="6238123" cy="4204868"/>
          </a:xfrm>
          <a:prstGeom prst="rect">
            <a:avLst/>
          </a:prstGeom>
        </p:spPr>
      </p:pic>
    </p:spTree>
    <p:extLst>
      <p:ext uri="{BB962C8B-B14F-4D97-AF65-F5344CB8AC3E}">
        <p14:creationId xmlns:p14="http://schemas.microsoft.com/office/powerpoint/2010/main" val="1960531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stretch>
            <a:fillRect/>
          </a:stretch>
        </p:blipFill>
        <p:spPr>
          <a:xfrm>
            <a:off x="854241" y="-201435"/>
            <a:ext cx="7158791" cy="5848685"/>
          </a:xfrm>
          <a:prstGeom prst="rect">
            <a:avLst/>
          </a:prstGeom>
        </p:spPr>
      </p:pic>
      <p:pic>
        <p:nvPicPr>
          <p:cNvPr id="2" name="Obrázek 1"/>
          <p:cNvPicPr>
            <a:picLocks noChangeAspect="1"/>
          </p:cNvPicPr>
          <p:nvPr/>
        </p:nvPicPr>
        <p:blipFill>
          <a:blip r:embed="rId4"/>
          <a:stretch>
            <a:fillRect/>
          </a:stretch>
        </p:blipFill>
        <p:spPr>
          <a:xfrm>
            <a:off x="319588" y="1728860"/>
            <a:ext cx="8694840" cy="1050435"/>
          </a:xfrm>
          <a:prstGeom prst="rect">
            <a:avLst/>
          </a:prstGeom>
        </p:spPr>
      </p:pic>
    </p:spTree>
    <p:extLst>
      <p:ext uri="{BB962C8B-B14F-4D97-AF65-F5344CB8AC3E}">
        <p14:creationId xmlns:p14="http://schemas.microsoft.com/office/powerpoint/2010/main" val="367623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21896" y="457200"/>
            <a:ext cx="4162926" cy="3323987"/>
          </a:xfrm>
          <a:prstGeom prst="rect">
            <a:avLst/>
          </a:prstGeom>
          <a:noFill/>
        </p:spPr>
        <p:txBody>
          <a:bodyPr wrap="square" rtlCol="0">
            <a:spAutoFit/>
          </a:bodyPr>
          <a:lstStyle/>
          <a:p>
            <a:r>
              <a:rPr lang="cs-CZ" sz="2000" b="1" dirty="0" err="1">
                <a:latin typeface="Roboto Slab" panose="020B0604020202020204" charset="0"/>
                <a:ea typeface="Roboto Slab" panose="020B0604020202020204" charset="0"/>
              </a:rPr>
              <a:t>Dusky</a:t>
            </a:r>
            <a:r>
              <a:rPr lang="cs-CZ" sz="2000" b="1" dirty="0"/>
              <a:t> </a:t>
            </a:r>
            <a:r>
              <a:rPr lang="cs-CZ" sz="2000" b="1" dirty="0" err="1"/>
              <a:t>large</a:t>
            </a:r>
            <a:r>
              <a:rPr lang="cs-CZ" sz="2000" b="1" dirty="0"/>
              <a:t> blue</a:t>
            </a:r>
          </a:p>
          <a:p>
            <a:r>
              <a:rPr lang="cs-CZ" sz="1600" dirty="0"/>
              <a:t>(</a:t>
            </a:r>
            <a:r>
              <a:rPr lang="cs-CZ" sz="1600" i="1" dirty="0" err="1"/>
              <a:t>Phengaris</a:t>
            </a:r>
            <a:r>
              <a:rPr lang="cs-CZ" sz="1600" i="1" dirty="0"/>
              <a:t> </a:t>
            </a:r>
            <a:r>
              <a:rPr lang="cs-CZ" sz="1600" i="1" dirty="0" err="1"/>
              <a:t>nausithous</a:t>
            </a:r>
            <a:r>
              <a:rPr lang="cs-CZ" sz="1600" dirty="0"/>
              <a:t>)</a:t>
            </a:r>
          </a:p>
          <a:p>
            <a:endParaRPr lang="cs-CZ" sz="1600" dirty="0"/>
          </a:p>
          <a:p>
            <a:r>
              <a:rPr lang="en-US" sz="1600" dirty="0"/>
              <a:t>The life cycle of this species is strongly related to the herbaceous plant </a:t>
            </a:r>
            <a:r>
              <a:rPr lang="en-US" sz="1600" i="1" dirty="0" err="1"/>
              <a:t>Sanguisorba</a:t>
            </a:r>
            <a:r>
              <a:rPr lang="en-US" sz="1600" i="1" dirty="0"/>
              <a:t> </a:t>
            </a:r>
            <a:r>
              <a:rPr lang="en-US" sz="1600" i="1" dirty="0" err="1"/>
              <a:t>officinalis</a:t>
            </a:r>
            <a:r>
              <a:rPr lang="en-US" sz="1600" i="1" dirty="0"/>
              <a:t> </a:t>
            </a:r>
            <a:r>
              <a:rPr lang="en-US" sz="1600" dirty="0"/>
              <a:t>(great burnet).</a:t>
            </a:r>
            <a:endParaRPr lang="cs-CZ" sz="1600" dirty="0"/>
          </a:p>
          <a:p>
            <a:endParaRPr lang="cs-CZ" sz="1600" dirty="0"/>
          </a:p>
          <a:p>
            <a:r>
              <a:rPr lang="en-US" sz="1600" dirty="0"/>
              <a:t>Egg like that of </a:t>
            </a:r>
            <a:r>
              <a:rPr lang="en-US" sz="1600" dirty="0" err="1"/>
              <a:t>euphemus</a:t>
            </a:r>
            <a:r>
              <a:rPr lang="en-US" sz="1600" dirty="0"/>
              <a:t> laid on </a:t>
            </a:r>
            <a:r>
              <a:rPr lang="en-US" sz="1600" i="1" dirty="0" err="1"/>
              <a:t>Sanguisorba</a:t>
            </a:r>
            <a:r>
              <a:rPr lang="en-US" sz="1600" dirty="0"/>
              <a:t>. The young larva pale, later on purple-brown and finally probably yellowish-brown, at first at the flowers, later on at the leaves of </a:t>
            </a:r>
            <a:r>
              <a:rPr lang="en-US" sz="1600" i="1" dirty="0" err="1"/>
              <a:t>Sanguisorba</a:t>
            </a:r>
            <a:r>
              <a:rPr lang="en-US" sz="1600" dirty="0"/>
              <a:t>. </a:t>
            </a:r>
            <a:endParaRPr lang="cs-CZ" sz="1600" dirty="0"/>
          </a:p>
          <a:p>
            <a:endParaRPr lang="cs-CZ" dirty="0"/>
          </a:p>
        </p:txBody>
      </p:sp>
      <p:pic>
        <p:nvPicPr>
          <p:cNvPr id="10242" name="Picture 2" descr="File:Glaucopsyche nausithous Schwaebisch Hall-Wackershofen 20080723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269" y="493294"/>
            <a:ext cx="3789947" cy="378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25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21896" y="457200"/>
            <a:ext cx="4162926" cy="3323987"/>
          </a:xfrm>
          <a:prstGeom prst="rect">
            <a:avLst/>
          </a:prstGeom>
          <a:noFill/>
        </p:spPr>
        <p:txBody>
          <a:bodyPr wrap="square" rtlCol="0">
            <a:spAutoFit/>
          </a:bodyPr>
          <a:lstStyle/>
          <a:p>
            <a:r>
              <a:rPr lang="cs-CZ" sz="2000" b="1" dirty="0" err="1">
                <a:latin typeface="Roboto Slab" panose="020B0604020202020204" charset="0"/>
                <a:ea typeface="Roboto Slab" panose="020B0604020202020204" charset="0"/>
              </a:rPr>
              <a:t>Dusky</a:t>
            </a:r>
            <a:r>
              <a:rPr lang="cs-CZ" sz="2000" b="1" dirty="0"/>
              <a:t> </a:t>
            </a:r>
            <a:r>
              <a:rPr lang="cs-CZ" sz="2000" b="1" dirty="0" err="1"/>
              <a:t>large</a:t>
            </a:r>
            <a:r>
              <a:rPr lang="cs-CZ" sz="2000" b="1" dirty="0"/>
              <a:t> blue</a:t>
            </a:r>
          </a:p>
          <a:p>
            <a:r>
              <a:rPr lang="cs-CZ" sz="1600" dirty="0"/>
              <a:t>(</a:t>
            </a:r>
            <a:r>
              <a:rPr lang="cs-CZ" sz="1600" i="1" dirty="0" err="1"/>
              <a:t>Phengaris</a:t>
            </a:r>
            <a:r>
              <a:rPr lang="cs-CZ" sz="1600" i="1" dirty="0"/>
              <a:t> </a:t>
            </a:r>
            <a:r>
              <a:rPr lang="cs-CZ" sz="1600" i="1" dirty="0" err="1"/>
              <a:t>nausithous</a:t>
            </a:r>
            <a:r>
              <a:rPr lang="cs-CZ" sz="1600" dirty="0"/>
              <a:t>)</a:t>
            </a:r>
          </a:p>
          <a:p>
            <a:endParaRPr lang="cs-CZ" sz="1600" dirty="0"/>
          </a:p>
          <a:p>
            <a:r>
              <a:rPr lang="en-US" sz="1600" dirty="0"/>
              <a:t>The life cycle of this species is strongly related to the herbaceous plant </a:t>
            </a:r>
            <a:r>
              <a:rPr lang="en-US" sz="1600" i="1" dirty="0" err="1"/>
              <a:t>Sanguisorba</a:t>
            </a:r>
            <a:r>
              <a:rPr lang="en-US" sz="1600" i="1" dirty="0"/>
              <a:t> </a:t>
            </a:r>
            <a:r>
              <a:rPr lang="en-US" sz="1600" i="1" dirty="0" err="1"/>
              <a:t>officinalis</a:t>
            </a:r>
            <a:r>
              <a:rPr lang="en-US" sz="1600" i="1" dirty="0"/>
              <a:t> </a:t>
            </a:r>
            <a:r>
              <a:rPr lang="en-US" sz="1600" dirty="0"/>
              <a:t>(great burnet).</a:t>
            </a:r>
            <a:endParaRPr lang="cs-CZ" sz="1600" dirty="0"/>
          </a:p>
          <a:p>
            <a:endParaRPr lang="cs-CZ" sz="1600" dirty="0"/>
          </a:p>
          <a:p>
            <a:r>
              <a:rPr lang="en-US" sz="1600" dirty="0"/>
              <a:t>Egg like that of </a:t>
            </a:r>
            <a:r>
              <a:rPr lang="en-US" sz="1600" dirty="0" err="1"/>
              <a:t>euphemus</a:t>
            </a:r>
            <a:r>
              <a:rPr lang="en-US" sz="1600" dirty="0"/>
              <a:t> laid on </a:t>
            </a:r>
            <a:r>
              <a:rPr lang="en-US" sz="1600" i="1" dirty="0" err="1"/>
              <a:t>Sanguisorba</a:t>
            </a:r>
            <a:r>
              <a:rPr lang="en-US" sz="1600" dirty="0"/>
              <a:t>. The young larva pale, later on purple-brown and finally probably yellowish-brown, at first at the flowers, later on at the leaves of </a:t>
            </a:r>
            <a:r>
              <a:rPr lang="en-US" sz="1600" i="1" dirty="0" err="1"/>
              <a:t>Sanguisorba</a:t>
            </a:r>
            <a:r>
              <a:rPr lang="en-US" sz="1600" dirty="0"/>
              <a:t>. </a:t>
            </a:r>
            <a:endParaRPr lang="cs-CZ" sz="1600" dirty="0"/>
          </a:p>
          <a:p>
            <a:endParaRPr lang="cs-CZ" dirty="0"/>
          </a:p>
        </p:txBody>
      </p:sp>
      <p:pic>
        <p:nvPicPr>
          <p:cNvPr id="11266" name="Picture 2" descr="Sanguisorba officinalis - krvavec to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659" y="457200"/>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15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upload.wikimedia.org/wikipedia/commons/thumb/c/cb/One-belt-one-road.svg/1024px-One-belt-one-road.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589" y="689374"/>
            <a:ext cx="5751095" cy="405470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685800" y="192505"/>
            <a:ext cx="4836695" cy="584775"/>
          </a:xfrm>
          <a:prstGeom prst="rect">
            <a:avLst/>
          </a:prstGeom>
          <a:noFill/>
        </p:spPr>
        <p:txBody>
          <a:bodyPr wrap="square" rtlCol="0">
            <a:spAutoFit/>
          </a:bodyPr>
          <a:lstStyle/>
          <a:p>
            <a:r>
              <a:rPr lang="cs-CZ" sz="1800" b="1" dirty="0" err="1">
                <a:latin typeface="Roboto Slab" panose="020B0604020202020204" charset="0"/>
                <a:ea typeface="Roboto Slab" panose="020B0604020202020204" charset="0"/>
              </a:rPr>
              <a:t>Belt</a:t>
            </a:r>
            <a:r>
              <a:rPr lang="cs-CZ" sz="1800" b="1" dirty="0">
                <a:latin typeface="Roboto Slab" panose="020B0604020202020204" charset="0"/>
                <a:ea typeface="Roboto Slab" panose="020B0604020202020204" charset="0"/>
              </a:rPr>
              <a:t> and </a:t>
            </a:r>
            <a:r>
              <a:rPr lang="cs-CZ" sz="1800" b="1" dirty="0" err="1">
                <a:latin typeface="Roboto Slab" panose="020B0604020202020204" charset="0"/>
                <a:ea typeface="Roboto Slab" panose="020B0604020202020204" charset="0"/>
              </a:rPr>
              <a:t>Road</a:t>
            </a:r>
            <a:r>
              <a:rPr lang="cs-CZ" sz="1800" b="1" dirty="0">
                <a:latin typeface="Roboto Slab" panose="020B0604020202020204" charset="0"/>
                <a:ea typeface="Roboto Slab" panose="020B0604020202020204" charset="0"/>
              </a:rPr>
              <a:t> </a:t>
            </a:r>
            <a:r>
              <a:rPr lang="cs-CZ" sz="1800" b="1" dirty="0" err="1">
                <a:latin typeface="Roboto Slab" panose="020B0604020202020204" charset="0"/>
                <a:ea typeface="Roboto Slab" panose="020B0604020202020204" charset="0"/>
              </a:rPr>
              <a:t>Initiative</a:t>
            </a:r>
            <a:endParaRPr lang="cs-CZ" sz="1800" b="1" dirty="0">
              <a:latin typeface="Roboto Slab" panose="020B0604020202020204" charset="0"/>
              <a:ea typeface="Roboto Slab" panose="020B0604020202020204" charset="0"/>
            </a:endParaRPr>
          </a:p>
          <a:p>
            <a:endParaRPr lang="cs-CZ" dirty="0"/>
          </a:p>
        </p:txBody>
      </p:sp>
      <p:sp>
        <p:nvSpPr>
          <p:cNvPr id="6" name="TextovéPole 5"/>
          <p:cNvSpPr txBox="1"/>
          <p:nvPr/>
        </p:nvSpPr>
        <p:spPr>
          <a:xfrm>
            <a:off x="409074" y="777280"/>
            <a:ext cx="2863515" cy="3539430"/>
          </a:xfrm>
          <a:prstGeom prst="rect">
            <a:avLst/>
          </a:prstGeom>
          <a:noFill/>
        </p:spPr>
        <p:txBody>
          <a:bodyPr wrap="square" rtlCol="0">
            <a:spAutoFit/>
          </a:bodyPr>
          <a:lstStyle/>
          <a:p>
            <a:r>
              <a:rPr lang="en-US" sz="1600" i="1" dirty="0"/>
              <a:t>The immense project will have environmental effects, generating a substantial carbon footprint, and construction will directly affect environmentally sensitive areas.</a:t>
            </a:r>
            <a:endParaRPr lang="cs-CZ" sz="1600" i="1" dirty="0"/>
          </a:p>
          <a:p>
            <a:endParaRPr lang="cs-CZ" sz="1600" i="1" dirty="0"/>
          </a:p>
          <a:p>
            <a:r>
              <a:rPr lang="cs-CZ" sz="1600" i="1" dirty="0"/>
              <a:t>T</a:t>
            </a:r>
            <a:r>
              <a:rPr lang="en-US" sz="1600" i="1" dirty="0"/>
              <a:t>he BRI will use more concrete </a:t>
            </a:r>
            <a:r>
              <a:rPr lang="cs-CZ" sz="1600" i="1" dirty="0"/>
              <a:t> (</a:t>
            </a:r>
            <a:r>
              <a:rPr lang="en-US" sz="1600" i="1" dirty="0"/>
              <a:t>a major source of greenhouse gas emissions ) than all pre-existing infrastructure projects on the planet</a:t>
            </a:r>
            <a:r>
              <a:rPr lang="cs-CZ" sz="1600" i="1" dirty="0"/>
              <a:t>.</a:t>
            </a:r>
          </a:p>
        </p:txBody>
      </p:sp>
    </p:spTree>
    <p:extLst>
      <p:ext uri="{BB962C8B-B14F-4D97-AF65-F5344CB8AC3E}">
        <p14:creationId xmlns:p14="http://schemas.microsoft.com/office/powerpoint/2010/main" val="2793763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341754" cy="1028700"/>
          </a:xfrm>
          <a:prstGeom prst="rect">
            <a:avLst/>
          </a:prstGeom>
        </p:spPr>
        <p:txBody>
          <a:bodyPr lIns="91425" tIns="91425" rIns="91425" bIns="91425" anchor="ctr" anchorCtr="0">
            <a:noAutofit/>
          </a:bodyPr>
          <a:lstStyle/>
          <a:p>
            <a:pPr lvl="0"/>
            <a:r>
              <a:rPr lang="cs-CZ" dirty="0">
                <a:latin typeface="Roboto Slab" panose="020B0604020202020204" charset="0"/>
                <a:ea typeface="Roboto Slab" panose="020B0604020202020204" charset="0"/>
              </a:rPr>
              <a:t>THE CASE STUDY</a:t>
            </a:r>
            <a:endParaRPr lang="en" dirty="0">
              <a:latin typeface="Roboto Slab" panose="020B0604020202020204" charset="0"/>
              <a:ea typeface="Roboto Slab" panose="020B0604020202020204" charset="0"/>
            </a:endParaRPr>
          </a:p>
        </p:txBody>
      </p:sp>
      <p:sp>
        <p:nvSpPr>
          <p:cNvPr id="119" name="Shape 119"/>
          <p:cNvSpPr txBox="1"/>
          <p:nvPr/>
        </p:nvSpPr>
        <p:spPr>
          <a:xfrm>
            <a:off x="917426" y="1724825"/>
            <a:ext cx="7841564" cy="2669062"/>
          </a:xfrm>
          <a:prstGeom prst="rect">
            <a:avLst/>
          </a:prstGeom>
          <a:noFill/>
          <a:ln>
            <a:noFill/>
          </a:ln>
        </p:spPr>
        <p:txBody>
          <a:bodyPr lIns="91425" tIns="91425" rIns="91425" bIns="91425" anchor="t" anchorCtr="0">
            <a:noAutofit/>
          </a:bodyPr>
          <a:lstStyle/>
          <a:p>
            <a:pPr marL="285750" lvl="3" indent="-285750">
              <a:spcBef>
                <a:spcPts val="600"/>
              </a:spcBef>
              <a:buFont typeface="Arial" pitchFamily="34" charset="0"/>
              <a:buChar char="•"/>
            </a:pPr>
            <a:r>
              <a:rPr lang="en-GB" sz="1600" b="1" dirty="0">
                <a:latin typeface="Roboto Slab" panose="020B0604020202020204" charset="0"/>
                <a:ea typeface="Roboto Slab" panose="020B0604020202020204" charset="0"/>
              </a:rPr>
              <a:t>Definition of plans and projects</a:t>
            </a:r>
            <a:endParaRPr lang="cs-CZ" sz="1600" b="1" dirty="0">
              <a:latin typeface="Roboto Slab" panose="020B0604020202020204" charset="0"/>
              <a:ea typeface="Roboto Slab" panose="020B0604020202020204" charset="0"/>
            </a:endParaRPr>
          </a:p>
          <a:p>
            <a:pPr marL="285750" lvl="3" indent="-285750">
              <a:spcBef>
                <a:spcPts val="600"/>
              </a:spcBef>
              <a:buFont typeface="Arial" pitchFamily="34" charset="0"/>
              <a:buChar char="•"/>
            </a:pPr>
            <a:r>
              <a:rPr lang="en-US" sz="1600" b="1" dirty="0">
                <a:solidFill>
                  <a:schemeClr val="tx1"/>
                </a:solidFill>
                <a:latin typeface="Roboto Slab" charset="0"/>
                <a:ea typeface="Roboto Slab" charset="0"/>
                <a:cs typeface="Nixie One"/>
                <a:sym typeface="Nixie One"/>
              </a:rPr>
              <a:t>Temporary scope of the Habitats Directive</a:t>
            </a:r>
            <a:endParaRPr lang="cs-CZ" sz="1600" b="1" dirty="0">
              <a:solidFill>
                <a:schemeClr val="tx1"/>
              </a:solidFill>
              <a:latin typeface="Roboto Slab" charset="0"/>
              <a:ea typeface="Roboto Slab" charset="0"/>
              <a:cs typeface="Nixie One"/>
              <a:sym typeface="Nixie One"/>
            </a:endParaRPr>
          </a:p>
          <a:p>
            <a:pPr marL="285750" lvl="3" indent="-285750">
              <a:spcBef>
                <a:spcPts val="600"/>
              </a:spcBef>
              <a:buFont typeface="Arial" pitchFamily="34" charset="0"/>
              <a:buChar char="•"/>
            </a:pPr>
            <a:r>
              <a:rPr lang="en-US" sz="1600" b="1" dirty="0">
                <a:solidFill>
                  <a:schemeClr val="tx1"/>
                </a:solidFill>
                <a:latin typeface="Roboto Slab" charset="0"/>
                <a:ea typeface="Roboto Slab" charset="0"/>
                <a:cs typeface="Nixie One"/>
                <a:sym typeface="Nixie One"/>
              </a:rPr>
              <a:t>Requirements of the Art. 6(3) of the Habitats Directive</a:t>
            </a:r>
            <a:endParaRPr lang="cs-CZ" sz="1600" b="1" dirty="0">
              <a:solidFill>
                <a:schemeClr val="tx1"/>
              </a:solidFill>
              <a:latin typeface="Roboto Slab" charset="0"/>
              <a:ea typeface="Roboto Slab" charset="0"/>
              <a:cs typeface="Nixie One"/>
              <a:sym typeface="Nixie One"/>
            </a:endParaRPr>
          </a:p>
          <a:p>
            <a:pPr marL="285750" lvl="3" indent="-285750">
              <a:spcBef>
                <a:spcPts val="600"/>
              </a:spcBef>
              <a:buFont typeface="Arial" pitchFamily="34" charset="0"/>
              <a:buChar char="•"/>
            </a:pPr>
            <a:r>
              <a:rPr lang="en-US" sz="1600" b="1" dirty="0">
                <a:solidFill>
                  <a:schemeClr val="tx1"/>
                </a:solidFill>
                <a:latin typeface="Roboto Slab" charset="0"/>
                <a:ea typeface="Roboto Slab" charset="0"/>
                <a:cs typeface="Nixie One"/>
                <a:sym typeface="Nixie One"/>
              </a:rPr>
              <a:t>Existence of alternative solutions</a:t>
            </a:r>
            <a:endParaRPr lang="cs-CZ" sz="1600" b="1" dirty="0">
              <a:solidFill>
                <a:schemeClr val="tx1"/>
              </a:solidFill>
              <a:latin typeface="Roboto Slab" charset="0"/>
              <a:ea typeface="Roboto Slab" charset="0"/>
              <a:cs typeface="Nixie One"/>
              <a:sym typeface="Nixie One"/>
            </a:endParaRPr>
          </a:p>
          <a:p>
            <a:pPr marL="285750" lvl="3" indent="-285750">
              <a:spcBef>
                <a:spcPts val="600"/>
              </a:spcBef>
              <a:buFont typeface="Arial" pitchFamily="34" charset="0"/>
              <a:buChar char="•"/>
            </a:pPr>
            <a:r>
              <a:rPr lang="en-US" sz="1600" b="1" dirty="0">
                <a:solidFill>
                  <a:schemeClr val="tx1"/>
                </a:solidFill>
                <a:latin typeface="Roboto Slab" charset="0"/>
                <a:ea typeface="Roboto Slab" charset="0"/>
                <a:cs typeface="Nixie One"/>
                <a:sym typeface="Nixie One"/>
              </a:rPr>
              <a:t>Imperative reasons of overriding public interest</a:t>
            </a:r>
          </a:p>
          <a:p>
            <a:pPr marL="285750" lvl="3" indent="-285750">
              <a:spcBef>
                <a:spcPts val="600"/>
              </a:spcBef>
              <a:buFont typeface="Arial" pitchFamily="34" charset="0"/>
              <a:buChar char="•"/>
            </a:pPr>
            <a:endParaRPr lang="en-GB" sz="1800" dirty="0">
              <a:solidFill>
                <a:schemeClr val="tx1"/>
              </a:solidFill>
              <a:latin typeface="Roboto Slab" charset="0"/>
              <a:ea typeface="Roboto Slab" charset="0"/>
              <a:cs typeface="Nixie One"/>
              <a:sym typeface="Nixie One"/>
            </a:endParaRPr>
          </a:p>
        </p:txBody>
      </p:sp>
    </p:spTree>
    <p:extLst>
      <p:ext uri="{BB962C8B-B14F-4D97-AF65-F5344CB8AC3E}">
        <p14:creationId xmlns:p14="http://schemas.microsoft.com/office/powerpoint/2010/main" val="1760563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1"/>
          <p:cNvSpPr txBox="1">
            <a:spLocks/>
          </p:cNvSpPr>
          <p:nvPr/>
        </p:nvSpPr>
        <p:spPr>
          <a:xfrm>
            <a:off x="753033" y="0"/>
            <a:ext cx="7391843" cy="1028700"/>
          </a:xfrm>
          <a:prstGeom prst="rect">
            <a:avLst/>
          </a:prstGeom>
        </p:spPr>
        <p:txBody>
          <a:bodyPr lIns="91425" tIns="91425" rIns="91425" bIns="91425" anchor="ctr" anchorCtr="0">
            <a:noAutofit/>
          </a:bodyPr>
          <a:lstStyle/>
          <a:p>
            <a:pPr lvl="3">
              <a:spcBef>
                <a:spcPts val="600"/>
              </a:spcBef>
            </a:pPr>
            <a:r>
              <a:rPr lang="cs-CZ" sz="1800" b="1" dirty="0">
                <a:solidFill>
                  <a:schemeClr val="accent3"/>
                </a:solidFill>
                <a:latin typeface="Roboto Slab" panose="020B0604020202020204" charset="0"/>
                <a:ea typeface="Roboto Slab" panose="020B0604020202020204" charset="0"/>
                <a:cs typeface="Nixie One"/>
                <a:sym typeface="Nixie One"/>
              </a:rPr>
              <a:t>SOLUTION</a:t>
            </a:r>
            <a:endParaRPr lang="en-US" sz="1800" b="1" dirty="0">
              <a:solidFill>
                <a:schemeClr val="accent3"/>
              </a:solidFill>
              <a:latin typeface="Roboto Slab" panose="020B0604020202020204" charset="0"/>
              <a:ea typeface="Roboto Slab" panose="020B0604020202020204" charset="0"/>
              <a:cs typeface="Nixie One"/>
              <a:sym typeface="Nixie One"/>
            </a:endParaRPr>
          </a:p>
        </p:txBody>
      </p:sp>
      <p:pic>
        <p:nvPicPr>
          <p:cNvPr id="13314" name="Picture 2" descr="http://ec.europa.eu/eurostat/statistics-explained/images/2/2e/Gross_domestic_product_%28GDP%29_per_inhabitant_in_purchasing_power_standards_%28PPS%29_in_relation_to_the_EU-28_average%2C_by_NUTS_2_regions%2C_2015_%28%25_of_the_EU-28_average%2C_EU-28_%3D_100%29_MAP_RYB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324" y="-590527"/>
            <a:ext cx="4191007" cy="593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354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A5F7A5A-9E93-3510-51E8-E55C1573A472}"/>
              </a:ext>
            </a:extLst>
          </p:cNvPr>
          <p:cNvPicPr>
            <a:picLocks noChangeAspect="1"/>
          </p:cNvPicPr>
          <p:nvPr/>
        </p:nvPicPr>
        <p:blipFill>
          <a:blip r:embed="rId2"/>
          <a:stretch>
            <a:fillRect/>
          </a:stretch>
        </p:blipFill>
        <p:spPr>
          <a:xfrm>
            <a:off x="2110947" y="0"/>
            <a:ext cx="4270942" cy="5143500"/>
          </a:xfrm>
          <a:prstGeom prst="rect">
            <a:avLst/>
          </a:prstGeom>
        </p:spPr>
      </p:pic>
    </p:spTree>
    <p:extLst>
      <p:ext uri="{BB962C8B-B14F-4D97-AF65-F5344CB8AC3E}">
        <p14:creationId xmlns:p14="http://schemas.microsoft.com/office/powerpoint/2010/main" val="1781553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1319737" y="2251868"/>
            <a:ext cx="8238002" cy="845895"/>
          </a:xfrm>
          <a:prstGeom prst="rect">
            <a:avLst/>
          </a:prstGeom>
          <a:noFill/>
          <a:ln>
            <a:noFill/>
          </a:ln>
        </p:spPr>
        <p:txBody>
          <a:bodyPr lIns="91425" tIns="91425" rIns="91425" bIns="91425" anchor="t" anchorCtr="0">
            <a:noAutofit/>
          </a:bodyPr>
          <a:lstStyle/>
          <a:p>
            <a:pPr lvl="0">
              <a:spcBef>
                <a:spcPts val="600"/>
              </a:spcBef>
            </a:pPr>
            <a:r>
              <a:rPr lang="cs-CZ" sz="1800" b="1" dirty="0" err="1">
                <a:solidFill>
                  <a:schemeClr val="accent1"/>
                </a:solidFill>
                <a:latin typeface="Roboto Slab" panose="020B0604020202020204" charset="0"/>
                <a:ea typeface="Roboto Slab" panose="020B0604020202020204" charset="0"/>
                <a:cs typeface="Nixie One"/>
                <a:sym typeface="Nixie One"/>
              </a:rPr>
              <a:t>Thank</a:t>
            </a:r>
            <a:r>
              <a:rPr lang="cs-CZ" sz="1800" b="1" dirty="0">
                <a:solidFill>
                  <a:schemeClr val="accent1"/>
                </a:solidFill>
                <a:latin typeface="Roboto Slab" panose="020B0604020202020204" charset="0"/>
                <a:ea typeface="Roboto Slab" panose="020B0604020202020204" charset="0"/>
                <a:cs typeface="Nixie One"/>
                <a:sym typeface="Nixie One"/>
              </a:rPr>
              <a:t> </a:t>
            </a:r>
            <a:r>
              <a:rPr lang="cs-CZ" sz="1800" b="1" dirty="0" err="1">
                <a:solidFill>
                  <a:schemeClr val="accent1"/>
                </a:solidFill>
                <a:latin typeface="Roboto Slab" panose="020B0604020202020204" charset="0"/>
                <a:ea typeface="Roboto Slab" panose="020B0604020202020204" charset="0"/>
                <a:cs typeface="Nixie One"/>
                <a:sym typeface="Nixie One"/>
              </a:rPr>
              <a:t>you</a:t>
            </a:r>
            <a:r>
              <a:rPr lang="cs-CZ" sz="1800" b="1" dirty="0">
                <a:solidFill>
                  <a:schemeClr val="accent1"/>
                </a:solidFill>
                <a:latin typeface="Roboto Slab" panose="020B0604020202020204" charset="0"/>
                <a:ea typeface="Roboto Slab" panose="020B0604020202020204" charset="0"/>
                <a:cs typeface="Nixie One"/>
                <a:sym typeface="Nixie One"/>
              </a:rPr>
              <a:t> </a:t>
            </a:r>
            <a:r>
              <a:rPr lang="cs-CZ" sz="1800" b="1" dirty="0" err="1">
                <a:solidFill>
                  <a:schemeClr val="accent1"/>
                </a:solidFill>
                <a:latin typeface="Roboto Slab" panose="020B0604020202020204" charset="0"/>
                <a:ea typeface="Roboto Slab" panose="020B0604020202020204" charset="0"/>
                <a:cs typeface="Nixie One"/>
                <a:sym typeface="Nixie One"/>
              </a:rPr>
              <a:t>for</a:t>
            </a:r>
            <a:r>
              <a:rPr lang="cs-CZ" sz="1800" b="1" dirty="0">
                <a:solidFill>
                  <a:schemeClr val="accent1"/>
                </a:solidFill>
                <a:latin typeface="Roboto Slab" panose="020B0604020202020204" charset="0"/>
                <a:ea typeface="Roboto Slab" panose="020B0604020202020204" charset="0"/>
                <a:cs typeface="Nixie One"/>
                <a:sym typeface="Nixie One"/>
              </a:rPr>
              <a:t> </a:t>
            </a:r>
            <a:r>
              <a:rPr lang="cs-CZ" sz="1800" b="1" dirty="0" err="1">
                <a:solidFill>
                  <a:schemeClr val="accent1"/>
                </a:solidFill>
                <a:latin typeface="Roboto Slab" panose="020B0604020202020204" charset="0"/>
                <a:ea typeface="Roboto Slab" panose="020B0604020202020204" charset="0"/>
                <a:cs typeface="Nixie One"/>
                <a:sym typeface="Nixie One"/>
              </a:rPr>
              <a:t>your</a:t>
            </a:r>
            <a:r>
              <a:rPr lang="cs-CZ" sz="1800" b="1" dirty="0">
                <a:solidFill>
                  <a:schemeClr val="accent1"/>
                </a:solidFill>
                <a:latin typeface="Roboto Slab" panose="020B0604020202020204" charset="0"/>
                <a:ea typeface="Roboto Slab" panose="020B0604020202020204" charset="0"/>
                <a:cs typeface="Nixie One"/>
                <a:sym typeface="Nixie One"/>
              </a:rPr>
              <a:t> </a:t>
            </a:r>
            <a:r>
              <a:rPr lang="cs-CZ" sz="1800" b="1" dirty="0" err="1">
                <a:solidFill>
                  <a:schemeClr val="accent1"/>
                </a:solidFill>
                <a:latin typeface="Roboto Slab" panose="020B0604020202020204" charset="0"/>
                <a:ea typeface="Roboto Slab" panose="020B0604020202020204" charset="0"/>
                <a:cs typeface="Nixie One"/>
                <a:sym typeface="Nixie One"/>
              </a:rPr>
              <a:t>attention</a:t>
            </a:r>
            <a:r>
              <a:rPr lang="cs-CZ" sz="1800" b="1" dirty="0">
                <a:solidFill>
                  <a:schemeClr val="accent1"/>
                </a:solidFill>
                <a:latin typeface="Roboto Slab" panose="020B0604020202020204" charset="0"/>
                <a:ea typeface="Roboto Slab" panose="020B0604020202020204" charset="0"/>
                <a:cs typeface="Nixie One"/>
                <a:sym typeface="Nixie One"/>
              </a:rPr>
              <a:t>!</a:t>
            </a:r>
          </a:p>
          <a:p>
            <a:pPr lvl="0">
              <a:spcBef>
                <a:spcPts val="600"/>
              </a:spcBef>
            </a:pPr>
            <a:endParaRPr lang="cs-CZ" sz="1600" b="1" i="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600" b="1" i="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3442671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6FB42A2-A08C-9216-75F1-D585A94AE318}"/>
              </a:ext>
            </a:extLst>
          </p:cNvPr>
          <p:cNvPicPr>
            <a:picLocks noChangeAspect="1"/>
          </p:cNvPicPr>
          <p:nvPr/>
        </p:nvPicPr>
        <p:blipFill>
          <a:blip r:embed="rId2"/>
          <a:stretch>
            <a:fillRect/>
          </a:stretch>
        </p:blipFill>
        <p:spPr>
          <a:xfrm>
            <a:off x="914318" y="0"/>
            <a:ext cx="7315363" cy="5143500"/>
          </a:xfrm>
          <a:prstGeom prst="rect">
            <a:avLst/>
          </a:prstGeom>
        </p:spPr>
      </p:pic>
    </p:spTree>
    <p:extLst>
      <p:ext uri="{BB962C8B-B14F-4D97-AF65-F5344CB8AC3E}">
        <p14:creationId xmlns:p14="http://schemas.microsoft.com/office/powerpoint/2010/main" val="1038609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EF4FE6C-EBD3-EF2F-7385-92FA251B557A}"/>
              </a:ext>
            </a:extLst>
          </p:cNvPr>
          <p:cNvPicPr>
            <a:picLocks noChangeAspect="1"/>
          </p:cNvPicPr>
          <p:nvPr/>
        </p:nvPicPr>
        <p:blipFill>
          <a:blip r:embed="rId2"/>
          <a:stretch>
            <a:fillRect/>
          </a:stretch>
        </p:blipFill>
        <p:spPr>
          <a:xfrm>
            <a:off x="728916" y="0"/>
            <a:ext cx="7686167" cy="5143500"/>
          </a:xfrm>
          <a:prstGeom prst="rect">
            <a:avLst/>
          </a:prstGeom>
        </p:spPr>
      </p:pic>
    </p:spTree>
    <p:extLst>
      <p:ext uri="{BB962C8B-B14F-4D97-AF65-F5344CB8AC3E}">
        <p14:creationId xmlns:p14="http://schemas.microsoft.com/office/powerpoint/2010/main" val="4014892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EA11D32-B363-7940-BC49-4B3673391F05}"/>
              </a:ext>
            </a:extLst>
          </p:cNvPr>
          <p:cNvPicPr>
            <a:picLocks noChangeAspect="1"/>
          </p:cNvPicPr>
          <p:nvPr/>
        </p:nvPicPr>
        <p:blipFill>
          <a:blip r:embed="rId2"/>
          <a:stretch>
            <a:fillRect/>
          </a:stretch>
        </p:blipFill>
        <p:spPr>
          <a:xfrm>
            <a:off x="876120" y="0"/>
            <a:ext cx="7391759" cy="5143500"/>
          </a:xfrm>
          <a:prstGeom prst="rect">
            <a:avLst/>
          </a:prstGeom>
        </p:spPr>
      </p:pic>
    </p:spTree>
    <p:extLst>
      <p:ext uri="{BB962C8B-B14F-4D97-AF65-F5344CB8AC3E}">
        <p14:creationId xmlns:p14="http://schemas.microsoft.com/office/powerpoint/2010/main" val="755795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EU </a:t>
            </a:r>
            <a:r>
              <a:rPr lang="cs-CZ" sz="1800" b="1" dirty="0" err="1">
                <a:solidFill>
                  <a:schemeClr val="accent4"/>
                </a:solidFill>
                <a:latin typeface="Roboto Slab" panose="020B0604020202020204" charset="0"/>
                <a:ea typeface="Roboto Slab" panose="020B0604020202020204" charset="0"/>
                <a:cs typeface="Nixie One"/>
                <a:sym typeface="Nixie One"/>
              </a:rPr>
              <a:t>Law</a:t>
            </a:r>
            <a:r>
              <a:rPr lang="cs-CZ" sz="1800" b="1" dirty="0">
                <a:solidFill>
                  <a:schemeClr val="accent4"/>
                </a:solidFill>
                <a:latin typeface="Roboto Slab" panose="020B0604020202020204" charset="0"/>
                <a:ea typeface="Roboto Slab" panose="020B0604020202020204" charset="0"/>
                <a:cs typeface="Nixie One"/>
                <a:sym typeface="Nixie One"/>
              </a:rPr>
              <a:t> on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AutoShape 2" descr="Maloplošná zvláště chráněná území - AOPK ČR">
            <a:extLst>
              <a:ext uri="{FF2B5EF4-FFF2-40B4-BE49-F238E27FC236}">
                <a16:creationId xmlns:a16="http://schemas.microsoft.com/office/drawing/2014/main" id="{DE386C48-CE23-DEBF-5124-B9675C883EC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TextovéPole 8">
            <a:extLst>
              <a:ext uri="{FF2B5EF4-FFF2-40B4-BE49-F238E27FC236}">
                <a16:creationId xmlns:a16="http://schemas.microsoft.com/office/drawing/2014/main" id="{B7B470BE-BBDD-BB40-D52C-F14359728CB7}"/>
              </a:ext>
            </a:extLst>
          </p:cNvPr>
          <p:cNvSpPr txBox="1"/>
          <p:nvPr/>
        </p:nvSpPr>
        <p:spPr>
          <a:xfrm>
            <a:off x="656665" y="555539"/>
            <a:ext cx="8135470" cy="4616648"/>
          </a:xfrm>
          <a:prstGeom prst="rect">
            <a:avLst/>
          </a:prstGeom>
          <a:noFill/>
        </p:spPr>
        <p:txBody>
          <a:bodyPr wrap="square" rtlCol="0">
            <a:spAutoFit/>
          </a:bodyPr>
          <a:lstStyle/>
          <a:p>
            <a:r>
              <a:rPr lang="en-US" b="1" dirty="0">
                <a:latin typeface="Roboto Slab" pitchFamily="2" charset="0"/>
                <a:ea typeface="Roboto Slab" pitchFamily="2" charset="0"/>
                <a:cs typeface="Roboto Slab" pitchFamily="2" charset="0"/>
              </a:rPr>
              <a:t>The EU has played and continues to play an important role at international level in nature protection and conservation. It is party to several conventions including:</a:t>
            </a: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Convention on the Conservation of Wetlands, adopted in Ramsar (1971);</a:t>
            </a: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Convention on International Trade in Endangered Species of Wild Fauna and Flora, known as CITES, adopted in Washington (1973);</a:t>
            </a: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Convention on the Conservation of Migratory Species of Wild Animals, adopted in Bonn (1979);</a:t>
            </a: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Convention on the Protection of European Wildlife and Natural Habitats, adopted in Bern (1982);</a:t>
            </a: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Convention on Biological Diversity, adopted in Rio de Janeiro (1992).</a:t>
            </a:r>
          </a:p>
          <a:p>
            <a:r>
              <a:rPr lang="en-US" b="1" dirty="0">
                <a:latin typeface="Roboto Slab" pitchFamily="2" charset="0"/>
                <a:ea typeface="Roboto Slab" pitchFamily="2" charset="0"/>
                <a:cs typeface="Roboto Slab" pitchFamily="2" charset="0"/>
              </a:rPr>
              <a:t>The EU is also bound by the Aarhus Convention (1998), which concerns public access to environmental information, public participation in decision-making and access to justice.</a:t>
            </a:r>
          </a:p>
          <a:p>
            <a:endParaRPr lang="en-US" b="1" dirty="0">
              <a:latin typeface="Roboto Slab" pitchFamily="2" charset="0"/>
              <a:ea typeface="Roboto Slab" pitchFamily="2" charset="0"/>
              <a:cs typeface="Roboto Slab" pitchFamily="2" charset="0"/>
            </a:endParaRPr>
          </a:p>
          <a:p>
            <a:pPr algn="just"/>
            <a:r>
              <a:rPr lang="en-US" b="1" dirty="0">
                <a:latin typeface="Roboto Slab" pitchFamily="2" charset="0"/>
                <a:ea typeface="Roboto Slab" pitchFamily="2" charset="0"/>
                <a:cs typeface="Roboto Slab" pitchFamily="2" charset="0"/>
              </a:rPr>
              <a:t>The EU’s first legislation to protect nature was the original </a:t>
            </a:r>
            <a:r>
              <a:rPr lang="en-US" b="1" dirty="0">
                <a:highlight>
                  <a:srgbClr val="FFFF00"/>
                </a:highlight>
                <a:latin typeface="Roboto Slab" pitchFamily="2" charset="0"/>
                <a:ea typeface="Roboto Slab" pitchFamily="2" charset="0"/>
                <a:cs typeface="Roboto Slab" pitchFamily="2" charset="0"/>
              </a:rPr>
              <a:t>Birds Directive</a:t>
            </a:r>
            <a:r>
              <a:rPr lang="en-US" b="1" dirty="0">
                <a:latin typeface="Roboto Slab" pitchFamily="2" charset="0"/>
                <a:ea typeface="Roboto Slab" pitchFamily="2" charset="0"/>
                <a:cs typeface="Roboto Slab" pitchFamily="2" charset="0"/>
              </a:rPr>
              <a:t>, adopted in 1979 and codified and replaced, in 2009, by Directive 2009/147/EC. The Directive provides comprehensive protection to all wild bird species naturally occurring in the EU.</a:t>
            </a:r>
            <a:endParaRPr lang="cs-CZ" b="1" dirty="0">
              <a:latin typeface="Roboto Slab" pitchFamily="2" charset="0"/>
              <a:ea typeface="Roboto Slab" pitchFamily="2" charset="0"/>
              <a:cs typeface="Roboto Slab" pitchFamily="2" charset="0"/>
            </a:endParaRPr>
          </a:p>
          <a:p>
            <a:r>
              <a:rPr lang="en-US" b="1" dirty="0">
                <a:latin typeface="Roboto Slab" pitchFamily="2" charset="0"/>
                <a:ea typeface="Roboto Slab" pitchFamily="2" charset="0"/>
                <a:cs typeface="Roboto Slab" pitchFamily="2" charset="0"/>
              </a:rPr>
              <a:t>In 1992, </a:t>
            </a:r>
            <a:r>
              <a:rPr lang="en-US" b="1" dirty="0">
                <a:highlight>
                  <a:srgbClr val="FFFF00"/>
                </a:highlight>
                <a:latin typeface="Roboto Slab" pitchFamily="2" charset="0"/>
                <a:ea typeface="Roboto Slab" pitchFamily="2" charset="0"/>
                <a:cs typeface="Roboto Slab" pitchFamily="2" charset="0"/>
              </a:rPr>
              <a:t>the Habitats Directive </a:t>
            </a:r>
            <a:r>
              <a:rPr lang="en-US" b="1" dirty="0">
                <a:latin typeface="Roboto Slab" pitchFamily="2" charset="0"/>
                <a:ea typeface="Roboto Slab" pitchFamily="2" charset="0"/>
                <a:cs typeface="Roboto Slab" pitchFamily="2" charset="0"/>
              </a:rPr>
              <a:t>(Directive 92/43/EEC) was adopted to help maintain biodiversity by protecting over 1,000 animal and plant species and over 200 types of habitats, and introducing the Natura 2000 network of protected areas across Europe. The Natura 2000 network’s Special Areas of Conservation and Special Protection Areas currently (2021) account for around 18% of EU’s land and 9% of EU seas.</a:t>
            </a:r>
            <a:endParaRPr lang="cs-CZ"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348194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Habitats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(92/43/EEC)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r>
              <a:rPr lang="cs-CZ" dirty="0">
                <a:solidFill>
                  <a:schemeClr val="tx1"/>
                </a:solidFill>
                <a:latin typeface="Roboto Slab" panose="020B0604020202020204" charset="0"/>
                <a:ea typeface="Roboto Slab" panose="020B0604020202020204" charset="0"/>
              </a:rPr>
              <a:t>A</a:t>
            </a:r>
            <a:r>
              <a:rPr lang="en-US" dirty="0" err="1">
                <a:solidFill>
                  <a:schemeClr val="tx1"/>
                </a:solidFill>
                <a:latin typeface="Roboto Slab" panose="020B0604020202020204" charset="0"/>
                <a:ea typeface="Roboto Slab" panose="020B0604020202020204" charset="0"/>
              </a:rPr>
              <a:t>rticle</a:t>
            </a:r>
            <a:r>
              <a:rPr lang="en-US" dirty="0">
                <a:solidFill>
                  <a:schemeClr val="tx1"/>
                </a:solidFill>
                <a:latin typeface="Roboto Slab" panose="020B0604020202020204" charset="0"/>
                <a:ea typeface="Roboto Slab" panose="020B0604020202020204" charset="0"/>
              </a:rPr>
              <a:t> 6</a:t>
            </a:r>
            <a:r>
              <a:rPr lang="cs-CZ" dirty="0">
                <a:solidFill>
                  <a:schemeClr val="tx1"/>
                </a:solidFill>
                <a:latin typeface="Roboto Slab" panose="020B0604020202020204" charset="0"/>
                <a:ea typeface="Roboto Slab" panose="020B0604020202020204" charset="0"/>
              </a:rPr>
              <a:t>(3) </a:t>
            </a:r>
            <a:r>
              <a:rPr lang="en-US" b="1" i="1" dirty="0">
                <a:solidFill>
                  <a:schemeClr val="accent6"/>
                </a:solidFill>
                <a:latin typeface="Roboto Slab" panose="020B0604020202020204" charset="0"/>
                <a:ea typeface="Roboto Slab" panose="020B0604020202020204" charset="0"/>
              </a:rPr>
              <a:t>Any plan or project </a:t>
            </a:r>
            <a:r>
              <a:rPr lang="en-US" i="1" dirty="0">
                <a:solidFill>
                  <a:schemeClr val="tx1"/>
                </a:solidFill>
                <a:latin typeface="Roboto Slab" panose="020B0604020202020204" charset="0"/>
                <a:ea typeface="Roboto Slab" panose="020B0604020202020204" charset="0"/>
              </a:rPr>
              <a:t>not directly connected with or necessary to the management of the site but </a:t>
            </a:r>
            <a:r>
              <a:rPr lang="en-US" b="1" i="1" dirty="0">
                <a:solidFill>
                  <a:schemeClr val="accent2"/>
                </a:solidFill>
                <a:latin typeface="Roboto Slab" panose="020B0604020202020204" charset="0"/>
                <a:ea typeface="Roboto Slab" panose="020B0604020202020204" charset="0"/>
              </a:rPr>
              <a:t>likely to have a significant effect </a:t>
            </a:r>
            <a:r>
              <a:rPr lang="en-US" i="1" dirty="0">
                <a:solidFill>
                  <a:schemeClr val="tx1"/>
                </a:solidFill>
                <a:latin typeface="Roboto Slab" panose="020B0604020202020204" charset="0"/>
                <a:ea typeface="Roboto Slab" panose="020B0604020202020204" charset="0"/>
              </a:rPr>
              <a:t>thereon, either individually or in combination with other plans or projects, </a:t>
            </a:r>
            <a:r>
              <a:rPr lang="en-US" b="1" i="1" dirty="0">
                <a:solidFill>
                  <a:schemeClr val="accent1"/>
                </a:solidFill>
                <a:latin typeface="Roboto Slab" panose="020B0604020202020204" charset="0"/>
                <a:ea typeface="Roboto Slab" panose="020B0604020202020204" charset="0"/>
              </a:rPr>
              <a:t>shall be subject to appropriate assessment </a:t>
            </a:r>
            <a:r>
              <a:rPr lang="en-US" i="1" dirty="0">
                <a:solidFill>
                  <a:schemeClr val="tx1"/>
                </a:solidFill>
                <a:latin typeface="Roboto Slab" panose="020B0604020202020204" charset="0"/>
                <a:ea typeface="Roboto Slab" panose="020B0604020202020204" charset="0"/>
              </a:rPr>
              <a:t>of its implications for the site in view of the site's conservation objectives. In the light of the conclusions of the assessment of the implications for the site and subject to the provisions of paragraph 4, </a:t>
            </a:r>
            <a:r>
              <a:rPr lang="en-US" b="1" i="1" dirty="0">
                <a:solidFill>
                  <a:schemeClr val="accent2"/>
                </a:solidFill>
                <a:latin typeface="Roboto Slab" panose="020B0604020202020204" charset="0"/>
                <a:ea typeface="Roboto Slab" panose="020B0604020202020204" charset="0"/>
              </a:rPr>
              <a:t>the competent national authorities shall agree to the plan or project only after having ascertained that it will not adversely affect the integrity of the site concerned and, if appropriate, </a:t>
            </a:r>
            <a:r>
              <a:rPr lang="en-US" b="1" i="1" dirty="0">
                <a:solidFill>
                  <a:schemeClr val="accent6"/>
                </a:solidFill>
                <a:latin typeface="Roboto Slab" panose="020B0604020202020204" charset="0"/>
                <a:ea typeface="Roboto Slab" panose="020B0604020202020204" charset="0"/>
              </a:rPr>
              <a:t>after having obtained the opinion of the general public</a:t>
            </a:r>
            <a:r>
              <a:rPr lang="en-US" i="1" dirty="0">
                <a:solidFill>
                  <a:schemeClr val="tx1"/>
                </a:solidFill>
                <a:latin typeface="Roboto Slab" panose="020B0604020202020204" charset="0"/>
                <a:ea typeface="Roboto Slab" panose="020B0604020202020204" charset="0"/>
              </a:rPr>
              <a:t>.</a:t>
            </a:r>
            <a:endParaRPr lang="cs-CZ" i="1" dirty="0">
              <a:solidFill>
                <a:schemeClr val="tx1"/>
              </a:solidFill>
              <a:latin typeface="Roboto Slab" panose="020B0604020202020204" charset="0"/>
              <a:ea typeface="Roboto Slab" panose="020B0604020202020204" charset="0"/>
            </a:endParaRPr>
          </a:p>
          <a:p>
            <a:pPr algn="just"/>
            <a:endParaRPr lang="cs-CZ" i="1" dirty="0">
              <a:solidFill>
                <a:schemeClr val="tx1"/>
              </a:solidFill>
              <a:latin typeface="Roboto Slab" panose="020B0604020202020204" charset="0"/>
              <a:ea typeface="Roboto Slab" panose="020B0604020202020204" charset="0"/>
            </a:endParaRPr>
          </a:p>
          <a:p>
            <a:pPr algn="just"/>
            <a:r>
              <a:rPr lang="cs-CZ" dirty="0">
                <a:solidFill>
                  <a:schemeClr val="tx1"/>
                </a:solidFill>
                <a:latin typeface="Roboto Slab" panose="020B0604020202020204" charset="0"/>
                <a:ea typeface="Roboto Slab" panose="020B0604020202020204" charset="0"/>
              </a:rPr>
              <a:t>Art. 6(4): </a:t>
            </a:r>
            <a:r>
              <a:rPr lang="cs-CZ" i="1" dirty="0">
                <a:solidFill>
                  <a:schemeClr val="tx1"/>
                </a:solidFill>
                <a:latin typeface="Roboto Slab" panose="020B0604020202020204" charset="0"/>
                <a:ea typeface="Roboto Slab" panose="020B0604020202020204" charset="0"/>
              </a:rPr>
              <a:t>I</a:t>
            </a:r>
            <a:r>
              <a:rPr lang="en-US" i="1" dirty="0">
                <a:solidFill>
                  <a:schemeClr val="tx1"/>
                </a:solidFill>
                <a:latin typeface="Roboto Slab" panose="020B0604020202020204" charset="0"/>
                <a:ea typeface="Roboto Slab" panose="020B0604020202020204" charset="0"/>
              </a:rPr>
              <a:t>f, in spite of a negative assessment of the implications for the site and </a:t>
            </a:r>
            <a:r>
              <a:rPr lang="en-US" i="1" dirty="0">
                <a:solidFill>
                  <a:schemeClr val="tx1"/>
                </a:solidFill>
                <a:highlight>
                  <a:srgbClr val="FFFF00"/>
                </a:highlight>
                <a:latin typeface="Roboto Slab" panose="020B0604020202020204" charset="0"/>
                <a:ea typeface="Roboto Slab" panose="020B0604020202020204" charset="0"/>
              </a:rPr>
              <a:t>in the absence of alternative solutions</a:t>
            </a:r>
            <a:r>
              <a:rPr lang="en-US" i="1" dirty="0">
                <a:solidFill>
                  <a:schemeClr val="tx1"/>
                </a:solidFill>
                <a:latin typeface="Roboto Slab" panose="020B0604020202020204" charset="0"/>
                <a:ea typeface="Roboto Slab" panose="020B0604020202020204" charset="0"/>
              </a:rPr>
              <a:t>, a plan or project must nevertheless be carried out for </a:t>
            </a:r>
            <a:r>
              <a:rPr lang="en-US" i="1" dirty="0">
                <a:solidFill>
                  <a:schemeClr val="tx1"/>
                </a:solidFill>
                <a:highlight>
                  <a:srgbClr val="FFFF00"/>
                </a:highlight>
                <a:latin typeface="Roboto Slab" panose="020B0604020202020204" charset="0"/>
                <a:ea typeface="Roboto Slab" panose="020B0604020202020204" charset="0"/>
              </a:rPr>
              <a:t>imperative reasons of overriding public interest</a:t>
            </a:r>
            <a:r>
              <a:rPr lang="en-US" i="1" dirty="0">
                <a:solidFill>
                  <a:schemeClr val="tx1"/>
                </a:solidFill>
                <a:latin typeface="Roboto Slab" panose="020B0604020202020204" charset="0"/>
                <a:ea typeface="Roboto Slab" panose="020B0604020202020204" charset="0"/>
              </a:rPr>
              <a:t>, including those of a social or economic nature, the Member State </a:t>
            </a:r>
            <a:r>
              <a:rPr lang="en-US" i="1" dirty="0">
                <a:solidFill>
                  <a:schemeClr val="tx1"/>
                </a:solidFill>
                <a:highlight>
                  <a:srgbClr val="FFFF00"/>
                </a:highlight>
                <a:latin typeface="Roboto Slab" panose="020B0604020202020204" charset="0"/>
                <a:ea typeface="Roboto Slab" panose="020B0604020202020204" charset="0"/>
              </a:rPr>
              <a:t>shall take all compensatory measures </a:t>
            </a:r>
            <a:r>
              <a:rPr lang="en-US" i="1" dirty="0">
                <a:solidFill>
                  <a:schemeClr val="tx1"/>
                </a:solidFill>
                <a:latin typeface="Roboto Slab" panose="020B0604020202020204" charset="0"/>
                <a:ea typeface="Roboto Slab" panose="020B0604020202020204" charset="0"/>
              </a:rPr>
              <a:t>necessary to ensure that the overall coherence of Natura 2000 is protected. It shall inform the Commission of the compensatory measures adopted.</a:t>
            </a:r>
          </a:p>
          <a:p>
            <a:pPr algn="just"/>
            <a:endParaRPr lang="en-US" i="1" dirty="0">
              <a:solidFill>
                <a:schemeClr val="tx1"/>
              </a:solidFill>
              <a:latin typeface="Roboto Slab" panose="020B0604020202020204" charset="0"/>
              <a:ea typeface="Roboto Slab" panose="020B0604020202020204" charset="0"/>
            </a:endParaRPr>
          </a:p>
          <a:p>
            <a:pPr algn="just"/>
            <a:r>
              <a:rPr lang="en-US" i="1" dirty="0">
                <a:solidFill>
                  <a:schemeClr val="tx1"/>
                </a:solidFill>
                <a:latin typeface="Roboto Slab" panose="020B0604020202020204" charset="0"/>
                <a:ea typeface="Roboto Slab" panose="020B0604020202020204" charset="0"/>
              </a:rPr>
              <a:t>Where the site concerned hosts a priority natural habitat type and/or a priority species, the only considerations which may be raised are those relating to human health or public safety, to beneficial consequences of primary importance for the environment or, further to an opinion from the Commission, to other imperative reasons of overriding public interest.</a:t>
            </a:r>
            <a:endParaRPr lang="cs-CZ" i="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spTree>
    <p:extLst>
      <p:ext uri="{BB962C8B-B14F-4D97-AF65-F5344CB8AC3E}">
        <p14:creationId xmlns:p14="http://schemas.microsoft.com/office/powerpoint/2010/main" val="324177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2231</TotalTime>
  <Words>1922</Words>
  <Application>Microsoft Office PowerPoint</Application>
  <PresentationFormat>Předvádění na obrazovce (16:9)</PresentationFormat>
  <Paragraphs>306</Paragraphs>
  <Slides>40</Slides>
  <Notes>24</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40</vt:i4>
      </vt:variant>
    </vt:vector>
  </HeadingPairs>
  <TitlesOfParts>
    <vt:vector size="46" baseType="lpstr">
      <vt:lpstr>Cambria</vt:lpstr>
      <vt:lpstr>Arial</vt:lpstr>
      <vt:lpstr>Roboto Slab</vt:lpstr>
      <vt:lpstr>Nixie One</vt:lpstr>
      <vt:lpstr>Warwick template</vt:lpstr>
      <vt:lpstr>CorelDRAW.Graphic.11</vt:lpstr>
      <vt:lpstr>Basics of EU Environmental Law</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Practical task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EU ENVIRONMENTAL LAW</vt:lpstr>
      <vt:lpstr>Prezentace aplikace PowerPoint</vt:lpstr>
      <vt:lpstr>Prezentace aplikace PowerPoint</vt:lpstr>
      <vt:lpstr>THE CASE STUDY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THE CASE STUDY</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to Justice in the Czech Republic: Statistics and Data Analysis</dc:title>
  <dc:creator>Vomáčka Crew</dc:creator>
  <cp:lastModifiedBy>Vojtěch Vomáčka</cp:lastModifiedBy>
  <cp:revision>136</cp:revision>
  <dcterms:modified xsi:type="dcterms:W3CDTF">2023-11-29T10:18:51Z</dcterms:modified>
</cp:coreProperties>
</file>