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media/image19.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7"/>
  </p:notesMasterIdLst>
  <p:handoutMasterIdLst>
    <p:handoutMasterId r:id="rId28"/>
  </p:handoutMasterIdLst>
  <p:sldIdLst>
    <p:sldId id="256" r:id="rId2"/>
    <p:sldId id="351" r:id="rId3"/>
    <p:sldId id="271" r:id="rId4"/>
    <p:sldId id="354" r:id="rId5"/>
    <p:sldId id="359" r:id="rId6"/>
    <p:sldId id="355" r:id="rId7"/>
    <p:sldId id="356" r:id="rId8"/>
    <p:sldId id="357" r:id="rId9"/>
    <p:sldId id="358" r:id="rId10"/>
    <p:sldId id="275" r:id="rId11"/>
    <p:sldId id="272" r:id="rId12"/>
    <p:sldId id="360" r:id="rId13"/>
    <p:sldId id="430" r:id="rId14"/>
    <p:sldId id="361" r:id="rId15"/>
    <p:sldId id="431" r:id="rId16"/>
    <p:sldId id="438" r:id="rId17"/>
    <p:sldId id="432" r:id="rId18"/>
    <p:sldId id="433" r:id="rId19"/>
    <p:sldId id="362" r:id="rId20"/>
    <p:sldId id="439" r:id="rId21"/>
    <p:sldId id="440" r:id="rId22"/>
    <p:sldId id="441" r:id="rId23"/>
    <p:sldId id="442" r:id="rId24"/>
    <p:sldId id="273" r:id="rId25"/>
    <p:sldId id="337" r:id="rId2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5768" autoAdjust="0"/>
  </p:normalViewPr>
  <p:slideViewPr>
    <p:cSldViewPr snapToGrid="0">
      <p:cViewPr varScale="1">
        <p:scale>
          <a:sx n="111" d="100"/>
          <a:sy n="111" d="100"/>
        </p:scale>
        <p:origin x="588" y="78"/>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38C8BD-6950-44C0-AF33-A4EBB98A9BA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cs-CZ"/>
        </a:p>
      </dgm:t>
    </dgm:pt>
    <dgm:pt modelId="{97608429-9C96-497F-A83F-879BCCB5A5E5}">
      <dgm:prSet phldrT="[Text]"/>
      <dgm:spPr/>
      <dgm:t>
        <a:bodyPr/>
        <a:lstStyle/>
        <a:p>
          <a:r>
            <a:rPr lang="cs-CZ" dirty="0"/>
            <a:t>Vztahy mezi státy a mezinárodními organizacemi</a:t>
          </a:r>
        </a:p>
      </dgm:t>
    </dgm:pt>
    <dgm:pt modelId="{8ED77458-E32A-4955-9A52-C6B53A25B519}" type="parTrans" cxnId="{B8030C00-90B8-4AA1-BFD5-787B793E0427}">
      <dgm:prSet/>
      <dgm:spPr/>
      <dgm:t>
        <a:bodyPr/>
        <a:lstStyle/>
        <a:p>
          <a:endParaRPr lang="cs-CZ"/>
        </a:p>
      </dgm:t>
    </dgm:pt>
    <dgm:pt modelId="{09D4F2FE-88FE-4D6B-A23F-8937E8FBD4C5}" type="sibTrans" cxnId="{B8030C00-90B8-4AA1-BFD5-787B793E0427}">
      <dgm:prSet/>
      <dgm:spPr/>
      <dgm:t>
        <a:bodyPr/>
        <a:lstStyle/>
        <a:p>
          <a:endParaRPr lang="cs-CZ"/>
        </a:p>
      </dgm:t>
    </dgm:pt>
    <dgm:pt modelId="{42FC8B1C-4B3A-4DA8-A21E-B4D9EBBD448F}">
      <dgm:prSet phldrT="[Text]"/>
      <dgm:spPr/>
      <dgm:t>
        <a:bodyPr/>
        <a:lstStyle/>
        <a:p>
          <a:r>
            <a:rPr lang="cs-CZ" dirty="0"/>
            <a:t>Vztahy mezi státem a obchodníkem</a:t>
          </a:r>
        </a:p>
        <a:p>
          <a:r>
            <a:rPr lang="cs-CZ" dirty="0"/>
            <a:t>(vztahy mezi EU a obchodníkem)</a:t>
          </a:r>
        </a:p>
      </dgm:t>
    </dgm:pt>
    <dgm:pt modelId="{C0EF9843-2258-4455-9BC7-DB8E2891A121}" type="parTrans" cxnId="{233A68EC-52E6-4680-A1E0-F4E8831150E5}">
      <dgm:prSet/>
      <dgm:spPr/>
      <dgm:t>
        <a:bodyPr/>
        <a:lstStyle/>
        <a:p>
          <a:endParaRPr lang="cs-CZ"/>
        </a:p>
      </dgm:t>
    </dgm:pt>
    <dgm:pt modelId="{6F97C604-5EFD-494B-89D6-A8F621F9AA94}" type="sibTrans" cxnId="{233A68EC-52E6-4680-A1E0-F4E8831150E5}">
      <dgm:prSet/>
      <dgm:spPr/>
      <dgm:t>
        <a:bodyPr/>
        <a:lstStyle/>
        <a:p>
          <a:endParaRPr lang="cs-CZ"/>
        </a:p>
      </dgm:t>
    </dgm:pt>
    <dgm:pt modelId="{E989F47E-8E2E-4859-B922-2B96D5042055}">
      <dgm:prSet phldrT="[Text]"/>
      <dgm:spPr/>
      <dgm:t>
        <a:bodyPr/>
        <a:lstStyle/>
        <a:p>
          <a:r>
            <a:rPr lang="cs-CZ" dirty="0"/>
            <a:t>Vztahy mezi obchodníky navzájem</a:t>
          </a:r>
        </a:p>
      </dgm:t>
    </dgm:pt>
    <dgm:pt modelId="{B5C4114B-FCCA-435C-9176-7565361C6BFE}" type="parTrans" cxnId="{9BA8E61D-5956-4A68-AA13-9ECAB04D4FCE}">
      <dgm:prSet/>
      <dgm:spPr/>
      <dgm:t>
        <a:bodyPr/>
        <a:lstStyle/>
        <a:p>
          <a:endParaRPr lang="cs-CZ"/>
        </a:p>
      </dgm:t>
    </dgm:pt>
    <dgm:pt modelId="{E7E7CAA1-F2AE-41BF-8343-D09DC54CA901}" type="sibTrans" cxnId="{9BA8E61D-5956-4A68-AA13-9ECAB04D4FCE}">
      <dgm:prSet/>
      <dgm:spPr/>
      <dgm:t>
        <a:bodyPr/>
        <a:lstStyle/>
        <a:p>
          <a:endParaRPr lang="cs-CZ"/>
        </a:p>
      </dgm:t>
    </dgm:pt>
    <dgm:pt modelId="{A2C19F76-A7EE-44B2-97F5-91590D5297FE}" type="pres">
      <dgm:prSet presAssocID="{C338C8BD-6950-44C0-AF33-A4EBB98A9BA5}" presName="outerComposite" presStyleCnt="0">
        <dgm:presLayoutVars>
          <dgm:chMax val="5"/>
          <dgm:dir/>
          <dgm:resizeHandles val="exact"/>
        </dgm:presLayoutVars>
      </dgm:prSet>
      <dgm:spPr/>
    </dgm:pt>
    <dgm:pt modelId="{CDF91B0C-BBA8-4320-8D00-1ED6995E4A84}" type="pres">
      <dgm:prSet presAssocID="{C338C8BD-6950-44C0-AF33-A4EBB98A9BA5}" presName="dummyMaxCanvas" presStyleCnt="0">
        <dgm:presLayoutVars/>
      </dgm:prSet>
      <dgm:spPr/>
    </dgm:pt>
    <dgm:pt modelId="{B1D41631-5880-4E34-87AD-3FE0B2FF16FA}" type="pres">
      <dgm:prSet presAssocID="{C338C8BD-6950-44C0-AF33-A4EBB98A9BA5}" presName="ThreeNodes_1" presStyleLbl="node1" presStyleIdx="0" presStyleCnt="3">
        <dgm:presLayoutVars>
          <dgm:bulletEnabled val="1"/>
        </dgm:presLayoutVars>
      </dgm:prSet>
      <dgm:spPr/>
    </dgm:pt>
    <dgm:pt modelId="{01473ACC-92A0-41FA-9311-EEF85886ACE9}" type="pres">
      <dgm:prSet presAssocID="{C338C8BD-6950-44C0-AF33-A4EBB98A9BA5}" presName="ThreeNodes_2" presStyleLbl="node1" presStyleIdx="1" presStyleCnt="3">
        <dgm:presLayoutVars>
          <dgm:bulletEnabled val="1"/>
        </dgm:presLayoutVars>
      </dgm:prSet>
      <dgm:spPr/>
    </dgm:pt>
    <dgm:pt modelId="{1AF99382-B8DE-41C3-8BC5-B9BC8B7A2202}" type="pres">
      <dgm:prSet presAssocID="{C338C8BD-6950-44C0-AF33-A4EBB98A9BA5}" presName="ThreeNodes_3" presStyleLbl="node1" presStyleIdx="2" presStyleCnt="3">
        <dgm:presLayoutVars>
          <dgm:bulletEnabled val="1"/>
        </dgm:presLayoutVars>
      </dgm:prSet>
      <dgm:spPr/>
    </dgm:pt>
    <dgm:pt modelId="{F484D255-2CB2-4688-94C4-594CC4BCAD71}" type="pres">
      <dgm:prSet presAssocID="{C338C8BD-6950-44C0-AF33-A4EBB98A9BA5}" presName="ThreeConn_1-2" presStyleLbl="fgAccFollowNode1" presStyleIdx="0" presStyleCnt="2">
        <dgm:presLayoutVars>
          <dgm:bulletEnabled val="1"/>
        </dgm:presLayoutVars>
      </dgm:prSet>
      <dgm:spPr/>
    </dgm:pt>
    <dgm:pt modelId="{CE385BE9-75C0-44EE-83C4-744220448F71}" type="pres">
      <dgm:prSet presAssocID="{C338C8BD-6950-44C0-AF33-A4EBB98A9BA5}" presName="ThreeConn_2-3" presStyleLbl="fgAccFollowNode1" presStyleIdx="1" presStyleCnt="2">
        <dgm:presLayoutVars>
          <dgm:bulletEnabled val="1"/>
        </dgm:presLayoutVars>
      </dgm:prSet>
      <dgm:spPr/>
    </dgm:pt>
    <dgm:pt modelId="{D9A80BC4-15F7-4668-8C59-128B4CF504EB}" type="pres">
      <dgm:prSet presAssocID="{C338C8BD-6950-44C0-AF33-A4EBB98A9BA5}" presName="ThreeNodes_1_text" presStyleLbl="node1" presStyleIdx="2" presStyleCnt="3">
        <dgm:presLayoutVars>
          <dgm:bulletEnabled val="1"/>
        </dgm:presLayoutVars>
      </dgm:prSet>
      <dgm:spPr/>
    </dgm:pt>
    <dgm:pt modelId="{A577C874-03C9-41D4-8062-F6581E82EFC8}" type="pres">
      <dgm:prSet presAssocID="{C338C8BD-6950-44C0-AF33-A4EBB98A9BA5}" presName="ThreeNodes_2_text" presStyleLbl="node1" presStyleIdx="2" presStyleCnt="3">
        <dgm:presLayoutVars>
          <dgm:bulletEnabled val="1"/>
        </dgm:presLayoutVars>
      </dgm:prSet>
      <dgm:spPr/>
    </dgm:pt>
    <dgm:pt modelId="{5F04B991-C5FD-4C03-B727-20B172323AE4}" type="pres">
      <dgm:prSet presAssocID="{C338C8BD-6950-44C0-AF33-A4EBB98A9BA5}" presName="ThreeNodes_3_text" presStyleLbl="node1" presStyleIdx="2" presStyleCnt="3">
        <dgm:presLayoutVars>
          <dgm:bulletEnabled val="1"/>
        </dgm:presLayoutVars>
      </dgm:prSet>
      <dgm:spPr/>
    </dgm:pt>
  </dgm:ptLst>
  <dgm:cxnLst>
    <dgm:cxn modelId="{B8030C00-90B8-4AA1-BFD5-787B793E0427}" srcId="{C338C8BD-6950-44C0-AF33-A4EBB98A9BA5}" destId="{97608429-9C96-497F-A83F-879BCCB5A5E5}" srcOrd="0" destOrd="0" parTransId="{8ED77458-E32A-4955-9A52-C6B53A25B519}" sibTransId="{09D4F2FE-88FE-4D6B-A23F-8937E8FBD4C5}"/>
    <dgm:cxn modelId="{9BA8E61D-5956-4A68-AA13-9ECAB04D4FCE}" srcId="{C338C8BD-6950-44C0-AF33-A4EBB98A9BA5}" destId="{E989F47E-8E2E-4859-B922-2B96D5042055}" srcOrd="2" destOrd="0" parTransId="{B5C4114B-FCCA-435C-9176-7565361C6BFE}" sibTransId="{E7E7CAA1-F2AE-41BF-8343-D09DC54CA901}"/>
    <dgm:cxn modelId="{25607B28-4C8D-4A5C-856C-E076119BD058}" type="presOf" srcId="{6F97C604-5EFD-494B-89D6-A8F621F9AA94}" destId="{CE385BE9-75C0-44EE-83C4-744220448F71}" srcOrd="0" destOrd="0" presId="urn:microsoft.com/office/officeart/2005/8/layout/vProcess5"/>
    <dgm:cxn modelId="{65FB0B30-0A48-4C82-9C9F-DFE7FBDD060F}" type="presOf" srcId="{E989F47E-8E2E-4859-B922-2B96D5042055}" destId="{1AF99382-B8DE-41C3-8BC5-B9BC8B7A2202}" srcOrd="0" destOrd="0" presId="urn:microsoft.com/office/officeart/2005/8/layout/vProcess5"/>
    <dgm:cxn modelId="{34B4823A-82B3-45FA-A276-68BBADA07908}" type="presOf" srcId="{97608429-9C96-497F-A83F-879BCCB5A5E5}" destId="{B1D41631-5880-4E34-87AD-3FE0B2FF16FA}" srcOrd="0" destOrd="0" presId="urn:microsoft.com/office/officeart/2005/8/layout/vProcess5"/>
    <dgm:cxn modelId="{22C0DD3B-A28E-442F-A9F7-7A2CBBFFE649}" type="presOf" srcId="{42FC8B1C-4B3A-4DA8-A21E-B4D9EBBD448F}" destId="{01473ACC-92A0-41FA-9311-EEF85886ACE9}" srcOrd="0" destOrd="0" presId="urn:microsoft.com/office/officeart/2005/8/layout/vProcess5"/>
    <dgm:cxn modelId="{CF77633C-C718-4058-909A-9404BE712192}" type="presOf" srcId="{E989F47E-8E2E-4859-B922-2B96D5042055}" destId="{5F04B991-C5FD-4C03-B727-20B172323AE4}" srcOrd="1" destOrd="0" presId="urn:microsoft.com/office/officeart/2005/8/layout/vProcess5"/>
    <dgm:cxn modelId="{4A422B71-86CC-4F31-91A3-1B880CCC83B6}" type="presOf" srcId="{42FC8B1C-4B3A-4DA8-A21E-B4D9EBBD448F}" destId="{A577C874-03C9-41D4-8062-F6581E82EFC8}" srcOrd="1" destOrd="0" presId="urn:microsoft.com/office/officeart/2005/8/layout/vProcess5"/>
    <dgm:cxn modelId="{7B3F0176-FD16-4027-9516-EBB3ABED64D3}" type="presOf" srcId="{97608429-9C96-497F-A83F-879BCCB5A5E5}" destId="{D9A80BC4-15F7-4668-8C59-128B4CF504EB}" srcOrd="1" destOrd="0" presId="urn:microsoft.com/office/officeart/2005/8/layout/vProcess5"/>
    <dgm:cxn modelId="{CB2C75B3-ADA5-4B9C-9319-255D81A5E594}" type="presOf" srcId="{C338C8BD-6950-44C0-AF33-A4EBB98A9BA5}" destId="{A2C19F76-A7EE-44B2-97F5-91590D5297FE}" srcOrd="0" destOrd="0" presId="urn:microsoft.com/office/officeart/2005/8/layout/vProcess5"/>
    <dgm:cxn modelId="{233A68EC-52E6-4680-A1E0-F4E8831150E5}" srcId="{C338C8BD-6950-44C0-AF33-A4EBB98A9BA5}" destId="{42FC8B1C-4B3A-4DA8-A21E-B4D9EBBD448F}" srcOrd="1" destOrd="0" parTransId="{C0EF9843-2258-4455-9BC7-DB8E2891A121}" sibTransId="{6F97C604-5EFD-494B-89D6-A8F621F9AA94}"/>
    <dgm:cxn modelId="{463820F2-C365-4E24-8337-81F207C716A4}" type="presOf" srcId="{09D4F2FE-88FE-4D6B-A23F-8937E8FBD4C5}" destId="{F484D255-2CB2-4688-94C4-594CC4BCAD71}" srcOrd="0" destOrd="0" presId="urn:microsoft.com/office/officeart/2005/8/layout/vProcess5"/>
    <dgm:cxn modelId="{2FE2C4C0-1056-4FD5-8A71-814354F2BA05}" type="presParOf" srcId="{A2C19F76-A7EE-44B2-97F5-91590D5297FE}" destId="{CDF91B0C-BBA8-4320-8D00-1ED6995E4A84}" srcOrd="0" destOrd="0" presId="urn:microsoft.com/office/officeart/2005/8/layout/vProcess5"/>
    <dgm:cxn modelId="{8CBFADCA-70CF-4002-8069-E3E28BA2F265}" type="presParOf" srcId="{A2C19F76-A7EE-44B2-97F5-91590D5297FE}" destId="{B1D41631-5880-4E34-87AD-3FE0B2FF16FA}" srcOrd="1" destOrd="0" presId="urn:microsoft.com/office/officeart/2005/8/layout/vProcess5"/>
    <dgm:cxn modelId="{8FF9A733-9495-424C-AEFC-D4AEE1231267}" type="presParOf" srcId="{A2C19F76-A7EE-44B2-97F5-91590D5297FE}" destId="{01473ACC-92A0-41FA-9311-EEF85886ACE9}" srcOrd="2" destOrd="0" presId="urn:microsoft.com/office/officeart/2005/8/layout/vProcess5"/>
    <dgm:cxn modelId="{43F6A7C2-9C45-4640-ABA0-F7B0E9D11995}" type="presParOf" srcId="{A2C19F76-A7EE-44B2-97F5-91590D5297FE}" destId="{1AF99382-B8DE-41C3-8BC5-B9BC8B7A2202}" srcOrd="3" destOrd="0" presId="urn:microsoft.com/office/officeart/2005/8/layout/vProcess5"/>
    <dgm:cxn modelId="{969E5580-4D8D-4BE7-BFAA-C91ABCB29981}" type="presParOf" srcId="{A2C19F76-A7EE-44B2-97F5-91590D5297FE}" destId="{F484D255-2CB2-4688-94C4-594CC4BCAD71}" srcOrd="4" destOrd="0" presId="urn:microsoft.com/office/officeart/2005/8/layout/vProcess5"/>
    <dgm:cxn modelId="{E53F7DE2-FB50-4D99-971B-99FC1578AA52}" type="presParOf" srcId="{A2C19F76-A7EE-44B2-97F5-91590D5297FE}" destId="{CE385BE9-75C0-44EE-83C4-744220448F71}" srcOrd="5" destOrd="0" presId="urn:microsoft.com/office/officeart/2005/8/layout/vProcess5"/>
    <dgm:cxn modelId="{836B8E62-FB8E-4826-9E3F-EDA793A22502}" type="presParOf" srcId="{A2C19F76-A7EE-44B2-97F5-91590D5297FE}" destId="{D9A80BC4-15F7-4668-8C59-128B4CF504EB}" srcOrd="6" destOrd="0" presId="urn:microsoft.com/office/officeart/2005/8/layout/vProcess5"/>
    <dgm:cxn modelId="{79EB0AD4-1506-406F-9A05-ADB93B3D793E}" type="presParOf" srcId="{A2C19F76-A7EE-44B2-97F5-91590D5297FE}" destId="{A577C874-03C9-41D4-8062-F6581E82EFC8}" srcOrd="7" destOrd="0" presId="urn:microsoft.com/office/officeart/2005/8/layout/vProcess5"/>
    <dgm:cxn modelId="{155DF7D4-5F1C-4A46-BCEA-127C6199BD26}" type="presParOf" srcId="{A2C19F76-A7EE-44B2-97F5-91590D5297FE}" destId="{5F04B991-C5FD-4C03-B727-20B172323AE4}"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6383F7-2CB2-4F71-9489-905B5E80C6B4}" type="doc">
      <dgm:prSet loTypeId="urn:microsoft.com/office/officeart/2005/8/layout/hProcess9" loCatId="process" qsTypeId="urn:microsoft.com/office/officeart/2005/8/quickstyle/simple1" qsCatId="simple" csTypeId="urn:microsoft.com/office/officeart/2005/8/colors/accent1_2" csCatId="accent1" phldr="1"/>
      <dgm:spPr/>
    </dgm:pt>
    <dgm:pt modelId="{3C04A912-3369-495C-A916-7D24EB7B6070}">
      <dgm:prSet phldrT="[Text]"/>
      <dgm:spPr/>
      <dgm:t>
        <a:bodyPr/>
        <a:lstStyle/>
        <a:p>
          <a:r>
            <a:rPr lang="cs-CZ" dirty="0"/>
            <a:t>Protekcionismus:</a:t>
          </a:r>
        </a:p>
        <a:p>
          <a:r>
            <a:rPr lang="cs-CZ" dirty="0"/>
            <a:t>proti MO</a:t>
          </a:r>
        </a:p>
      </dgm:t>
    </dgm:pt>
    <dgm:pt modelId="{D1FF1FE2-7A88-45E3-8AD9-904D6A454C20}" type="parTrans" cxnId="{2FE49D7E-0292-4AE7-A4F7-EF3E929246D8}">
      <dgm:prSet/>
      <dgm:spPr/>
      <dgm:t>
        <a:bodyPr/>
        <a:lstStyle/>
        <a:p>
          <a:endParaRPr lang="cs-CZ"/>
        </a:p>
      </dgm:t>
    </dgm:pt>
    <dgm:pt modelId="{7283DCCF-ECBB-446D-8430-8F844F88036F}" type="sibTrans" cxnId="{2FE49D7E-0292-4AE7-A4F7-EF3E929246D8}">
      <dgm:prSet/>
      <dgm:spPr/>
      <dgm:t>
        <a:bodyPr/>
        <a:lstStyle/>
        <a:p>
          <a:endParaRPr lang="cs-CZ"/>
        </a:p>
      </dgm:t>
    </dgm:pt>
    <dgm:pt modelId="{5ABC0B0A-7F15-4807-9D13-86999BBB94C4}">
      <dgm:prSet phldrT="[Text]"/>
      <dgm:spPr/>
      <dgm:t>
        <a:bodyPr/>
        <a:lstStyle/>
        <a:p>
          <a:r>
            <a:rPr lang="cs-CZ" dirty="0"/>
            <a:t>Konec 19. století:</a:t>
          </a:r>
        </a:p>
        <a:p>
          <a:r>
            <a:rPr lang="cs-CZ" dirty="0"/>
            <a:t>uvolňování, ale bilaterální smlouvy</a:t>
          </a:r>
        </a:p>
      </dgm:t>
    </dgm:pt>
    <dgm:pt modelId="{9E10D6BF-6811-414D-9302-359FD15532F4}" type="parTrans" cxnId="{5C900956-39B9-462A-A077-2B1F401C5C59}">
      <dgm:prSet/>
      <dgm:spPr/>
      <dgm:t>
        <a:bodyPr/>
        <a:lstStyle/>
        <a:p>
          <a:endParaRPr lang="cs-CZ"/>
        </a:p>
      </dgm:t>
    </dgm:pt>
    <dgm:pt modelId="{BE5DEE6A-BC8E-441C-BE5A-89229333DBEC}" type="sibTrans" cxnId="{5C900956-39B9-462A-A077-2B1F401C5C59}">
      <dgm:prSet/>
      <dgm:spPr/>
      <dgm:t>
        <a:bodyPr/>
        <a:lstStyle/>
        <a:p>
          <a:endParaRPr lang="cs-CZ"/>
        </a:p>
      </dgm:t>
    </dgm:pt>
    <dgm:pt modelId="{53DDCBC8-FC7D-46A2-8486-1F6A24933B11}">
      <dgm:prSet phldrT="[Text]"/>
      <dgm:spPr/>
      <dgm:t>
        <a:bodyPr/>
        <a:lstStyle/>
        <a:p>
          <a:r>
            <a:rPr lang="cs-CZ" dirty="0"/>
            <a:t>Po 2. sv. válce:</a:t>
          </a:r>
        </a:p>
        <a:p>
          <a:r>
            <a:rPr lang="cs-CZ" dirty="0"/>
            <a:t>multilaterální smlouvy</a:t>
          </a:r>
        </a:p>
      </dgm:t>
    </dgm:pt>
    <dgm:pt modelId="{E7B62770-E555-42F5-B472-315584711AD0}" type="parTrans" cxnId="{8E961593-571F-41E7-9772-79C638C6CE19}">
      <dgm:prSet/>
      <dgm:spPr/>
      <dgm:t>
        <a:bodyPr/>
        <a:lstStyle/>
        <a:p>
          <a:endParaRPr lang="cs-CZ"/>
        </a:p>
      </dgm:t>
    </dgm:pt>
    <dgm:pt modelId="{FA9ABA93-01A7-436B-9B3F-7A66C2225283}" type="sibTrans" cxnId="{8E961593-571F-41E7-9772-79C638C6CE19}">
      <dgm:prSet/>
      <dgm:spPr/>
      <dgm:t>
        <a:bodyPr/>
        <a:lstStyle/>
        <a:p>
          <a:endParaRPr lang="cs-CZ"/>
        </a:p>
      </dgm:t>
    </dgm:pt>
    <dgm:pt modelId="{38CE2666-98A7-4B57-A496-C698C49019BF}" type="pres">
      <dgm:prSet presAssocID="{DB6383F7-2CB2-4F71-9489-905B5E80C6B4}" presName="CompostProcess" presStyleCnt="0">
        <dgm:presLayoutVars>
          <dgm:dir/>
          <dgm:resizeHandles val="exact"/>
        </dgm:presLayoutVars>
      </dgm:prSet>
      <dgm:spPr/>
    </dgm:pt>
    <dgm:pt modelId="{9A4E01E1-23EB-4487-A93B-54E8330DD322}" type="pres">
      <dgm:prSet presAssocID="{DB6383F7-2CB2-4F71-9489-905B5E80C6B4}" presName="arrow" presStyleLbl="bgShp" presStyleIdx="0" presStyleCnt="1" custLinFactNeighborX="-26152" custLinFactNeighborY="28470"/>
      <dgm:spPr/>
    </dgm:pt>
    <dgm:pt modelId="{CF879776-17D9-41BD-A721-F77FD112B3A8}" type="pres">
      <dgm:prSet presAssocID="{DB6383F7-2CB2-4F71-9489-905B5E80C6B4}" presName="linearProcess" presStyleCnt="0"/>
      <dgm:spPr/>
    </dgm:pt>
    <dgm:pt modelId="{CB1561ED-6152-4C26-9A48-53B0793168C8}" type="pres">
      <dgm:prSet presAssocID="{3C04A912-3369-495C-A916-7D24EB7B6070}" presName="textNode" presStyleLbl="node1" presStyleIdx="0" presStyleCnt="3">
        <dgm:presLayoutVars>
          <dgm:bulletEnabled val="1"/>
        </dgm:presLayoutVars>
      </dgm:prSet>
      <dgm:spPr/>
    </dgm:pt>
    <dgm:pt modelId="{A6E25937-5D0B-4961-B610-E7336941A5CD}" type="pres">
      <dgm:prSet presAssocID="{7283DCCF-ECBB-446D-8430-8F844F88036F}" presName="sibTrans" presStyleCnt="0"/>
      <dgm:spPr/>
    </dgm:pt>
    <dgm:pt modelId="{D3D395EC-951A-45E4-9626-254D98652D41}" type="pres">
      <dgm:prSet presAssocID="{5ABC0B0A-7F15-4807-9D13-86999BBB94C4}" presName="textNode" presStyleLbl="node1" presStyleIdx="1" presStyleCnt="3">
        <dgm:presLayoutVars>
          <dgm:bulletEnabled val="1"/>
        </dgm:presLayoutVars>
      </dgm:prSet>
      <dgm:spPr/>
    </dgm:pt>
    <dgm:pt modelId="{7762D54E-83A4-464B-A57B-E29532D1EA6A}" type="pres">
      <dgm:prSet presAssocID="{BE5DEE6A-BC8E-441C-BE5A-89229333DBEC}" presName="sibTrans" presStyleCnt="0"/>
      <dgm:spPr/>
    </dgm:pt>
    <dgm:pt modelId="{88CA8FE4-C525-490F-BB7C-DB64DAF5E982}" type="pres">
      <dgm:prSet presAssocID="{53DDCBC8-FC7D-46A2-8486-1F6A24933B11}" presName="textNode" presStyleLbl="node1" presStyleIdx="2" presStyleCnt="3">
        <dgm:presLayoutVars>
          <dgm:bulletEnabled val="1"/>
        </dgm:presLayoutVars>
      </dgm:prSet>
      <dgm:spPr/>
    </dgm:pt>
  </dgm:ptLst>
  <dgm:cxnLst>
    <dgm:cxn modelId="{63B69404-3426-485A-9E53-F8365095CE45}" type="presOf" srcId="{3C04A912-3369-495C-A916-7D24EB7B6070}" destId="{CB1561ED-6152-4C26-9A48-53B0793168C8}" srcOrd="0" destOrd="0" presId="urn:microsoft.com/office/officeart/2005/8/layout/hProcess9"/>
    <dgm:cxn modelId="{BFB14312-10E7-4936-B4D2-09A2E41ED86E}" type="presOf" srcId="{5ABC0B0A-7F15-4807-9D13-86999BBB94C4}" destId="{D3D395EC-951A-45E4-9626-254D98652D41}" srcOrd="0" destOrd="0" presId="urn:microsoft.com/office/officeart/2005/8/layout/hProcess9"/>
    <dgm:cxn modelId="{28243133-A11A-4692-ADE1-7CC66E2A7268}" type="presOf" srcId="{DB6383F7-2CB2-4F71-9489-905B5E80C6B4}" destId="{38CE2666-98A7-4B57-A496-C698C49019BF}" srcOrd="0" destOrd="0" presId="urn:microsoft.com/office/officeart/2005/8/layout/hProcess9"/>
    <dgm:cxn modelId="{5C900956-39B9-462A-A077-2B1F401C5C59}" srcId="{DB6383F7-2CB2-4F71-9489-905B5E80C6B4}" destId="{5ABC0B0A-7F15-4807-9D13-86999BBB94C4}" srcOrd="1" destOrd="0" parTransId="{9E10D6BF-6811-414D-9302-359FD15532F4}" sibTransId="{BE5DEE6A-BC8E-441C-BE5A-89229333DBEC}"/>
    <dgm:cxn modelId="{2FE49D7E-0292-4AE7-A4F7-EF3E929246D8}" srcId="{DB6383F7-2CB2-4F71-9489-905B5E80C6B4}" destId="{3C04A912-3369-495C-A916-7D24EB7B6070}" srcOrd="0" destOrd="0" parTransId="{D1FF1FE2-7A88-45E3-8AD9-904D6A454C20}" sibTransId="{7283DCCF-ECBB-446D-8430-8F844F88036F}"/>
    <dgm:cxn modelId="{8E961593-571F-41E7-9772-79C638C6CE19}" srcId="{DB6383F7-2CB2-4F71-9489-905B5E80C6B4}" destId="{53DDCBC8-FC7D-46A2-8486-1F6A24933B11}" srcOrd="2" destOrd="0" parTransId="{E7B62770-E555-42F5-B472-315584711AD0}" sibTransId="{FA9ABA93-01A7-436B-9B3F-7A66C2225283}"/>
    <dgm:cxn modelId="{B6DA54FA-0262-4ACD-813D-280F7B9FB717}" type="presOf" srcId="{53DDCBC8-FC7D-46A2-8486-1F6A24933B11}" destId="{88CA8FE4-C525-490F-BB7C-DB64DAF5E982}" srcOrd="0" destOrd="0" presId="urn:microsoft.com/office/officeart/2005/8/layout/hProcess9"/>
    <dgm:cxn modelId="{1B8AD130-458B-4193-8EF9-48CFFCA00119}" type="presParOf" srcId="{38CE2666-98A7-4B57-A496-C698C49019BF}" destId="{9A4E01E1-23EB-4487-A93B-54E8330DD322}" srcOrd="0" destOrd="0" presId="urn:microsoft.com/office/officeart/2005/8/layout/hProcess9"/>
    <dgm:cxn modelId="{2C940009-C771-497D-965C-0B9206A57133}" type="presParOf" srcId="{38CE2666-98A7-4B57-A496-C698C49019BF}" destId="{CF879776-17D9-41BD-A721-F77FD112B3A8}" srcOrd="1" destOrd="0" presId="urn:microsoft.com/office/officeart/2005/8/layout/hProcess9"/>
    <dgm:cxn modelId="{3D81B196-9996-4465-B57C-448F85FE423F}" type="presParOf" srcId="{CF879776-17D9-41BD-A721-F77FD112B3A8}" destId="{CB1561ED-6152-4C26-9A48-53B0793168C8}" srcOrd="0" destOrd="0" presId="urn:microsoft.com/office/officeart/2005/8/layout/hProcess9"/>
    <dgm:cxn modelId="{F8D7A97C-395D-4060-93D1-005046231A72}" type="presParOf" srcId="{CF879776-17D9-41BD-A721-F77FD112B3A8}" destId="{A6E25937-5D0B-4961-B610-E7336941A5CD}" srcOrd="1" destOrd="0" presId="urn:microsoft.com/office/officeart/2005/8/layout/hProcess9"/>
    <dgm:cxn modelId="{CA4DB1DA-7669-4CAB-B774-5BAA47E06244}" type="presParOf" srcId="{CF879776-17D9-41BD-A721-F77FD112B3A8}" destId="{D3D395EC-951A-45E4-9626-254D98652D41}" srcOrd="2" destOrd="0" presId="urn:microsoft.com/office/officeart/2005/8/layout/hProcess9"/>
    <dgm:cxn modelId="{5A4A70EF-772D-4A61-AE3D-433CE2C40FA0}" type="presParOf" srcId="{CF879776-17D9-41BD-A721-F77FD112B3A8}" destId="{7762D54E-83A4-464B-A57B-E29532D1EA6A}" srcOrd="3" destOrd="0" presId="urn:microsoft.com/office/officeart/2005/8/layout/hProcess9"/>
    <dgm:cxn modelId="{C22AF602-5136-4D6C-B5A3-7717AD646F69}" type="presParOf" srcId="{CF879776-17D9-41BD-A721-F77FD112B3A8}" destId="{88CA8FE4-C525-490F-BB7C-DB64DAF5E98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41631-5880-4E34-87AD-3FE0B2FF16FA}">
      <dsp:nvSpPr>
        <dsp:cNvPr id="0" name=""/>
        <dsp:cNvSpPr/>
      </dsp:nvSpPr>
      <dsp:spPr>
        <a:xfrm>
          <a:off x="0" y="0"/>
          <a:ext cx="9139317" cy="12420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kern="1200" dirty="0"/>
            <a:t>Vztahy mezi státy a mezinárodními organizacemi</a:t>
          </a:r>
        </a:p>
      </dsp:txBody>
      <dsp:txXfrm>
        <a:off x="36379" y="36379"/>
        <a:ext cx="7799037" cy="1169302"/>
      </dsp:txXfrm>
    </dsp:sp>
    <dsp:sp modelId="{01473ACC-92A0-41FA-9311-EEF85886ACE9}">
      <dsp:nvSpPr>
        <dsp:cNvPr id="0" name=""/>
        <dsp:cNvSpPr/>
      </dsp:nvSpPr>
      <dsp:spPr>
        <a:xfrm>
          <a:off x="806410" y="1449070"/>
          <a:ext cx="9139317" cy="12420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kern="1200" dirty="0"/>
            <a:t>Vztahy mezi státem a obchodníkem</a:t>
          </a:r>
        </a:p>
        <a:p>
          <a:pPr marL="0" lvl="0" indent="0" algn="l" defTabSz="1289050">
            <a:lnSpc>
              <a:spcPct val="90000"/>
            </a:lnSpc>
            <a:spcBef>
              <a:spcPct val="0"/>
            </a:spcBef>
            <a:spcAft>
              <a:spcPct val="35000"/>
            </a:spcAft>
            <a:buNone/>
          </a:pPr>
          <a:r>
            <a:rPr lang="cs-CZ" sz="2900" kern="1200" dirty="0"/>
            <a:t>(vztahy mezi EU a obchodníkem)</a:t>
          </a:r>
        </a:p>
      </dsp:txBody>
      <dsp:txXfrm>
        <a:off x="842789" y="1485449"/>
        <a:ext cx="7452809" cy="1169302"/>
      </dsp:txXfrm>
    </dsp:sp>
    <dsp:sp modelId="{1AF99382-B8DE-41C3-8BC5-B9BC8B7A2202}">
      <dsp:nvSpPr>
        <dsp:cNvPr id="0" name=""/>
        <dsp:cNvSpPr/>
      </dsp:nvSpPr>
      <dsp:spPr>
        <a:xfrm>
          <a:off x="1612820" y="2898140"/>
          <a:ext cx="9139317" cy="12420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kern="1200" dirty="0"/>
            <a:t>Vztahy mezi obchodníky navzájem</a:t>
          </a:r>
        </a:p>
      </dsp:txBody>
      <dsp:txXfrm>
        <a:off x="1649199" y="2934519"/>
        <a:ext cx="7452809" cy="1169302"/>
      </dsp:txXfrm>
    </dsp:sp>
    <dsp:sp modelId="{F484D255-2CB2-4688-94C4-594CC4BCAD71}">
      <dsp:nvSpPr>
        <dsp:cNvPr id="0" name=""/>
        <dsp:cNvSpPr/>
      </dsp:nvSpPr>
      <dsp:spPr>
        <a:xfrm>
          <a:off x="8331978" y="941895"/>
          <a:ext cx="807339" cy="80733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cs-CZ" sz="3600" kern="1200"/>
        </a:p>
      </dsp:txBody>
      <dsp:txXfrm>
        <a:off x="8513629" y="941895"/>
        <a:ext cx="444037" cy="607523"/>
      </dsp:txXfrm>
    </dsp:sp>
    <dsp:sp modelId="{CE385BE9-75C0-44EE-83C4-744220448F71}">
      <dsp:nvSpPr>
        <dsp:cNvPr id="0" name=""/>
        <dsp:cNvSpPr/>
      </dsp:nvSpPr>
      <dsp:spPr>
        <a:xfrm>
          <a:off x="9138388" y="2382685"/>
          <a:ext cx="807339" cy="807339"/>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cs-CZ" sz="3600" kern="1200"/>
        </a:p>
      </dsp:txBody>
      <dsp:txXfrm>
        <a:off x="9320039" y="2382685"/>
        <a:ext cx="444037" cy="6075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4E01E1-23EB-4487-A93B-54E8330DD322}">
      <dsp:nvSpPr>
        <dsp:cNvPr id="0" name=""/>
        <dsp:cNvSpPr/>
      </dsp:nvSpPr>
      <dsp:spPr>
        <a:xfrm>
          <a:off x="0" y="0"/>
          <a:ext cx="6908800" cy="289402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1561ED-6152-4C26-9A48-53B0793168C8}">
      <dsp:nvSpPr>
        <dsp:cNvPr id="0" name=""/>
        <dsp:cNvSpPr/>
      </dsp:nvSpPr>
      <dsp:spPr>
        <a:xfrm>
          <a:off x="256381" y="868208"/>
          <a:ext cx="2438400" cy="11576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Protekcionismus:</a:t>
          </a:r>
        </a:p>
        <a:p>
          <a:pPr marL="0" lvl="0" indent="0" algn="ctr" defTabSz="889000">
            <a:lnSpc>
              <a:spcPct val="90000"/>
            </a:lnSpc>
            <a:spcBef>
              <a:spcPct val="0"/>
            </a:spcBef>
            <a:spcAft>
              <a:spcPct val="35000"/>
            </a:spcAft>
            <a:buNone/>
          </a:pPr>
          <a:r>
            <a:rPr lang="cs-CZ" sz="2000" kern="1200" dirty="0"/>
            <a:t>proti MO</a:t>
          </a:r>
        </a:p>
      </dsp:txBody>
      <dsp:txXfrm>
        <a:off x="312891" y="924718"/>
        <a:ext cx="2325380" cy="1044591"/>
      </dsp:txXfrm>
    </dsp:sp>
    <dsp:sp modelId="{D3D395EC-951A-45E4-9626-254D98652D41}">
      <dsp:nvSpPr>
        <dsp:cNvPr id="0" name=""/>
        <dsp:cNvSpPr/>
      </dsp:nvSpPr>
      <dsp:spPr>
        <a:xfrm>
          <a:off x="2844799" y="868208"/>
          <a:ext cx="2438400" cy="11576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Konec 19. století:</a:t>
          </a:r>
        </a:p>
        <a:p>
          <a:pPr marL="0" lvl="0" indent="0" algn="ctr" defTabSz="889000">
            <a:lnSpc>
              <a:spcPct val="90000"/>
            </a:lnSpc>
            <a:spcBef>
              <a:spcPct val="0"/>
            </a:spcBef>
            <a:spcAft>
              <a:spcPct val="35000"/>
            </a:spcAft>
            <a:buNone/>
          </a:pPr>
          <a:r>
            <a:rPr lang="cs-CZ" sz="2000" kern="1200" dirty="0"/>
            <a:t>uvolňování, ale bilaterální smlouvy</a:t>
          </a:r>
        </a:p>
      </dsp:txBody>
      <dsp:txXfrm>
        <a:off x="2901309" y="924718"/>
        <a:ext cx="2325380" cy="1044591"/>
      </dsp:txXfrm>
    </dsp:sp>
    <dsp:sp modelId="{88CA8FE4-C525-490F-BB7C-DB64DAF5E982}">
      <dsp:nvSpPr>
        <dsp:cNvPr id="0" name=""/>
        <dsp:cNvSpPr/>
      </dsp:nvSpPr>
      <dsp:spPr>
        <a:xfrm>
          <a:off x="5433218" y="868208"/>
          <a:ext cx="2438400" cy="11576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cs-CZ" sz="2000" kern="1200" dirty="0"/>
            <a:t>Po 2. sv. válce:</a:t>
          </a:r>
        </a:p>
        <a:p>
          <a:pPr marL="0" lvl="0" indent="0" algn="ctr" defTabSz="889000">
            <a:lnSpc>
              <a:spcPct val="90000"/>
            </a:lnSpc>
            <a:spcBef>
              <a:spcPct val="0"/>
            </a:spcBef>
            <a:spcAft>
              <a:spcPct val="35000"/>
            </a:spcAft>
            <a:buNone/>
          </a:pPr>
          <a:r>
            <a:rPr lang="cs-CZ" sz="2000" kern="1200" dirty="0"/>
            <a:t>multilaterální smlouvy</a:t>
          </a:r>
        </a:p>
      </dsp:txBody>
      <dsp:txXfrm>
        <a:off x="5489728" y="924718"/>
        <a:ext cx="2325380" cy="104459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JUDr. Radovan Malachta</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A9039D6B-799E-F449-83E9-C13BAA09AF7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JUDr. Radovan Malachta</a:t>
            </a:r>
            <a:endParaRPr lang="cs-CZ" dirty="0"/>
          </a:p>
        </p:txBody>
      </p:sp>
      <p:pic>
        <p:nvPicPr>
          <p:cNvPr id="10" name="Obrázek 8">
            <a:extLst>
              <a:ext uri="{FF2B5EF4-FFF2-40B4-BE49-F238E27FC236}">
                <a16:creationId xmlns:a16="http://schemas.microsoft.com/office/drawing/2014/main" id="{DD6941B3-7740-5745-9EAD-9C3115979A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JUDr. Radovan Malachta</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6CF9942-BE26-4A4C-A2D8-ABA21EDF53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JUDr. Radovan Malachta</a:t>
            </a:r>
            <a:endParaRPr lang="cs-CZ" dirty="0"/>
          </a:p>
        </p:txBody>
      </p:sp>
      <p:pic>
        <p:nvPicPr>
          <p:cNvPr id="11" name="Obrázek 8">
            <a:extLst>
              <a:ext uri="{FF2B5EF4-FFF2-40B4-BE49-F238E27FC236}">
                <a16:creationId xmlns:a16="http://schemas.microsoft.com/office/drawing/2014/main" id="{883B3136-B228-D44A-AB43-48B383AAACD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1">
                <a:solidFill>
                  <a:srgbClr val="0000DC"/>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11/15/2024</a:t>
            </a:fld>
            <a:endParaRPr lang="en-US"/>
          </a:p>
        </p:txBody>
      </p:sp>
      <p:sp>
        <p:nvSpPr>
          <p:cNvPr id="6" name="Holder 6"/>
          <p:cNvSpPr>
            <a:spLocks noGrp="1"/>
          </p:cNvSpPr>
          <p:nvPr>
            <p:ph type="sldNum" sz="quarter" idx="7"/>
          </p:nvPr>
        </p:nvSpPr>
        <p:spPr/>
        <p:txBody>
          <a:bodyPr lIns="0" tIns="0" rIns="0" bIns="0"/>
          <a:lstStyle>
            <a:lvl1pPr>
              <a:defRPr sz="1200" b="0" i="0">
                <a:solidFill>
                  <a:srgbClr val="0000DC"/>
                </a:solidFill>
                <a:latin typeface="Arial"/>
                <a:cs typeface="Arial"/>
              </a:defRPr>
            </a:lvl1pPr>
          </a:lstStyle>
          <a:p>
            <a:pPr marL="38100">
              <a:lnSpc>
                <a:spcPts val="1425"/>
              </a:lnSpc>
              <a:tabLst>
                <a:tab pos="344170" algn="l"/>
              </a:tabLst>
            </a:pPr>
            <a:fld id="{81D60167-4931-47E6-BA6A-407CBD079E47}" type="slidenum">
              <a:rPr spc="-5" dirty="0"/>
              <a:t>‹#›</a:t>
            </a:fld>
            <a:r>
              <a:rPr spc="-5" dirty="0"/>
              <a:t>	</a:t>
            </a:r>
            <a:r>
              <a:rPr spc="-15" dirty="0"/>
              <a:t>JUDr. </a:t>
            </a:r>
            <a:r>
              <a:rPr spc="-5" dirty="0"/>
              <a:t>Malachta Radovan </a:t>
            </a:r>
            <a:r>
              <a:rPr dirty="0"/>
              <a:t>-</a:t>
            </a:r>
            <a:r>
              <a:rPr spc="-40" dirty="0"/>
              <a:t> </a:t>
            </a:r>
            <a:r>
              <a:rPr spc="-5" dirty="0"/>
              <a:t>KMEP</a:t>
            </a:r>
          </a:p>
        </p:txBody>
      </p:sp>
    </p:spTree>
    <p:extLst>
      <p:ext uri="{BB962C8B-B14F-4D97-AF65-F5344CB8AC3E}">
        <p14:creationId xmlns:p14="http://schemas.microsoft.com/office/powerpoint/2010/main" val="1406876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JUDr. Malachta Radovan - KMEP</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83972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JUDr. Radovan Malachta</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D544807-CCC8-C147-BC84-731878E3FF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JUDr. Radovan Malachta</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2B69AC62-8722-274E-BC02-F54E66A1027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A8614ED3-CCC3-4849-B628-61C3AB8D1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672C6AD4-B64D-9447-94F1-1732886380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JUDr. Radovan Malachta</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3" name="Obrázek 8">
            <a:extLst>
              <a:ext uri="{FF2B5EF4-FFF2-40B4-BE49-F238E27FC236}">
                <a16:creationId xmlns:a16="http://schemas.microsoft.com/office/drawing/2014/main" id="{BD079056-37C1-BB41-A10B-5467FD1004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81F1F6BC-132D-3746-8DEA-8E0070523DA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21663280-9DA9-6D46-9A85-58C09D41A6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JUDr. Radovan Malachta</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4789C4D8-85B1-0E4B-80EB-3DD1C97BF8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JUDr. Radovan Malachta</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1"/>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18.xml"/><Relationship Id="rId4" Type="http://schemas.openxmlformats.org/officeDocument/2006/relationships/image" Target="../media/image2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18.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hyperlink" Target="https://www.mfcr.cz/cs/zahranici-a-eu/dohody-o-podpore-a-ochrane-investic/prehled-dohod-o-podpore-a-ochrane-invest" TargetMode="External"/><Relationship Id="rId2" Type="http://schemas.openxmlformats.org/officeDocument/2006/relationships/hyperlink" Target="https://www.mfcr.cz/cs/zahranici-a-eu/smlouvy-o-zamezeni-dvojiho-zdaneni/prehled-platnych-smluv" TargetMode="External"/><Relationship Id="rId1" Type="http://schemas.openxmlformats.org/officeDocument/2006/relationships/slideLayout" Target="../slideLayouts/slideLayout2.xml"/><Relationship Id="rId5" Type="http://schemas.openxmlformats.org/officeDocument/2006/relationships/hyperlink" Target="https://www.zakonyprolidi.cz/cs/1960-114" TargetMode="External"/><Relationship Id="rId4" Type="http://schemas.openxmlformats.org/officeDocument/2006/relationships/hyperlink" Target="https://www.zakonyprolidi.cz/cs/1949-3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a:t>JUDr. Radovan Malachta</a:t>
            </a:r>
            <a:endParaRPr lang="cs-CZ" dirty="0"/>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a:xfrm>
            <a:off x="347467" y="1997945"/>
            <a:ext cx="11361600" cy="1330347"/>
          </a:xfrm>
        </p:spPr>
        <p:txBody>
          <a:bodyPr/>
          <a:lstStyle/>
          <a:p>
            <a:r>
              <a:rPr lang="cs-CZ" sz="4800" dirty="0">
                <a:solidFill>
                  <a:srgbClr val="C00000"/>
                </a:solidFill>
              </a:rPr>
              <a:t>Základy práva pro neprávníky</a:t>
            </a:r>
            <a:br>
              <a:rPr lang="cs-CZ" sz="4800" dirty="0"/>
            </a:br>
            <a:r>
              <a:rPr lang="cs-CZ" sz="4000" dirty="0"/>
              <a:t>BDM101K</a:t>
            </a:r>
            <a:br>
              <a:rPr lang="cs-CZ" sz="4000" dirty="0"/>
            </a:br>
            <a:br>
              <a:rPr lang="cs-CZ" sz="4000" dirty="0"/>
            </a:br>
            <a:r>
              <a:rPr lang="cs-CZ" sz="4000" dirty="0"/>
              <a:t>Úvod do práva mezinárodního obchodu – specializační blok II</a:t>
            </a:r>
            <a:br>
              <a:rPr lang="cs-CZ" sz="4000" dirty="0"/>
            </a:br>
            <a:endParaRPr lang="cs-CZ" sz="4800" dirty="0"/>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262226" y="4011568"/>
            <a:ext cx="11361600" cy="849881"/>
          </a:xfrm>
        </p:spPr>
        <p:txBody>
          <a:bodyPr/>
          <a:lstStyle/>
          <a:p>
            <a:endParaRPr lang="cs-CZ" sz="2800" dirty="0">
              <a:solidFill>
                <a:schemeClr val="tx2"/>
              </a:solidFill>
            </a:endParaRPr>
          </a:p>
          <a:p>
            <a:endParaRPr lang="cs-CZ" sz="2800" dirty="0">
              <a:solidFill>
                <a:schemeClr val="tx2"/>
              </a:solidFill>
            </a:endParaRPr>
          </a:p>
          <a:p>
            <a:endParaRPr lang="cs-CZ" sz="2800" dirty="0">
              <a:solidFill>
                <a:schemeClr val="tx2"/>
              </a:solidFill>
            </a:endParaRPr>
          </a:p>
          <a:p>
            <a:r>
              <a:rPr lang="cs-CZ" sz="2800" dirty="0">
                <a:solidFill>
                  <a:schemeClr val="tx2"/>
                </a:solidFill>
              </a:rPr>
              <a:t>JUDr. Radovan Malachta, Ph.D.</a:t>
            </a:r>
          </a:p>
          <a:p>
            <a:r>
              <a:rPr lang="cs-CZ" sz="2800" dirty="0">
                <a:solidFill>
                  <a:schemeClr val="tx2"/>
                </a:solidFill>
              </a:rPr>
              <a:t>Podzimní semestr 2024</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JUDr. Malachta Radovan - KMEP</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Protekcionismus. Liberalizace</a:t>
            </a:r>
          </a:p>
        </p:txBody>
      </p:sp>
      <p:sp>
        <p:nvSpPr>
          <p:cNvPr id="5" name="Zástupný symbol pro obsah 4"/>
          <p:cNvSpPr>
            <a:spLocks noGrp="1"/>
          </p:cNvSpPr>
          <p:nvPr>
            <p:ph idx="1"/>
          </p:nvPr>
        </p:nvSpPr>
        <p:spPr>
          <a:xfrm>
            <a:off x="720000" y="1692002"/>
            <a:ext cx="10753200" cy="2606621"/>
          </a:xfrm>
          <a:solidFill>
            <a:schemeClr val="accent4">
              <a:lumMod val="20000"/>
              <a:lumOff val="80000"/>
            </a:schemeClr>
          </a:solidFill>
          <a:ln>
            <a:solidFill>
              <a:srgbClr val="0000DC"/>
            </a:solidFill>
          </a:ln>
        </p:spPr>
        <p:txBody>
          <a:bodyPr/>
          <a:lstStyle/>
          <a:p>
            <a:pPr>
              <a:lnSpc>
                <a:spcPct val="100000"/>
              </a:lnSpc>
            </a:pPr>
            <a:r>
              <a:rPr lang="cs-CZ" sz="2400" dirty="0"/>
              <a:t>mezinárodní obchod a novověk</a:t>
            </a:r>
          </a:p>
          <a:p>
            <a:pPr>
              <a:lnSpc>
                <a:spcPct val="100000"/>
              </a:lnSpc>
            </a:pPr>
            <a:r>
              <a:rPr lang="cs-CZ" sz="2400" dirty="0"/>
              <a:t>protekcionismus (proti MO) – merkantilismus</a:t>
            </a:r>
          </a:p>
          <a:p>
            <a:pPr>
              <a:lnSpc>
                <a:spcPct val="100000"/>
              </a:lnSpc>
            </a:pPr>
            <a:r>
              <a:rPr lang="cs-CZ" sz="2400" dirty="0"/>
              <a:t>uvolňování na konci 19. století (dvoustranné smlouvy)</a:t>
            </a:r>
          </a:p>
          <a:p>
            <a:pPr>
              <a:lnSpc>
                <a:spcPct val="100000"/>
              </a:lnSpc>
            </a:pPr>
            <a:r>
              <a:rPr lang="cs-CZ" sz="2400" dirty="0"/>
              <a:t>WWI, období mezi válkami </a:t>
            </a:r>
          </a:p>
          <a:p>
            <a:pPr>
              <a:lnSpc>
                <a:spcPct val="100000"/>
              </a:lnSpc>
            </a:pPr>
            <a:r>
              <a:rPr lang="cs-CZ" sz="2400" dirty="0"/>
              <a:t>vývoj po WWII (liberalizace, mnohostranné smlouvy)</a:t>
            </a:r>
          </a:p>
          <a:p>
            <a:pPr>
              <a:lnSpc>
                <a:spcPct val="100000"/>
              </a:lnSpc>
            </a:pPr>
            <a:r>
              <a:rPr lang="cs-CZ" sz="2400" dirty="0"/>
              <a:t>nástroje protekcionismu – cla, kvóty, … </a:t>
            </a:r>
          </a:p>
          <a:p>
            <a:pPr>
              <a:lnSpc>
                <a:spcPct val="100000"/>
              </a:lnSpc>
            </a:pPr>
            <a:r>
              <a:rPr lang="cs-CZ" sz="2400" dirty="0"/>
              <a:t>liberalizace </a:t>
            </a:r>
          </a:p>
          <a:p>
            <a:endParaRPr lang="cs-CZ" dirty="0"/>
          </a:p>
        </p:txBody>
      </p:sp>
      <p:graphicFrame>
        <p:nvGraphicFramePr>
          <p:cNvPr id="6" name="Diagram 5">
            <a:extLst>
              <a:ext uri="{FF2B5EF4-FFF2-40B4-BE49-F238E27FC236}">
                <a16:creationId xmlns:a16="http://schemas.microsoft.com/office/drawing/2014/main" id="{E6223F70-A61D-4CE4-8979-5273728A1FD9}"/>
              </a:ext>
            </a:extLst>
          </p:cNvPr>
          <p:cNvGraphicFramePr/>
          <p:nvPr/>
        </p:nvGraphicFramePr>
        <p:xfrm>
          <a:off x="2126268" y="3816298"/>
          <a:ext cx="8128000" cy="2894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7898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653872"/>
            <a:ext cx="10288270" cy="574675"/>
          </a:xfrm>
          <a:prstGeom prst="rect">
            <a:avLst/>
          </a:prstGeom>
        </p:spPr>
        <p:txBody>
          <a:bodyPr vert="horz" wrap="square" lIns="0" tIns="12700" rIns="0" bIns="0" rtlCol="0">
            <a:spAutoFit/>
          </a:bodyPr>
          <a:lstStyle/>
          <a:p>
            <a:pPr marL="12700">
              <a:lnSpc>
                <a:spcPct val="100000"/>
              </a:lnSpc>
              <a:spcBef>
                <a:spcPts val="100"/>
              </a:spcBef>
            </a:pPr>
            <a:r>
              <a:rPr sz="3600" i="0" spc="-5" dirty="0">
                <a:latin typeface="Arial"/>
                <a:cs typeface="Arial"/>
              </a:rPr>
              <a:t>2) Vztahy mezi státem </a:t>
            </a:r>
            <a:r>
              <a:rPr sz="3600" i="0" dirty="0">
                <a:latin typeface="Arial"/>
                <a:cs typeface="Arial"/>
              </a:rPr>
              <a:t>a </a:t>
            </a:r>
            <a:r>
              <a:rPr sz="3600" i="0" spc="-5" dirty="0">
                <a:latin typeface="Arial"/>
                <a:cs typeface="Arial"/>
              </a:rPr>
              <a:t>subjekty </a:t>
            </a:r>
            <a:r>
              <a:rPr sz="3600" i="0" spc="-10" dirty="0">
                <a:latin typeface="Arial"/>
                <a:cs typeface="Arial"/>
              </a:rPr>
              <a:t>na </a:t>
            </a:r>
            <a:r>
              <a:rPr sz="3600" i="0" spc="-5" dirty="0">
                <a:latin typeface="Arial"/>
                <a:cs typeface="Arial"/>
              </a:rPr>
              <a:t>jeho</a:t>
            </a:r>
            <a:r>
              <a:rPr sz="3600" i="0" spc="5" dirty="0">
                <a:latin typeface="Arial"/>
                <a:cs typeface="Arial"/>
              </a:rPr>
              <a:t> </a:t>
            </a:r>
            <a:r>
              <a:rPr sz="3600" i="0" dirty="0">
                <a:latin typeface="Arial"/>
                <a:cs typeface="Arial"/>
              </a:rPr>
              <a:t>území</a:t>
            </a:r>
            <a:endParaRPr sz="3600">
              <a:latin typeface="Arial"/>
              <a:cs typeface="Arial"/>
            </a:endParaRPr>
          </a:p>
        </p:txBody>
      </p:sp>
      <p:sp>
        <p:nvSpPr>
          <p:cNvPr id="3" name="object 3"/>
          <p:cNvSpPr/>
          <p:nvPr/>
        </p:nvSpPr>
        <p:spPr>
          <a:xfrm>
            <a:off x="719327" y="1691639"/>
            <a:ext cx="10753725" cy="1419225"/>
          </a:xfrm>
          <a:custGeom>
            <a:avLst/>
            <a:gdLst/>
            <a:ahLst/>
            <a:cxnLst/>
            <a:rect l="l" t="t" r="r" b="b"/>
            <a:pathLst>
              <a:path w="10753725" h="1419225">
                <a:moveTo>
                  <a:pt x="0" y="1418843"/>
                </a:moveTo>
                <a:lnTo>
                  <a:pt x="10753344" y="1418843"/>
                </a:lnTo>
                <a:lnTo>
                  <a:pt x="10753344" y="0"/>
                </a:lnTo>
                <a:lnTo>
                  <a:pt x="0" y="0"/>
                </a:lnTo>
                <a:lnTo>
                  <a:pt x="0" y="1418843"/>
                </a:lnTo>
                <a:close/>
              </a:path>
            </a:pathLst>
          </a:custGeom>
          <a:ln w="9143">
            <a:solidFill>
              <a:srgbClr val="0000DC"/>
            </a:solidFill>
          </a:ln>
        </p:spPr>
        <p:txBody>
          <a:bodyPr wrap="square" lIns="0" tIns="0" rIns="0" bIns="0" rtlCol="0"/>
          <a:lstStyle/>
          <a:p>
            <a:endParaRPr/>
          </a:p>
        </p:txBody>
      </p:sp>
      <p:sp>
        <p:nvSpPr>
          <p:cNvPr id="4" name="object 4"/>
          <p:cNvSpPr txBox="1"/>
          <p:nvPr/>
        </p:nvSpPr>
        <p:spPr>
          <a:xfrm>
            <a:off x="779170" y="1591315"/>
            <a:ext cx="8098155" cy="1305560"/>
          </a:xfrm>
          <a:prstGeom prst="rect">
            <a:avLst/>
          </a:prstGeom>
        </p:spPr>
        <p:txBody>
          <a:bodyPr vert="horz" wrap="square" lIns="0" tIns="225425" rIns="0" bIns="0" rtlCol="0">
            <a:spAutoFit/>
          </a:bodyPr>
          <a:lstStyle/>
          <a:p>
            <a:pPr marL="192405" indent="-180340">
              <a:lnSpc>
                <a:spcPct val="100000"/>
              </a:lnSpc>
              <a:spcBef>
                <a:spcPts val="1775"/>
              </a:spcBef>
              <a:buClr>
                <a:srgbClr val="0000DC"/>
              </a:buClr>
              <a:buChar char="̶"/>
              <a:tabLst>
                <a:tab pos="192405" algn="l"/>
                <a:tab pos="193040" algn="l"/>
              </a:tabLst>
            </a:pPr>
            <a:r>
              <a:rPr sz="2800" dirty="0">
                <a:latin typeface="Arial"/>
                <a:cs typeface="Arial"/>
              </a:rPr>
              <a:t>upraveny </a:t>
            </a:r>
            <a:r>
              <a:rPr sz="2800" spc="-5" dirty="0">
                <a:solidFill>
                  <a:srgbClr val="0000DC"/>
                </a:solidFill>
                <a:latin typeface="Arial"/>
                <a:cs typeface="Arial"/>
              </a:rPr>
              <a:t>vnitrostátním veřejným</a:t>
            </a:r>
            <a:r>
              <a:rPr sz="2800" spc="15" dirty="0">
                <a:solidFill>
                  <a:srgbClr val="0000DC"/>
                </a:solidFill>
                <a:latin typeface="Arial"/>
                <a:cs typeface="Arial"/>
              </a:rPr>
              <a:t> </a:t>
            </a:r>
            <a:r>
              <a:rPr sz="2800" spc="-5" dirty="0">
                <a:solidFill>
                  <a:srgbClr val="0000DC"/>
                </a:solidFill>
                <a:latin typeface="Arial"/>
                <a:cs typeface="Arial"/>
              </a:rPr>
              <a:t>právem</a:t>
            </a:r>
            <a:endParaRPr sz="2800">
              <a:latin typeface="Arial"/>
              <a:cs typeface="Arial"/>
            </a:endParaRPr>
          </a:p>
          <a:p>
            <a:pPr marL="192405" indent="-180340">
              <a:lnSpc>
                <a:spcPct val="100000"/>
              </a:lnSpc>
              <a:spcBef>
                <a:spcPts val="1680"/>
              </a:spcBef>
              <a:buClr>
                <a:srgbClr val="0000DC"/>
              </a:buClr>
              <a:buChar char="̶"/>
              <a:tabLst>
                <a:tab pos="192405" algn="l"/>
                <a:tab pos="193040" algn="l"/>
              </a:tabLst>
            </a:pPr>
            <a:r>
              <a:rPr sz="2800" spc="-5" dirty="0">
                <a:latin typeface="Arial"/>
                <a:cs typeface="Arial"/>
              </a:rPr>
              <a:t>upraveny </a:t>
            </a:r>
            <a:r>
              <a:rPr sz="2800" spc="-5" dirty="0">
                <a:solidFill>
                  <a:srgbClr val="0000DC"/>
                </a:solidFill>
                <a:latin typeface="Arial"/>
                <a:cs typeface="Arial"/>
              </a:rPr>
              <a:t>právem EU </a:t>
            </a:r>
            <a:r>
              <a:rPr sz="2800" spc="-5" dirty="0">
                <a:latin typeface="Arial"/>
                <a:cs typeface="Arial"/>
              </a:rPr>
              <a:t>(vnější obchodní </a:t>
            </a:r>
            <a:r>
              <a:rPr sz="2800" dirty="0">
                <a:latin typeface="Arial"/>
                <a:cs typeface="Arial"/>
              </a:rPr>
              <a:t>vztahy</a:t>
            </a:r>
            <a:r>
              <a:rPr sz="2800" spc="45" dirty="0">
                <a:latin typeface="Arial"/>
                <a:cs typeface="Arial"/>
              </a:rPr>
              <a:t> </a:t>
            </a:r>
            <a:r>
              <a:rPr sz="2800" spc="-10" dirty="0">
                <a:latin typeface="Arial"/>
                <a:cs typeface="Arial"/>
              </a:rPr>
              <a:t>EU)</a:t>
            </a:r>
            <a:endParaRPr sz="2800">
              <a:latin typeface="Arial"/>
              <a:cs typeface="Arial"/>
            </a:endParaRPr>
          </a:p>
        </p:txBody>
      </p:sp>
      <p:sp>
        <p:nvSpPr>
          <p:cNvPr id="5" name="object 5"/>
          <p:cNvSpPr txBox="1"/>
          <p:nvPr/>
        </p:nvSpPr>
        <p:spPr>
          <a:xfrm>
            <a:off x="1621916" y="4365752"/>
            <a:ext cx="4037329" cy="452120"/>
          </a:xfrm>
          <a:prstGeom prst="rect">
            <a:avLst/>
          </a:prstGeom>
        </p:spPr>
        <p:txBody>
          <a:bodyPr vert="horz" wrap="square" lIns="0" tIns="12065" rIns="0" bIns="0" rtlCol="0">
            <a:spAutoFit/>
          </a:bodyPr>
          <a:lstStyle/>
          <a:p>
            <a:pPr marL="12700">
              <a:lnSpc>
                <a:spcPct val="100000"/>
              </a:lnSpc>
              <a:spcBef>
                <a:spcPts val="95"/>
              </a:spcBef>
            </a:pPr>
            <a:r>
              <a:rPr sz="2800" i="1" spc="-5" dirty="0">
                <a:latin typeface="Arial"/>
                <a:cs typeface="Arial"/>
              </a:rPr>
              <a:t>Kdy vstoupila </a:t>
            </a:r>
            <a:r>
              <a:rPr sz="2800" i="1" spc="-10" dirty="0">
                <a:latin typeface="Arial"/>
                <a:cs typeface="Arial"/>
              </a:rPr>
              <a:t>ČR </a:t>
            </a:r>
            <a:r>
              <a:rPr sz="2800" i="1" spc="-5" dirty="0">
                <a:latin typeface="Arial"/>
                <a:cs typeface="Arial"/>
              </a:rPr>
              <a:t>do</a:t>
            </a:r>
            <a:r>
              <a:rPr sz="2800" i="1" spc="-10" dirty="0">
                <a:latin typeface="Arial"/>
                <a:cs typeface="Arial"/>
              </a:rPr>
              <a:t> </a:t>
            </a:r>
            <a:r>
              <a:rPr sz="2800" i="1" spc="-5" dirty="0">
                <a:latin typeface="Arial"/>
                <a:cs typeface="Arial"/>
              </a:rPr>
              <a:t>EU?</a:t>
            </a:r>
            <a:endParaRPr sz="2800">
              <a:latin typeface="Arial"/>
              <a:cs typeface="Arial"/>
            </a:endParaRPr>
          </a:p>
        </p:txBody>
      </p:sp>
      <p:sp>
        <p:nvSpPr>
          <p:cNvPr id="6" name="object 6"/>
          <p:cNvSpPr/>
          <p:nvPr/>
        </p:nvSpPr>
        <p:spPr>
          <a:xfrm>
            <a:off x="414527" y="3753611"/>
            <a:ext cx="1071372" cy="1071371"/>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6096000" y="4338828"/>
            <a:ext cx="4302252" cy="2071116"/>
          </a:xfrm>
          <a:prstGeom prst="rect">
            <a:avLst/>
          </a:prstGeom>
          <a:blipFill>
            <a:blip r:embed="rId3" cstate="print"/>
            <a:stretch>
              <a:fillRect/>
            </a:stretch>
          </a:blipFill>
        </p:spPr>
        <p:txBody>
          <a:bodyPr wrap="square" lIns="0" tIns="0" rIns="0" bIns="0" rtlCol="0"/>
          <a:lstStyle/>
          <a:p>
            <a:endParaRPr/>
          </a:p>
        </p:txBody>
      </p:sp>
      <p:sp>
        <p:nvSpPr>
          <p:cNvPr id="12" name="object 12"/>
          <p:cNvSpPr txBox="1">
            <a:spLocks noGrp="1"/>
          </p:cNvSpPr>
          <p:nvPr>
            <p:ph type="sldNum" sz="quarter" idx="7"/>
          </p:nvPr>
        </p:nvSpPr>
        <p:spPr>
          <a:xfrm>
            <a:off x="414000" y="6264232"/>
            <a:ext cx="2657004" cy="179536"/>
          </a:xfrm>
          <a:prstGeom prst="rect">
            <a:avLst/>
          </a:prstGeom>
        </p:spPr>
        <p:txBody>
          <a:bodyPr vert="horz" wrap="square" lIns="0" tIns="0" rIns="0" bIns="0" rtlCol="0">
            <a:spAutoFit/>
          </a:bodyPr>
          <a:lstStyle/>
          <a:p>
            <a:pPr marL="38100">
              <a:lnSpc>
                <a:spcPts val="1425"/>
              </a:lnSpc>
              <a:tabLst>
                <a:tab pos="344170" algn="l"/>
              </a:tabLst>
            </a:pPr>
            <a:fld id="{81D60167-4931-47E6-BA6A-407CBD079E47}" type="slidenum">
              <a:rPr spc="-5" dirty="0"/>
              <a:t>11</a:t>
            </a:fld>
            <a:r>
              <a:rPr spc="-5" dirty="0"/>
              <a:t>	</a:t>
            </a:r>
            <a:r>
              <a:rPr spc="-15" dirty="0"/>
              <a:t>JUDr. </a:t>
            </a:r>
            <a:r>
              <a:rPr spc="-5" dirty="0"/>
              <a:t>Malachta Radovan </a:t>
            </a:r>
            <a:r>
              <a:rPr dirty="0"/>
              <a:t>-</a:t>
            </a:r>
            <a:r>
              <a:rPr spc="-40" dirty="0"/>
              <a:t> </a:t>
            </a:r>
            <a:r>
              <a:rPr spc="-5" dirty="0"/>
              <a:t>KMEP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6AB62-0217-2519-472B-16A1A96C87EB}"/>
            </a:ext>
          </a:extLst>
        </p:cNvPr>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52CE6A6-BC27-B7AB-B130-C97CCB5C4585}"/>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B59C0A0C-D7DA-64A1-92A9-7CD42312584F}"/>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9FF9780A-D65D-4048-3C55-FC93603B1085}"/>
              </a:ext>
            </a:extLst>
          </p:cNvPr>
          <p:cNvSpPr>
            <a:spLocks noGrp="1"/>
          </p:cNvSpPr>
          <p:nvPr>
            <p:ph type="title"/>
          </p:nvPr>
        </p:nvSpPr>
        <p:spPr/>
        <p:txBody>
          <a:bodyPr/>
          <a:lstStyle/>
          <a:p>
            <a:r>
              <a:rPr lang="cs-CZ" dirty="0"/>
              <a:t>Zdroje právní úpravy</a:t>
            </a:r>
          </a:p>
        </p:txBody>
      </p:sp>
      <p:sp>
        <p:nvSpPr>
          <p:cNvPr id="5" name="Zástupný obsah 4">
            <a:extLst>
              <a:ext uri="{FF2B5EF4-FFF2-40B4-BE49-F238E27FC236}">
                <a16:creationId xmlns:a16="http://schemas.microsoft.com/office/drawing/2014/main" id="{47AACD44-D5C4-3FE9-61BB-F4A2B057D829}"/>
              </a:ext>
            </a:extLst>
          </p:cNvPr>
          <p:cNvSpPr>
            <a:spLocks noGrp="1"/>
          </p:cNvSpPr>
          <p:nvPr>
            <p:ph idx="1"/>
          </p:nvPr>
        </p:nvSpPr>
        <p:spPr/>
        <p:txBody>
          <a:bodyPr/>
          <a:lstStyle/>
          <a:p>
            <a:r>
              <a:rPr lang="cs-CZ" dirty="0">
                <a:solidFill>
                  <a:schemeClr val="tx2"/>
                </a:solidFill>
              </a:rPr>
              <a:t>vnitrostátní veřejné právo</a:t>
            </a:r>
          </a:p>
          <a:p>
            <a:pPr lvl="1"/>
            <a:r>
              <a:rPr lang="cs-CZ" sz="2400" dirty="0"/>
              <a:t>ústavní, finanční, správní, trestní, PDV</a:t>
            </a:r>
          </a:p>
          <a:p>
            <a:pPr marL="72000" indent="0">
              <a:buNone/>
            </a:pPr>
            <a:endParaRPr lang="cs-CZ" dirty="0"/>
          </a:p>
          <a:p>
            <a:r>
              <a:rPr lang="cs-CZ" dirty="0">
                <a:solidFill>
                  <a:schemeClr val="tx2"/>
                </a:solidFill>
              </a:rPr>
              <a:t>unijní právo</a:t>
            </a:r>
          </a:p>
          <a:p>
            <a:pPr lvl="1"/>
            <a:r>
              <a:rPr lang="cs-CZ" sz="2400" dirty="0"/>
              <a:t>typicky společná obchodní politika (a v rámci ní tzv. autonomní nástroje SOP)</a:t>
            </a:r>
          </a:p>
          <a:p>
            <a:pPr marL="324000" lvl="1" indent="0">
              <a:buNone/>
            </a:pPr>
            <a:endParaRPr lang="cs-CZ" dirty="0"/>
          </a:p>
        </p:txBody>
      </p:sp>
    </p:spTree>
    <p:extLst>
      <p:ext uri="{BB962C8B-B14F-4D97-AF65-F5344CB8AC3E}">
        <p14:creationId xmlns:p14="http://schemas.microsoft.com/office/powerpoint/2010/main" val="395815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224BCE9-8F26-4E39-9934-2563AFA12E02}"/>
              </a:ext>
            </a:extLst>
          </p:cNvPr>
          <p:cNvSpPr>
            <a:spLocks noGrp="1"/>
          </p:cNvSpPr>
          <p:nvPr>
            <p:ph type="ftr" sz="quarter" idx="10"/>
          </p:nvPr>
        </p:nvSpPr>
        <p:spPr/>
        <p:txBody>
          <a:bodyPr/>
          <a:lstStyle/>
          <a:p>
            <a:r>
              <a:rPr lang="cs-CZ"/>
              <a:t>JUDr. Malachta Radovan - KMEP</a:t>
            </a:r>
            <a:endParaRPr lang="cs-CZ" dirty="0"/>
          </a:p>
        </p:txBody>
      </p:sp>
      <p:sp>
        <p:nvSpPr>
          <p:cNvPr id="3" name="Zástupný symbol pro číslo snímku 2">
            <a:extLst>
              <a:ext uri="{FF2B5EF4-FFF2-40B4-BE49-F238E27FC236}">
                <a16:creationId xmlns:a16="http://schemas.microsoft.com/office/drawing/2014/main" id="{E0E44C6D-52CE-4AB1-A672-EC5BEEB4C8E2}"/>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CCEDB4E6-6AF0-4851-A03F-A86F0D8C4E79}"/>
              </a:ext>
            </a:extLst>
          </p:cNvPr>
          <p:cNvSpPr>
            <a:spLocks noGrp="1"/>
          </p:cNvSpPr>
          <p:nvPr>
            <p:ph type="title"/>
          </p:nvPr>
        </p:nvSpPr>
        <p:spPr/>
        <p:txBody>
          <a:bodyPr/>
          <a:lstStyle/>
          <a:p>
            <a:r>
              <a:rPr lang="cs-CZ" dirty="0"/>
              <a:t>EU </a:t>
            </a:r>
          </a:p>
        </p:txBody>
      </p:sp>
      <p:sp>
        <p:nvSpPr>
          <p:cNvPr id="5" name="Zástupný symbol pro obsah 4">
            <a:extLst>
              <a:ext uri="{FF2B5EF4-FFF2-40B4-BE49-F238E27FC236}">
                <a16:creationId xmlns:a16="http://schemas.microsoft.com/office/drawing/2014/main" id="{F40DCC48-5A02-469A-9AF5-8E683E987228}"/>
              </a:ext>
            </a:extLst>
          </p:cNvPr>
          <p:cNvSpPr>
            <a:spLocks noGrp="1"/>
          </p:cNvSpPr>
          <p:nvPr>
            <p:ph idx="1"/>
          </p:nvPr>
        </p:nvSpPr>
        <p:spPr>
          <a:xfrm>
            <a:off x="720000" y="1290711"/>
            <a:ext cx="10753200" cy="4148555"/>
          </a:xfrm>
          <a:solidFill>
            <a:schemeClr val="accent4">
              <a:lumMod val="20000"/>
              <a:lumOff val="80000"/>
            </a:schemeClr>
          </a:solidFill>
          <a:ln>
            <a:solidFill>
              <a:schemeClr val="tx2"/>
            </a:solidFill>
          </a:ln>
        </p:spPr>
        <p:txBody>
          <a:bodyPr/>
          <a:lstStyle/>
          <a:p>
            <a:r>
              <a:rPr lang="cs-CZ" sz="2400" dirty="0"/>
              <a:t>vnější ekonomické vztahy – výlučná pravomoc EU – tzn. členské státy si neupravují vnější ekonomické vztahy samy</a:t>
            </a:r>
          </a:p>
          <a:p>
            <a:pPr lvl="1"/>
            <a:r>
              <a:rPr lang="cs-CZ" sz="1800" dirty="0"/>
              <a:t>čl. 3 SFEU – celní unie, společná obchodní politika </a:t>
            </a:r>
          </a:p>
          <a:p>
            <a:r>
              <a:rPr lang="cs-CZ" sz="2400" dirty="0"/>
              <a:t>EU jako celní unie</a:t>
            </a:r>
          </a:p>
          <a:p>
            <a:pPr lvl="1"/>
            <a:r>
              <a:rPr lang="cs-CZ" dirty="0"/>
              <a:t>uvnitř (mezi členskými státy EU) – žádné překážky</a:t>
            </a:r>
          </a:p>
          <a:p>
            <a:pPr lvl="1"/>
            <a:r>
              <a:rPr lang="cs-CZ" dirty="0"/>
              <a:t>vně (vůči nečlenským státům EU) – vystupujeme jednotně</a:t>
            </a:r>
          </a:p>
          <a:p>
            <a:r>
              <a:rPr lang="cs-CZ" sz="2400" dirty="0"/>
              <a:t>za EU jedná Komise </a:t>
            </a:r>
          </a:p>
          <a:p>
            <a:pPr lvl="1"/>
            <a:r>
              <a:rPr lang="cs-CZ" dirty="0"/>
              <a:t>vede obchodní jednání, vyjednává o smlouvách</a:t>
            </a:r>
          </a:p>
          <a:p>
            <a:pPr lvl="1"/>
            <a:r>
              <a:rPr lang="cs-CZ" dirty="0"/>
              <a:t>Komisi zmocňuje Rada (Komise dává informace Radě, Rada pak uzavírá mezinárodní smlouvy po konzultaci s Evropským parlamentem)  </a:t>
            </a:r>
          </a:p>
          <a:p>
            <a:pPr lvl="1"/>
            <a:endParaRPr lang="cs-CZ" dirty="0"/>
          </a:p>
          <a:p>
            <a:pPr marL="324000" lvl="1" indent="0">
              <a:buNone/>
            </a:pPr>
            <a:endParaRPr lang="cs-CZ" dirty="0"/>
          </a:p>
        </p:txBody>
      </p:sp>
      <p:sp>
        <p:nvSpPr>
          <p:cNvPr id="6" name="Zástupný symbol pro obsah 4">
            <a:extLst>
              <a:ext uri="{FF2B5EF4-FFF2-40B4-BE49-F238E27FC236}">
                <a16:creationId xmlns:a16="http://schemas.microsoft.com/office/drawing/2014/main" id="{543DCF1A-F80D-4F1B-837B-8B6C3A15B3A1}"/>
              </a:ext>
            </a:extLst>
          </p:cNvPr>
          <p:cNvSpPr txBox="1">
            <a:spLocks/>
          </p:cNvSpPr>
          <p:nvPr/>
        </p:nvSpPr>
        <p:spPr>
          <a:xfrm>
            <a:off x="720000" y="5691405"/>
            <a:ext cx="10752000" cy="446595"/>
          </a:xfrm>
          <a:prstGeom prst="rect">
            <a:avLst/>
          </a:prstGeom>
          <a:solidFill>
            <a:schemeClr val="accent2">
              <a:lumMod val="20000"/>
              <a:lumOff val="80000"/>
            </a:schemeClr>
          </a:solidFill>
          <a:ln>
            <a:solidFill>
              <a:srgbClr val="C00000"/>
            </a:solidFill>
          </a:ln>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lnSpc>
                <a:spcPct val="100000"/>
              </a:lnSpc>
              <a:buNone/>
            </a:pPr>
            <a:r>
              <a:rPr lang="cs-CZ" sz="2000" dirty="0"/>
              <a:t>Poznámka na okraj: zóna volného obchodu – státy uvnitř této zóny si vztahy upravují samy</a:t>
            </a:r>
          </a:p>
        </p:txBody>
      </p:sp>
    </p:spTree>
    <p:extLst>
      <p:ext uri="{BB962C8B-B14F-4D97-AF65-F5344CB8AC3E}">
        <p14:creationId xmlns:p14="http://schemas.microsoft.com/office/powerpoint/2010/main" val="1879787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86C015-19F3-EA48-362A-8CF426B6FFF0}"/>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D9DA21E5-9892-77DD-A01E-6C8A584D33BC}"/>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385B0CC1-8F0A-E009-F03F-29D71A5FECFF}"/>
              </a:ext>
            </a:extLst>
          </p:cNvPr>
          <p:cNvSpPr>
            <a:spLocks noGrp="1"/>
          </p:cNvSpPr>
          <p:nvPr>
            <p:ph type="title"/>
          </p:nvPr>
        </p:nvSpPr>
        <p:spPr/>
        <p:txBody>
          <a:bodyPr/>
          <a:lstStyle/>
          <a:p>
            <a:r>
              <a:rPr lang="cs-CZ" dirty="0"/>
              <a:t>Společná obchodní politika EU </a:t>
            </a:r>
            <a:br>
              <a:rPr lang="cs-CZ" dirty="0"/>
            </a:br>
            <a:r>
              <a:rPr lang="cs-CZ" dirty="0"/>
              <a:t>čl. 206 a 207 SFEU</a:t>
            </a:r>
          </a:p>
        </p:txBody>
      </p:sp>
      <p:pic>
        <p:nvPicPr>
          <p:cNvPr id="7" name="Obrázek 6">
            <a:extLst>
              <a:ext uri="{FF2B5EF4-FFF2-40B4-BE49-F238E27FC236}">
                <a16:creationId xmlns:a16="http://schemas.microsoft.com/office/drawing/2014/main" id="{A69E8A86-D559-F600-6521-AD2810C50E2B}"/>
              </a:ext>
            </a:extLst>
          </p:cNvPr>
          <p:cNvPicPr>
            <a:picLocks noChangeAspect="1"/>
          </p:cNvPicPr>
          <p:nvPr/>
        </p:nvPicPr>
        <p:blipFill>
          <a:blip r:embed="rId2"/>
          <a:stretch>
            <a:fillRect/>
          </a:stretch>
        </p:blipFill>
        <p:spPr>
          <a:xfrm>
            <a:off x="3346573" y="2009955"/>
            <a:ext cx="4698611" cy="4409660"/>
          </a:xfrm>
          <a:prstGeom prst="rect">
            <a:avLst/>
          </a:prstGeom>
        </p:spPr>
      </p:pic>
    </p:spTree>
    <p:extLst>
      <p:ext uri="{BB962C8B-B14F-4D97-AF65-F5344CB8AC3E}">
        <p14:creationId xmlns:p14="http://schemas.microsoft.com/office/powerpoint/2010/main" val="1741369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2355019-B668-44A5-A25F-3C76B3E0E32F}"/>
              </a:ext>
            </a:extLst>
          </p:cNvPr>
          <p:cNvSpPr>
            <a:spLocks noGrp="1"/>
          </p:cNvSpPr>
          <p:nvPr>
            <p:ph type="ftr" sz="quarter" idx="10"/>
          </p:nvPr>
        </p:nvSpPr>
        <p:spPr/>
        <p:txBody>
          <a:bodyPr/>
          <a:lstStyle/>
          <a:p>
            <a:r>
              <a:rPr lang="cs-CZ"/>
              <a:t>JUDr. Malachta Radovan - KMEP</a:t>
            </a:r>
            <a:endParaRPr lang="cs-CZ" dirty="0"/>
          </a:p>
        </p:txBody>
      </p:sp>
      <p:sp>
        <p:nvSpPr>
          <p:cNvPr id="3" name="Zástupný symbol pro číslo snímku 2">
            <a:extLst>
              <a:ext uri="{FF2B5EF4-FFF2-40B4-BE49-F238E27FC236}">
                <a16:creationId xmlns:a16="http://schemas.microsoft.com/office/drawing/2014/main" id="{5BCE2DE4-6FD6-43C6-9443-5E414E6F886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1ECB2A53-FD75-4B08-8942-FE07E5351671}"/>
              </a:ext>
            </a:extLst>
          </p:cNvPr>
          <p:cNvSpPr>
            <a:spLocks noGrp="1"/>
          </p:cNvSpPr>
          <p:nvPr>
            <p:ph type="title"/>
          </p:nvPr>
        </p:nvSpPr>
        <p:spPr>
          <a:xfrm>
            <a:off x="719400" y="446623"/>
            <a:ext cx="10753200" cy="451576"/>
          </a:xfrm>
        </p:spPr>
        <p:txBody>
          <a:bodyPr/>
          <a:lstStyle/>
          <a:p>
            <a:r>
              <a:rPr lang="cs-CZ" dirty="0"/>
              <a:t>Společná obchodní politika - SFEU</a:t>
            </a:r>
          </a:p>
        </p:txBody>
      </p:sp>
      <p:sp>
        <p:nvSpPr>
          <p:cNvPr id="5" name="Zástupný symbol pro obsah 4">
            <a:extLst>
              <a:ext uri="{FF2B5EF4-FFF2-40B4-BE49-F238E27FC236}">
                <a16:creationId xmlns:a16="http://schemas.microsoft.com/office/drawing/2014/main" id="{91A97083-6F87-46B9-9155-753FEBAE2F7D}"/>
              </a:ext>
            </a:extLst>
          </p:cNvPr>
          <p:cNvSpPr>
            <a:spLocks noGrp="1"/>
          </p:cNvSpPr>
          <p:nvPr>
            <p:ph idx="1"/>
          </p:nvPr>
        </p:nvSpPr>
        <p:spPr>
          <a:xfrm>
            <a:off x="719400" y="1030596"/>
            <a:ext cx="10753200" cy="1607379"/>
          </a:xfrm>
          <a:solidFill>
            <a:schemeClr val="accent4">
              <a:lumMod val="20000"/>
              <a:lumOff val="80000"/>
            </a:schemeClr>
          </a:solidFill>
          <a:ln>
            <a:solidFill>
              <a:srgbClr val="0000DC"/>
            </a:solidFill>
          </a:ln>
        </p:spPr>
        <p:txBody>
          <a:bodyPr/>
          <a:lstStyle/>
          <a:p>
            <a:pPr marL="72000" indent="0" algn="just">
              <a:lnSpc>
                <a:spcPct val="100000"/>
              </a:lnSpc>
              <a:buNone/>
            </a:pPr>
            <a:r>
              <a:rPr lang="cs-CZ" sz="2400" dirty="0"/>
              <a:t>Vytvořením celní unie v souladu s články 28 až 32 přispívá Unie ve společném zájmu k </a:t>
            </a:r>
            <a:r>
              <a:rPr lang="cs-CZ" sz="2400" dirty="0">
                <a:solidFill>
                  <a:srgbClr val="0000DC"/>
                </a:solidFill>
              </a:rPr>
              <a:t>harmonickému rozvoji světového obchodu</a:t>
            </a:r>
            <a:r>
              <a:rPr lang="cs-CZ" sz="2400" dirty="0"/>
              <a:t>, k </a:t>
            </a:r>
            <a:r>
              <a:rPr lang="cs-CZ" sz="2400" dirty="0">
                <a:solidFill>
                  <a:srgbClr val="0000DC"/>
                </a:solidFill>
              </a:rPr>
              <a:t>postupnému odstranění omezení mezinárodního obchodu </a:t>
            </a:r>
            <a:r>
              <a:rPr lang="cs-CZ" sz="2400" dirty="0"/>
              <a:t>a </a:t>
            </a:r>
            <a:r>
              <a:rPr lang="cs-CZ" sz="2400" dirty="0">
                <a:solidFill>
                  <a:srgbClr val="0000DC"/>
                </a:solidFill>
              </a:rPr>
              <a:t>přímých zahraničních investic </a:t>
            </a:r>
            <a:r>
              <a:rPr lang="cs-CZ" sz="2400" dirty="0"/>
              <a:t>a ke </a:t>
            </a:r>
            <a:r>
              <a:rPr lang="cs-CZ" sz="2400" dirty="0">
                <a:solidFill>
                  <a:srgbClr val="0000DC"/>
                </a:solidFill>
              </a:rPr>
              <a:t>snižování celních a jiných překážek</a:t>
            </a:r>
            <a:r>
              <a:rPr lang="cs-CZ" sz="2400" dirty="0"/>
              <a:t>.  </a:t>
            </a:r>
            <a:r>
              <a:rPr lang="cs-CZ" sz="2400" i="1" dirty="0"/>
              <a:t>(Článek 206 SFEU)</a:t>
            </a:r>
          </a:p>
        </p:txBody>
      </p:sp>
      <p:sp>
        <p:nvSpPr>
          <p:cNvPr id="6" name="Zástupný symbol pro obsah 4">
            <a:extLst>
              <a:ext uri="{FF2B5EF4-FFF2-40B4-BE49-F238E27FC236}">
                <a16:creationId xmlns:a16="http://schemas.microsoft.com/office/drawing/2014/main" id="{30847BDA-2A5C-4135-B985-C581AAAA2419}"/>
              </a:ext>
            </a:extLst>
          </p:cNvPr>
          <p:cNvSpPr txBox="1">
            <a:spLocks/>
          </p:cNvSpPr>
          <p:nvPr/>
        </p:nvSpPr>
        <p:spPr>
          <a:xfrm>
            <a:off x="719400" y="2804944"/>
            <a:ext cx="10753200" cy="2592059"/>
          </a:xfrm>
          <a:prstGeom prst="rect">
            <a:avLst/>
          </a:prstGeom>
          <a:solidFill>
            <a:schemeClr val="accent4">
              <a:lumMod val="20000"/>
              <a:lumOff val="80000"/>
            </a:schemeClr>
          </a:solidFill>
          <a:ln>
            <a:solidFill>
              <a:srgbClr val="0000DC"/>
            </a:solidFill>
          </a:ln>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lgn="just">
              <a:lnSpc>
                <a:spcPct val="100000"/>
              </a:lnSpc>
              <a:buNone/>
            </a:pPr>
            <a:r>
              <a:rPr lang="cs-CZ" sz="2400" dirty="0"/>
              <a:t>Společná obchodní politika se zakládá na jednotných zásadách, zejména pokud jde o </a:t>
            </a:r>
            <a:r>
              <a:rPr lang="cs-CZ" sz="2400" dirty="0">
                <a:solidFill>
                  <a:srgbClr val="0000DC"/>
                </a:solidFill>
              </a:rPr>
              <a:t>úpravy celních sazeb</a:t>
            </a:r>
            <a:r>
              <a:rPr lang="cs-CZ" sz="2400" dirty="0"/>
              <a:t>, </a:t>
            </a:r>
            <a:r>
              <a:rPr lang="cs-CZ" sz="2400" dirty="0">
                <a:solidFill>
                  <a:srgbClr val="0000DC"/>
                </a:solidFill>
              </a:rPr>
              <a:t>uzavírání celních a obchodních dohod </a:t>
            </a:r>
            <a:r>
              <a:rPr lang="cs-CZ" sz="2400" dirty="0"/>
              <a:t>týkajících se obchodu </a:t>
            </a:r>
            <a:r>
              <a:rPr lang="cs-CZ" sz="2400" dirty="0">
                <a:solidFill>
                  <a:srgbClr val="0000DC"/>
                </a:solidFill>
              </a:rPr>
              <a:t>zbožím a službami, obchodní aspekty duševního vlastnictví</a:t>
            </a:r>
            <a:r>
              <a:rPr lang="cs-CZ" sz="2400" dirty="0"/>
              <a:t>, </a:t>
            </a:r>
            <a:r>
              <a:rPr lang="cs-CZ" sz="2400" dirty="0">
                <a:solidFill>
                  <a:srgbClr val="0000DC"/>
                </a:solidFill>
              </a:rPr>
              <a:t>přímé zahraniční investice</a:t>
            </a:r>
            <a:r>
              <a:rPr lang="cs-CZ" sz="2400" dirty="0"/>
              <a:t>, sjednocování </a:t>
            </a:r>
            <a:r>
              <a:rPr lang="cs-CZ" sz="2400" dirty="0">
                <a:solidFill>
                  <a:srgbClr val="0000DC"/>
                </a:solidFill>
              </a:rPr>
              <a:t>liberalizačních opatření</a:t>
            </a:r>
            <a:r>
              <a:rPr lang="cs-CZ" sz="2400" dirty="0"/>
              <a:t>, </a:t>
            </a:r>
            <a:r>
              <a:rPr lang="cs-CZ" sz="2400" dirty="0">
                <a:solidFill>
                  <a:srgbClr val="0000DC"/>
                </a:solidFill>
              </a:rPr>
              <a:t>vývozní politiku </a:t>
            </a:r>
            <a:r>
              <a:rPr lang="cs-CZ" sz="2400" dirty="0"/>
              <a:t>a opatření na </a:t>
            </a:r>
            <a:r>
              <a:rPr lang="cs-CZ" sz="2400" dirty="0">
                <a:solidFill>
                  <a:srgbClr val="0000DC"/>
                </a:solidFill>
              </a:rPr>
              <a:t>ochranu obchodu</a:t>
            </a:r>
            <a:r>
              <a:rPr lang="cs-CZ" sz="2400" dirty="0"/>
              <a:t>, jako jsou opatření pro případ dumpingu a subvencování. Společná obchodní politika je prováděna v rámci zásad a cílů vnější činnosti Unie. </a:t>
            </a:r>
            <a:r>
              <a:rPr lang="cs-CZ" sz="2400" i="1" kern="0" dirty="0"/>
              <a:t>(Článek 207 odst. 1 SFEU)</a:t>
            </a:r>
          </a:p>
        </p:txBody>
      </p:sp>
      <p:sp>
        <p:nvSpPr>
          <p:cNvPr id="7" name="Obdélník 6">
            <a:extLst>
              <a:ext uri="{FF2B5EF4-FFF2-40B4-BE49-F238E27FC236}">
                <a16:creationId xmlns:a16="http://schemas.microsoft.com/office/drawing/2014/main" id="{50F2F8F5-7931-4D3F-918C-D416FBF39AC7}"/>
              </a:ext>
            </a:extLst>
          </p:cNvPr>
          <p:cNvSpPr/>
          <p:nvPr/>
        </p:nvSpPr>
        <p:spPr>
          <a:xfrm>
            <a:off x="666000" y="5523003"/>
            <a:ext cx="10806000" cy="830997"/>
          </a:xfrm>
          <a:prstGeom prst="rect">
            <a:avLst/>
          </a:prstGeom>
          <a:solidFill>
            <a:schemeClr val="accent4">
              <a:lumMod val="20000"/>
              <a:lumOff val="80000"/>
            </a:schemeClr>
          </a:solidFill>
          <a:ln>
            <a:solidFill>
              <a:srgbClr val="0000DC"/>
            </a:solidFill>
          </a:ln>
        </p:spPr>
        <p:txBody>
          <a:bodyPr wrap="square">
            <a:spAutoFit/>
          </a:bodyPr>
          <a:lstStyle/>
          <a:p>
            <a:r>
              <a:rPr lang="cs-CZ" dirty="0"/>
              <a:t>Spolupráce se třetími zeměmi a humanitární pomoc (rozvojová spolupráce; články 208 až 211 SFEU)</a:t>
            </a:r>
          </a:p>
        </p:txBody>
      </p:sp>
    </p:spTree>
    <p:extLst>
      <p:ext uri="{BB962C8B-B14F-4D97-AF65-F5344CB8AC3E}">
        <p14:creationId xmlns:p14="http://schemas.microsoft.com/office/powerpoint/2010/main" val="1923987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355E840-6FF1-4F50-A255-5652D3F2943C}"/>
              </a:ext>
            </a:extLst>
          </p:cNvPr>
          <p:cNvSpPr>
            <a:spLocks noGrp="1"/>
          </p:cNvSpPr>
          <p:nvPr>
            <p:ph type="ftr" sz="quarter" idx="10"/>
          </p:nvPr>
        </p:nvSpPr>
        <p:spPr/>
        <p:txBody>
          <a:bodyPr/>
          <a:lstStyle/>
          <a:p>
            <a:r>
              <a:rPr lang="cs-CZ"/>
              <a:t>JUDr. Malachta Radovan - KMEP</a:t>
            </a:r>
            <a:endParaRPr lang="cs-CZ" dirty="0"/>
          </a:p>
        </p:txBody>
      </p:sp>
      <p:sp>
        <p:nvSpPr>
          <p:cNvPr id="3" name="Zástupný symbol pro číslo snímku 2">
            <a:extLst>
              <a:ext uri="{FF2B5EF4-FFF2-40B4-BE49-F238E27FC236}">
                <a16:creationId xmlns:a16="http://schemas.microsoft.com/office/drawing/2014/main" id="{F41FC261-9B85-4814-8F97-7F59F7E48358}"/>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obsah 4">
            <a:extLst>
              <a:ext uri="{FF2B5EF4-FFF2-40B4-BE49-F238E27FC236}">
                <a16:creationId xmlns:a16="http://schemas.microsoft.com/office/drawing/2014/main" id="{E6D1A6A7-3316-45C6-B798-3E007BAEFF79}"/>
              </a:ext>
            </a:extLst>
          </p:cNvPr>
          <p:cNvSpPr>
            <a:spLocks noGrp="1"/>
          </p:cNvSpPr>
          <p:nvPr>
            <p:ph idx="1"/>
          </p:nvPr>
        </p:nvSpPr>
        <p:spPr/>
        <p:txBody>
          <a:bodyPr/>
          <a:lstStyle/>
          <a:p>
            <a:pPr marL="72000" indent="0">
              <a:buNone/>
            </a:pPr>
            <a:endParaRPr lang="cs-CZ" dirty="0"/>
          </a:p>
          <a:p>
            <a:pPr marL="72000" indent="0">
              <a:buNone/>
            </a:pPr>
            <a:endParaRPr lang="cs-CZ" dirty="0"/>
          </a:p>
          <a:p>
            <a:pPr marL="72000" indent="0">
              <a:buNone/>
            </a:pPr>
            <a:endParaRPr lang="cs-CZ" dirty="0"/>
          </a:p>
          <a:p>
            <a:pPr marL="72000" indent="0">
              <a:buNone/>
            </a:pPr>
            <a:endParaRPr lang="cs-CZ" dirty="0"/>
          </a:p>
          <a:p>
            <a:pPr marL="72000" indent="0">
              <a:buNone/>
            </a:pPr>
            <a:endParaRPr lang="cs-CZ" dirty="0"/>
          </a:p>
          <a:p>
            <a:pPr marL="72000" indent="0">
              <a:buNone/>
            </a:pPr>
            <a:endParaRPr lang="cs-CZ" dirty="0"/>
          </a:p>
          <a:p>
            <a:pPr marL="72000" indent="0">
              <a:buNone/>
            </a:pPr>
            <a:r>
              <a:rPr lang="cs-CZ" dirty="0"/>
              <a:t>Zdroj: EUROSKOP</a:t>
            </a:r>
          </a:p>
        </p:txBody>
      </p:sp>
      <p:pic>
        <p:nvPicPr>
          <p:cNvPr id="9" name="Obrázek 8">
            <a:extLst>
              <a:ext uri="{FF2B5EF4-FFF2-40B4-BE49-F238E27FC236}">
                <a16:creationId xmlns:a16="http://schemas.microsoft.com/office/drawing/2014/main" id="{D566CE34-6D23-467A-945B-D726005AC1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6917" y="342000"/>
            <a:ext cx="4705998" cy="6294470"/>
          </a:xfrm>
          <a:prstGeom prst="rect">
            <a:avLst/>
          </a:prstGeom>
        </p:spPr>
      </p:pic>
    </p:spTree>
    <p:extLst>
      <p:ext uri="{BB962C8B-B14F-4D97-AF65-F5344CB8AC3E}">
        <p14:creationId xmlns:p14="http://schemas.microsoft.com/office/powerpoint/2010/main" val="3582635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AE9FEDB-8184-4A73-BADB-A164B116F2F2}"/>
              </a:ext>
            </a:extLst>
          </p:cNvPr>
          <p:cNvSpPr>
            <a:spLocks noGrp="1"/>
          </p:cNvSpPr>
          <p:nvPr>
            <p:ph type="ftr" sz="quarter" idx="10"/>
          </p:nvPr>
        </p:nvSpPr>
        <p:spPr/>
        <p:txBody>
          <a:bodyPr/>
          <a:lstStyle/>
          <a:p>
            <a:r>
              <a:rPr lang="cs-CZ"/>
              <a:t>JUDr. Malachta Radovan - KMEP</a:t>
            </a:r>
            <a:endParaRPr lang="cs-CZ" dirty="0"/>
          </a:p>
        </p:txBody>
      </p:sp>
      <p:sp>
        <p:nvSpPr>
          <p:cNvPr id="3" name="Zástupný symbol pro číslo snímku 2">
            <a:extLst>
              <a:ext uri="{FF2B5EF4-FFF2-40B4-BE49-F238E27FC236}">
                <a16:creationId xmlns:a16="http://schemas.microsoft.com/office/drawing/2014/main" id="{8B728433-7775-455D-AE10-DA61F9B1E152}"/>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44681626-0DB2-4B95-803C-30AB16B220F8}"/>
              </a:ext>
            </a:extLst>
          </p:cNvPr>
          <p:cNvSpPr>
            <a:spLocks noGrp="1"/>
          </p:cNvSpPr>
          <p:nvPr>
            <p:ph type="title"/>
          </p:nvPr>
        </p:nvSpPr>
        <p:spPr/>
        <p:txBody>
          <a:bodyPr/>
          <a:lstStyle/>
          <a:p>
            <a:r>
              <a:rPr lang="cs-CZ" dirty="0"/>
              <a:t>Nástroje společné obchodní politiky </a:t>
            </a:r>
          </a:p>
        </p:txBody>
      </p:sp>
      <p:sp>
        <p:nvSpPr>
          <p:cNvPr id="5" name="Zástupný symbol pro obsah 4">
            <a:extLst>
              <a:ext uri="{FF2B5EF4-FFF2-40B4-BE49-F238E27FC236}">
                <a16:creationId xmlns:a16="http://schemas.microsoft.com/office/drawing/2014/main" id="{90614CDA-3B19-4637-8302-617343D8BDDA}"/>
              </a:ext>
            </a:extLst>
          </p:cNvPr>
          <p:cNvSpPr>
            <a:spLocks noGrp="1"/>
          </p:cNvSpPr>
          <p:nvPr>
            <p:ph idx="1"/>
          </p:nvPr>
        </p:nvSpPr>
        <p:spPr>
          <a:xfrm>
            <a:off x="719400" y="1503466"/>
            <a:ext cx="10753200" cy="2352097"/>
          </a:xfrm>
          <a:solidFill>
            <a:schemeClr val="accent2">
              <a:lumMod val="20000"/>
              <a:lumOff val="80000"/>
            </a:schemeClr>
          </a:solidFill>
          <a:ln>
            <a:solidFill>
              <a:srgbClr val="C00000"/>
            </a:solidFill>
          </a:ln>
        </p:spPr>
        <p:txBody>
          <a:bodyPr/>
          <a:lstStyle/>
          <a:p>
            <a:r>
              <a:rPr lang="cs-CZ" sz="2400" dirty="0"/>
              <a:t>tarifní</a:t>
            </a:r>
          </a:p>
          <a:p>
            <a:pPr lvl="1"/>
            <a:r>
              <a:rPr lang="cs-CZ" sz="1800" dirty="0"/>
              <a:t>cla a dávky s rovnocenným účinkem</a:t>
            </a:r>
          </a:p>
          <a:p>
            <a:pPr lvl="1"/>
            <a:r>
              <a:rPr lang="cs-CZ" sz="1800" dirty="0"/>
              <a:t>omezení obchodu spíše ekonomického charakteru</a:t>
            </a:r>
          </a:p>
          <a:p>
            <a:r>
              <a:rPr lang="cs-CZ" sz="2400" dirty="0"/>
              <a:t>kvantitativní </a:t>
            </a:r>
          </a:p>
          <a:p>
            <a:pPr lvl="1"/>
            <a:r>
              <a:rPr lang="cs-CZ" sz="1800" dirty="0"/>
              <a:t>kvóty a opatření s rovnocenným účinkem</a:t>
            </a:r>
          </a:p>
          <a:p>
            <a:pPr lvl="1"/>
            <a:r>
              <a:rPr lang="cs-CZ" sz="1800" dirty="0"/>
              <a:t>omezení obchodu spíše administrativního charakteru</a:t>
            </a:r>
          </a:p>
        </p:txBody>
      </p:sp>
      <p:sp>
        <p:nvSpPr>
          <p:cNvPr id="6" name="Zástupný symbol pro obsah 4">
            <a:extLst>
              <a:ext uri="{FF2B5EF4-FFF2-40B4-BE49-F238E27FC236}">
                <a16:creationId xmlns:a16="http://schemas.microsoft.com/office/drawing/2014/main" id="{5335E489-44E8-4316-861B-4278631BCD5F}"/>
              </a:ext>
            </a:extLst>
          </p:cNvPr>
          <p:cNvSpPr txBox="1">
            <a:spLocks/>
          </p:cNvSpPr>
          <p:nvPr/>
        </p:nvSpPr>
        <p:spPr>
          <a:xfrm>
            <a:off x="719400" y="4081698"/>
            <a:ext cx="10753200" cy="2056302"/>
          </a:xfrm>
          <a:prstGeom prst="rect">
            <a:avLst/>
          </a:prstGeom>
          <a:solidFill>
            <a:schemeClr val="accent2">
              <a:lumMod val="20000"/>
              <a:lumOff val="80000"/>
            </a:schemeClr>
          </a:solidFill>
          <a:ln>
            <a:solidFill>
              <a:srgbClr val="C00000"/>
            </a:solidFill>
          </a:ln>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sz="2400" kern="0" dirty="0"/>
              <a:t>zjevné </a:t>
            </a:r>
          </a:p>
          <a:p>
            <a:pPr lvl="1"/>
            <a:r>
              <a:rPr lang="cs-CZ" sz="1800" kern="0" dirty="0"/>
              <a:t>cla, celní tarify, kvóty </a:t>
            </a:r>
          </a:p>
          <a:p>
            <a:pPr lvl="1"/>
            <a:r>
              <a:rPr lang="cs-CZ" sz="1800" kern="0" dirty="0"/>
              <a:t>„zjevně“ regulují mezinárodní obchod</a:t>
            </a:r>
          </a:p>
          <a:p>
            <a:r>
              <a:rPr lang="cs-CZ" sz="2400" kern="0" dirty="0"/>
              <a:t>skryté</a:t>
            </a:r>
          </a:p>
          <a:p>
            <a:pPr lvl="1"/>
            <a:r>
              <a:rPr lang="cs-CZ" sz="1800" kern="0" dirty="0"/>
              <a:t>sanitární, fytosanitární opatření, technické požadavky na výrobky</a:t>
            </a:r>
          </a:p>
        </p:txBody>
      </p:sp>
    </p:spTree>
    <p:extLst>
      <p:ext uri="{BB962C8B-B14F-4D97-AF65-F5344CB8AC3E}">
        <p14:creationId xmlns:p14="http://schemas.microsoft.com/office/powerpoint/2010/main" val="2403032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AE9FEDB-8184-4A73-BADB-A164B116F2F2}"/>
              </a:ext>
            </a:extLst>
          </p:cNvPr>
          <p:cNvSpPr>
            <a:spLocks noGrp="1"/>
          </p:cNvSpPr>
          <p:nvPr>
            <p:ph type="ftr" sz="quarter" idx="10"/>
          </p:nvPr>
        </p:nvSpPr>
        <p:spPr/>
        <p:txBody>
          <a:bodyPr/>
          <a:lstStyle/>
          <a:p>
            <a:r>
              <a:rPr lang="cs-CZ"/>
              <a:t>JUDr. Malachta Radovan - KMEP</a:t>
            </a:r>
            <a:endParaRPr lang="cs-CZ" dirty="0"/>
          </a:p>
        </p:txBody>
      </p:sp>
      <p:sp>
        <p:nvSpPr>
          <p:cNvPr id="3" name="Zástupný symbol pro číslo snímku 2">
            <a:extLst>
              <a:ext uri="{FF2B5EF4-FFF2-40B4-BE49-F238E27FC236}">
                <a16:creationId xmlns:a16="http://schemas.microsoft.com/office/drawing/2014/main" id="{8B728433-7775-455D-AE10-DA61F9B1E152}"/>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44681626-0DB2-4B95-803C-30AB16B220F8}"/>
              </a:ext>
            </a:extLst>
          </p:cNvPr>
          <p:cNvSpPr>
            <a:spLocks noGrp="1"/>
          </p:cNvSpPr>
          <p:nvPr>
            <p:ph type="title"/>
          </p:nvPr>
        </p:nvSpPr>
        <p:spPr/>
        <p:txBody>
          <a:bodyPr/>
          <a:lstStyle/>
          <a:p>
            <a:r>
              <a:rPr lang="cs-CZ" dirty="0"/>
              <a:t>Nástroje společné obchodní politiky </a:t>
            </a:r>
          </a:p>
        </p:txBody>
      </p:sp>
      <p:sp>
        <p:nvSpPr>
          <p:cNvPr id="5" name="Zástupný symbol pro obsah 4">
            <a:extLst>
              <a:ext uri="{FF2B5EF4-FFF2-40B4-BE49-F238E27FC236}">
                <a16:creationId xmlns:a16="http://schemas.microsoft.com/office/drawing/2014/main" id="{90614CDA-3B19-4637-8302-617343D8BDDA}"/>
              </a:ext>
            </a:extLst>
          </p:cNvPr>
          <p:cNvSpPr>
            <a:spLocks noGrp="1"/>
          </p:cNvSpPr>
          <p:nvPr>
            <p:ph idx="1"/>
          </p:nvPr>
        </p:nvSpPr>
        <p:spPr>
          <a:xfrm>
            <a:off x="719400" y="1503466"/>
            <a:ext cx="10753200" cy="3683996"/>
          </a:xfrm>
          <a:solidFill>
            <a:schemeClr val="accent2">
              <a:lumMod val="20000"/>
              <a:lumOff val="80000"/>
            </a:schemeClr>
          </a:solidFill>
          <a:ln>
            <a:solidFill>
              <a:srgbClr val="C00000"/>
            </a:solidFill>
          </a:ln>
        </p:spPr>
        <p:txBody>
          <a:bodyPr/>
          <a:lstStyle/>
          <a:p>
            <a:r>
              <a:rPr lang="cs-CZ" dirty="0"/>
              <a:t>smluvní</a:t>
            </a:r>
          </a:p>
          <a:p>
            <a:pPr lvl="1"/>
            <a:r>
              <a:rPr lang="cs-CZ" dirty="0"/>
              <a:t>mnohostranné a dvoustranné smlouvy, které EU přijímá</a:t>
            </a:r>
          </a:p>
          <a:p>
            <a:pPr lvl="1"/>
            <a:r>
              <a:rPr lang="cs-CZ" dirty="0"/>
              <a:t>hlavní pramen – dohody WTO – výjimka z režimu nejvyšších výhod (národního režimu) – celní unie</a:t>
            </a:r>
          </a:p>
          <a:p>
            <a:pPr lvl="1"/>
            <a:r>
              <a:rPr lang="cs-CZ" dirty="0"/>
              <a:t>první rovina regulace vztahů PMO</a:t>
            </a:r>
          </a:p>
          <a:p>
            <a:r>
              <a:rPr lang="cs-CZ" dirty="0"/>
              <a:t>autonomní </a:t>
            </a:r>
          </a:p>
          <a:p>
            <a:pPr lvl="1"/>
            <a:r>
              <a:rPr lang="cs-CZ" dirty="0"/>
              <a:t>unijní akty – typicky nařízení </a:t>
            </a:r>
          </a:p>
          <a:p>
            <a:pPr lvl="1"/>
            <a:r>
              <a:rPr lang="cs-CZ" dirty="0"/>
              <a:t>druhá rovina regulace vztahů PMO</a:t>
            </a:r>
          </a:p>
          <a:p>
            <a:pPr lvl="1"/>
            <a:r>
              <a:rPr lang="cs-CZ" dirty="0"/>
              <a:t>stále ale musí EU respektovat závazky z mezinárodních dohod (WTO)</a:t>
            </a:r>
          </a:p>
        </p:txBody>
      </p:sp>
    </p:spTree>
    <p:extLst>
      <p:ext uri="{BB962C8B-B14F-4D97-AF65-F5344CB8AC3E}">
        <p14:creationId xmlns:p14="http://schemas.microsoft.com/office/powerpoint/2010/main" val="3818392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9376CF-6BE7-A00E-2F44-5BEAD883A966}"/>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3B8E4C6C-0427-BE67-FD1C-4F58E57C67E8}"/>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AB53DDD0-5590-7F58-636D-22CE254C41BA}"/>
              </a:ext>
            </a:extLst>
          </p:cNvPr>
          <p:cNvSpPr>
            <a:spLocks noGrp="1"/>
          </p:cNvSpPr>
          <p:nvPr>
            <p:ph type="title"/>
          </p:nvPr>
        </p:nvSpPr>
        <p:spPr/>
        <p:txBody>
          <a:bodyPr/>
          <a:lstStyle/>
          <a:p>
            <a:r>
              <a:rPr lang="cs-CZ" dirty="0"/>
              <a:t>Smluvní nástroje SOP</a:t>
            </a:r>
          </a:p>
        </p:txBody>
      </p:sp>
      <p:sp>
        <p:nvSpPr>
          <p:cNvPr id="5" name="Zástupný obsah 4">
            <a:extLst>
              <a:ext uri="{FF2B5EF4-FFF2-40B4-BE49-F238E27FC236}">
                <a16:creationId xmlns:a16="http://schemas.microsoft.com/office/drawing/2014/main" id="{63359E0E-0D03-FF93-7371-47BEE4061EA9}"/>
              </a:ext>
            </a:extLst>
          </p:cNvPr>
          <p:cNvSpPr>
            <a:spLocks noGrp="1"/>
          </p:cNvSpPr>
          <p:nvPr>
            <p:ph idx="1"/>
          </p:nvPr>
        </p:nvSpPr>
        <p:spPr/>
        <p:txBody>
          <a:bodyPr/>
          <a:lstStyle/>
          <a:p>
            <a:r>
              <a:rPr lang="cs-CZ" dirty="0">
                <a:solidFill>
                  <a:schemeClr val="tx2"/>
                </a:solidFill>
              </a:rPr>
              <a:t>dvoustranné a mnohostranné mezinárodní smlouvy </a:t>
            </a:r>
            <a:r>
              <a:rPr lang="cs-CZ" dirty="0"/>
              <a:t>uzavřené mezi EU a třetími státy, příp. organizacemi, ve které jsou tyto státy sdruženy</a:t>
            </a:r>
          </a:p>
          <a:p>
            <a:r>
              <a:rPr lang="cs-CZ" dirty="0"/>
              <a:t>charakter mezinárodních smluv – </a:t>
            </a:r>
            <a:r>
              <a:rPr lang="cs-CZ" dirty="0">
                <a:solidFill>
                  <a:schemeClr val="tx2"/>
                </a:solidFill>
              </a:rPr>
              <a:t>první rovina PMO</a:t>
            </a:r>
          </a:p>
          <a:p>
            <a:pPr lvl="1"/>
            <a:r>
              <a:rPr lang="cs-CZ" dirty="0"/>
              <a:t>v rámci Evropy například se státy ESVO či kandidátskými zeměmi </a:t>
            </a:r>
          </a:p>
          <a:p>
            <a:pPr lvl="2"/>
            <a:r>
              <a:rPr lang="cs-CZ" dirty="0"/>
              <a:t>Například dohoda o Evropském hospodářském prostoru</a:t>
            </a:r>
          </a:p>
          <a:p>
            <a:pPr lvl="1"/>
            <a:r>
              <a:rPr lang="cs-CZ" dirty="0"/>
              <a:t>rozvojové státy</a:t>
            </a:r>
          </a:p>
          <a:p>
            <a:pPr lvl="2"/>
            <a:r>
              <a:rPr lang="cs-CZ" dirty="0"/>
              <a:t>Samojská dohoda (2023) – Dohoda navazující na Dohodu z </a:t>
            </a:r>
            <a:r>
              <a:rPr lang="cs-CZ" dirty="0" err="1"/>
              <a:t>Cotonou</a:t>
            </a:r>
            <a:r>
              <a:rPr lang="cs-CZ" dirty="0"/>
              <a:t> pro tzv. ACP státy</a:t>
            </a:r>
          </a:p>
          <a:p>
            <a:pPr lvl="1"/>
            <a:r>
              <a:rPr lang="cs-CZ" dirty="0"/>
              <a:t>nejvyspělejší země</a:t>
            </a:r>
          </a:p>
          <a:p>
            <a:pPr lvl="2"/>
            <a:r>
              <a:rPr lang="cs-CZ" dirty="0"/>
              <a:t>Dohoda s Kanadou (CETA, 2017)</a:t>
            </a:r>
          </a:p>
          <a:p>
            <a:pPr lvl="2"/>
            <a:r>
              <a:rPr lang="cs-CZ" dirty="0"/>
              <a:t>Dohoda s Jižní Koreou</a:t>
            </a:r>
          </a:p>
          <a:p>
            <a:pPr lvl="2"/>
            <a:r>
              <a:rPr lang="cs-CZ" dirty="0"/>
              <a:t>Dohoda se státy MERCOSUR </a:t>
            </a:r>
          </a:p>
          <a:p>
            <a:pPr lvl="2"/>
            <a:endParaRPr lang="cs-CZ" dirty="0"/>
          </a:p>
          <a:p>
            <a:pPr lvl="2"/>
            <a:r>
              <a:rPr lang="cs-CZ" dirty="0"/>
              <a:t>Někde dohody stále nejsou: USA, Nový Zéland, Austrálie apod. </a:t>
            </a:r>
          </a:p>
          <a:p>
            <a:pPr marL="72000" indent="0">
              <a:buNone/>
            </a:pPr>
            <a:endParaRPr lang="cs-CZ" dirty="0"/>
          </a:p>
        </p:txBody>
      </p:sp>
    </p:spTree>
    <p:extLst>
      <p:ext uri="{BB962C8B-B14F-4D97-AF65-F5344CB8AC3E}">
        <p14:creationId xmlns:p14="http://schemas.microsoft.com/office/powerpoint/2010/main" val="28552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C386853-DCBD-A0C6-C68A-CEEA5A010108}"/>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3E031052-4395-3D5A-31C1-D16F3553641B}"/>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F4EE7C93-149B-467F-44BF-86EE73CAC2DA}"/>
              </a:ext>
            </a:extLst>
          </p:cNvPr>
          <p:cNvSpPr>
            <a:spLocks noGrp="1"/>
          </p:cNvSpPr>
          <p:nvPr>
            <p:ph type="title"/>
          </p:nvPr>
        </p:nvSpPr>
        <p:spPr/>
        <p:txBody>
          <a:bodyPr/>
          <a:lstStyle/>
          <a:p>
            <a:r>
              <a:rPr lang="cs-CZ" dirty="0"/>
              <a:t>Tři roviny vztahů</a:t>
            </a:r>
          </a:p>
        </p:txBody>
      </p:sp>
      <p:graphicFrame>
        <p:nvGraphicFramePr>
          <p:cNvPr id="6" name="Zástupný obsah 5">
            <a:extLst>
              <a:ext uri="{FF2B5EF4-FFF2-40B4-BE49-F238E27FC236}">
                <a16:creationId xmlns:a16="http://schemas.microsoft.com/office/drawing/2014/main" id="{14C06591-984D-D1A1-E8E2-577EE0FF7BD0}"/>
              </a:ext>
            </a:extLst>
          </p:cNvPr>
          <p:cNvGraphicFramePr>
            <a:graphicFrameLocks noGrp="1"/>
          </p:cNvGraphicFramePr>
          <p:nvPr>
            <p:ph idx="1"/>
            <p:extLst>
              <p:ext uri="{D42A27DB-BD31-4B8C-83A1-F6EECF244321}">
                <p14:modId xmlns:p14="http://schemas.microsoft.com/office/powerpoint/2010/main" val="946950854"/>
              </p:ext>
            </p:extLst>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7313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E2CCC6E-C6C1-9270-7C19-3F15438044F1}"/>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714B99A9-63A6-084D-662B-510CCE91AD51}"/>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BF22AC33-E31E-CD86-D12A-8C32C1E05939}"/>
              </a:ext>
            </a:extLst>
          </p:cNvPr>
          <p:cNvSpPr>
            <a:spLocks noGrp="1"/>
          </p:cNvSpPr>
          <p:nvPr>
            <p:ph type="title"/>
          </p:nvPr>
        </p:nvSpPr>
        <p:spPr/>
        <p:txBody>
          <a:bodyPr/>
          <a:lstStyle/>
          <a:p>
            <a:r>
              <a:rPr lang="cs-CZ" dirty="0"/>
              <a:t>Autonomní nástroje SOP</a:t>
            </a:r>
          </a:p>
        </p:txBody>
      </p:sp>
      <p:sp>
        <p:nvSpPr>
          <p:cNvPr id="5" name="Zástupný obsah 4">
            <a:extLst>
              <a:ext uri="{FF2B5EF4-FFF2-40B4-BE49-F238E27FC236}">
                <a16:creationId xmlns:a16="http://schemas.microsoft.com/office/drawing/2014/main" id="{F9489DCC-EC3C-9A72-4D85-DA2D148158C1}"/>
              </a:ext>
            </a:extLst>
          </p:cNvPr>
          <p:cNvSpPr>
            <a:spLocks noGrp="1"/>
          </p:cNvSpPr>
          <p:nvPr>
            <p:ph idx="1"/>
          </p:nvPr>
        </p:nvSpPr>
        <p:spPr>
          <a:xfrm>
            <a:off x="720000" y="1692002"/>
            <a:ext cx="10753200" cy="2749369"/>
          </a:xfrm>
        </p:spPr>
        <p:txBody>
          <a:bodyPr/>
          <a:lstStyle/>
          <a:p>
            <a:r>
              <a:rPr lang="cs-CZ" dirty="0"/>
              <a:t>cla, kvóty, dovoz a vývoz, ochranná opatření (proti subvencím, antidumping, obchodní překážky)</a:t>
            </a:r>
          </a:p>
          <a:p>
            <a:r>
              <a:rPr lang="cs-CZ" dirty="0">
                <a:solidFill>
                  <a:schemeClr val="tx2"/>
                </a:solidFill>
              </a:rPr>
              <a:t>vnitřní akty Unie </a:t>
            </a:r>
            <a:r>
              <a:rPr lang="cs-CZ" dirty="0"/>
              <a:t>– typicky nařízení (směrnice)</a:t>
            </a:r>
          </a:p>
          <a:p>
            <a:r>
              <a:rPr lang="cs-CZ" dirty="0">
                <a:solidFill>
                  <a:schemeClr val="tx2"/>
                </a:solidFill>
              </a:rPr>
              <a:t>druhá rovina vztahů PMO</a:t>
            </a:r>
          </a:p>
        </p:txBody>
      </p:sp>
    </p:spTree>
    <p:extLst>
      <p:ext uri="{BB962C8B-B14F-4D97-AF65-F5344CB8AC3E}">
        <p14:creationId xmlns:p14="http://schemas.microsoft.com/office/powerpoint/2010/main" val="3392854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AF253F5-5547-4327-86B6-FE65820F665A}"/>
              </a:ext>
            </a:extLst>
          </p:cNvPr>
          <p:cNvSpPr>
            <a:spLocks noGrp="1"/>
          </p:cNvSpPr>
          <p:nvPr>
            <p:ph type="ftr" sz="quarter" idx="10"/>
          </p:nvPr>
        </p:nvSpPr>
        <p:spPr/>
        <p:txBody>
          <a:bodyPr/>
          <a:lstStyle/>
          <a:p>
            <a:r>
              <a:rPr lang="cs-CZ"/>
              <a:t>JUDr. Malachta Radovan - KMEP</a:t>
            </a:r>
            <a:endParaRPr lang="cs-CZ" dirty="0"/>
          </a:p>
        </p:txBody>
      </p:sp>
      <p:sp>
        <p:nvSpPr>
          <p:cNvPr id="3" name="Zástupný symbol pro číslo snímku 2">
            <a:extLst>
              <a:ext uri="{FF2B5EF4-FFF2-40B4-BE49-F238E27FC236}">
                <a16:creationId xmlns:a16="http://schemas.microsoft.com/office/drawing/2014/main" id="{8A979DAA-2075-40AB-983A-0510ED327D09}"/>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B2E830CF-9C4B-4C46-8734-5441F153CF42}"/>
              </a:ext>
            </a:extLst>
          </p:cNvPr>
          <p:cNvSpPr>
            <a:spLocks noGrp="1"/>
          </p:cNvSpPr>
          <p:nvPr>
            <p:ph type="title"/>
          </p:nvPr>
        </p:nvSpPr>
        <p:spPr/>
        <p:txBody>
          <a:bodyPr/>
          <a:lstStyle/>
          <a:p>
            <a:r>
              <a:rPr lang="cs-CZ" dirty="0"/>
              <a:t>Tarifní nástroje - přehled</a:t>
            </a:r>
          </a:p>
        </p:txBody>
      </p:sp>
      <p:sp>
        <p:nvSpPr>
          <p:cNvPr id="5" name="Zástupný symbol pro obsah 4">
            <a:extLst>
              <a:ext uri="{FF2B5EF4-FFF2-40B4-BE49-F238E27FC236}">
                <a16:creationId xmlns:a16="http://schemas.microsoft.com/office/drawing/2014/main" id="{B223F14B-DA1D-45B9-80F4-1E0112C4B7C5}"/>
              </a:ext>
            </a:extLst>
          </p:cNvPr>
          <p:cNvSpPr>
            <a:spLocks noGrp="1"/>
          </p:cNvSpPr>
          <p:nvPr>
            <p:ph idx="1"/>
          </p:nvPr>
        </p:nvSpPr>
        <p:spPr>
          <a:xfrm>
            <a:off x="720000" y="1365029"/>
            <a:ext cx="10753200" cy="3874628"/>
          </a:xfrm>
          <a:solidFill>
            <a:schemeClr val="accent4">
              <a:lumMod val="20000"/>
              <a:lumOff val="80000"/>
            </a:schemeClr>
          </a:solidFill>
          <a:ln>
            <a:solidFill>
              <a:srgbClr val="0000DC"/>
            </a:solidFill>
          </a:ln>
        </p:spPr>
        <p:txBody>
          <a:bodyPr/>
          <a:lstStyle/>
          <a:p>
            <a:r>
              <a:rPr lang="cs-CZ" dirty="0"/>
              <a:t>Společný celní sazebník (nařízení)</a:t>
            </a:r>
          </a:p>
          <a:p>
            <a:pPr lvl="1"/>
            <a:r>
              <a:rPr lang="cs-CZ" dirty="0"/>
              <a:t>komodita a celní sazba – průměrná sazba 4 % </a:t>
            </a:r>
          </a:p>
          <a:p>
            <a:pPr lvl="1"/>
            <a:r>
              <a:rPr lang="cs-CZ" dirty="0"/>
              <a:t>kombinovaná nomenklatura + celní sazby (pravidelné aktualizace)</a:t>
            </a:r>
          </a:p>
          <a:p>
            <a:r>
              <a:rPr lang="cs-CZ" dirty="0"/>
              <a:t>Modernizovaný Celní kodex (nařízení)</a:t>
            </a:r>
          </a:p>
          <a:p>
            <a:pPr lvl="1"/>
            <a:r>
              <a:rPr lang="cs-CZ" dirty="0"/>
              <a:t>pravidla a postupy pro zboží vstupující na celní území EU či toto území opouštějící</a:t>
            </a:r>
          </a:p>
          <a:p>
            <a:pPr lvl="1"/>
            <a:r>
              <a:rPr lang="cs-CZ" dirty="0"/>
              <a:t>procesní předpis (vyměřuje se clo, vypočítává se celní sazba, původ zboží atd.) </a:t>
            </a:r>
          </a:p>
          <a:p>
            <a:r>
              <a:rPr lang="cs-CZ" dirty="0"/>
              <a:t>Systém všeobecných celních preferencí (nařízení)</a:t>
            </a:r>
          </a:p>
          <a:p>
            <a:pPr lvl="1"/>
            <a:r>
              <a:rPr lang="cs-CZ" dirty="0"/>
              <a:t>GSP, GSP+, </a:t>
            </a:r>
            <a:r>
              <a:rPr lang="cs-CZ" dirty="0" err="1"/>
              <a:t>Everything</a:t>
            </a:r>
            <a:r>
              <a:rPr lang="cs-CZ" dirty="0"/>
              <a:t> but </a:t>
            </a:r>
            <a:r>
              <a:rPr lang="cs-CZ" dirty="0" err="1"/>
              <a:t>Arms</a:t>
            </a:r>
            <a:endParaRPr lang="cs-CZ" dirty="0"/>
          </a:p>
          <a:p>
            <a:r>
              <a:rPr lang="cs-CZ" dirty="0"/>
              <a:t>Systém Společenství pro osvobození od cla (nařízení) </a:t>
            </a:r>
          </a:p>
          <a:p>
            <a:pPr lvl="1"/>
            <a:r>
              <a:rPr lang="cs-CZ" dirty="0"/>
              <a:t>osvobození cla, protože je potřeba zvýšit dovoz </a:t>
            </a:r>
          </a:p>
        </p:txBody>
      </p:sp>
      <p:sp>
        <p:nvSpPr>
          <p:cNvPr id="6" name="Obdélník: se zakulacenými rohy 5">
            <a:extLst>
              <a:ext uri="{FF2B5EF4-FFF2-40B4-BE49-F238E27FC236}">
                <a16:creationId xmlns:a16="http://schemas.microsoft.com/office/drawing/2014/main" id="{3FC0218B-B297-4027-AD6B-C9D0985455E7}"/>
              </a:ext>
            </a:extLst>
          </p:cNvPr>
          <p:cNvSpPr/>
          <p:nvPr/>
        </p:nvSpPr>
        <p:spPr bwMode="auto">
          <a:xfrm>
            <a:off x="3777715" y="5511840"/>
            <a:ext cx="2458720" cy="706936"/>
          </a:xfrm>
          <a:prstGeom prst="roundRect">
            <a:avLst/>
          </a:prstGeom>
          <a:solidFill>
            <a:schemeClr val="accent2">
              <a:lumMod val="20000"/>
              <a:lumOff val="80000"/>
            </a:schemeClr>
          </a:solidFill>
          <a:ln w="9525" cap="flat" cmpd="sng" algn="ctr">
            <a:solidFill>
              <a:srgbClr val="C0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Tahoma" pitchFamily="34" charset="0"/>
              </a:rPr>
              <a:t>Suspenze cel</a:t>
            </a:r>
          </a:p>
        </p:txBody>
      </p:sp>
      <p:sp>
        <p:nvSpPr>
          <p:cNvPr id="7" name="Obdélník: se zakulacenými rohy 6">
            <a:extLst>
              <a:ext uri="{FF2B5EF4-FFF2-40B4-BE49-F238E27FC236}">
                <a16:creationId xmlns:a16="http://schemas.microsoft.com/office/drawing/2014/main" id="{9E734AC7-2EAF-4C15-AD3E-13A57EFE92A1}"/>
              </a:ext>
            </a:extLst>
          </p:cNvPr>
          <p:cNvSpPr/>
          <p:nvPr/>
        </p:nvSpPr>
        <p:spPr bwMode="auto">
          <a:xfrm>
            <a:off x="6577874" y="5521064"/>
            <a:ext cx="2458720" cy="706936"/>
          </a:xfrm>
          <a:prstGeom prst="roundRect">
            <a:avLst/>
          </a:prstGeom>
          <a:solidFill>
            <a:schemeClr val="accent2">
              <a:lumMod val="20000"/>
              <a:lumOff val="80000"/>
            </a:schemeClr>
          </a:solidFill>
          <a:ln w="9525" cap="flat" cmpd="sng" algn="ctr">
            <a:solidFill>
              <a:srgbClr val="C0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Tahoma" pitchFamily="34" charset="0"/>
              </a:rPr>
              <a:t>Kvóty </a:t>
            </a:r>
          </a:p>
        </p:txBody>
      </p:sp>
    </p:spTree>
    <p:extLst>
      <p:ext uri="{BB962C8B-B14F-4D97-AF65-F5344CB8AC3E}">
        <p14:creationId xmlns:p14="http://schemas.microsoft.com/office/powerpoint/2010/main" val="716527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4BD209A-B764-4686-9182-5CA782A04364}"/>
              </a:ext>
            </a:extLst>
          </p:cNvPr>
          <p:cNvSpPr>
            <a:spLocks noGrp="1"/>
          </p:cNvSpPr>
          <p:nvPr>
            <p:ph type="ftr" sz="quarter" idx="10"/>
          </p:nvPr>
        </p:nvSpPr>
        <p:spPr/>
        <p:txBody>
          <a:bodyPr/>
          <a:lstStyle/>
          <a:p>
            <a:r>
              <a:rPr lang="cs-CZ"/>
              <a:t>JUDr. Malachta Radovan - KMEP</a:t>
            </a:r>
            <a:endParaRPr lang="cs-CZ" dirty="0"/>
          </a:p>
        </p:txBody>
      </p:sp>
      <p:sp>
        <p:nvSpPr>
          <p:cNvPr id="3" name="Zástupný symbol pro číslo snímku 2">
            <a:extLst>
              <a:ext uri="{FF2B5EF4-FFF2-40B4-BE49-F238E27FC236}">
                <a16:creationId xmlns:a16="http://schemas.microsoft.com/office/drawing/2014/main" id="{CD7E65A9-1E06-42B2-9387-7A79DBA15F5A}"/>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pic>
        <p:nvPicPr>
          <p:cNvPr id="10242" name="Picture 2" descr="Jim Cornelius🇪🇺🇬🇧 🇮🇪🍋☕️🍊 on Twitter: &quot;The EU operates a scheme  called Everything but Arms (EBA). This has been in place since 2001. Under  this scheme, the world's least developed countries qualify for">
            <a:extLst>
              <a:ext uri="{FF2B5EF4-FFF2-40B4-BE49-F238E27FC236}">
                <a16:creationId xmlns:a16="http://schemas.microsoft.com/office/drawing/2014/main" id="{93F9C14E-7CAA-4C6F-8D3F-84CF244C53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0160" y="252000"/>
            <a:ext cx="9031784" cy="597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796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FA20C78-27DD-4400-AEA2-D8CD02A5CFF2}"/>
              </a:ext>
            </a:extLst>
          </p:cNvPr>
          <p:cNvSpPr>
            <a:spLocks noGrp="1"/>
          </p:cNvSpPr>
          <p:nvPr>
            <p:ph type="ftr" sz="quarter" idx="10"/>
          </p:nvPr>
        </p:nvSpPr>
        <p:spPr/>
        <p:txBody>
          <a:bodyPr/>
          <a:lstStyle/>
          <a:p>
            <a:r>
              <a:rPr lang="cs-CZ" altLang="cs-CZ"/>
              <a:t>JUDr. Malachta Radovan - KMEP</a:t>
            </a:r>
            <a:endParaRPr lang="cs-CZ" altLang="cs-CZ" dirty="0"/>
          </a:p>
        </p:txBody>
      </p:sp>
      <p:sp>
        <p:nvSpPr>
          <p:cNvPr id="3" name="Zástupný symbol pro číslo snímku 2">
            <a:extLst>
              <a:ext uri="{FF2B5EF4-FFF2-40B4-BE49-F238E27FC236}">
                <a16:creationId xmlns:a16="http://schemas.microsoft.com/office/drawing/2014/main" id="{D58A5085-52E2-4C16-B2DB-F40A8B421B18}"/>
              </a:ext>
            </a:extLst>
          </p:cNvPr>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
        <p:nvSpPr>
          <p:cNvPr id="4" name="Nadpis 3">
            <a:extLst>
              <a:ext uri="{FF2B5EF4-FFF2-40B4-BE49-F238E27FC236}">
                <a16:creationId xmlns:a16="http://schemas.microsoft.com/office/drawing/2014/main" id="{D8AF5223-E429-46D3-ADFB-086689006825}"/>
              </a:ext>
            </a:extLst>
          </p:cNvPr>
          <p:cNvSpPr>
            <a:spLocks noGrp="1"/>
          </p:cNvSpPr>
          <p:nvPr>
            <p:ph type="title"/>
          </p:nvPr>
        </p:nvSpPr>
        <p:spPr/>
        <p:txBody>
          <a:bodyPr/>
          <a:lstStyle/>
          <a:p>
            <a:r>
              <a:rPr lang="cs-CZ" dirty="0"/>
              <a:t>Kvantitativní nástroje</a:t>
            </a:r>
          </a:p>
        </p:txBody>
      </p:sp>
      <p:sp>
        <p:nvSpPr>
          <p:cNvPr id="5" name="Zástupný symbol pro obsah 4">
            <a:extLst>
              <a:ext uri="{FF2B5EF4-FFF2-40B4-BE49-F238E27FC236}">
                <a16:creationId xmlns:a16="http://schemas.microsoft.com/office/drawing/2014/main" id="{66DFF9CE-1B16-46F3-9DBE-54B8359B9182}"/>
              </a:ext>
            </a:extLst>
          </p:cNvPr>
          <p:cNvSpPr>
            <a:spLocks noGrp="1"/>
          </p:cNvSpPr>
          <p:nvPr>
            <p:ph idx="1"/>
          </p:nvPr>
        </p:nvSpPr>
        <p:spPr>
          <a:xfrm>
            <a:off x="719400" y="1629789"/>
            <a:ext cx="10753200" cy="2302131"/>
          </a:xfrm>
          <a:solidFill>
            <a:schemeClr val="accent4">
              <a:lumMod val="20000"/>
              <a:lumOff val="80000"/>
            </a:schemeClr>
          </a:solidFill>
          <a:ln>
            <a:solidFill>
              <a:srgbClr val="0000DC"/>
            </a:solidFill>
          </a:ln>
        </p:spPr>
        <p:txBody>
          <a:bodyPr/>
          <a:lstStyle/>
          <a:p>
            <a:r>
              <a:rPr lang="cs-CZ" dirty="0"/>
              <a:t>2 nařízení </a:t>
            </a:r>
          </a:p>
          <a:p>
            <a:pPr lvl="1"/>
            <a:r>
              <a:rPr lang="cs-CZ" sz="2400" dirty="0"/>
              <a:t>společná pravidla dovozu – země s tržní ekonomikou – lze časově omezit (pokud hrozí vážná újma), jinak je dovoz volný bez kvantitativního omezení</a:t>
            </a:r>
          </a:p>
          <a:p>
            <a:pPr lvl="1"/>
            <a:r>
              <a:rPr lang="cs-CZ" sz="2400" dirty="0"/>
              <a:t>společná pravidla dovozu z některých třetích zemích – země s centrálně řízenou ekonomikou – jiná pravidla pro omezení </a:t>
            </a:r>
          </a:p>
          <a:p>
            <a:pPr lvl="1"/>
            <a:endParaRPr lang="cs-CZ" dirty="0"/>
          </a:p>
        </p:txBody>
      </p:sp>
    </p:spTree>
    <p:extLst>
      <p:ext uri="{BB962C8B-B14F-4D97-AF65-F5344CB8AC3E}">
        <p14:creationId xmlns:p14="http://schemas.microsoft.com/office/powerpoint/2010/main" val="2499642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591388"/>
            <a:ext cx="10348595" cy="635000"/>
          </a:xfrm>
          <a:prstGeom prst="rect">
            <a:avLst/>
          </a:prstGeom>
        </p:spPr>
        <p:txBody>
          <a:bodyPr vert="horz" wrap="square" lIns="0" tIns="12065" rIns="0" bIns="0" rtlCol="0">
            <a:spAutoFit/>
          </a:bodyPr>
          <a:lstStyle/>
          <a:p>
            <a:pPr marL="12700">
              <a:lnSpc>
                <a:spcPct val="100000"/>
              </a:lnSpc>
              <a:spcBef>
                <a:spcPts val="95"/>
              </a:spcBef>
            </a:pPr>
            <a:r>
              <a:rPr i="0" spc="-5" dirty="0">
                <a:latin typeface="Arial"/>
                <a:cs typeface="Arial"/>
              </a:rPr>
              <a:t>3) Vztahy </a:t>
            </a:r>
            <a:r>
              <a:rPr i="0" spc="-10" dirty="0">
                <a:latin typeface="Arial"/>
                <a:cs typeface="Arial"/>
              </a:rPr>
              <a:t>mezi obchodníky </a:t>
            </a:r>
            <a:r>
              <a:rPr i="0" spc="-5" dirty="0">
                <a:latin typeface="Arial"/>
                <a:cs typeface="Arial"/>
              </a:rPr>
              <a:t>z </a:t>
            </a:r>
            <a:r>
              <a:rPr i="0" spc="-10" dirty="0">
                <a:latin typeface="Arial"/>
                <a:cs typeface="Arial"/>
              </a:rPr>
              <a:t>různých</a:t>
            </a:r>
            <a:r>
              <a:rPr i="0" spc="80" dirty="0">
                <a:latin typeface="Arial"/>
                <a:cs typeface="Arial"/>
              </a:rPr>
              <a:t> </a:t>
            </a:r>
            <a:r>
              <a:rPr i="0" spc="-10" dirty="0">
                <a:latin typeface="Arial"/>
                <a:cs typeface="Arial"/>
              </a:rPr>
              <a:t>států</a:t>
            </a:r>
          </a:p>
        </p:txBody>
      </p:sp>
      <p:sp>
        <p:nvSpPr>
          <p:cNvPr id="3" name="object 3"/>
          <p:cNvSpPr/>
          <p:nvPr/>
        </p:nvSpPr>
        <p:spPr>
          <a:xfrm>
            <a:off x="719327" y="1510283"/>
            <a:ext cx="10753725" cy="3578860"/>
          </a:xfrm>
          <a:custGeom>
            <a:avLst/>
            <a:gdLst/>
            <a:ahLst/>
            <a:cxnLst/>
            <a:rect l="l" t="t" r="r" b="b"/>
            <a:pathLst>
              <a:path w="10753725" h="3578860">
                <a:moveTo>
                  <a:pt x="0" y="3578352"/>
                </a:moveTo>
                <a:lnTo>
                  <a:pt x="10753344" y="3578352"/>
                </a:lnTo>
                <a:lnTo>
                  <a:pt x="10753344" y="0"/>
                </a:lnTo>
                <a:lnTo>
                  <a:pt x="0" y="0"/>
                </a:lnTo>
                <a:lnTo>
                  <a:pt x="0" y="3578352"/>
                </a:lnTo>
                <a:close/>
              </a:path>
            </a:pathLst>
          </a:custGeom>
          <a:ln w="9144">
            <a:solidFill>
              <a:srgbClr val="0000DC"/>
            </a:solidFill>
          </a:ln>
        </p:spPr>
        <p:txBody>
          <a:bodyPr wrap="square" lIns="0" tIns="0" rIns="0" bIns="0" rtlCol="0"/>
          <a:lstStyle/>
          <a:p>
            <a:endParaRPr/>
          </a:p>
        </p:txBody>
      </p:sp>
      <p:sp>
        <p:nvSpPr>
          <p:cNvPr id="4" name="object 4"/>
          <p:cNvSpPr txBox="1"/>
          <p:nvPr/>
        </p:nvSpPr>
        <p:spPr>
          <a:xfrm>
            <a:off x="778560" y="1509642"/>
            <a:ext cx="10375265" cy="3421379"/>
          </a:xfrm>
          <a:prstGeom prst="rect">
            <a:avLst/>
          </a:prstGeom>
        </p:spPr>
        <p:txBody>
          <a:bodyPr vert="horz" wrap="square" lIns="0" tIns="125730" rIns="0" bIns="0" rtlCol="0">
            <a:spAutoFit/>
          </a:bodyPr>
          <a:lstStyle/>
          <a:p>
            <a:pPr marL="192405" indent="-180340">
              <a:lnSpc>
                <a:spcPct val="100000"/>
              </a:lnSpc>
              <a:spcBef>
                <a:spcPts val="990"/>
              </a:spcBef>
              <a:buClr>
                <a:srgbClr val="0000DC"/>
              </a:buClr>
              <a:buChar char="̶"/>
              <a:tabLst>
                <a:tab pos="192405" algn="l"/>
                <a:tab pos="193040" algn="l"/>
              </a:tabLst>
            </a:pPr>
            <a:r>
              <a:rPr sz="2800" dirty="0">
                <a:latin typeface="Arial"/>
                <a:cs typeface="Arial"/>
              </a:rPr>
              <a:t>upraveny </a:t>
            </a:r>
            <a:r>
              <a:rPr sz="2800" spc="-5" dirty="0">
                <a:solidFill>
                  <a:srgbClr val="0000DC"/>
                </a:solidFill>
                <a:latin typeface="Arial"/>
                <a:cs typeface="Arial"/>
              </a:rPr>
              <a:t>mezinárodním právem</a:t>
            </a:r>
            <a:r>
              <a:rPr sz="2800" spc="45" dirty="0">
                <a:solidFill>
                  <a:srgbClr val="0000DC"/>
                </a:solidFill>
                <a:latin typeface="Arial"/>
                <a:cs typeface="Arial"/>
              </a:rPr>
              <a:t> </a:t>
            </a:r>
            <a:r>
              <a:rPr sz="2800" spc="-5" dirty="0">
                <a:solidFill>
                  <a:srgbClr val="0000DC"/>
                </a:solidFill>
                <a:latin typeface="Arial"/>
                <a:cs typeface="Arial"/>
              </a:rPr>
              <a:t>soukromým</a:t>
            </a:r>
            <a:endParaRPr sz="2800" dirty="0">
              <a:latin typeface="Arial"/>
              <a:cs typeface="Arial"/>
            </a:endParaRPr>
          </a:p>
          <a:p>
            <a:pPr marL="443865" lvl="1" indent="-179070">
              <a:lnSpc>
                <a:spcPct val="100000"/>
              </a:lnSpc>
              <a:spcBef>
                <a:spcPts val="645"/>
              </a:spcBef>
              <a:buClr>
                <a:srgbClr val="0000DC"/>
              </a:buClr>
              <a:buChar char="̶"/>
              <a:tabLst>
                <a:tab pos="443865" algn="l"/>
                <a:tab pos="444500" algn="l"/>
              </a:tabLst>
            </a:pPr>
            <a:r>
              <a:rPr sz="2000" spc="-5" dirty="0">
                <a:latin typeface="Arial"/>
                <a:cs typeface="Arial"/>
              </a:rPr>
              <a:t>kolizní </a:t>
            </a:r>
            <a:r>
              <a:rPr sz="2000" dirty="0">
                <a:latin typeface="Arial"/>
                <a:cs typeface="Arial"/>
              </a:rPr>
              <a:t>a </a:t>
            </a:r>
            <a:r>
              <a:rPr sz="2000" spc="-5" dirty="0">
                <a:latin typeface="Arial"/>
                <a:cs typeface="Arial"/>
              </a:rPr>
              <a:t>přímá</a:t>
            </a:r>
            <a:r>
              <a:rPr sz="2000" spc="-70" dirty="0">
                <a:latin typeface="Arial"/>
                <a:cs typeface="Arial"/>
              </a:rPr>
              <a:t> </a:t>
            </a:r>
            <a:r>
              <a:rPr sz="2000" dirty="0">
                <a:latin typeface="Arial"/>
                <a:cs typeface="Arial"/>
              </a:rPr>
              <a:t>metoda</a:t>
            </a:r>
          </a:p>
          <a:p>
            <a:pPr marL="443865" lvl="1" indent="-179070">
              <a:lnSpc>
                <a:spcPct val="100000"/>
              </a:lnSpc>
              <a:buClr>
                <a:srgbClr val="0000DC"/>
              </a:buClr>
              <a:buChar char="̶"/>
              <a:tabLst>
                <a:tab pos="443865" algn="l"/>
                <a:tab pos="444500" algn="l"/>
              </a:tabLst>
            </a:pPr>
            <a:r>
              <a:rPr sz="2000" spc="-5" dirty="0">
                <a:latin typeface="Arial"/>
                <a:cs typeface="Arial"/>
              </a:rPr>
              <a:t>normy vnitrostátního původu, unijního původu, </a:t>
            </a:r>
            <a:r>
              <a:rPr sz="2000" dirty="0">
                <a:latin typeface="Arial"/>
                <a:cs typeface="Arial"/>
              </a:rPr>
              <a:t>mezinárodního</a:t>
            </a:r>
            <a:r>
              <a:rPr sz="2000" spc="-180" dirty="0">
                <a:latin typeface="Arial"/>
                <a:cs typeface="Arial"/>
              </a:rPr>
              <a:t> </a:t>
            </a:r>
            <a:r>
              <a:rPr sz="2000" spc="-5" dirty="0">
                <a:latin typeface="Arial"/>
                <a:cs typeface="Arial"/>
              </a:rPr>
              <a:t>původu</a:t>
            </a:r>
            <a:endParaRPr sz="2000" dirty="0">
              <a:latin typeface="Arial"/>
              <a:cs typeface="Arial"/>
            </a:endParaRPr>
          </a:p>
          <a:p>
            <a:pPr marL="192405" indent="-180340">
              <a:lnSpc>
                <a:spcPct val="100000"/>
              </a:lnSpc>
              <a:spcBef>
                <a:spcPts val="1035"/>
              </a:spcBef>
              <a:buClr>
                <a:srgbClr val="0000DC"/>
              </a:buClr>
              <a:buChar char="̶"/>
              <a:tabLst>
                <a:tab pos="192405" algn="l"/>
                <a:tab pos="193040" algn="l"/>
              </a:tabLst>
            </a:pPr>
            <a:r>
              <a:rPr sz="2800" dirty="0">
                <a:latin typeface="Arial"/>
                <a:cs typeface="Arial"/>
              </a:rPr>
              <a:t>upraveny </a:t>
            </a:r>
            <a:r>
              <a:rPr sz="2800" spc="-5" dirty="0">
                <a:solidFill>
                  <a:srgbClr val="0000DC"/>
                </a:solidFill>
                <a:latin typeface="Arial"/>
                <a:cs typeface="Arial"/>
              </a:rPr>
              <a:t>nestátními prostředky </a:t>
            </a:r>
            <a:r>
              <a:rPr sz="2800" spc="-5" dirty="0">
                <a:latin typeface="Arial"/>
                <a:cs typeface="Arial"/>
              </a:rPr>
              <a:t>úpravy </a:t>
            </a:r>
            <a:r>
              <a:rPr sz="2800" i="1" dirty="0">
                <a:latin typeface="Arial"/>
                <a:cs typeface="Arial"/>
              </a:rPr>
              <a:t>(lex</a:t>
            </a:r>
            <a:r>
              <a:rPr sz="2800" i="1" spc="55" dirty="0">
                <a:latin typeface="Arial"/>
                <a:cs typeface="Arial"/>
              </a:rPr>
              <a:t> </a:t>
            </a:r>
            <a:r>
              <a:rPr sz="2800" i="1" dirty="0">
                <a:latin typeface="Arial"/>
                <a:cs typeface="Arial"/>
              </a:rPr>
              <a:t>mercatoria)</a:t>
            </a:r>
            <a:endParaRPr sz="2800" dirty="0">
              <a:latin typeface="Arial"/>
              <a:cs typeface="Arial"/>
            </a:endParaRPr>
          </a:p>
          <a:p>
            <a:pPr marL="443865" lvl="1" indent="-179070">
              <a:lnSpc>
                <a:spcPct val="100000"/>
              </a:lnSpc>
              <a:spcBef>
                <a:spcPts val="645"/>
              </a:spcBef>
              <a:buClr>
                <a:srgbClr val="0000DC"/>
              </a:buClr>
              <a:buChar char="̶"/>
              <a:tabLst>
                <a:tab pos="443865" algn="l"/>
                <a:tab pos="444500" algn="l"/>
              </a:tabLst>
            </a:pPr>
            <a:r>
              <a:rPr sz="2000" spc="-5" dirty="0">
                <a:latin typeface="Arial"/>
                <a:cs typeface="Arial"/>
              </a:rPr>
              <a:t>mezinárodní </a:t>
            </a:r>
            <a:r>
              <a:rPr sz="2000" dirty="0">
                <a:latin typeface="Arial"/>
                <a:cs typeface="Arial"/>
              </a:rPr>
              <a:t>obchodní zvyklosti – formulované (INCOTERMS),</a:t>
            </a:r>
            <a:r>
              <a:rPr sz="2000" spc="-165" dirty="0">
                <a:latin typeface="Arial"/>
                <a:cs typeface="Arial"/>
              </a:rPr>
              <a:t> </a:t>
            </a:r>
            <a:r>
              <a:rPr sz="2000" dirty="0">
                <a:latin typeface="Arial"/>
                <a:cs typeface="Arial"/>
              </a:rPr>
              <a:t>neformulované</a:t>
            </a:r>
          </a:p>
          <a:p>
            <a:pPr marL="443865" lvl="1" indent="-179070">
              <a:lnSpc>
                <a:spcPct val="100000"/>
              </a:lnSpc>
              <a:buClr>
                <a:srgbClr val="0000DC"/>
              </a:buClr>
              <a:buChar char="̶"/>
              <a:tabLst>
                <a:tab pos="443865" algn="l"/>
                <a:tab pos="444500" algn="l"/>
              </a:tabLst>
            </a:pPr>
            <a:r>
              <a:rPr sz="2000" dirty="0">
                <a:latin typeface="Arial"/>
                <a:cs typeface="Arial"/>
              </a:rPr>
              <a:t>obecně uznané </a:t>
            </a:r>
            <a:r>
              <a:rPr sz="2000" spc="-5" dirty="0">
                <a:latin typeface="Arial"/>
                <a:cs typeface="Arial"/>
              </a:rPr>
              <a:t>právní principy </a:t>
            </a:r>
            <a:r>
              <a:rPr sz="2000" dirty="0">
                <a:latin typeface="Arial"/>
                <a:cs typeface="Arial"/>
              </a:rPr>
              <a:t>a</a:t>
            </a:r>
            <a:r>
              <a:rPr sz="2000" spc="-135" dirty="0">
                <a:latin typeface="Arial"/>
                <a:cs typeface="Arial"/>
              </a:rPr>
              <a:t> </a:t>
            </a:r>
            <a:r>
              <a:rPr sz="2000" dirty="0">
                <a:latin typeface="Arial"/>
                <a:cs typeface="Arial"/>
              </a:rPr>
              <a:t>zásady</a:t>
            </a:r>
          </a:p>
          <a:p>
            <a:pPr marL="443865" lvl="1" indent="-179070">
              <a:lnSpc>
                <a:spcPct val="100000"/>
              </a:lnSpc>
              <a:spcBef>
                <a:spcPts val="5"/>
              </a:spcBef>
              <a:buClr>
                <a:srgbClr val="0000DC"/>
              </a:buClr>
              <a:buChar char="̶"/>
              <a:tabLst>
                <a:tab pos="443865" algn="l"/>
                <a:tab pos="444500" algn="l"/>
              </a:tabLst>
            </a:pPr>
            <a:r>
              <a:rPr sz="2000" spc="-5" dirty="0">
                <a:latin typeface="Arial"/>
                <a:cs typeface="Arial"/>
              </a:rPr>
              <a:t>institucionalizované </a:t>
            </a:r>
            <a:r>
              <a:rPr sz="2000" dirty="0">
                <a:latin typeface="Arial"/>
                <a:cs typeface="Arial"/>
              </a:rPr>
              <a:t>produkty smluvní</a:t>
            </a:r>
            <a:r>
              <a:rPr sz="2000" spc="-105" dirty="0">
                <a:latin typeface="Arial"/>
                <a:cs typeface="Arial"/>
              </a:rPr>
              <a:t> </a:t>
            </a:r>
            <a:r>
              <a:rPr sz="2000" dirty="0">
                <a:latin typeface="Arial"/>
                <a:cs typeface="Arial"/>
              </a:rPr>
              <a:t>svobody</a:t>
            </a:r>
          </a:p>
          <a:p>
            <a:pPr marL="443865" marR="5080" lvl="1" indent="-178435">
              <a:lnSpc>
                <a:spcPct val="100000"/>
              </a:lnSpc>
              <a:buClr>
                <a:srgbClr val="0000DC"/>
              </a:buClr>
              <a:buChar char="̶"/>
              <a:tabLst>
                <a:tab pos="443865" algn="l"/>
                <a:tab pos="444500" algn="l"/>
              </a:tabLst>
            </a:pPr>
            <a:r>
              <a:rPr sz="2000" spc="-5" dirty="0">
                <a:latin typeface="Arial"/>
                <a:cs typeface="Arial"/>
              </a:rPr>
              <a:t>uměle </a:t>
            </a:r>
            <a:r>
              <a:rPr sz="2000" dirty="0">
                <a:latin typeface="Arial"/>
                <a:cs typeface="Arial"/>
              </a:rPr>
              <a:t>vzniklé soubory zásad </a:t>
            </a:r>
            <a:r>
              <a:rPr sz="2000" spc="-5" dirty="0">
                <a:latin typeface="Arial"/>
                <a:cs typeface="Arial"/>
              </a:rPr>
              <a:t>mezinárodních </a:t>
            </a:r>
            <a:r>
              <a:rPr sz="2000" dirty="0">
                <a:latin typeface="Arial"/>
                <a:cs typeface="Arial"/>
              </a:rPr>
              <a:t>smluv </a:t>
            </a:r>
            <a:r>
              <a:rPr sz="2000" spc="-5" dirty="0">
                <a:latin typeface="Arial"/>
                <a:cs typeface="Arial"/>
              </a:rPr>
              <a:t>(upravují obecnou </a:t>
            </a:r>
            <a:r>
              <a:rPr sz="2000" dirty="0">
                <a:latin typeface="Arial"/>
                <a:cs typeface="Arial"/>
              </a:rPr>
              <a:t>část </a:t>
            </a:r>
            <a:r>
              <a:rPr sz="2000" spc="-45" dirty="0">
                <a:latin typeface="Arial"/>
                <a:cs typeface="Arial"/>
              </a:rPr>
              <a:t>závazkového  </a:t>
            </a:r>
            <a:r>
              <a:rPr sz="2000" spc="-5" dirty="0">
                <a:latin typeface="Arial"/>
                <a:cs typeface="Arial"/>
              </a:rPr>
              <a:t>práva) </a:t>
            </a:r>
            <a:r>
              <a:rPr sz="2000" dirty="0">
                <a:latin typeface="Arial"/>
                <a:cs typeface="Arial"/>
              </a:rPr>
              <a:t>– </a:t>
            </a:r>
            <a:r>
              <a:rPr sz="2000" spc="-5" dirty="0">
                <a:latin typeface="Arial"/>
                <a:cs typeface="Arial"/>
              </a:rPr>
              <a:t>PECL, </a:t>
            </a:r>
            <a:r>
              <a:rPr sz="2000" dirty="0">
                <a:latin typeface="Arial"/>
                <a:cs typeface="Arial"/>
              </a:rPr>
              <a:t>Zásady </a:t>
            </a:r>
            <a:r>
              <a:rPr sz="2000" spc="-5" dirty="0">
                <a:latin typeface="Arial"/>
                <a:cs typeface="Arial"/>
              </a:rPr>
              <a:t>mezinárodních obchodních </a:t>
            </a:r>
            <a:r>
              <a:rPr sz="2000" dirty="0">
                <a:latin typeface="Arial"/>
                <a:cs typeface="Arial"/>
              </a:rPr>
              <a:t>smluv</a:t>
            </a:r>
            <a:r>
              <a:rPr sz="2000" spc="-150" dirty="0">
                <a:latin typeface="Arial"/>
                <a:cs typeface="Arial"/>
              </a:rPr>
              <a:t> </a:t>
            </a:r>
            <a:r>
              <a:rPr sz="2000" dirty="0">
                <a:latin typeface="Arial"/>
                <a:cs typeface="Arial"/>
              </a:rPr>
              <a:t>UNIDROIT</a:t>
            </a:r>
          </a:p>
        </p:txBody>
      </p:sp>
      <p:grpSp>
        <p:nvGrpSpPr>
          <p:cNvPr id="5" name="object 5"/>
          <p:cNvGrpSpPr/>
          <p:nvPr/>
        </p:nvGrpSpPr>
        <p:grpSpPr>
          <a:xfrm>
            <a:off x="3713988" y="4991099"/>
            <a:ext cx="7061200" cy="1866900"/>
            <a:chOff x="3713988" y="4991099"/>
            <a:chExt cx="7061200" cy="1866900"/>
          </a:xfrm>
        </p:grpSpPr>
        <p:sp>
          <p:nvSpPr>
            <p:cNvPr id="6" name="object 6"/>
            <p:cNvSpPr/>
            <p:nvPr/>
          </p:nvSpPr>
          <p:spPr>
            <a:xfrm>
              <a:off x="3713988" y="4991099"/>
              <a:ext cx="4383023" cy="1866898"/>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8295132" y="5424525"/>
              <a:ext cx="2479548" cy="941222"/>
            </a:xfrm>
            <a:prstGeom prst="rect">
              <a:avLst/>
            </a:prstGeom>
            <a:blipFill>
              <a:blip r:embed="rId3" cstate="print"/>
              <a:stretch>
                <a:fillRect/>
              </a:stretch>
            </a:blipFill>
          </p:spPr>
          <p:txBody>
            <a:bodyPr wrap="square" lIns="0" tIns="0" rIns="0" bIns="0" rtlCol="0"/>
            <a:lstStyle/>
            <a:p>
              <a:endParaRPr/>
            </a:p>
          </p:txBody>
        </p:sp>
      </p:grpSp>
      <p:sp>
        <p:nvSpPr>
          <p:cNvPr id="8" name="object 8"/>
          <p:cNvSpPr/>
          <p:nvPr/>
        </p:nvSpPr>
        <p:spPr>
          <a:xfrm>
            <a:off x="719327" y="5247132"/>
            <a:ext cx="2796540" cy="1354836"/>
          </a:xfrm>
          <a:prstGeom prst="rect">
            <a:avLst/>
          </a:prstGeom>
          <a:blipFill>
            <a:blip r:embed="rId4"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xfrm>
            <a:off x="337947" y="6614429"/>
            <a:ext cx="2622498" cy="179536"/>
          </a:xfrm>
          <a:prstGeom prst="rect">
            <a:avLst/>
          </a:prstGeom>
        </p:spPr>
        <p:txBody>
          <a:bodyPr vert="horz" wrap="square" lIns="0" tIns="0" rIns="0" bIns="0" rtlCol="0">
            <a:spAutoFit/>
          </a:bodyPr>
          <a:lstStyle/>
          <a:p>
            <a:pPr marL="38100">
              <a:lnSpc>
                <a:spcPts val="1425"/>
              </a:lnSpc>
              <a:tabLst>
                <a:tab pos="344170" algn="l"/>
              </a:tabLst>
            </a:pPr>
            <a:fld id="{81D60167-4931-47E6-BA6A-407CBD079E47}" type="slidenum">
              <a:rPr spc="-5" dirty="0"/>
              <a:t>24</a:t>
            </a:fld>
            <a:r>
              <a:rPr spc="-5" dirty="0"/>
              <a:t>	</a:t>
            </a:r>
            <a:r>
              <a:rPr spc="-15" dirty="0"/>
              <a:t>JUDr. </a:t>
            </a:r>
            <a:r>
              <a:rPr spc="-5" dirty="0"/>
              <a:t>Malachta Radovan </a:t>
            </a:r>
            <a:r>
              <a:rPr lang="cs-CZ" dirty="0"/>
              <a:t>–</a:t>
            </a:r>
            <a:r>
              <a:rPr spc="-40" dirty="0"/>
              <a:t> </a:t>
            </a:r>
            <a:r>
              <a:rPr spc="-5" dirty="0"/>
              <a:t>KMEP</a:t>
            </a:r>
            <a:r>
              <a:rPr lang="cs-CZ" spc="-5" dirty="0"/>
              <a:t> </a:t>
            </a:r>
            <a:endParaRPr spc="-5" dirty="0"/>
          </a:p>
        </p:txBody>
      </p:sp>
      <p:sp>
        <p:nvSpPr>
          <p:cNvPr id="10" name="Ovál 9">
            <a:extLst>
              <a:ext uri="{FF2B5EF4-FFF2-40B4-BE49-F238E27FC236}">
                <a16:creationId xmlns:a16="http://schemas.microsoft.com/office/drawing/2014/main" id="{80C22960-3102-340D-9CDA-9DC458F834AE}"/>
              </a:ext>
            </a:extLst>
          </p:cNvPr>
          <p:cNvSpPr/>
          <p:nvPr/>
        </p:nvSpPr>
        <p:spPr bwMode="auto">
          <a:xfrm>
            <a:off x="9269029" y="1561770"/>
            <a:ext cx="1944030" cy="914400"/>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cs-CZ" sz="2000" b="0" i="0" u="none" strike="noStrike" cap="none" normalizeH="0" baseline="0" dirty="0">
                <a:ln>
                  <a:noFill/>
                </a:ln>
                <a:solidFill>
                  <a:schemeClr val="tx1"/>
                </a:solidFill>
                <a:effectLst/>
                <a:latin typeface="+mn-lt"/>
              </a:rPr>
              <a:t>Viz minulá</a:t>
            </a:r>
          </a:p>
          <a:p>
            <a:pPr marL="0" marR="0" indent="0" algn="l" defTabSz="914400" rtl="0" eaLnBrk="1" fontAlgn="base" latinLnBrk="0" hangingPunct="1">
              <a:lnSpc>
                <a:spcPct val="100000"/>
              </a:lnSpc>
              <a:spcBef>
                <a:spcPct val="0"/>
              </a:spcBef>
              <a:spcAft>
                <a:spcPct val="0"/>
              </a:spcAft>
              <a:buClrTx/>
              <a:buSzTx/>
              <a:buFontTx/>
              <a:buNone/>
              <a:tabLst/>
            </a:pPr>
            <a:r>
              <a:rPr lang="cs-CZ" sz="2000" dirty="0">
                <a:solidFill>
                  <a:schemeClr val="tx1"/>
                </a:solidFill>
              </a:rPr>
              <a:t>přednáška</a:t>
            </a:r>
            <a:endParaRPr kumimoji="0" lang="cs-CZ" sz="2000" b="0" i="0" u="none" strike="noStrike" cap="none" normalizeH="0" baseline="0" dirty="0">
              <a:ln>
                <a:noFill/>
              </a:ln>
              <a:solidFill>
                <a:schemeClr val="tx1"/>
              </a:solidFill>
              <a:effectLst/>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323F8E-8E16-47E8-9221-DA22C48E9E24}"/>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1F91E29E-525C-4DCC-8B80-C839A667DE92}"/>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6" name="Nadpis 5">
            <a:extLst>
              <a:ext uri="{FF2B5EF4-FFF2-40B4-BE49-F238E27FC236}">
                <a16:creationId xmlns:a16="http://schemas.microsoft.com/office/drawing/2014/main" id="{14B72C50-F1C5-40C8-A818-14B76231A10D}"/>
              </a:ext>
            </a:extLst>
          </p:cNvPr>
          <p:cNvSpPr>
            <a:spLocks noGrp="1"/>
          </p:cNvSpPr>
          <p:nvPr>
            <p:ph type="title"/>
          </p:nvPr>
        </p:nvSpPr>
        <p:spPr/>
        <p:txBody>
          <a:bodyPr/>
          <a:lstStyle/>
          <a:p>
            <a:r>
              <a:rPr lang="cs-CZ" dirty="0"/>
              <a:t>Děkuji za pozornost</a:t>
            </a:r>
            <a:br>
              <a:rPr lang="cs-CZ" dirty="0"/>
            </a:br>
            <a:r>
              <a:rPr lang="cs-CZ" sz="3600" dirty="0"/>
              <a:t>malachta@mail.muni.cz</a:t>
            </a:r>
            <a:endParaRPr lang="cs-CZ" dirty="0"/>
          </a:p>
        </p:txBody>
      </p:sp>
      <p:sp>
        <p:nvSpPr>
          <p:cNvPr id="7" name="Podnadpis 6">
            <a:extLst>
              <a:ext uri="{FF2B5EF4-FFF2-40B4-BE49-F238E27FC236}">
                <a16:creationId xmlns:a16="http://schemas.microsoft.com/office/drawing/2014/main" id="{C05DAB0B-16A4-4C9B-B402-1FE983AB169B}"/>
              </a:ext>
            </a:extLst>
          </p:cNvPr>
          <p:cNvSpPr>
            <a:spLocks noGrp="1"/>
          </p:cNvSpPr>
          <p:nvPr>
            <p:ph type="subTitle" idx="1"/>
          </p:nvPr>
        </p:nvSpPr>
        <p:spPr>
          <a:xfrm>
            <a:off x="266526" y="4781436"/>
            <a:ext cx="11361600" cy="698497"/>
          </a:xfrm>
        </p:spPr>
        <p:txBody>
          <a:bodyPr/>
          <a:lstStyle/>
          <a:p>
            <a:r>
              <a:rPr lang="cs-CZ" dirty="0"/>
              <a:t>Obrázky staženy z </a:t>
            </a:r>
            <a:r>
              <a:rPr lang="cs-CZ" dirty="0" err="1"/>
              <a:t>google</a:t>
            </a:r>
            <a:r>
              <a:rPr lang="cs-CZ" dirty="0"/>
              <a:t> obrázků.</a:t>
            </a:r>
          </a:p>
        </p:txBody>
      </p:sp>
    </p:spTree>
    <p:extLst>
      <p:ext uri="{BB962C8B-B14F-4D97-AF65-F5344CB8AC3E}">
        <p14:creationId xmlns:p14="http://schemas.microsoft.com/office/powerpoint/2010/main" val="471674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7542" y="591388"/>
            <a:ext cx="9933305" cy="635000"/>
          </a:xfrm>
          <a:prstGeom prst="rect">
            <a:avLst/>
          </a:prstGeom>
        </p:spPr>
        <p:txBody>
          <a:bodyPr vert="horz" wrap="square" lIns="0" tIns="12065" rIns="0" bIns="0" rtlCol="0">
            <a:spAutoFit/>
          </a:bodyPr>
          <a:lstStyle/>
          <a:p>
            <a:pPr marL="12700">
              <a:lnSpc>
                <a:spcPct val="100000"/>
              </a:lnSpc>
              <a:spcBef>
                <a:spcPts val="95"/>
              </a:spcBef>
            </a:pPr>
            <a:r>
              <a:rPr i="0" spc="-5" dirty="0">
                <a:latin typeface="Arial"/>
                <a:cs typeface="Arial"/>
              </a:rPr>
              <a:t>1) Vztahy </a:t>
            </a:r>
            <a:r>
              <a:rPr i="0" spc="-10" dirty="0">
                <a:latin typeface="Arial"/>
                <a:cs typeface="Arial"/>
              </a:rPr>
              <a:t>mezi </a:t>
            </a:r>
            <a:r>
              <a:rPr i="0" spc="-5" dirty="0">
                <a:latin typeface="Arial"/>
                <a:cs typeface="Arial"/>
              </a:rPr>
              <a:t>státy a mez.</a:t>
            </a:r>
            <a:r>
              <a:rPr i="0" spc="45" dirty="0">
                <a:latin typeface="Arial"/>
                <a:cs typeface="Arial"/>
              </a:rPr>
              <a:t> </a:t>
            </a:r>
            <a:r>
              <a:rPr i="0" spc="-5" dirty="0">
                <a:latin typeface="Arial"/>
                <a:cs typeface="Arial"/>
              </a:rPr>
              <a:t>organizacemi</a:t>
            </a:r>
          </a:p>
        </p:txBody>
      </p:sp>
      <p:sp>
        <p:nvSpPr>
          <p:cNvPr id="3" name="object 3"/>
          <p:cNvSpPr/>
          <p:nvPr/>
        </p:nvSpPr>
        <p:spPr>
          <a:xfrm>
            <a:off x="719327" y="1691639"/>
            <a:ext cx="10753725" cy="4356100"/>
          </a:xfrm>
          <a:custGeom>
            <a:avLst/>
            <a:gdLst/>
            <a:ahLst/>
            <a:cxnLst/>
            <a:rect l="l" t="t" r="r" b="b"/>
            <a:pathLst>
              <a:path w="10753725" h="4356100">
                <a:moveTo>
                  <a:pt x="0" y="4355591"/>
                </a:moveTo>
                <a:lnTo>
                  <a:pt x="10753344" y="4355591"/>
                </a:lnTo>
                <a:lnTo>
                  <a:pt x="10753344" y="0"/>
                </a:lnTo>
                <a:lnTo>
                  <a:pt x="0" y="0"/>
                </a:lnTo>
                <a:lnTo>
                  <a:pt x="0" y="4355591"/>
                </a:lnTo>
                <a:close/>
              </a:path>
            </a:pathLst>
          </a:custGeom>
          <a:ln w="9144">
            <a:solidFill>
              <a:srgbClr val="0000DC"/>
            </a:solidFill>
          </a:ln>
        </p:spPr>
        <p:txBody>
          <a:bodyPr wrap="square" lIns="0" tIns="0" rIns="0" bIns="0" rtlCol="0"/>
          <a:lstStyle/>
          <a:p>
            <a:endParaRPr/>
          </a:p>
        </p:txBody>
      </p:sp>
      <p:sp>
        <p:nvSpPr>
          <p:cNvPr id="4" name="object 4"/>
          <p:cNvSpPr txBox="1"/>
          <p:nvPr/>
        </p:nvSpPr>
        <p:spPr>
          <a:xfrm>
            <a:off x="779170" y="1804797"/>
            <a:ext cx="8692515" cy="452120"/>
          </a:xfrm>
          <a:prstGeom prst="rect">
            <a:avLst/>
          </a:prstGeom>
        </p:spPr>
        <p:txBody>
          <a:bodyPr vert="horz" wrap="square" lIns="0" tIns="12065" rIns="0" bIns="0" rtlCol="0">
            <a:spAutoFit/>
          </a:bodyPr>
          <a:lstStyle/>
          <a:p>
            <a:pPr marL="12700">
              <a:lnSpc>
                <a:spcPct val="100000"/>
              </a:lnSpc>
              <a:spcBef>
                <a:spcPts val="95"/>
              </a:spcBef>
              <a:tabLst>
                <a:tab pos="192405" algn="l"/>
              </a:tabLst>
            </a:pPr>
            <a:r>
              <a:rPr sz="2800" spc="-5" dirty="0">
                <a:solidFill>
                  <a:srgbClr val="0000DC"/>
                </a:solidFill>
                <a:latin typeface="Arial"/>
                <a:cs typeface="Arial"/>
              </a:rPr>
              <a:t>̶	</a:t>
            </a:r>
            <a:r>
              <a:rPr sz="2800" dirty="0">
                <a:latin typeface="Arial"/>
                <a:cs typeface="Arial"/>
              </a:rPr>
              <a:t>upraveny </a:t>
            </a:r>
            <a:r>
              <a:rPr sz="2800" spc="-5" dirty="0">
                <a:solidFill>
                  <a:srgbClr val="0000DC"/>
                </a:solidFill>
                <a:latin typeface="Arial"/>
                <a:cs typeface="Arial"/>
              </a:rPr>
              <a:t>MPV (</a:t>
            </a:r>
            <a:r>
              <a:rPr sz="2800" spc="-5" dirty="0" err="1">
                <a:solidFill>
                  <a:srgbClr val="0000DC"/>
                </a:solidFill>
                <a:latin typeface="Arial"/>
                <a:cs typeface="Arial"/>
              </a:rPr>
              <a:t>mezinárodním</a:t>
            </a:r>
            <a:r>
              <a:rPr sz="2800" spc="-5" dirty="0">
                <a:solidFill>
                  <a:srgbClr val="0000DC"/>
                </a:solidFill>
                <a:latin typeface="Arial"/>
                <a:cs typeface="Arial"/>
              </a:rPr>
              <a:t> </a:t>
            </a:r>
            <a:r>
              <a:rPr sz="2800" spc="-5" dirty="0" err="1">
                <a:solidFill>
                  <a:srgbClr val="0000DC"/>
                </a:solidFill>
                <a:latin typeface="Arial"/>
                <a:cs typeface="Arial"/>
              </a:rPr>
              <a:t>právem</a:t>
            </a:r>
            <a:r>
              <a:rPr lang="cs-CZ" sz="2800" spc="-5" dirty="0">
                <a:solidFill>
                  <a:srgbClr val="0000DC"/>
                </a:solidFill>
                <a:latin typeface="Arial"/>
                <a:cs typeface="Arial"/>
              </a:rPr>
              <a:t> veřejným</a:t>
            </a:r>
            <a:r>
              <a:rPr sz="2800" spc="-5" dirty="0">
                <a:solidFill>
                  <a:srgbClr val="0000DC"/>
                </a:solidFill>
                <a:latin typeface="Arial"/>
                <a:cs typeface="Arial"/>
              </a:rPr>
              <a:t>)</a:t>
            </a:r>
            <a:endParaRPr sz="2800" dirty="0">
              <a:latin typeface="Arial"/>
              <a:cs typeface="Arial"/>
            </a:endParaRPr>
          </a:p>
        </p:txBody>
      </p:sp>
      <p:sp>
        <p:nvSpPr>
          <p:cNvPr id="5" name="object 5"/>
          <p:cNvSpPr txBox="1"/>
          <p:nvPr/>
        </p:nvSpPr>
        <p:spPr>
          <a:xfrm>
            <a:off x="779170" y="2330483"/>
            <a:ext cx="10397084" cy="943206"/>
          </a:xfrm>
          <a:prstGeom prst="rect">
            <a:avLst/>
          </a:prstGeom>
        </p:spPr>
        <p:txBody>
          <a:bodyPr vert="horz" wrap="square" lIns="0" tIns="126364" rIns="0" bIns="0" rtlCol="0">
            <a:spAutoFit/>
          </a:bodyPr>
          <a:lstStyle/>
          <a:p>
            <a:pPr marL="12700">
              <a:lnSpc>
                <a:spcPct val="100000"/>
              </a:lnSpc>
              <a:spcBef>
                <a:spcPts val="994"/>
              </a:spcBef>
              <a:tabLst>
                <a:tab pos="192405" algn="l"/>
              </a:tabLst>
            </a:pPr>
            <a:r>
              <a:rPr sz="2800" spc="-5" dirty="0">
                <a:solidFill>
                  <a:srgbClr val="0000DC"/>
                </a:solidFill>
                <a:latin typeface="Arial"/>
                <a:cs typeface="Arial"/>
              </a:rPr>
              <a:t>̶	</a:t>
            </a:r>
            <a:r>
              <a:rPr sz="2800" spc="-5" dirty="0">
                <a:latin typeface="Arial"/>
                <a:cs typeface="Arial"/>
              </a:rPr>
              <a:t>mezinárodní ekonomické</a:t>
            </a:r>
            <a:r>
              <a:rPr sz="2800" spc="25" dirty="0">
                <a:latin typeface="Arial"/>
                <a:cs typeface="Arial"/>
              </a:rPr>
              <a:t> </a:t>
            </a:r>
            <a:r>
              <a:rPr sz="2800" spc="-5" dirty="0">
                <a:latin typeface="Arial"/>
                <a:cs typeface="Arial"/>
              </a:rPr>
              <a:t>právo</a:t>
            </a:r>
            <a:endParaRPr sz="2800" dirty="0">
              <a:latin typeface="Arial"/>
              <a:cs typeface="Arial"/>
            </a:endParaRPr>
          </a:p>
          <a:p>
            <a:pPr marL="265430">
              <a:lnSpc>
                <a:spcPct val="100000"/>
              </a:lnSpc>
              <a:spcBef>
                <a:spcPts val="645"/>
              </a:spcBef>
              <a:tabLst>
                <a:tab pos="443865" algn="l"/>
              </a:tabLst>
            </a:pPr>
            <a:r>
              <a:rPr sz="2000" dirty="0">
                <a:solidFill>
                  <a:srgbClr val="0000DC"/>
                </a:solidFill>
                <a:latin typeface="Arial"/>
                <a:cs typeface="Arial"/>
              </a:rPr>
              <a:t>̶	</a:t>
            </a:r>
            <a:r>
              <a:rPr sz="2000" spc="-5" dirty="0">
                <a:latin typeface="Arial"/>
                <a:cs typeface="Arial"/>
              </a:rPr>
              <a:t>mezinárodní </a:t>
            </a:r>
            <a:r>
              <a:rPr sz="2000" dirty="0" err="1">
                <a:latin typeface="Arial"/>
                <a:cs typeface="Arial"/>
              </a:rPr>
              <a:t>obchodní</a:t>
            </a:r>
            <a:r>
              <a:rPr sz="2000" spc="-90" dirty="0">
                <a:latin typeface="Arial"/>
                <a:cs typeface="Arial"/>
              </a:rPr>
              <a:t> </a:t>
            </a:r>
            <a:r>
              <a:rPr sz="2000" dirty="0" err="1">
                <a:latin typeface="Arial"/>
                <a:cs typeface="Arial"/>
              </a:rPr>
              <a:t>systém</a:t>
            </a:r>
            <a:r>
              <a:rPr lang="cs-CZ" sz="2000" dirty="0">
                <a:latin typeface="Arial"/>
                <a:cs typeface="Arial"/>
              </a:rPr>
              <a:t> (obchod se zbožím, se službami či právy </a:t>
            </a:r>
            <a:r>
              <a:rPr lang="cs-CZ" sz="2000" dirty="0" err="1">
                <a:latin typeface="Arial"/>
                <a:cs typeface="Arial"/>
              </a:rPr>
              <a:t>duš</a:t>
            </a:r>
            <a:r>
              <a:rPr lang="cs-CZ" sz="2000" dirty="0">
                <a:latin typeface="Arial"/>
                <a:cs typeface="Arial"/>
              </a:rPr>
              <a:t>. vlastnictví)</a:t>
            </a:r>
            <a:endParaRPr sz="2000" dirty="0">
              <a:latin typeface="Arial"/>
              <a:cs typeface="Arial"/>
            </a:endParaRPr>
          </a:p>
        </p:txBody>
      </p:sp>
      <p:sp>
        <p:nvSpPr>
          <p:cNvPr id="6" name="object 6"/>
          <p:cNvSpPr txBox="1"/>
          <p:nvPr/>
        </p:nvSpPr>
        <p:spPr>
          <a:xfrm>
            <a:off x="779170" y="3257550"/>
            <a:ext cx="8975090" cy="1499235"/>
          </a:xfrm>
          <a:prstGeom prst="rect">
            <a:avLst/>
          </a:prstGeom>
        </p:spPr>
        <p:txBody>
          <a:bodyPr vert="horz" wrap="square" lIns="0" tIns="13335" rIns="0" bIns="0" rtlCol="0">
            <a:spAutoFit/>
          </a:bodyPr>
          <a:lstStyle/>
          <a:p>
            <a:pPr marL="443865" indent="-179070">
              <a:lnSpc>
                <a:spcPct val="100000"/>
              </a:lnSpc>
              <a:spcBef>
                <a:spcPts val="105"/>
              </a:spcBef>
              <a:buClr>
                <a:srgbClr val="0000DC"/>
              </a:buClr>
              <a:buChar char="̶"/>
              <a:tabLst>
                <a:tab pos="443865" algn="l"/>
                <a:tab pos="444500" algn="l"/>
              </a:tabLst>
            </a:pPr>
            <a:r>
              <a:rPr sz="2000" spc="-5" dirty="0">
                <a:latin typeface="Arial"/>
                <a:cs typeface="Arial"/>
              </a:rPr>
              <a:t>mezinárodní </a:t>
            </a:r>
            <a:r>
              <a:rPr sz="2000" dirty="0">
                <a:latin typeface="Arial"/>
                <a:cs typeface="Arial"/>
              </a:rPr>
              <a:t>finanční a měnové </a:t>
            </a:r>
            <a:r>
              <a:rPr sz="2000" spc="-5" dirty="0">
                <a:latin typeface="Arial"/>
                <a:cs typeface="Arial"/>
              </a:rPr>
              <a:t>právo </a:t>
            </a:r>
            <a:r>
              <a:rPr sz="2000" dirty="0">
                <a:latin typeface="Arial"/>
                <a:cs typeface="Arial"/>
              </a:rPr>
              <a:t>(vč. </a:t>
            </a:r>
            <a:r>
              <a:rPr sz="2000" spc="-5" dirty="0">
                <a:latin typeface="Arial"/>
                <a:cs typeface="Arial"/>
              </a:rPr>
              <a:t>mezinárodních </a:t>
            </a:r>
            <a:r>
              <a:rPr sz="2000" dirty="0">
                <a:latin typeface="Arial"/>
                <a:cs typeface="Arial"/>
              </a:rPr>
              <a:t>daňových</a:t>
            </a:r>
            <a:r>
              <a:rPr sz="2000" spc="-150" dirty="0">
                <a:latin typeface="Arial"/>
                <a:cs typeface="Arial"/>
              </a:rPr>
              <a:t> </a:t>
            </a:r>
            <a:r>
              <a:rPr sz="2000" dirty="0">
                <a:latin typeface="Arial"/>
                <a:cs typeface="Arial"/>
              </a:rPr>
              <a:t>vztahů)</a:t>
            </a:r>
          </a:p>
          <a:p>
            <a:pPr marL="443865" indent="-179070">
              <a:lnSpc>
                <a:spcPct val="100000"/>
              </a:lnSpc>
              <a:buClr>
                <a:srgbClr val="0000DC"/>
              </a:buClr>
              <a:buChar char="̶"/>
              <a:tabLst>
                <a:tab pos="443865" algn="l"/>
                <a:tab pos="444500" algn="l"/>
              </a:tabLst>
            </a:pPr>
            <a:r>
              <a:rPr sz="2000" spc="-5" dirty="0">
                <a:latin typeface="Arial"/>
                <a:cs typeface="Arial"/>
              </a:rPr>
              <a:t>mezinárodní právo </a:t>
            </a:r>
            <a:r>
              <a:rPr sz="2000" dirty="0">
                <a:latin typeface="Arial"/>
                <a:cs typeface="Arial"/>
              </a:rPr>
              <a:t>rozvoje (rozvojová</a:t>
            </a:r>
            <a:r>
              <a:rPr sz="2000" spc="-120" dirty="0">
                <a:latin typeface="Arial"/>
                <a:cs typeface="Arial"/>
              </a:rPr>
              <a:t> </a:t>
            </a:r>
            <a:r>
              <a:rPr sz="2000" spc="-5" dirty="0">
                <a:latin typeface="Arial"/>
                <a:cs typeface="Arial"/>
              </a:rPr>
              <a:t>pomoc)</a:t>
            </a:r>
            <a:endParaRPr sz="2000" dirty="0">
              <a:latin typeface="Arial"/>
              <a:cs typeface="Arial"/>
            </a:endParaRPr>
          </a:p>
          <a:p>
            <a:pPr marL="443865" indent="-179070">
              <a:lnSpc>
                <a:spcPct val="100000"/>
              </a:lnSpc>
              <a:buClr>
                <a:srgbClr val="0000DC"/>
              </a:buClr>
              <a:buChar char="̶"/>
              <a:tabLst>
                <a:tab pos="443865" algn="l"/>
                <a:tab pos="444500" algn="l"/>
              </a:tabLst>
            </a:pPr>
            <a:r>
              <a:rPr sz="2000" spc="-5" dirty="0">
                <a:latin typeface="Arial"/>
                <a:cs typeface="Arial"/>
              </a:rPr>
              <a:t>mezinárodní</a:t>
            </a:r>
            <a:r>
              <a:rPr sz="2000" spc="-60" dirty="0">
                <a:latin typeface="Arial"/>
                <a:cs typeface="Arial"/>
              </a:rPr>
              <a:t> </a:t>
            </a:r>
            <a:r>
              <a:rPr sz="2000" spc="-5" dirty="0">
                <a:latin typeface="Arial"/>
                <a:cs typeface="Arial"/>
              </a:rPr>
              <a:t>investice</a:t>
            </a:r>
            <a:endParaRPr sz="2000" dirty="0">
              <a:latin typeface="Arial"/>
              <a:cs typeface="Arial"/>
            </a:endParaRPr>
          </a:p>
          <a:p>
            <a:pPr marL="12700">
              <a:lnSpc>
                <a:spcPct val="100000"/>
              </a:lnSpc>
              <a:spcBef>
                <a:spcPts val="1035"/>
              </a:spcBef>
              <a:tabLst>
                <a:tab pos="192405" algn="l"/>
              </a:tabLst>
            </a:pPr>
            <a:r>
              <a:rPr sz="2800" spc="-5" dirty="0">
                <a:solidFill>
                  <a:srgbClr val="0000DC"/>
                </a:solidFill>
                <a:latin typeface="Arial"/>
                <a:cs typeface="Arial"/>
              </a:rPr>
              <a:t>̶	</a:t>
            </a:r>
            <a:r>
              <a:rPr sz="2800" spc="-5" dirty="0">
                <a:latin typeface="Arial"/>
                <a:cs typeface="Arial"/>
              </a:rPr>
              <a:t>prameny</a:t>
            </a:r>
            <a:endParaRPr sz="2800" dirty="0">
              <a:latin typeface="Arial"/>
              <a:cs typeface="Arial"/>
            </a:endParaRPr>
          </a:p>
        </p:txBody>
      </p:sp>
      <p:sp>
        <p:nvSpPr>
          <p:cNvPr id="7" name="object 7"/>
          <p:cNvSpPr txBox="1"/>
          <p:nvPr/>
        </p:nvSpPr>
        <p:spPr>
          <a:xfrm>
            <a:off x="1032154" y="4812284"/>
            <a:ext cx="2689225" cy="941069"/>
          </a:xfrm>
          <a:prstGeom prst="rect">
            <a:avLst/>
          </a:prstGeom>
        </p:spPr>
        <p:txBody>
          <a:bodyPr vert="horz" wrap="square" lIns="0" tIns="12700" rIns="0" bIns="0" rtlCol="0">
            <a:spAutoFit/>
          </a:bodyPr>
          <a:lstStyle/>
          <a:p>
            <a:pPr marL="190500" indent="-178435">
              <a:lnSpc>
                <a:spcPct val="100000"/>
              </a:lnSpc>
              <a:spcBef>
                <a:spcPts val="100"/>
              </a:spcBef>
              <a:buClr>
                <a:srgbClr val="0000DC"/>
              </a:buClr>
              <a:buChar char="̶"/>
              <a:tabLst>
                <a:tab pos="190500" algn="l"/>
                <a:tab pos="191135" algn="l"/>
              </a:tabLst>
            </a:pPr>
            <a:r>
              <a:rPr sz="2000" spc="-5" dirty="0">
                <a:latin typeface="Arial"/>
                <a:cs typeface="Arial"/>
              </a:rPr>
              <a:t>mezinárodní</a:t>
            </a:r>
            <a:r>
              <a:rPr sz="2000" spc="-70" dirty="0">
                <a:latin typeface="Arial"/>
                <a:cs typeface="Arial"/>
              </a:rPr>
              <a:t> </a:t>
            </a:r>
            <a:r>
              <a:rPr sz="2000" dirty="0">
                <a:latin typeface="Arial"/>
                <a:cs typeface="Arial"/>
              </a:rPr>
              <a:t>smlouva</a:t>
            </a:r>
            <a:endParaRPr sz="2000">
              <a:latin typeface="Arial"/>
              <a:cs typeface="Arial"/>
            </a:endParaRPr>
          </a:p>
          <a:p>
            <a:pPr marL="190500" indent="-178435">
              <a:lnSpc>
                <a:spcPct val="100000"/>
              </a:lnSpc>
              <a:spcBef>
                <a:spcPts val="5"/>
              </a:spcBef>
              <a:buClr>
                <a:srgbClr val="0000DC"/>
              </a:buClr>
              <a:buChar char="̶"/>
              <a:tabLst>
                <a:tab pos="190500" algn="l"/>
                <a:tab pos="191135" algn="l"/>
              </a:tabLst>
            </a:pPr>
            <a:r>
              <a:rPr sz="2000" spc="-5" dirty="0">
                <a:latin typeface="Arial"/>
                <a:cs typeface="Arial"/>
              </a:rPr>
              <a:t>mezinárodní</a:t>
            </a:r>
            <a:r>
              <a:rPr sz="2000" spc="-65" dirty="0">
                <a:latin typeface="Arial"/>
                <a:cs typeface="Arial"/>
              </a:rPr>
              <a:t> </a:t>
            </a:r>
            <a:r>
              <a:rPr sz="2000" spc="-5" dirty="0">
                <a:latin typeface="Arial"/>
                <a:cs typeface="Arial"/>
              </a:rPr>
              <a:t>obyčej</a:t>
            </a:r>
            <a:endParaRPr sz="2000">
              <a:latin typeface="Arial"/>
              <a:cs typeface="Arial"/>
            </a:endParaRPr>
          </a:p>
          <a:p>
            <a:pPr marL="190500" indent="-178435">
              <a:lnSpc>
                <a:spcPct val="100000"/>
              </a:lnSpc>
              <a:buClr>
                <a:srgbClr val="0000DC"/>
              </a:buClr>
              <a:buChar char="̶"/>
              <a:tabLst>
                <a:tab pos="190500" algn="l"/>
                <a:tab pos="191135" algn="l"/>
              </a:tabLst>
            </a:pPr>
            <a:r>
              <a:rPr sz="2000" spc="-5" dirty="0">
                <a:latin typeface="Arial"/>
                <a:cs typeface="Arial"/>
              </a:rPr>
              <a:t>obecné </a:t>
            </a:r>
            <a:r>
              <a:rPr sz="2000" dirty="0">
                <a:latin typeface="Arial"/>
                <a:cs typeface="Arial"/>
              </a:rPr>
              <a:t>zásady</a:t>
            </a:r>
            <a:r>
              <a:rPr sz="2000" spc="-95" dirty="0">
                <a:latin typeface="Arial"/>
                <a:cs typeface="Arial"/>
              </a:rPr>
              <a:t> </a:t>
            </a:r>
            <a:r>
              <a:rPr sz="2000" spc="-5" dirty="0">
                <a:latin typeface="Arial"/>
                <a:cs typeface="Arial"/>
              </a:rPr>
              <a:t>právní</a:t>
            </a:r>
            <a:endParaRPr sz="2000">
              <a:latin typeface="Arial"/>
              <a:cs typeface="Arial"/>
            </a:endParaRPr>
          </a:p>
        </p:txBody>
      </p:sp>
      <p:grpSp>
        <p:nvGrpSpPr>
          <p:cNvPr id="8" name="object 8"/>
          <p:cNvGrpSpPr/>
          <p:nvPr/>
        </p:nvGrpSpPr>
        <p:grpSpPr>
          <a:xfrm>
            <a:off x="3386328" y="3662171"/>
            <a:ext cx="5594350" cy="2927350"/>
            <a:chOff x="3386328" y="3662171"/>
            <a:chExt cx="5594350" cy="2927350"/>
          </a:xfrm>
        </p:grpSpPr>
        <p:sp>
          <p:nvSpPr>
            <p:cNvPr id="9" name="object 9"/>
            <p:cNvSpPr/>
            <p:nvPr/>
          </p:nvSpPr>
          <p:spPr>
            <a:xfrm>
              <a:off x="4355168" y="4329488"/>
              <a:ext cx="1210242" cy="648909"/>
            </a:xfrm>
            <a:prstGeom prst="rect">
              <a:avLst/>
            </a:prstGeom>
            <a:blipFill>
              <a:blip r:embed="rId2" cstate="print"/>
              <a:stretch>
                <a:fillRect/>
              </a:stretch>
            </a:blipFill>
          </p:spPr>
          <p:txBody>
            <a:bodyPr wrap="square" lIns="0" tIns="0" rIns="0" bIns="0" rtlCol="0"/>
            <a:lstStyle/>
            <a:p>
              <a:endParaRPr/>
            </a:p>
          </p:txBody>
        </p:sp>
        <p:sp>
          <p:nvSpPr>
            <p:cNvPr id="10" name="object 10"/>
            <p:cNvSpPr/>
            <p:nvPr/>
          </p:nvSpPr>
          <p:spPr>
            <a:xfrm>
              <a:off x="4349369" y="4339304"/>
              <a:ext cx="1176020" cy="610235"/>
            </a:xfrm>
            <a:custGeom>
              <a:avLst/>
              <a:gdLst/>
              <a:ahLst/>
              <a:cxnLst/>
              <a:rect l="l" t="t" r="r" b="b"/>
              <a:pathLst>
                <a:path w="1176020" h="610235">
                  <a:moveTo>
                    <a:pt x="72135" y="263937"/>
                  </a:moveTo>
                  <a:lnTo>
                    <a:pt x="0" y="284511"/>
                  </a:lnTo>
                  <a:lnTo>
                    <a:pt x="183260" y="609885"/>
                  </a:lnTo>
                  <a:lnTo>
                    <a:pt x="259714" y="588041"/>
                  </a:lnTo>
                  <a:lnTo>
                    <a:pt x="257829" y="488727"/>
                  </a:lnTo>
                  <a:lnTo>
                    <a:pt x="193420" y="488727"/>
                  </a:lnTo>
                  <a:lnTo>
                    <a:pt x="72135" y="263937"/>
                  </a:lnTo>
                  <a:close/>
                </a:path>
                <a:path w="1176020" h="610235">
                  <a:moveTo>
                    <a:pt x="330703" y="307117"/>
                  </a:moveTo>
                  <a:lnTo>
                    <a:pt x="254380" y="307117"/>
                  </a:lnTo>
                  <a:lnTo>
                    <a:pt x="398652" y="548290"/>
                  </a:lnTo>
                  <a:lnTo>
                    <a:pt x="473455" y="526954"/>
                  </a:lnTo>
                  <a:lnTo>
                    <a:pt x="469653" y="432974"/>
                  </a:lnTo>
                  <a:lnTo>
                    <a:pt x="403478" y="432974"/>
                  </a:lnTo>
                  <a:lnTo>
                    <a:pt x="330703" y="307117"/>
                  </a:lnTo>
                  <a:close/>
                </a:path>
                <a:path w="1176020" h="610235">
                  <a:moveTo>
                    <a:pt x="272541" y="206533"/>
                  </a:moveTo>
                  <a:lnTo>
                    <a:pt x="188594" y="230536"/>
                  </a:lnTo>
                  <a:lnTo>
                    <a:pt x="193420" y="488727"/>
                  </a:lnTo>
                  <a:lnTo>
                    <a:pt x="257829" y="488727"/>
                  </a:lnTo>
                  <a:lnTo>
                    <a:pt x="254380" y="307117"/>
                  </a:lnTo>
                  <a:lnTo>
                    <a:pt x="330703" y="307117"/>
                  </a:lnTo>
                  <a:lnTo>
                    <a:pt x="272541" y="206533"/>
                  </a:lnTo>
                  <a:close/>
                </a:path>
                <a:path w="1176020" h="610235">
                  <a:moveTo>
                    <a:pt x="665671" y="179863"/>
                  </a:moveTo>
                  <a:lnTo>
                    <a:pt x="589406" y="179863"/>
                  </a:lnTo>
                  <a:lnTo>
                    <a:pt x="672464" y="470058"/>
                  </a:lnTo>
                  <a:lnTo>
                    <a:pt x="742950" y="449865"/>
                  </a:lnTo>
                  <a:lnTo>
                    <a:pt x="665671" y="179863"/>
                  </a:lnTo>
                  <a:close/>
                </a:path>
                <a:path w="1176020" h="610235">
                  <a:moveTo>
                    <a:pt x="458342" y="153447"/>
                  </a:moveTo>
                  <a:lnTo>
                    <a:pt x="387350" y="173767"/>
                  </a:lnTo>
                  <a:lnTo>
                    <a:pt x="403478" y="432974"/>
                  </a:lnTo>
                  <a:lnTo>
                    <a:pt x="469653" y="432974"/>
                  </a:lnTo>
                  <a:lnTo>
                    <a:pt x="458342" y="153447"/>
                  </a:lnTo>
                  <a:close/>
                </a:path>
                <a:path w="1176020" h="610235">
                  <a:moveTo>
                    <a:pt x="746378" y="71024"/>
                  </a:moveTo>
                  <a:lnTo>
                    <a:pt x="468883" y="150399"/>
                  </a:lnTo>
                  <a:lnTo>
                    <a:pt x="485775" y="209454"/>
                  </a:lnTo>
                  <a:lnTo>
                    <a:pt x="589406" y="179863"/>
                  </a:lnTo>
                  <a:lnTo>
                    <a:pt x="665671" y="179863"/>
                  </a:lnTo>
                  <a:lnTo>
                    <a:pt x="659891" y="159670"/>
                  </a:lnTo>
                  <a:lnTo>
                    <a:pt x="763269" y="130079"/>
                  </a:lnTo>
                  <a:lnTo>
                    <a:pt x="746378" y="71024"/>
                  </a:lnTo>
                  <a:close/>
                </a:path>
                <a:path w="1176020" h="610235">
                  <a:moveTo>
                    <a:pt x="1017111" y="0"/>
                  </a:moveTo>
                  <a:lnTo>
                    <a:pt x="944244" y="7905"/>
                  </a:lnTo>
                  <a:lnTo>
                    <a:pt x="905081" y="22859"/>
                  </a:lnTo>
                  <a:lnTo>
                    <a:pt x="872870" y="43338"/>
                  </a:lnTo>
                  <a:lnTo>
                    <a:pt x="844492" y="74735"/>
                  </a:lnTo>
                  <a:lnTo>
                    <a:pt x="824769" y="115474"/>
                  </a:lnTo>
                  <a:lnTo>
                    <a:pt x="816405" y="166000"/>
                  </a:lnTo>
                  <a:lnTo>
                    <a:pt x="817514" y="188785"/>
                  </a:lnTo>
                  <a:lnTo>
                    <a:pt x="827531" y="239045"/>
                  </a:lnTo>
                  <a:lnTo>
                    <a:pt x="841748" y="277621"/>
                  </a:lnTo>
                  <a:lnTo>
                    <a:pt x="883467" y="336486"/>
                  </a:lnTo>
                  <a:lnTo>
                    <a:pt x="941927" y="370393"/>
                  </a:lnTo>
                  <a:lnTo>
                    <a:pt x="975169" y="376951"/>
                  </a:lnTo>
                  <a:lnTo>
                    <a:pt x="1010697" y="376437"/>
                  </a:lnTo>
                  <a:lnTo>
                    <a:pt x="1048511" y="368839"/>
                  </a:lnTo>
                  <a:lnTo>
                    <a:pt x="1084204" y="355435"/>
                  </a:lnTo>
                  <a:lnTo>
                    <a:pt x="1138826" y="313957"/>
                  </a:lnTo>
                  <a:lnTo>
                    <a:pt x="1139825" y="312475"/>
                  </a:lnTo>
                  <a:lnTo>
                    <a:pt x="1010296" y="312475"/>
                  </a:lnTo>
                  <a:lnTo>
                    <a:pt x="990345" y="311975"/>
                  </a:lnTo>
                  <a:lnTo>
                    <a:pt x="952753" y="297973"/>
                  </a:lnTo>
                  <a:lnTo>
                    <a:pt x="921337" y="266033"/>
                  </a:lnTo>
                  <a:lnTo>
                    <a:pt x="899540" y="215804"/>
                  </a:lnTo>
                  <a:lnTo>
                    <a:pt x="891174" y="161242"/>
                  </a:lnTo>
                  <a:lnTo>
                    <a:pt x="893593" y="138205"/>
                  </a:lnTo>
                  <a:lnTo>
                    <a:pt x="911074" y="100820"/>
                  </a:lnTo>
                  <a:lnTo>
                    <a:pt x="941935" y="75813"/>
                  </a:lnTo>
                  <a:lnTo>
                    <a:pt x="983414" y="63928"/>
                  </a:lnTo>
                  <a:lnTo>
                    <a:pt x="1129215" y="63928"/>
                  </a:lnTo>
                  <a:lnTo>
                    <a:pt x="1109245" y="40979"/>
                  </a:lnTo>
                  <a:lnTo>
                    <a:pt x="1081404" y="20478"/>
                  </a:lnTo>
                  <a:lnTo>
                    <a:pt x="1050329" y="6691"/>
                  </a:lnTo>
                  <a:lnTo>
                    <a:pt x="1017111" y="0"/>
                  </a:lnTo>
                  <a:close/>
                </a:path>
                <a:path w="1176020" h="610235">
                  <a:moveTo>
                    <a:pt x="1129215" y="63928"/>
                  </a:moveTo>
                  <a:lnTo>
                    <a:pt x="983414" y="63928"/>
                  </a:lnTo>
                  <a:lnTo>
                    <a:pt x="1003569" y="64166"/>
                  </a:lnTo>
                  <a:lnTo>
                    <a:pt x="1022605" y="68691"/>
                  </a:lnTo>
                  <a:lnTo>
                    <a:pt x="1056824" y="90912"/>
                  </a:lnTo>
                  <a:lnTo>
                    <a:pt x="1082784" y="131972"/>
                  </a:lnTo>
                  <a:lnTo>
                    <a:pt x="1098958" y="188575"/>
                  </a:lnTo>
                  <a:lnTo>
                    <a:pt x="1100845" y="215804"/>
                  </a:lnTo>
                  <a:lnTo>
                    <a:pt x="1098490" y="238001"/>
                  </a:lnTo>
                  <a:lnTo>
                    <a:pt x="1080867" y="275905"/>
                  </a:lnTo>
                  <a:lnTo>
                    <a:pt x="1050613" y="300999"/>
                  </a:lnTo>
                  <a:lnTo>
                    <a:pt x="1010296" y="312475"/>
                  </a:lnTo>
                  <a:lnTo>
                    <a:pt x="1139825" y="312475"/>
                  </a:lnTo>
                  <a:lnTo>
                    <a:pt x="1157731" y="285908"/>
                  </a:lnTo>
                  <a:lnTo>
                    <a:pt x="1170378" y="253952"/>
                  </a:lnTo>
                  <a:lnTo>
                    <a:pt x="1175940" y="219043"/>
                  </a:lnTo>
                  <a:lnTo>
                    <a:pt x="1174430" y="181181"/>
                  </a:lnTo>
                  <a:lnTo>
                    <a:pt x="1165859" y="140366"/>
                  </a:lnTo>
                  <a:lnTo>
                    <a:pt x="1151449" y="100935"/>
                  </a:lnTo>
                  <a:lnTo>
                    <a:pt x="1132585" y="67802"/>
                  </a:lnTo>
                  <a:lnTo>
                    <a:pt x="1129215" y="63928"/>
                  </a:lnTo>
                  <a:close/>
                </a:path>
              </a:pathLst>
            </a:custGeom>
            <a:solidFill>
              <a:srgbClr val="C00000"/>
            </a:solidFill>
          </p:spPr>
          <p:txBody>
            <a:bodyPr wrap="square" lIns="0" tIns="0" rIns="0" bIns="0" rtlCol="0"/>
            <a:lstStyle/>
            <a:p>
              <a:endParaRPr/>
            </a:p>
          </p:txBody>
        </p:sp>
        <p:sp>
          <p:nvSpPr>
            <p:cNvPr id="11" name="object 11"/>
            <p:cNvSpPr/>
            <p:nvPr/>
          </p:nvSpPr>
          <p:spPr>
            <a:xfrm>
              <a:off x="5116068" y="3662171"/>
              <a:ext cx="3342893" cy="1940814"/>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5573522" y="4033392"/>
              <a:ext cx="2403475" cy="1107440"/>
            </a:xfrm>
            <a:custGeom>
              <a:avLst/>
              <a:gdLst/>
              <a:ahLst/>
              <a:cxnLst/>
              <a:rect l="l" t="t" r="r" b="b"/>
              <a:pathLst>
                <a:path w="2403475" h="1107439">
                  <a:moveTo>
                    <a:pt x="644905" y="156844"/>
                  </a:moveTo>
                  <a:lnTo>
                    <a:pt x="544449" y="505840"/>
                  </a:lnTo>
                  <a:lnTo>
                    <a:pt x="614933" y="526160"/>
                  </a:lnTo>
                  <a:lnTo>
                    <a:pt x="657605" y="377824"/>
                  </a:lnTo>
                  <a:lnTo>
                    <a:pt x="815479" y="377824"/>
                  </a:lnTo>
                  <a:lnTo>
                    <a:pt x="820419" y="360679"/>
                  </a:lnTo>
                  <a:lnTo>
                    <a:pt x="674624" y="318769"/>
                  </a:lnTo>
                  <a:lnTo>
                    <a:pt x="698373" y="236092"/>
                  </a:lnTo>
                  <a:lnTo>
                    <a:pt x="881299" y="236092"/>
                  </a:lnTo>
                  <a:lnTo>
                    <a:pt x="884301" y="225678"/>
                  </a:lnTo>
                  <a:lnTo>
                    <a:pt x="644905" y="156844"/>
                  </a:lnTo>
                  <a:close/>
                </a:path>
                <a:path w="2403475" h="1107439">
                  <a:moveTo>
                    <a:pt x="559086" y="192150"/>
                  </a:moveTo>
                  <a:lnTo>
                    <a:pt x="488188" y="192150"/>
                  </a:lnTo>
                  <a:lnTo>
                    <a:pt x="409066" y="466978"/>
                  </a:lnTo>
                  <a:lnTo>
                    <a:pt x="474599" y="485774"/>
                  </a:lnTo>
                  <a:lnTo>
                    <a:pt x="559086" y="192150"/>
                  </a:lnTo>
                  <a:close/>
                </a:path>
                <a:path w="2403475" h="1107439">
                  <a:moveTo>
                    <a:pt x="342006" y="132714"/>
                  </a:moveTo>
                  <a:lnTo>
                    <a:pt x="281939" y="132714"/>
                  </a:lnTo>
                  <a:lnTo>
                    <a:pt x="271906" y="427481"/>
                  </a:lnTo>
                  <a:lnTo>
                    <a:pt x="339725" y="446912"/>
                  </a:lnTo>
                  <a:lnTo>
                    <a:pt x="409959" y="326389"/>
                  </a:lnTo>
                  <a:lnTo>
                    <a:pt x="338074" y="326389"/>
                  </a:lnTo>
                  <a:lnTo>
                    <a:pt x="342006" y="132714"/>
                  </a:lnTo>
                  <a:close/>
                </a:path>
                <a:path w="2403475" h="1107439">
                  <a:moveTo>
                    <a:pt x="815479" y="377824"/>
                  </a:moveTo>
                  <a:lnTo>
                    <a:pt x="657605" y="377824"/>
                  </a:lnTo>
                  <a:lnTo>
                    <a:pt x="803401" y="419734"/>
                  </a:lnTo>
                  <a:lnTo>
                    <a:pt x="815479" y="377824"/>
                  </a:lnTo>
                  <a:close/>
                </a:path>
                <a:path w="2403475" h="1107439">
                  <a:moveTo>
                    <a:pt x="237870" y="39623"/>
                  </a:moveTo>
                  <a:lnTo>
                    <a:pt x="137287" y="388746"/>
                  </a:lnTo>
                  <a:lnTo>
                    <a:pt x="202818" y="407542"/>
                  </a:lnTo>
                  <a:lnTo>
                    <a:pt x="281939" y="132714"/>
                  </a:lnTo>
                  <a:lnTo>
                    <a:pt x="342006" y="132714"/>
                  </a:lnTo>
                  <a:lnTo>
                    <a:pt x="343280" y="69976"/>
                  </a:lnTo>
                  <a:lnTo>
                    <a:pt x="237870" y="39623"/>
                  </a:lnTo>
                  <a:close/>
                </a:path>
                <a:path w="2403475" h="1107439">
                  <a:moveTo>
                    <a:pt x="100456" y="0"/>
                  </a:moveTo>
                  <a:lnTo>
                    <a:pt x="0" y="349122"/>
                  </a:lnTo>
                  <a:lnTo>
                    <a:pt x="70485" y="369442"/>
                  </a:lnTo>
                  <a:lnTo>
                    <a:pt x="170941" y="20319"/>
                  </a:lnTo>
                  <a:lnTo>
                    <a:pt x="100456" y="0"/>
                  </a:lnTo>
                  <a:close/>
                </a:path>
                <a:path w="2403475" h="1107439">
                  <a:moveTo>
                    <a:pt x="469264" y="106298"/>
                  </a:moveTo>
                  <a:lnTo>
                    <a:pt x="338074" y="326389"/>
                  </a:lnTo>
                  <a:lnTo>
                    <a:pt x="409959" y="326389"/>
                  </a:lnTo>
                  <a:lnTo>
                    <a:pt x="488188" y="192150"/>
                  </a:lnTo>
                  <a:lnTo>
                    <a:pt x="559086" y="192150"/>
                  </a:lnTo>
                  <a:lnTo>
                    <a:pt x="575055" y="136651"/>
                  </a:lnTo>
                  <a:lnTo>
                    <a:pt x="469264" y="106298"/>
                  </a:lnTo>
                  <a:close/>
                </a:path>
                <a:path w="2403475" h="1107439">
                  <a:moveTo>
                    <a:pt x="881299" y="236092"/>
                  </a:moveTo>
                  <a:lnTo>
                    <a:pt x="698373" y="236092"/>
                  </a:lnTo>
                  <a:lnTo>
                    <a:pt x="867282" y="284733"/>
                  </a:lnTo>
                  <a:lnTo>
                    <a:pt x="881299" y="236092"/>
                  </a:lnTo>
                  <a:close/>
                </a:path>
                <a:path w="2403475" h="1107439">
                  <a:moveTo>
                    <a:pt x="2332862" y="636269"/>
                  </a:moveTo>
                  <a:lnTo>
                    <a:pt x="2337885" y="675322"/>
                  </a:lnTo>
                  <a:lnTo>
                    <a:pt x="2341133" y="710945"/>
                  </a:lnTo>
                  <a:lnTo>
                    <a:pt x="2342510" y="741239"/>
                  </a:lnTo>
                  <a:lnTo>
                    <a:pt x="2342490" y="752220"/>
                  </a:lnTo>
                  <a:lnTo>
                    <a:pt x="2340163" y="799121"/>
                  </a:lnTo>
                  <a:lnTo>
                    <a:pt x="2330777" y="854505"/>
                  </a:lnTo>
                  <a:lnTo>
                    <a:pt x="2319275" y="896487"/>
                  </a:lnTo>
                  <a:lnTo>
                    <a:pt x="2304542" y="936116"/>
                  </a:lnTo>
                  <a:lnTo>
                    <a:pt x="2285557" y="975657"/>
                  </a:lnTo>
                  <a:lnTo>
                    <a:pt x="2262901" y="1015015"/>
                  </a:lnTo>
                  <a:lnTo>
                    <a:pt x="2239746" y="1048277"/>
                  </a:lnTo>
                  <a:lnTo>
                    <a:pt x="2201545" y="1094104"/>
                  </a:lnTo>
                  <a:lnTo>
                    <a:pt x="2247773" y="1107439"/>
                  </a:lnTo>
                  <a:lnTo>
                    <a:pt x="2300938" y="1054941"/>
                  </a:lnTo>
                  <a:lnTo>
                    <a:pt x="2342769" y="998346"/>
                  </a:lnTo>
                  <a:lnTo>
                    <a:pt x="2370486" y="946626"/>
                  </a:lnTo>
                  <a:lnTo>
                    <a:pt x="2389251" y="896238"/>
                  </a:lnTo>
                  <a:lnTo>
                    <a:pt x="2401141" y="836152"/>
                  </a:lnTo>
                  <a:lnTo>
                    <a:pt x="2403270" y="805352"/>
                  </a:lnTo>
                  <a:lnTo>
                    <a:pt x="2402839" y="774064"/>
                  </a:lnTo>
                  <a:lnTo>
                    <a:pt x="2400081" y="742612"/>
                  </a:lnTo>
                  <a:lnTo>
                    <a:pt x="2395061" y="711326"/>
                  </a:lnTo>
                  <a:lnTo>
                    <a:pt x="2387802" y="680231"/>
                  </a:lnTo>
                  <a:lnTo>
                    <a:pt x="2378329" y="649350"/>
                  </a:lnTo>
                  <a:lnTo>
                    <a:pt x="2332862" y="636269"/>
                  </a:lnTo>
                  <a:close/>
                </a:path>
                <a:path w="2403475" h="1107439">
                  <a:moveTo>
                    <a:pt x="2053844" y="562355"/>
                  </a:moveTo>
                  <a:lnTo>
                    <a:pt x="1953259" y="911478"/>
                  </a:lnTo>
                  <a:lnTo>
                    <a:pt x="2023745" y="931798"/>
                  </a:lnTo>
                  <a:lnTo>
                    <a:pt x="2066544" y="783462"/>
                  </a:lnTo>
                  <a:lnTo>
                    <a:pt x="2224290" y="783462"/>
                  </a:lnTo>
                  <a:lnTo>
                    <a:pt x="2229230" y="766317"/>
                  </a:lnTo>
                  <a:lnTo>
                    <a:pt x="2083561" y="724407"/>
                  </a:lnTo>
                  <a:lnTo>
                    <a:pt x="2107310" y="641730"/>
                  </a:lnTo>
                  <a:lnTo>
                    <a:pt x="2290110" y="641730"/>
                  </a:lnTo>
                  <a:lnTo>
                    <a:pt x="2293111" y="631316"/>
                  </a:lnTo>
                  <a:lnTo>
                    <a:pt x="2053844" y="562355"/>
                  </a:lnTo>
                  <a:close/>
                </a:path>
                <a:path w="2403475" h="1107439">
                  <a:moveTo>
                    <a:pt x="1967897" y="597788"/>
                  </a:moveTo>
                  <a:lnTo>
                    <a:pt x="1896999" y="597788"/>
                  </a:lnTo>
                  <a:lnTo>
                    <a:pt x="1817877" y="872489"/>
                  </a:lnTo>
                  <a:lnTo>
                    <a:pt x="1883409" y="891412"/>
                  </a:lnTo>
                  <a:lnTo>
                    <a:pt x="1967897" y="597788"/>
                  </a:lnTo>
                  <a:close/>
                </a:path>
                <a:path w="2403475" h="1107439">
                  <a:moveTo>
                    <a:pt x="1750944" y="538352"/>
                  </a:moveTo>
                  <a:lnTo>
                    <a:pt x="1690751" y="538352"/>
                  </a:lnTo>
                  <a:lnTo>
                    <a:pt x="1680718" y="832992"/>
                  </a:lnTo>
                  <a:lnTo>
                    <a:pt x="1748662" y="852550"/>
                  </a:lnTo>
                  <a:lnTo>
                    <a:pt x="1818911" y="731900"/>
                  </a:lnTo>
                  <a:lnTo>
                    <a:pt x="1747011" y="731900"/>
                  </a:lnTo>
                  <a:lnTo>
                    <a:pt x="1750944" y="538352"/>
                  </a:lnTo>
                  <a:close/>
                </a:path>
                <a:path w="2403475" h="1107439">
                  <a:moveTo>
                    <a:pt x="2224290" y="783462"/>
                  </a:moveTo>
                  <a:lnTo>
                    <a:pt x="2066544" y="783462"/>
                  </a:lnTo>
                  <a:lnTo>
                    <a:pt x="2212212" y="825372"/>
                  </a:lnTo>
                  <a:lnTo>
                    <a:pt x="2224290" y="783462"/>
                  </a:lnTo>
                  <a:close/>
                </a:path>
                <a:path w="2403475" h="1107439">
                  <a:moveTo>
                    <a:pt x="1646681" y="445261"/>
                  </a:moveTo>
                  <a:lnTo>
                    <a:pt x="1546225" y="794257"/>
                  </a:lnTo>
                  <a:lnTo>
                    <a:pt x="1611756" y="813180"/>
                  </a:lnTo>
                  <a:lnTo>
                    <a:pt x="1690751" y="538352"/>
                  </a:lnTo>
                  <a:lnTo>
                    <a:pt x="1750944" y="538352"/>
                  </a:lnTo>
                  <a:lnTo>
                    <a:pt x="1752219" y="475614"/>
                  </a:lnTo>
                  <a:lnTo>
                    <a:pt x="1646681" y="445261"/>
                  </a:lnTo>
                  <a:close/>
                </a:path>
                <a:path w="2403475" h="1107439">
                  <a:moveTo>
                    <a:pt x="1562259" y="480948"/>
                  </a:moveTo>
                  <a:lnTo>
                    <a:pt x="1491360" y="480948"/>
                  </a:lnTo>
                  <a:lnTo>
                    <a:pt x="1412239" y="755776"/>
                  </a:lnTo>
                  <a:lnTo>
                    <a:pt x="1477772" y="774572"/>
                  </a:lnTo>
                  <a:lnTo>
                    <a:pt x="1562259" y="480948"/>
                  </a:lnTo>
                  <a:close/>
                </a:path>
                <a:path w="2403475" h="1107439">
                  <a:moveTo>
                    <a:pt x="1146682" y="294766"/>
                  </a:moveTo>
                  <a:lnTo>
                    <a:pt x="1104407" y="333628"/>
                  </a:lnTo>
                  <a:lnTo>
                    <a:pt x="1066419" y="378205"/>
                  </a:lnTo>
                  <a:lnTo>
                    <a:pt x="1030493" y="436403"/>
                  </a:lnTo>
                  <a:lnTo>
                    <a:pt x="1005331" y="501649"/>
                  </a:lnTo>
                  <a:lnTo>
                    <a:pt x="993822" y="559450"/>
                  </a:lnTo>
                  <a:lnTo>
                    <a:pt x="991361" y="621918"/>
                  </a:lnTo>
                  <a:lnTo>
                    <a:pt x="993483" y="654351"/>
                  </a:lnTo>
                  <a:lnTo>
                    <a:pt x="997950" y="686879"/>
                  </a:lnTo>
                  <a:lnTo>
                    <a:pt x="1004774" y="719502"/>
                  </a:lnTo>
                  <a:lnTo>
                    <a:pt x="1013968" y="752220"/>
                  </a:lnTo>
                  <a:lnTo>
                    <a:pt x="1059814" y="765428"/>
                  </a:lnTo>
                  <a:lnTo>
                    <a:pt x="1056314" y="741239"/>
                  </a:lnTo>
                  <a:lnTo>
                    <a:pt x="1053623" y="720121"/>
                  </a:lnTo>
                  <a:lnTo>
                    <a:pt x="1051742" y="702099"/>
                  </a:lnTo>
                  <a:lnTo>
                    <a:pt x="1050671" y="687196"/>
                  </a:lnTo>
                  <a:lnTo>
                    <a:pt x="1050103" y="666763"/>
                  </a:lnTo>
                  <a:lnTo>
                    <a:pt x="1050321" y="646033"/>
                  </a:lnTo>
                  <a:lnTo>
                    <a:pt x="1053210" y="603630"/>
                  </a:lnTo>
                  <a:lnTo>
                    <a:pt x="1059418" y="561609"/>
                  </a:lnTo>
                  <a:lnTo>
                    <a:pt x="1068958" y="521588"/>
                  </a:lnTo>
                  <a:lnTo>
                    <a:pt x="1087929" y="467280"/>
                  </a:lnTo>
                  <a:lnTo>
                    <a:pt x="1112138" y="417829"/>
                  </a:lnTo>
                  <a:lnTo>
                    <a:pt x="1145603" y="366807"/>
                  </a:lnTo>
                  <a:lnTo>
                    <a:pt x="1192402" y="307974"/>
                  </a:lnTo>
                  <a:lnTo>
                    <a:pt x="1146682" y="294766"/>
                  </a:lnTo>
                  <a:close/>
                </a:path>
                <a:path w="2403475" h="1107439">
                  <a:moveTo>
                    <a:pt x="1345306" y="421512"/>
                  </a:moveTo>
                  <a:lnTo>
                    <a:pt x="1285112" y="421512"/>
                  </a:lnTo>
                  <a:lnTo>
                    <a:pt x="1275079" y="716279"/>
                  </a:lnTo>
                  <a:lnTo>
                    <a:pt x="1342898" y="735837"/>
                  </a:lnTo>
                  <a:lnTo>
                    <a:pt x="1413171" y="615187"/>
                  </a:lnTo>
                  <a:lnTo>
                    <a:pt x="1341374" y="615187"/>
                  </a:lnTo>
                  <a:lnTo>
                    <a:pt x="1345306" y="421512"/>
                  </a:lnTo>
                  <a:close/>
                </a:path>
                <a:path w="2403475" h="1107439">
                  <a:moveTo>
                    <a:pt x="1878202" y="511809"/>
                  </a:moveTo>
                  <a:lnTo>
                    <a:pt x="1747011" y="731900"/>
                  </a:lnTo>
                  <a:lnTo>
                    <a:pt x="1818911" y="731900"/>
                  </a:lnTo>
                  <a:lnTo>
                    <a:pt x="1896999" y="597788"/>
                  </a:lnTo>
                  <a:lnTo>
                    <a:pt x="1967897" y="597788"/>
                  </a:lnTo>
                  <a:lnTo>
                    <a:pt x="1983867" y="542289"/>
                  </a:lnTo>
                  <a:lnTo>
                    <a:pt x="1878202" y="511809"/>
                  </a:lnTo>
                  <a:close/>
                </a:path>
                <a:path w="2403475" h="1107439">
                  <a:moveTo>
                    <a:pt x="1241044" y="328421"/>
                  </a:moveTo>
                  <a:lnTo>
                    <a:pt x="1140586" y="677544"/>
                  </a:lnTo>
                  <a:lnTo>
                    <a:pt x="1205992" y="696340"/>
                  </a:lnTo>
                  <a:lnTo>
                    <a:pt x="1285112" y="421512"/>
                  </a:lnTo>
                  <a:lnTo>
                    <a:pt x="1345306" y="421512"/>
                  </a:lnTo>
                  <a:lnTo>
                    <a:pt x="1346580" y="358774"/>
                  </a:lnTo>
                  <a:lnTo>
                    <a:pt x="1241044" y="328421"/>
                  </a:lnTo>
                  <a:close/>
                </a:path>
                <a:path w="2403475" h="1107439">
                  <a:moveTo>
                    <a:pt x="2290110" y="641730"/>
                  </a:moveTo>
                  <a:lnTo>
                    <a:pt x="2107310" y="641730"/>
                  </a:lnTo>
                  <a:lnTo>
                    <a:pt x="2276094" y="690371"/>
                  </a:lnTo>
                  <a:lnTo>
                    <a:pt x="2290110" y="641730"/>
                  </a:lnTo>
                  <a:close/>
                </a:path>
                <a:path w="2403475" h="1107439">
                  <a:moveTo>
                    <a:pt x="1472564" y="395096"/>
                  </a:moveTo>
                  <a:lnTo>
                    <a:pt x="1341374" y="615187"/>
                  </a:lnTo>
                  <a:lnTo>
                    <a:pt x="1413171" y="615187"/>
                  </a:lnTo>
                  <a:lnTo>
                    <a:pt x="1491360" y="480948"/>
                  </a:lnTo>
                  <a:lnTo>
                    <a:pt x="1562259" y="480948"/>
                  </a:lnTo>
                  <a:lnTo>
                    <a:pt x="1578228" y="425449"/>
                  </a:lnTo>
                  <a:lnTo>
                    <a:pt x="1472564" y="395096"/>
                  </a:lnTo>
                  <a:close/>
                </a:path>
              </a:pathLst>
            </a:custGeom>
            <a:solidFill>
              <a:srgbClr val="00832E"/>
            </a:solidFill>
          </p:spPr>
          <p:txBody>
            <a:bodyPr wrap="square" lIns="0" tIns="0" rIns="0" bIns="0" rtlCol="0"/>
            <a:lstStyle/>
            <a:p>
              <a:endParaRPr/>
            </a:p>
          </p:txBody>
        </p:sp>
        <p:sp>
          <p:nvSpPr>
            <p:cNvPr id="13" name="object 13"/>
            <p:cNvSpPr/>
            <p:nvPr/>
          </p:nvSpPr>
          <p:spPr>
            <a:xfrm>
              <a:off x="4902708" y="4355591"/>
              <a:ext cx="1565910" cy="1960626"/>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5417058" y="4717033"/>
              <a:ext cx="662940" cy="1127125"/>
            </a:xfrm>
            <a:custGeom>
              <a:avLst/>
              <a:gdLst/>
              <a:ahLst/>
              <a:cxnLst/>
              <a:rect l="l" t="t" r="r" b="b"/>
              <a:pathLst>
                <a:path w="662939" h="1127125">
                  <a:moveTo>
                    <a:pt x="488505" y="780732"/>
                  </a:moveTo>
                  <a:lnTo>
                    <a:pt x="418845" y="796290"/>
                  </a:lnTo>
                  <a:lnTo>
                    <a:pt x="383631" y="813625"/>
                  </a:lnTo>
                  <a:lnTo>
                    <a:pt x="332870" y="859160"/>
                  </a:lnTo>
                  <a:lnTo>
                    <a:pt x="308445" y="918182"/>
                  </a:lnTo>
                  <a:lnTo>
                    <a:pt x="306244" y="950580"/>
                  </a:lnTo>
                  <a:lnTo>
                    <a:pt x="310782" y="984557"/>
                  </a:lnTo>
                  <a:lnTo>
                    <a:pt x="328994" y="1035888"/>
                  </a:lnTo>
                  <a:lnTo>
                    <a:pt x="355726" y="1080820"/>
                  </a:lnTo>
                  <a:lnTo>
                    <a:pt x="384516" y="1117766"/>
                  </a:lnTo>
                  <a:lnTo>
                    <a:pt x="393064" y="1127010"/>
                  </a:lnTo>
                  <a:lnTo>
                    <a:pt x="544829" y="1065860"/>
                  </a:lnTo>
                  <a:lnTo>
                    <a:pt x="533814" y="1038542"/>
                  </a:lnTo>
                  <a:lnTo>
                    <a:pt x="396366" y="1038542"/>
                  </a:lnTo>
                  <a:lnTo>
                    <a:pt x="394884" y="1035709"/>
                  </a:lnTo>
                  <a:lnTo>
                    <a:pt x="393445" y="1032725"/>
                  </a:lnTo>
                  <a:lnTo>
                    <a:pt x="391794" y="1029055"/>
                  </a:lnTo>
                  <a:lnTo>
                    <a:pt x="390270" y="1025385"/>
                  </a:lnTo>
                  <a:lnTo>
                    <a:pt x="388874" y="1022172"/>
                  </a:lnTo>
                  <a:lnTo>
                    <a:pt x="387730" y="1019403"/>
                  </a:lnTo>
                  <a:lnTo>
                    <a:pt x="380396" y="996500"/>
                  </a:lnTo>
                  <a:lnTo>
                    <a:pt x="377253" y="974788"/>
                  </a:lnTo>
                  <a:lnTo>
                    <a:pt x="378301" y="954266"/>
                  </a:lnTo>
                  <a:lnTo>
                    <a:pt x="393348" y="917181"/>
                  </a:lnTo>
                  <a:lnTo>
                    <a:pt x="427777" y="887558"/>
                  </a:lnTo>
                  <a:lnTo>
                    <a:pt x="464754" y="871222"/>
                  </a:lnTo>
                  <a:lnTo>
                    <a:pt x="499490" y="864997"/>
                  </a:lnTo>
                  <a:lnTo>
                    <a:pt x="629805" y="864997"/>
                  </a:lnTo>
                  <a:lnTo>
                    <a:pt x="626709" y="858747"/>
                  </a:lnTo>
                  <a:lnTo>
                    <a:pt x="605821" y="830513"/>
                  </a:lnTo>
                  <a:lnTo>
                    <a:pt x="581076" y="808465"/>
                  </a:lnTo>
                  <a:lnTo>
                    <a:pt x="552450" y="792607"/>
                  </a:lnTo>
                  <a:lnTo>
                    <a:pt x="521180" y="783252"/>
                  </a:lnTo>
                  <a:lnTo>
                    <a:pt x="488505" y="780732"/>
                  </a:lnTo>
                  <a:close/>
                </a:path>
                <a:path w="662939" h="1127125">
                  <a:moveTo>
                    <a:pt x="629805" y="864997"/>
                  </a:moveTo>
                  <a:lnTo>
                    <a:pt x="499490" y="864997"/>
                  </a:lnTo>
                  <a:lnTo>
                    <a:pt x="510158" y="865208"/>
                  </a:lnTo>
                  <a:lnTo>
                    <a:pt x="520255" y="866401"/>
                  </a:lnTo>
                  <a:lnTo>
                    <a:pt x="562879" y="886639"/>
                  </a:lnTo>
                  <a:lnTo>
                    <a:pt x="586114" y="917349"/>
                  </a:lnTo>
                  <a:lnTo>
                    <a:pt x="598677" y="961034"/>
                  </a:lnTo>
                  <a:lnTo>
                    <a:pt x="599170" y="977457"/>
                  </a:lnTo>
                  <a:lnTo>
                    <a:pt x="598803" y="985128"/>
                  </a:lnTo>
                  <a:lnTo>
                    <a:pt x="590168" y="1027404"/>
                  </a:lnTo>
                  <a:lnTo>
                    <a:pt x="588263" y="1034415"/>
                  </a:lnTo>
                  <a:lnTo>
                    <a:pt x="586866" y="1039304"/>
                  </a:lnTo>
                  <a:lnTo>
                    <a:pt x="589661" y="1046353"/>
                  </a:lnTo>
                  <a:lnTo>
                    <a:pt x="661924" y="1017231"/>
                  </a:lnTo>
                  <a:lnTo>
                    <a:pt x="662761" y="1001982"/>
                  </a:lnTo>
                  <a:lnTo>
                    <a:pt x="662917" y="992441"/>
                  </a:lnTo>
                  <a:lnTo>
                    <a:pt x="662942" y="984557"/>
                  </a:lnTo>
                  <a:lnTo>
                    <a:pt x="662674" y="972906"/>
                  </a:lnTo>
                  <a:lnTo>
                    <a:pt x="656066" y="928998"/>
                  </a:lnTo>
                  <a:lnTo>
                    <a:pt x="643763" y="893165"/>
                  </a:lnTo>
                  <a:lnTo>
                    <a:pt x="629805" y="864997"/>
                  </a:lnTo>
                  <a:close/>
                </a:path>
                <a:path w="662939" h="1127125">
                  <a:moveTo>
                    <a:pt x="490474" y="931062"/>
                  </a:moveTo>
                  <a:lnTo>
                    <a:pt x="432688" y="954328"/>
                  </a:lnTo>
                  <a:lnTo>
                    <a:pt x="456818" y="1014183"/>
                  </a:lnTo>
                  <a:lnTo>
                    <a:pt x="396366" y="1038542"/>
                  </a:lnTo>
                  <a:lnTo>
                    <a:pt x="533814" y="1038542"/>
                  </a:lnTo>
                  <a:lnTo>
                    <a:pt x="490474" y="931062"/>
                  </a:lnTo>
                  <a:close/>
                </a:path>
                <a:path w="662939" h="1127125">
                  <a:moveTo>
                    <a:pt x="462661" y="461137"/>
                  </a:moveTo>
                  <a:lnTo>
                    <a:pt x="154304" y="585343"/>
                  </a:lnTo>
                  <a:lnTo>
                    <a:pt x="204088" y="708660"/>
                  </a:lnTo>
                  <a:lnTo>
                    <a:pt x="210637" y="723900"/>
                  </a:lnTo>
                  <a:lnTo>
                    <a:pt x="231139" y="759333"/>
                  </a:lnTo>
                  <a:lnTo>
                    <a:pt x="266064" y="789686"/>
                  </a:lnTo>
                  <a:lnTo>
                    <a:pt x="304291" y="801497"/>
                  </a:lnTo>
                  <a:lnTo>
                    <a:pt x="314834" y="801663"/>
                  </a:lnTo>
                  <a:lnTo>
                    <a:pt x="325675" y="800449"/>
                  </a:lnTo>
                  <a:lnTo>
                    <a:pt x="362585" y="786828"/>
                  </a:lnTo>
                  <a:lnTo>
                    <a:pt x="391159" y="756539"/>
                  </a:lnTo>
                  <a:lnTo>
                    <a:pt x="398894" y="717677"/>
                  </a:lnTo>
                  <a:lnTo>
                    <a:pt x="302640" y="717677"/>
                  </a:lnTo>
                  <a:lnTo>
                    <a:pt x="288289" y="715899"/>
                  </a:lnTo>
                  <a:lnTo>
                    <a:pt x="260802" y="685292"/>
                  </a:lnTo>
                  <a:lnTo>
                    <a:pt x="243535" y="643636"/>
                  </a:lnTo>
                  <a:lnTo>
                    <a:pt x="241934" y="639572"/>
                  </a:lnTo>
                  <a:lnTo>
                    <a:pt x="319150" y="608457"/>
                  </a:lnTo>
                  <a:lnTo>
                    <a:pt x="380620" y="608457"/>
                  </a:lnTo>
                  <a:lnTo>
                    <a:pt x="375919" y="596900"/>
                  </a:lnTo>
                  <a:lnTo>
                    <a:pt x="371982" y="587121"/>
                  </a:lnTo>
                  <a:lnTo>
                    <a:pt x="437133" y="560832"/>
                  </a:lnTo>
                  <a:lnTo>
                    <a:pt x="502911" y="560832"/>
                  </a:lnTo>
                  <a:lnTo>
                    <a:pt x="462661" y="461137"/>
                  </a:lnTo>
                  <a:close/>
                </a:path>
                <a:path w="662939" h="1127125">
                  <a:moveTo>
                    <a:pt x="507317" y="700278"/>
                  </a:moveTo>
                  <a:lnTo>
                    <a:pt x="398906" y="700278"/>
                  </a:lnTo>
                  <a:lnTo>
                    <a:pt x="407455" y="707780"/>
                  </a:lnTo>
                  <a:lnTo>
                    <a:pt x="416718" y="713724"/>
                  </a:lnTo>
                  <a:lnTo>
                    <a:pt x="426696" y="718119"/>
                  </a:lnTo>
                  <a:lnTo>
                    <a:pt x="437388" y="720979"/>
                  </a:lnTo>
                  <a:lnTo>
                    <a:pt x="448480" y="722241"/>
                  </a:lnTo>
                  <a:lnTo>
                    <a:pt x="459644" y="721836"/>
                  </a:lnTo>
                  <a:lnTo>
                    <a:pt x="499602" y="706612"/>
                  </a:lnTo>
                  <a:lnTo>
                    <a:pt x="507317" y="700278"/>
                  </a:lnTo>
                  <a:close/>
                </a:path>
                <a:path w="662939" h="1127125">
                  <a:moveTo>
                    <a:pt x="380620" y="608457"/>
                  </a:moveTo>
                  <a:lnTo>
                    <a:pt x="319150" y="608457"/>
                  </a:lnTo>
                  <a:lnTo>
                    <a:pt x="328820" y="632539"/>
                  </a:lnTo>
                  <a:lnTo>
                    <a:pt x="333255" y="643763"/>
                  </a:lnTo>
                  <a:lnTo>
                    <a:pt x="337946" y="655828"/>
                  </a:lnTo>
                  <a:lnTo>
                    <a:pt x="340994" y="664210"/>
                  </a:lnTo>
                  <a:lnTo>
                    <a:pt x="342645" y="671068"/>
                  </a:lnTo>
                  <a:lnTo>
                    <a:pt x="342736" y="678517"/>
                  </a:lnTo>
                  <a:lnTo>
                    <a:pt x="343026" y="685292"/>
                  </a:lnTo>
                  <a:lnTo>
                    <a:pt x="341375" y="692785"/>
                  </a:lnTo>
                  <a:lnTo>
                    <a:pt x="337438" y="698754"/>
                  </a:lnTo>
                  <a:lnTo>
                    <a:pt x="333628" y="704850"/>
                  </a:lnTo>
                  <a:lnTo>
                    <a:pt x="327025" y="709803"/>
                  </a:lnTo>
                  <a:lnTo>
                    <a:pt x="317500" y="713613"/>
                  </a:lnTo>
                  <a:lnTo>
                    <a:pt x="310006" y="716534"/>
                  </a:lnTo>
                  <a:lnTo>
                    <a:pt x="302640" y="717677"/>
                  </a:lnTo>
                  <a:lnTo>
                    <a:pt x="398894" y="717677"/>
                  </a:lnTo>
                  <a:lnTo>
                    <a:pt x="398931" y="715899"/>
                  </a:lnTo>
                  <a:lnTo>
                    <a:pt x="397255" y="700913"/>
                  </a:lnTo>
                  <a:lnTo>
                    <a:pt x="398906" y="700278"/>
                  </a:lnTo>
                  <a:lnTo>
                    <a:pt x="507317" y="700278"/>
                  </a:lnTo>
                  <a:lnTo>
                    <a:pt x="513206" y="694055"/>
                  </a:lnTo>
                  <a:lnTo>
                    <a:pt x="527690" y="650432"/>
                  </a:lnTo>
                  <a:lnTo>
                    <a:pt x="527635" y="647573"/>
                  </a:lnTo>
                  <a:lnTo>
                    <a:pt x="421766" y="647573"/>
                  </a:lnTo>
                  <a:lnTo>
                    <a:pt x="409575" y="647065"/>
                  </a:lnTo>
                  <a:lnTo>
                    <a:pt x="403859" y="644398"/>
                  </a:lnTo>
                  <a:lnTo>
                    <a:pt x="398525" y="639318"/>
                  </a:lnTo>
                  <a:lnTo>
                    <a:pt x="393572" y="634746"/>
                  </a:lnTo>
                  <a:lnTo>
                    <a:pt x="389889" y="629793"/>
                  </a:lnTo>
                  <a:lnTo>
                    <a:pt x="387476" y="624586"/>
                  </a:lnTo>
                  <a:lnTo>
                    <a:pt x="385403" y="619920"/>
                  </a:lnTo>
                  <a:lnTo>
                    <a:pt x="382793" y="613743"/>
                  </a:lnTo>
                  <a:lnTo>
                    <a:pt x="380620" y="608457"/>
                  </a:lnTo>
                  <a:close/>
                </a:path>
                <a:path w="662939" h="1127125">
                  <a:moveTo>
                    <a:pt x="502911" y="560832"/>
                  </a:moveTo>
                  <a:lnTo>
                    <a:pt x="437133" y="560832"/>
                  </a:lnTo>
                  <a:lnTo>
                    <a:pt x="439292" y="566293"/>
                  </a:lnTo>
                  <a:lnTo>
                    <a:pt x="443200" y="576032"/>
                  </a:lnTo>
                  <a:lnTo>
                    <a:pt x="446547" y="584485"/>
                  </a:lnTo>
                  <a:lnTo>
                    <a:pt x="449347" y="591653"/>
                  </a:lnTo>
                  <a:lnTo>
                    <a:pt x="451612" y="597535"/>
                  </a:lnTo>
                  <a:lnTo>
                    <a:pt x="454151" y="604647"/>
                  </a:lnTo>
                  <a:lnTo>
                    <a:pt x="455421" y="611124"/>
                  </a:lnTo>
                  <a:lnTo>
                    <a:pt x="455294" y="617093"/>
                  </a:lnTo>
                  <a:lnTo>
                    <a:pt x="455040" y="623443"/>
                  </a:lnTo>
                  <a:lnTo>
                    <a:pt x="452881" y="629031"/>
                  </a:lnTo>
                  <a:lnTo>
                    <a:pt x="448690" y="633603"/>
                  </a:lnTo>
                  <a:lnTo>
                    <a:pt x="444500" y="638302"/>
                  </a:lnTo>
                  <a:lnTo>
                    <a:pt x="439927" y="641604"/>
                  </a:lnTo>
                  <a:lnTo>
                    <a:pt x="434847" y="643636"/>
                  </a:lnTo>
                  <a:lnTo>
                    <a:pt x="428116" y="646430"/>
                  </a:lnTo>
                  <a:lnTo>
                    <a:pt x="421766" y="647573"/>
                  </a:lnTo>
                  <a:lnTo>
                    <a:pt x="527635" y="647573"/>
                  </a:lnTo>
                  <a:lnTo>
                    <a:pt x="517905" y="600122"/>
                  </a:lnTo>
                  <a:lnTo>
                    <a:pt x="506602" y="569976"/>
                  </a:lnTo>
                  <a:lnTo>
                    <a:pt x="502911" y="560832"/>
                  </a:lnTo>
                  <a:close/>
                </a:path>
                <a:path w="662939" h="1127125">
                  <a:moveTo>
                    <a:pt x="368331" y="258445"/>
                  </a:moveTo>
                  <a:lnTo>
                    <a:pt x="244347" y="258445"/>
                  </a:lnTo>
                  <a:lnTo>
                    <a:pt x="73532" y="384683"/>
                  </a:lnTo>
                  <a:lnTo>
                    <a:pt x="107695" y="469646"/>
                  </a:lnTo>
                  <a:lnTo>
                    <a:pt x="447547" y="423545"/>
                  </a:lnTo>
                  <a:lnTo>
                    <a:pt x="431505" y="383794"/>
                  </a:lnTo>
                  <a:lnTo>
                    <a:pt x="191134" y="383794"/>
                  </a:lnTo>
                  <a:lnTo>
                    <a:pt x="368331" y="258445"/>
                  </a:lnTo>
                  <a:close/>
                </a:path>
                <a:path w="662939" h="1127125">
                  <a:moveTo>
                    <a:pt x="415925" y="345186"/>
                  </a:moveTo>
                  <a:lnTo>
                    <a:pt x="191134" y="383794"/>
                  </a:lnTo>
                  <a:lnTo>
                    <a:pt x="431505" y="383794"/>
                  </a:lnTo>
                  <a:lnTo>
                    <a:pt x="415925" y="345186"/>
                  </a:lnTo>
                  <a:close/>
                </a:path>
                <a:path w="662939" h="1127125">
                  <a:moveTo>
                    <a:pt x="276859" y="0"/>
                  </a:moveTo>
                  <a:lnTo>
                    <a:pt x="0" y="202311"/>
                  </a:lnTo>
                  <a:lnTo>
                    <a:pt x="34289" y="287147"/>
                  </a:lnTo>
                  <a:lnTo>
                    <a:pt x="244347" y="258445"/>
                  </a:lnTo>
                  <a:lnTo>
                    <a:pt x="368331" y="258445"/>
                  </a:lnTo>
                  <a:lnTo>
                    <a:pt x="378205" y="251460"/>
                  </a:lnTo>
                  <a:lnTo>
                    <a:pt x="359920" y="206121"/>
                  </a:lnTo>
                  <a:lnTo>
                    <a:pt x="119506" y="206121"/>
                  </a:lnTo>
                  <a:lnTo>
                    <a:pt x="309244" y="80391"/>
                  </a:lnTo>
                  <a:lnTo>
                    <a:pt x="276859" y="0"/>
                  </a:lnTo>
                  <a:close/>
                </a:path>
                <a:path w="662939" h="1127125">
                  <a:moveTo>
                    <a:pt x="347217" y="174625"/>
                  </a:moveTo>
                  <a:lnTo>
                    <a:pt x="119506" y="206121"/>
                  </a:lnTo>
                  <a:lnTo>
                    <a:pt x="359920" y="206121"/>
                  </a:lnTo>
                  <a:lnTo>
                    <a:pt x="347217" y="174625"/>
                  </a:lnTo>
                  <a:close/>
                </a:path>
              </a:pathLst>
            </a:custGeom>
            <a:solidFill>
              <a:srgbClr val="006FC0"/>
            </a:solidFill>
          </p:spPr>
          <p:txBody>
            <a:bodyPr wrap="square" lIns="0" tIns="0" rIns="0" bIns="0" rtlCol="0"/>
            <a:lstStyle/>
            <a:p>
              <a:endParaRPr/>
            </a:p>
          </p:txBody>
        </p:sp>
        <p:sp>
          <p:nvSpPr>
            <p:cNvPr id="15" name="object 15"/>
            <p:cNvSpPr/>
            <p:nvPr/>
          </p:nvSpPr>
          <p:spPr>
            <a:xfrm>
              <a:off x="3386328" y="4535423"/>
              <a:ext cx="2378202" cy="2053589"/>
            </a:xfrm>
            <a:prstGeom prst="rect">
              <a:avLst/>
            </a:prstGeom>
            <a:blipFill>
              <a:blip r:embed="rId5" cstate="print"/>
              <a:stretch>
                <a:fillRect/>
              </a:stretch>
            </a:blipFill>
          </p:spPr>
          <p:txBody>
            <a:bodyPr wrap="square" lIns="0" tIns="0" rIns="0" bIns="0" rtlCol="0"/>
            <a:lstStyle/>
            <a:p>
              <a:endParaRPr/>
            </a:p>
          </p:txBody>
        </p:sp>
        <p:sp>
          <p:nvSpPr>
            <p:cNvPr id="16" name="object 16"/>
            <p:cNvSpPr/>
            <p:nvPr/>
          </p:nvSpPr>
          <p:spPr>
            <a:xfrm>
              <a:off x="3968067" y="5008316"/>
              <a:ext cx="1278890" cy="944880"/>
            </a:xfrm>
            <a:custGeom>
              <a:avLst/>
              <a:gdLst/>
              <a:ahLst/>
              <a:cxnLst/>
              <a:rect l="l" t="t" r="r" b="b"/>
              <a:pathLst>
                <a:path w="1278889" h="944879">
                  <a:moveTo>
                    <a:pt x="1077642" y="530407"/>
                  </a:moveTo>
                  <a:lnTo>
                    <a:pt x="885999" y="839093"/>
                  </a:lnTo>
                  <a:lnTo>
                    <a:pt x="1003347" y="911902"/>
                  </a:lnTo>
                  <a:lnTo>
                    <a:pt x="1019970" y="921670"/>
                  </a:lnTo>
                  <a:lnTo>
                    <a:pt x="1062529" y="939614"/>
                  </a:lnTo>
                  <a:lnTo>
                    <a:pt x="1093771" y="944395"/>
                  </a:lnTo>
                  <a:lnTo>
                    <a:pt x="1108106" y="944157"/>
                  </a:lnTo>
                  <a:lnTo>
                    <a:pt x="1155525" y="929916"/>
                  </a:lnTo>
                  <a:lnTo>
                    <a:pt x="1188513" y="908169"/>
                  </a:lnTo>
                  <a:lnTo>
                    <a:pt x="1217079" y="878790"/>
                  </a:lnTo>
                  <a:lnTo>
                    <a:pt x="1091813" y="878790"/>
                  </a:lnTo>
                  <a:lnTo>
                    <a:pt x="1083659" y="878627"/>
                  </a:lnTo>
                  <a:lnTo>
                    <a:pt x="1039360" y="862022"/>
                  </a:lnTo>
                  <a:lnTo>
                    <a:pt x="980614" y="825784"/>
                  </a:lnTo>
                  <a:lnTo>
                    <a:pt x="1107487" y="621364"/>
                  </a:lnTo>
                  <a:lnTo>
                    <a:pt x="1221307" y="621364"/>
                  </a:lnTo>
                  <a:lnTo>
                    <a:pt x="1209440" y="612797"/>
                  </a:lnTo>
                  <a:lnTo>
                    <a:pt x="1191561" y="601184"/>
                  </a:lnTo>
                  <a:lnTo>
                    <a:pt x="1077642" y="530407"/>
                  </a:lnTo>
                  <a:close/>
                </a:path>
                <a:path w="1278889" h="944879">
                  <a:moveTo>
                    <a:pt x="1221307" y="621364"/>
                  </a:moveTo>
                  <a:lnTo>
                    <a:pt x="1107487" y="621364"/>
                  </a:lnTo>
                  <a:lnTo>
                    <a:pt x="1135554" y="638751"/>
                  </a:lnTo>
                  <a:lnTo>
                    <a:pt x="1152915" y="649793"/>
                  </a:lnTo>
                  <a:lnTo>
                    <a:pt x="1184830" y="673460"/>
                  </a:lnTo>
                  <a:lnTo>
                    <a:pt x="1206378" y="715123"/>
                  </a:lnTo>
                  <a:lnTo>
                    <a:pt x="1206817" y="725011"/>
                  </a:lnTo>
                  <a:lnTo>
                    <a:pt x="1205946" y="735558"/>
                  </a:lnTo>
                  <a:lnTo>
                    <a:pt x="1194053" y="773025"/>
                  </a:lnTo>
                  <a:lnTo>
                    <a:pt x="1165115" y="822340"/>
                  </a:lnTo>
                  <a:lnTo>
                    <a:pt x="1134665" y="858232"/>
                  </a:lnTo>
                  <a:lnTo>
                    <a:pt x="1099740" y="877892"/>
                  </a:lnTo>
                  <a:lnTo>
                    <a:pt x="1091813" y="878790"/>
                  </a:lnTo>
                  <a:lnTo>
                    <a:pt x="1217079" y="878790"/>
                  </a:lnTo>
                  <a:lnTo>
                    <a:pt x="1251015" y="827152"/>
                  </a:lnTo>
                  <a:lnTo>
                    <a:pt x="1268593" y="787539"/>
                  </a:lnTo>
                  <a:lnTo>
                    <a:pt x="1278335" y="735558"/>
                  </a:lnTo>
                  <a:lnTo>
                    <a:pt x="1278336" y="730707"/>
                  </a:lnTo>
                  <a:lnTo>
                    <a:pt x="1277911" y="717282"/>
                  </a:lnTo>
                  <a:lnTo>
                    <a:pt x="1264935" y="670294"/>
                  </a:lnTo>
                  <a:lnTo>
                    <a:pt x="1236960" y="633976"/>
                  </a:lnTo>
                  <a:lnTo>
                    <a:pt x="1224581" y="623728"/>
                  </a:lnTo>
                  <a:lnTo>
                    <a:pt x="1221307" y="621364"/>
                  </a:lnTo>
                  <a:close/>
                </a:path>
                <a:path w="1278889" h="944879">
                  <a:moveTo>
                    <a:pt x="805769" y="387661"/>
                  </a:moveTo>
                  <a:lnTo>
                    <a:pt x="740733" y="405637"/>
                  </a:lnTo>
                  <a:lnTo>
                    <a:pt x="683722" y="453072"/>
                  </a:lnTo>
                  <a:lnTo>
                    <a:pt x="658669" y="487862"/>
                  </a:lnTo>
                  <a:lnTo>
                    <a:pt x="639689" y="523935"/>
                  </a:lnTo>
                  <a:lnTo>
                    <a:pt x="623825" y="593661"/>
                  </a:lnTo>
                  <a:lnTo>
                    <a:pt x="626919" y="627333"/>
                  </a:lnTo>
                  <a:lnTo>
                    <a:pt x="652430" y="686808"/>
                  </a:lnTo>
                  <a:lnTo>
                    <a:pt x="701849" y="732070"/>
                  </a:lnTo>
                  <a:lnTo>
                    <a:pt x="751014" y="754095"/>
                  </a:lnTo>
                  <a:lnTo>
                    <a:pt x="775198" y="758484"/>
                  </a:lnTo>
                  <a:lnTo>
                    <a:pt x="799131" y="758461"/>
                  </a:lnTo>
                  <a:lnTo>
                    <a:pt x="822781" y="753891"/>
                  </a:lnTo>
                  <a:lnTo>
                    <a:pt x="846121" y="744640"/>
                  </a:lnTo>
                  <a:lnTo>
                    <a:pt x="869176" y="730707"/>
                  </a:lnTo>
                  <a:lnTo>
                    <a:pt x="891968" y="712093"/>
                  </a:lnTo>
                  <a:lnTo>
                    <a:pt x="873266" y="690248"/>
                  </a:lnTo>
                  <a:lnTo>
                    <a:pt x="773223" y="690248"/>
                  </a:lnTo>
                  <a:lnTo>
                    <a:pt x="759888" y="688817"/>
                  </a:lnTo>
                  <a:lnTo>
                    <a:pt x="719262" y="666905"/>
                  </a:lnTo>
                  <a:lnTo>
                    <a:pt x="694991" y="619599"/>
                  </a:lnTo>
                  <a:lnTo>
                    <a:pt x="694828" y="599353"/>
                  </a:lnTo>
                  <a:lnTo>
                    <a:pt x="699881" y="576527"/>
                  </a:lnTo>
                  <a:lnTo>
                    <a:pt x="725725" y="523168"/>
                  </a:lnTo>
                  <a:lnTo>
                    <a:pt x="760587" y="478940"/>
                  </a:lnTo>
                  <a:lnTo>
                    <a:pt x="796591" y="456620"/>
                  </a:lnTo>
                  <a:lnTo>
                    <a:pt x="814810" y="452971"/>
                  </a:lnTo>
                  <a:lnTo>
                    <a:pt x="947571" y="452971"/>
                  </a:lnTo>
                  <a:lnTo>
                    <a:pt x="929574" y="434101"/>
                  </a:lnTo>
                  <a:lnTo>
                    <a:pt x="903906" y="415218"/>
                  </a:lnTo>
                  <a:lnTo>
                    <a:pt x="871352" y="398762"/>
                  </a:lnTo>
                  <a:lnTo>
                    <a:pt x="838644" y="389580"/>
                  </a:lnTo>
                  <a:lnTo>
                    <a:pt x="805769" y="387661"/>
                  </a:lnTo>
                  <a:close/>
                </a:path>
                <a:path w="1278889" h="944879">
                  <a:moveTo>
                    <a:pt x="843454" y="655426"/>
                  </a:moveTo>
                  <a:lnTo>
                    <a:pt x="800824" y="685305"/>
                  </a:lnTo>
                  <a:lnTo>
                    <a:pt x="773223" y="690248"/>
                  </a:lnTo>
                  <a:lnTo>
                    <a:pt x="873266" y="690248"/>
                  </a:lnTo>
                  <a:lnTo>
                    <a:pt x="843454" y="655426"/>
                  </a:lnTo>
                  <a:close/>
                </a:path>
                <a:path w="1278889" h="944879">
                  <a:moveTo>
                    <a:pt x="479726" y="159186"/>
                  </a:moveTo>
                  <a:lnTo>
                    <a:pt x="288083" y="467796"/>
                  </a:lnTo>
                  <a:lnTo>
                    <a:pt x="522779" y="613579"/>
                  </a:lnTo>
                  <a:lnTo>
                    <a:pt x="555037" y="561522"/>
                  </a:lnTo>
                  <a:lnTo>
                    <a:pt x="382698" y="454588"/>
                  </a:lnTo>
                  <a:lnTo>
                    <a:pt x="434768" y="370514"/>
                  </a:lnTo>
                  <a:lnTo>
                    <a:pt x="550866" y="370514"/>
                  </a:lnTo>
                  <a:lnTo>
                    <a:pt x="467153" y="318571"/>
                  </a:lnTo>
                  <a:lnTo>
                    <a:pt x="509571" y="250118"/>
                  </a:lnTo>
                  <a:lnTo>
                    <a:pt x="626079" y="250118"/>
                  </a:lnTo>
                  <a:lnTo>
                    <a:pt x="479726" y="159186"/>
                  </a:lnTo>
                  <a:close/>
                </a:path>
                <a:path w="1278889" h="944879">
                  <a:moveTo>
                    <a:pt x="947571" y="452971"/>
                  </a:moveTo>
                  <a:lnTo>
                    <a:pt x="814810" y="452971"/>
                  </a:lnTo>
                  <a:lnTo>
                    <a:pt x="832707" y="453429"/>
                  </a:lnTo>
                  <a:lnTo>
                    <a:pt x="850294" y="457960"/>
                  </a:lnTo>
                  <a:lnTo>
                    <a:pt x="888460" y="484306"/>
                  </a:lnTo>
                  <a:lnTo>
                    <a:pt x="904478" y="519187"/>
                  </a:lnTo>
                  <a:lnTo>
                    <a:pt x="905430" y="532026"/>
                  </a:lnTo>
                  <a:lnTo>
                    <a:pt x="904097" y="545199"/>
                  </a:lnTo>
                  <a:lnTo>
                    <a:pt x="900477" y="558728"/>
                  </a:lnTo>
                  <a:lnTo>
                    <a:pt x="971343" y="582312"/>
                  </a:lnTo>
                  <a:lnTo>
                    <a:pt x="976276" y="561190"/>
                  </a:lnTo>
                  <a:lnTo>
                    <a:pt x="978519" y="541404"/>
                  </a:lnTo>
                  <a:lnTo>
                    <a:pt x="978094" y="522967"/>
                  </a:lnTo>
                  <a:lnTo>
                    <a:pt x="975026" y="505896"/>
                  </a:lnTo>
                  <a:lnTo>
                    <a:pt x="965146" y="479440"/>
                  </a:lnTo>
                  <a:lnTo>
                    <a:pt x="949991" y="455509"/>
                  </a:lnTo>
                  <a:lnTo>
                    <a:pt x="947571" y="452971"/>
                  </a:lnTo>
                  <a:close/>
                </a:path>
                <a:path w="1278889" h="944879">
                  <a:moveTo>
                    <a:pt x="550866" y="370514"/>
                  </a:moveTo>
                  <a:lnTo>
                    <a:pt x="434768" y="370514"/>
                  </a:lnTo>
                  <a:lnTo>
                    <a:pt x="589708" y="466780"/>
                  </a:lnTo>
                  <a:lnTo>
                    <a:pt x="622093" y="414710"/>
                  </a:lnTo>
                  <a:lnTo>
                    <a:pt x="550866" y="370514"/>
                  </a:lnTo>
                  <a:close/>
                </a:path>
                <a:path w="1278889" h="944879">
                  <a:moveTo>
                    <a:pt x="196318" y="0"/>
                  </a:moveTo>
                  <a:lnTo>
                    <a:pt x="152955" y="4500"/>
                  </a:lnTo>
                  <a:lnTo>
                    <a:pt x="110825" y="21056"/>
                  </a:lnTo>
                  <a:lnTo>
                    <a:pt x="65198" y="58237"/>
                  </a:lnTo>
                  <a:lnTo>
                    <a:pt x="34718" y="99369"/>
                  </a:lnTo>
                  <a:lnTo>
                    <a:pt x="15620" y="135826"/>
                  </a:lnTo>
                  <a:lnTo>
                    <a:pt x="0" y="206311"/>
                  </a:lnTo>
                  <a:lnTo>
                    <a:pt x="3476" y="240339"/>
                  </a:lnTo>
                  <a:lnTo>
                    <a:pt x="31670" y="301363"/>
                  </a:lnTo>
                  <a:lnTo>
                    <a:pt x="86915" y="350194"/>
                  </a:lnTo>
                  <a:lnTo>
                    <a:pt x="120848" y="367627"/>
                  </a:lnTo>
                  <a:lnTo>
                    <a:pt x="188285" y="380251"/>
                  </a:lnTo>
                  <a:lnTo>
                    <a:pt x="221789" y="375467"/>
                  </a:lnTo>
                  <a:lnTo>
                    <a:pt x="253936" y="363372"/>
                  </a:lnTo>
                  <a:lnTo>
                    <a:pt x="283511" y="344050"/>
                  </a:lnTo>
                  <a:lnTo>
                    <a:pt x="310514" y="317513"/>
                  </a:lnTo>
                  <a:lnTo>
                    <a:pt x="314624" y="311838"/>
                  </a:lnTo>
                  <a:lnTo>
                    <a:pt x="177565" y="311838"/>
                  </a:lnTo>
                  <a:lnTo>
                    <a:pt x="157876" y="311253"/>
                  </a:lnTo>
                  <a:lnTo>
                    <a:pt x="119808" y="296854"/>
                  </a:lnTo>
                  <a:lnTo>
                    <a:pt x="89979" y="268993"/>
                  </a:lnTo>
                  <a:lnTo>
                    <a:pt x="75104" y="231703"/>
                  </a:lnTo>
                  <a:lnTo>
                    <a:pt x="73890" y="210008"/>
                  </a:lnTo>
                  <a:lnTo>
                    <a:pt x="77676" y="187015"/>
                  </a:lnTo>
                  <a:lnTo>
                    <a:pt x="100250" y="137088"/>
                  </a:lnTo>
                  <a:lnTo>
                    <a:pt x="135000" y="94241"/>
                  </a:lnTo>
                  <a:lnTo>
                    <a:pt x="173275" y="72064"/>
                  </a:lnTo>
                  <a:lnTo>
                    <a:pt x="193182" y="68397"/>
                  </a:lnTo>
                  <a:lnTo>
                    <a:pt x="328956" y="68397"/>
                  </a:lnTo>
                  <a:lnTo>
                    <a:pt x="315017" y="53347"/>
                  </a:lnTo>
                  <a:lnTo>
                    <a:pt x="284273" y="30535"/>
                  </a:lnTo>
                  <a:lnTo>
                    <a:pt x="246856" y="11612"/>
                  </a:lnTo>
                  <a:lnTo>
                    <a:pt x="210105" y="1452"/>
                  </a:lnTo>
                  <a:lnTo>
                    <a:pt x="196318" y="0"/>
                  </a:lnTo>
                  <a:close/>
                </a:path>
                <a:path w="1278889" h="944879">
                  <a:moveTo>
                    <a:pt x="626079" y="250118"/>
                  </a:moveTo>
                  <a:lnTo>
                    <a:pt x="509571" y="250118"/>
                  </a:lnTo>
                  <a:lnTo>
                    <a:pt x="676068" y="353496"/>
                  </a:lnTo>
                  <a:lnTo>
                    <a:pt x="708453" y="301299"/>
                  </a:lnTo>
                  <a:lnTo>
                    <a:pt x="626079" y="250118"/>
                  </a:lnTo>
                  <a:close/>
                </a:path>
                <a:path w="1278889" h="944879">
                  <a:moveTo>
                    <a:pt x="328956" y="68397"/>
                  </a:moveTo>
                  <a:lnTo>
                    <a:pt x="193182" y="68397"/>
                  </a:lnTo>
                  <a:lnTo>
                    <a:pt x="212899" y="69207"/>
                  </a:lnTo>
                  <a:lnTo>
                    <a:pt x="232425" y="74493"/>
                  </a:lnTo>
                  <a:lnTo>
                    <a:pt x="269047" y="97228"/>
                  </a:lnTo>
                  <a:lnTo>
                    <a:pt x="291855" y="129458"/>
                  </a:lnTo>
                  <a:lnTo>
                    <a:pt x="298378" y="169717"/>
                  </a:lnTo>
                  <a:lnTo>
                    <a:pt x="294401" y="192349"/>
                  </a:lnTo>
                  <a:lnTo>
                    <a:pt x="271446" y="242244"/>
                  </a:lnTo>
                  <a:lnTo>
                    <a:pt x="236315" y="285567"/>
                  </a:lnTo>
                  <a:lnTo>
                    <a:pt x="197659" y="308030"/>
                  </a:lnTo>
                  <a:lnTo>
                    <a:pt x="177565" y="311838"/>
                  </a:lnTo>
                  <a:lnTo>
                    <a:pt x="314624" y="311838"/>
                  </a:lnTo>
                  <a:lnTo>
                    <a:pt x="334946" y="283773"/>
                  </a:lnTo>
                  <a:lnTo>
                    <a:pt x="354522" y="246550"/>
                  </a:lnTo>
                  <a:lnTo>
                    <a:pt x="366394" y="210304"/>
                  </a:lnTo>
                  <a:lnTo>
                    <a:pt x="370576" y="175009"/>
                  </a:lnTo>
                  <a:lnTo>
                    <a:pt x="367077" y="140644"/>
                  </a:lnTo>
                  <a:lnTo>
                    <a:pt x="356407" y="108402"/>
                  </a:lnTo>
                  <a:lnTo>
                    <a:pt x="339058" y="79303"/>
                  </a:lnTo>
                  <a:lnTo>
                    <a:pt x="328956" y="68397"/>
                  </a:lnTo>
                  <a:close/>
                </a:path>
              </a:pathLst>
            </a:custGeom>
            <a:solidFill>
              <a:srgbClr val="7E5F00"/>
            </a:solidFill>
          </p:spPr>
          <p:txBody>
            <a:bodyPr wrap="square" lIns="0" tIns="0" rIns="0" bIns="0" rtlCol="0"/>
            <a:lstStyle/>
            <a:p>
              <a:endParaRPr/>
            </a:p>
          </p:txBody>
        </p:sp>
        <p:sp>
          <p:nvSpPr>
            <p:cNvPr id="17" name="object 17"/>
            <p:cNvSpPr/>
            <p:nvPr/>
          </p:nvSpPr>
          <p:spPr>
            <a:xfrm>
              <a:off x="5826252" y="4668011"/>
              <a:ext cx="3153918" cy="1882902"/>
            </a:xfrm>
            <a:prstGeom prst="rect">
              <a:avLst/>
            </a:prstGeom>
            <a:blipFill>
              <a:blip r:embed="rId6" cstate="print"/>
              <a:stretch>
                <a:fillRect/>
              </a:stretch>
            </a:blipFill>
          </p:spPr>
          <p:txBody>
            <a:bodyPr wrap="square" lIns="0" tIns="0" rIns="0" bIns="0" rtlCol="0"/>
            <a:lstStyle/>
            <a:p>
              <a:endParaRPr/>
            </a:p>
          </p:txBody>
        </p:sp>
        <p:sp>
          <p:nvSpPr>
            <p:cNvPr id="18" name="object 18"/>
            <p:cNvSpPr/>
            <p:nvPr/>
          </p:nvSpPr>
          <p:spPr>
            <a:xfrm>
              <a:off x="6237351" y="5062727"/>
              <a:ext cx="2239645" cy="928369"/>
            </a:xfrm>
            <a:custGeom>
              <a:avLst/>
              <a:gdLst/>
              <a:ahLst/>
              <a:cxnLst/>
              <a:rect l="l" t="t" r="r" b="b"/>
              <a:pathLst>
                <a:path w="2239645" h="928370">
                  <a:moveTo>
                    <a:pt x="70485" y="582663"/>
                  </a:moveTo>
                  <a:lnTo>
                    <a:pt x="0" y="602843"/>
                  </a:lnTo>
                  <a:lnTo>
                    <a:pt x="53339" y="789139"/>
                  </a:lnTo>
                  <a:lnTo>
                    <a:pt x="61630" y="816536"/>
                  </a:lnTo>
                  <a:lnTo>
                    <a:pt x="77735" y="859861"/>
                  </a:lnTo>
                  <a:lnTo>
                    <a:pt x="98551" y="893502"/>
                  </a:lnTo>
                  <a:lnTo>
                    <a:pt x="138922" y="920518"/>
                  </a:lnTo>
                  <a:lnTo>
                    <a:pt x="181742" y="928105"/>
                  </a:lnTo>
                  <a:lnTo>
                    <a:pt x="200231" y="926722"/>
                  </a:lnTo>
                  <a:lnTo>
                    <a:pt x="244983" y="917028"/>
                  </a:lnTo>
                  <a:lnTo>
                    <a:pt x="281781" y="903647"/>
                  </a:lnTo>
                  <a:lnTo>
                    <a:pt x="319795" y="877958"/>
                  </a:lnTo>
                  <a:lnTo>
                    <a:pt x="333464" y="861679"/>
                  </a:lnTo>
                  <a:lnTo>
                    <a:pt x="198342" y="861679"/>
                  </a:lnTo>
                  <a:lnTo>
                    <a:pt x="186316" y="860729"/>
                  </a:lnTo>
                  <a:lnTo>
                    <a:pt x="149865" y="838772"/>
                  </a:lnTo>
                  <a:lnTo>
                    <a:pt x="130657" y="792318"/>
                  </a:lnTo>
                  <a:lnTo>
                    <a:pt x="124587" y="771829"/>
                  </a:lnTo>
                  <a:lnTo>
                    <a:pt x="70485" y="582663"/>
                  </a:lnTo>
                  <a:close/>
                </a:path>
                <a:path w="2239645" h="928370">
                  <a:moveTo>
                    <a:pt x="278510" y="523113"/>
                  </a:moveTo>
                  <a:lnTo>
                    <a:pt x="208025" y="543344"/>
                  </a:lnTo>
                  <a:lnTo>
                    <a:pt x="263271" y="736549"/>
                  </a:lnTo>
                  <a:lnTo>
                    <a:pt x="268577" y="755863"/>
                  </a:lnTo>
                  <a:lnTo>
                    <a:pt x="272669" y="772336"/>
                  </a:lnTo>
                  <a:lnTo>
                    <a:pt x="275522" y="785967"/>
                  </a:lnTo>
                  <a:lnTo>
                    <a:pt x="277114" y="796759"/>
                  </a:lnTo>
                  <a:lnTo>
                    <a:pt x="277284" y="806006"/>
                  </a:lnTo>
                  <a:lnTo>
                    <a:pt x="275717" y="814985"/>
                  </a:lnTo>
                  <a:lnTo>
                    <a:pt x="251094" y="846769"/>
                  </a:lnTo>
                  <a:lnTo>
                    <a:pt x="211462" y="860557"/>
                  </a:lnTo>
                  <a:lnTo>
                    <a:pt x="198342" y="861679"/>
                  </a:lnTo>
                  <a:lnTo>
                    <a:pt x="333464" y="861679"/>
                  </a:lnTo>
                  <a:lnTo>
                    <a:pt x="349392" y="823383"/>
                  </a:lnTo>
                  <a:lnTo>
                    <a:pt x="350764" y="810583"/>
                  </a:lnTo>
                  <a:lnTo>
                    <a:pt x="350647" y="797115"/>
                  </a:lnTo>
                  <a:lnTo>
                    <a:pt x="348785" y="781106"/>
                  </a:lnTo>
                  <a:lnTo>
                    <a:pt x="344900" y="760685"/>
                  </a:lnTo>
                  <a:lnTo>
                    <a:pt x="338966" y="735854"/>
                  </a:lnTo>
                  <a:lnTo>
                    <a:pt x="330962" y="706615"/>
                  </a:lnTo>
                  <a:lnTo>
                    <a:pt x="278510" y="523113"/>
                  </a:lnTo>
                  <a:close/>
                </a:path>
                <a:path w="2239645" h="928370">
                  <a:moveTo>
                    <a:pt x="421513" y="482219"/>
                  </a:moveTo>
                  <a:lnTo>
                    <a:pt x="352805" y="501904"/>
                  </a:lnTo>
                  <a:lnTo>
                    <a:pt x="452754" y="851166"/>
                  </a:lnTo>
                  <a:lnTo>
                    <a:pt x="518287" y="832421"/>
                  </a:lnTo>
                  <a:lnTo>
                    <a:pt x="453135" y="604659"/>
                  </a:lnTo>
                  <a:lnTo>
                    <a:pt x="554864" y="604659"/>
                  </a:lnTo>
                  <a:lnTo>
                    <a:pt x="421513" y="482219"/>
                  </a:lnTo>
                  <a:close/>
                </a:path>
                <a:path w="2239645" h="928370">
                  <a:moveTo>
                    <a:pt x="554864" y="604659"/>
                  </a:moveTo>
                  <a:lnTo>
                    <a:pt x="453135" y="604659"/>
                  </a:lnTo>
                  <a:lnTo>
                    <a:pt x="659129" y="792137"/>
                  </a:lnTo>
                  <a:lnTo>
                    <a:pt x="729869" y="771893"/>
                  </a:lnTo>
                  <a:lnTo>
                    <a:pt x="702031" y="674624"/>
                  </a:lnTo>
                  <a:lnTo>
                    <a:pt x="631063" y="674624"/>
                  </a:lnTo>
                  <a:lnTo>
                    <a:pt x="554864" y="604659"/>
                  </a:lnTo>
                  <a:close/>
                </a:path>
                <a:path w="2239645" h="928370">
                  <a:moveTo>
                    <a:pt x="629920" y="422656"/>
                  </a:moveTo>
                  <a:lnTo>
                    <a:pt x="564388" y="441325"/>
                  </a:lnTo>
                  <a:lnTo>
                    <a:pt x="631063" y="674624"/>
                  </a:lnTo>
                  <a:lnTo>
                    <a:pt x="702031" y="674624"/>
                  </a:lnTo>
                  <a:lnTo>
                    <a:pt x="629920" y="422656"/>
                  </a:lnTo>
                  <a:close/>
                </a:path>
                <a:path w="2239645" h="928370">
                  <a:moveTo>
                    <a:pt x="951102" y="324358"/>
                  </a:moveTo>
                  <a:lnTo>
                    <a:pt x="905255" y="337439"/>
                  </a:lnTo>
                  <a:lnTo>
                    <a:pt x="890095" y="392731"/>
                  </a:lnTo>
                  <a:lnTo>
                    <a:pt x="881506" y="450596"/>
                  </a:lnTo>
                  <a:lnTo>
                    <a:pt x="880149" y="484801"/>
                  </a:lnTo>
                  <a:lnTo>
                    <a:pt x="881983" y="519042"/>
                  </a:lnTo>
                  <a:lnTo>
                    <a:pt x="895223" y="587717"/>
                  </a:lnTo>
                  <a:lnTo>
                    <a:pt x="916146" y="642820"/>
                  </a:lnTo>
                  <a:lnTo>
                    <a:pt x="947166" y="697103"/>
                  </a:lnTo>
                  <a:lnTo>
                    <a:pt x="987186" y="748660"/>
                  </a:lnTo>
                  <a:lnTo>
                    <a:pt x="1035303" y="795578"/>
                  </a:lnTo>
                  <a:lnTo>
                    <a:pt x="1081277" y="782421"/>
                  </a:lnTo>
                  <a:lnTo>
                    <a:pt x="1065490" y="763766"/>
                  </a:lnTo>
                  <a:lnTo>
                    <a:pt x="1052036" y="747312"/>
                  </a:lnTo>
                  <a:lnTo>
                    <a:pt x="1020770" y="703997"/>
                  </a:lnTo>
                  <a:lnTo>
                    <a:pt x="999624" y="667892"/>
                  </a:lnTo>
                  <a:lnTo>
                    <a:pt x="980884" y="629330"/>
                  </a:lnTo>
                  <a:lnTo>
                    <a:pt x="965835" y="590340"/>
                  </a:lnTo>
                  <a:lnTo>
                    <a:pt x="952503" y="542625"/>
                  </a:lnTo>
                  <a:lnTo>
                    <a:pt x="943272" y="487210"/>
                  </a:lnTo>
                  <a:lnTo>
                    <a:pt x="941083" y="431228"/>
                  </a:lnTo>
                  <a:lnTo>
                    <a:pt x="942641" y="399034"/>
                  </a:lnTo>
                  <a:lnTo>
                    <a:pt x="945985" y="363410"/>
                  </a:lnTo>
                  <a:lnTo>
                    <a:pt x="951102" y="324358"/>
                  </a:lnTo>
                  <a:close/>
                </a:path>
                <a:path w="2239645" h="928370">
                  <a:moveTo>
                    <a:pt x="1229963" y="257508"/>
                  </a:moveTo>
                  <a:lnTo>
                    <a:pt x="1157097" y="265430"/>
                  </a:lnTo>
                  <a:lnTo>
                    <a:pt x="1117933" y="280368"/>
                  </a:lnTo>
                  <a:lnTo>
                    <a:pt x="1085723" y="300736"/>
                  </a:lnTo>
                  <a:lnTo>
                    <a:pt x="1057290" y="332150"/>
                  </a:lnTo>
                  <a:lnTo>
                    <a:pt x="1037605" y="372983"/>
                  </a:lnTo>
                  <a:lnTo>
                    <a:pt x="1029257" y="423505"/>
                  </a:lnTo>
                  <a:lnTo>
                    <a:pt x="1030366" y="446246"/>
                  </a:lnTo>
                  <a:lnTo>
                    <a:pt x="1040383" y="496443"/>
                  </a:lnTo>
                  <a:lnTo>
                    <a:pt x="1054600" y="535071"/>
                  </a:lnTo>
                  <a:lnTo>
                    <a:pt x="1096319" y="593949"/>
                  </a:lnTo>
                  <a:lnTo>
                    <a:pt x="1154779" y="627846"/>
                  </a:lnTo>
                  <a:lnTo>
                    <a:pt x="1188021" y="634411"/>
                  </a:lnTo>
                  <a:lnTo>
                    <a:pt x="1223549" y="633890"/>
                  </a:lnTo>
                  <a:lnTo>
                    <a:pt x="1261364" y="626287"/>
                  </a:lnTo>
                  <a:lnTo>
                    <a:pt x="1297056" y="612852"/>
                  </a:lnTo>
                  <a:lnTo>
                    <a:pt x="1351678" y="571386"/>
                  </a:lnTo>
                  <a:lnTo>
                    <a:pt x="1352652" y="569942"/>
                  </a:lnTo>
                  <a:lnTo>
                    <a:pt x="1223146" y="569942"/>
                  </a:lnTo>
                  <a:lnTo>
                    <a:pt x="1203182" y="569441"/>
                  </a:lnTo>
                  <a:lnTo>
                    <a:pt x="1165478" y="555371"/>
                  </a:lnTo>
                  <a:lnTo>
                    <a:pt x="1134173" y="523465"/>
                  </a:lnTo>
                  <a:lnTo>
                    <a:pt x="1112393" y="473329"/>
                  </a:lnTo>
                  <a:lnTo>
                    <a:pt x="1104026" y="418655"/>
                  </a:lnTo>
                  <a:lnTo>
                    <a:pt x="1106445" y="395605"/>
                  </a:lnTo>
                  <a:lnTo>
                    <a:pt x="1123926" y="358219"/>
                  </a:lnTo>
                  <a:lnTo>
                    <a:pt x="1154787" y="333263"/>
                  </a:lnTo>
                  <a:lnTo>
                    <a:pt x="1196266" y="321381"/>
                  </a:lnTo>
                  <a:lnTo>
                    <a:pt x="1342055" y="321381"/>
                  </a:lnTo>
                  <a:lnTo>
                    <a:pt x="1322044" y="298378"/>
                  </a:lnTo>
                  <a:lnTo>
                    <a:pt x="1294256" y="277876"/>
                  </a:lnTo>
                  <a:lnTo>
                    <a:pt x="1263181" y="264161"/>
                  </a:lnTo>
                  <a:lnTo>
                    <a:pt x="1229963" y="257508"/>
                  </a:lnTo>
                  <a:close/>
                </a:path>
                <a:path w="2239645" h="928370">
                  <a:moveTo>
                    <a:pt x="1342055" y="321381"/>
                  </a:moveTo>
                  <a:lnTo>
                    <a:pt x="1196266" y="321381"/>
                  </a:lnTo>
                  <a:lnTo>
                    <a:pt x="1216421" y="321595"/>
                  </a:lnTo>
                  <a:lnTo>
                    <a:pt x="1235457" y="326143"/>
                  </a:lnTo>
                  <a:lnTo>
                    <a:pt x="1269676" y="348380"/>
                  </a:lnTo>
                  <a:lnTo>
                    <a:pt x="1295636" y="389425"/>
                  </a:lnTo>
                  <a:lnTo>
                    <a:pt x="1311810" y="446025"/>
                  </a:lnTo>
                  <a:lnTo>
                    <a:pt x="1313693" y="470558"/>
                  </a:lnTo>
                  <a:lnTo>
                    <a:pt x="1313688" y="473329"/>
                  </a:lnTo>
                  <a:lnTo>
                    <a:pt x="1304417" y="515874"/>
                  </a:lnTo>
                  <a:lnTo>
                    <a:pt x="1280033" y="547501"/>
                  </a:lnTo>
                  <a:lnTo>
                    <a:pt x="1243838" y="566089"/>
                  </a:lnTo>
                  <a:lnTo>
                    <a:pt x="1223146" y="569942"/>
                  </a:lnTo>
                  <a:lnTo>
                    <a:pt x="1352652" y="569942"/>
                  </a:lnTo>
                  <a:lnTo>
                    <a:pt x="1370583" y="543356"/>
                  </a:lnTo>
                  <a:lnTo>
                    <a:pt x="1383230" y="511444"/>
                  </a:lnTo>
                  <a:lnTo>
                    <a:pt x="1388792" y="476557"/>
                  </a:lnTo>
                  <a:lnTo>
                    <a:pt x="1387282" y="438704"/>
                  </a:lnTo>
                  <a:lnTo>
                    <a:pt x="1378712" y="397891"/>
                  </a:lnTo>
                  <a:lnTo>
                    <a:pt x="1364283" y="358386"/>
                  </a:lnTo>
                  <a:lnTo>
                    <a:pt x="1345390" y="325215"/>
                  </a:lnTo>
                  <a:lnTo>
                    <a:pt x="1342055" y="321381"/>
                  </a:lnTo>
                  <a:close/>
                </a:path>
                <a:path w="2239645" h="928370">
                  <a:moveTo>
                    <a:pt x="1499870" y="421386"/>
                  </a:moveTo>
                  <a:lnTo>
                    <a:pt x="1433195" y="447802"/>
                  </a:lnTo>
                  <a:lnTo>
                    <a:pt x="1446293" y="473831"/>
                  </a:lnTo>
                  <a:lnTo>
                    <a:pt x="1461976" y="495347"/>
                  </a:lnTo>
                  <a:lnTo>
                    <a:pt x="1480254" y="512363"/>
                  </a:lnTo>
                  <a:lnTo>
                    <a:pt x="1501140" y="524891"/>
                  </a:lnTo>
                  <a:lnTo>
                    <a:pt x="1524619" y="532627"/>
                  </a:lnTo>
                  <a:lnTo>
                    <a:pt x="1550860" y="535451"/>
                  </a:lnTo>
                  <a:lnTo>
                    <a:pt x="1579864" y="533359"/>
                  </a:lnTo>
                  <a:lnTo>
                    <a:pt x="1633208" y="519311"/>
                  </a:lnTo>
                  <a:lnTo>
                    <a:pt x="1669315" y="502089"/>
                  </a:lnTo>
                  <a:lnTo>
                    <a:pt x="1704131" y="470773"/>
                  </a:lnTo>
                  <a:lnTo>
                    <a:pt x="1565227" y="470773"/>
                  </a:lnTo>
                  <a:lnTo>
                    <a:pt x="1551830" y="469116"/>
                  </a:lnTo>
                  <a:lnTo>
                    <a:pt x="1539494" y="464947"/>
                  </a:lnTo>
                  <a:lnTo>
                    <a:pt x="1528212" y="458229"/>
                  </a:lnTo>
                  <a:lnTo>
                    <a:pt x="1517824" y="448738"/>
                  </a:lnTo>
                  <a:lnTo>
                    <a:pt x="1508365" y="436461"/>
                  </a:lnTo>
                  <a:lnTo>
                    <a:pt x="1499870" y="421386"/>
                  </a:lnTo>
                  <a:close/>
                </a:path>
                <a:path w="2239645" h="928370">
                  <a:moveTo>
                    <a:pt x="2084831" y="0"/>
                  </a:moveTo>
                  <a:lnTo>
                    <a:pt x="2039366" y="12954"/>
                  </a:lnTo>
                  <a:lnTo>
                    <a:pt x="2064295" y="43408"/>
                  </a:lnTo>
                  <a:lnTo>
                    <a:pt x="2085927" y="71897"/>
                  </a:lnTo>
                  <a:lnTo>
                    <a:pt x="2119249" y="122936"/>
                  </a:lnTo>
                  <a:lnTo>
                    <a:pt x="2143267" y="172545"/>
                  </a:lnTo>
                  <a:lnTo>
                    <a:pt x="2162048" y="226822"/>
                  </a:lnTo>
                  <a:lnTo>
                    <a:pt x="2171959" y="268452"/>
                  </a:lnTo>
                  <a:lnTo>
                    <a:pt x="2177907" y="310769"/>
                  </a:lnTo>
                  <a:lnTo>
                    <a:pt x="2180760" y="356633"/>
                  </a:lnTo>
                  <a:lnTo>
                    <a:pt x="2180783" y="378460"/>
                  </a:lnTo>
                  <a:lnTo>
                    <a:pt x="2180672" y="384905"/>
                  </a:lnTo>
                  <a:lnTo>
                    <a:pt x="2176922" y="428466"/>
                  </a:lnTo>
                  <a:lnTo>
                    <a:pt x="2170810" y="470789"/>
                  </a:lnTo>
                  <a:lnTo>
                    <a:pt x="2217039" y="457581"/>
                  </a:lnTo>
                  <a:lnTo>
                    <a:pt x="2234311" y="384905"/>
                  </a:lnTo>
                  <a:lnTo>
                    <a:pt x="2239640" y="318315"/>
                  </a:lnTo>
                  <a:lnTo>
                    <a:pt x="2239622" y="310769"/>
                  </a:lnTo>
                  <a:lnTo>
                    <a:pt x="2235787" y="256127"/>
                  </a:lnTo>
                  <a:lnTo>
                    <a:pt x="2225040" y="203454"/>
                  </a:lnTo>
                  <a:lnTo>
                    <a:pt x="2203243" y="146208"/>
                  </a:lnTo>
                  <a:lnTo>
                    <a:pt x="2171827" y="92583"/>
                  </a:lnTo>
                  <a:lnTo>
                    <a:pt x="2131901" y="43624"/>
                  </a:lnTo>
                  <a:lnTo>
                    <a:pt x="2109265" y="21145"/>
                  </a:lnTo>
                  <a:lnTo>
                    <a:pt x="2084831" y="0"/>
                  </a:lnTo>
                  <a:close/>
                </a:path>
                <a:path w="2239645" h="928370">
                  <a:moveTo>
                    <a:pt x="1718268" y="371746"/>
                  </a:moveTo>
                  <a:lnTo>
                    <a:pt x="1598179" y="371746"/>
                  </a:lnTo>
                  <a:lnTo>
                    <a:pt x="1607057" y="371983"/>
                  </a:lnTo>
                  <a:lnTo>
                    <a:pt x="1616465" y="372919"/>
                  </a:lnTo>
                  <a:lnTo>
                    <a:pt x="1650110" y="398780"/>
                  </a:lnTo>
                  <a:lnTo>
                    <a:pt x="1651706" y="408475"/>
                  </a:lnTo>
                  <a:lnTo>
                    <a:pt x="1650968" y="418147"/>
                  </a:lnTo>
                  <a:lnTo>
                    <a:pt x="1624107" y="454437"/>
                  </a:lnTo>
                  <a:lnTo>
                    <a:pt x="1579695" y="469929"/>
                  </a:lnTo>
                  <a:lnTo>
                    <a:pt x="1565227" y="470773"/>
                  </a:lnTo>
                  <a:lnTo>
                    <a:pt x="1704131" y="470773"/>
                  </a:lnTo>
                  <a:lnTo>
                    <a:pt x="1723435" y="423965"/>
                  </a:lnTo>
                  <a:lnTo>
                    <a:pt x="1724707" y="408654"/>
                  </a:lnTo>
                  <a:lnTo>
                    <a:pt x="1723765" y="393485"/>
                  </a:lnTo>
                  <a:lnTo>
                    <a:pt x="1720596" y="378460"/>
                  </a:lnTo>
                  <a:lnTo>
                    <a:pt x="1718268" y="371746"/>
                  </a:lnTo>
                  <a:close/>
                </a:path>
                <a:path w="2239645" h="928370">
                  <a:moveTo>
                    <a:pt x="1778253" y="94107"/>
                  </a:moveTo>
                  <a:lnTo>
                    <a:pt x="1709674" y="113792"/>
                  </a:lnTo>
                  <a:lnTo>
                    <a:pt x="1809496" y="463042"/>
                  </a:lnTo>
                  <a:lnTo>
                    <a:pt x="1875027" y="444246"/>
                  </a:lnTo>
                  <a:lnTo>
                    <a:pt x="1809877" y="216535"/>
                  </a:lnTo>
                  <a:lnTo>
                    <a:pt x="1911672" y="216535"/>
                  </a:lnTo>
                  <a:lnTo>
                    <a:pt x="1778253" y="94107"/>
                  </a:lnTo>
                  <a:close/>
                </a:path>
                <a:path w="2239645" h="928370">
                  <a:moveTo>
                    <a:pt x="1911672" y="216535"/>
                  </a:moveTo>
                  <a:lnTo>
                    <a:pt x="1809877" y="216535"/>
                  </a:lnTo>
                  <a:lnTo>
                    <a:pt x="2015871" y="403987"/>
                  </a:lnTo>
                  <a:lnTo>
                    <a:pt x="2086609" y="383794"/>
                  </a:lnTo>
                  <a:lnTo>
                    <a:pt x="2058769" y="286512"/>
                  </a:lnTo>
                  <a:lnTo>
                    <a:pt x="1987930" y="286512"/>
                  </a:lnTo>
                  <a:lnTo>
                    <a:pt x="1911672" y="216535"/>
                  </a:lnTo>
                  <a:close/>
                </a:path>
                <a:path w="2239645" h="928370">
                  <a:moveTo>
                    <a:pt x="1563830" y="156797"/>
                  </a:moveTo>
                  <a:lnTo>
                    <a:pt x="1504188" y="166116"/>
                  </a:lnTo>
                  <a:lnTo>
                    <a:pt x="1467691" y="179800"/>
                  </a:lnTo>
                  <a:lnTo>
                    <a:pt x="1427456" y="208490"/>
                  </a:lnTo>
                  <a:lnTo>
                    <a:pt x="1405381" y="245745"/>
                  </a:lnTo>
                  <a:lnTo>
                    <a:pt x="1401000" y="273097"/>
                  </a:lnTo>
                  <a:lnTo>
                    <a:pt x="1401810" y="286589"/>
                  </a:lnTo>
                  <a:lnTo>
                    <a:pt x="1423574" y="335994"/>
                  </a:lnTo>
                  <a:lnTo>
                    <a:pt x="1456817" y="361061"/>
                  </a:lnTo>
                  <a:lnTo>
                    <a:pt x="1517967" y="372919"/>
                  </a:lnTo>
                  <a:lnTo>
                    <a:pt x="1546352" y="372872"/>
                  </a:lnTo>
                  <a:lnTo>
                    <a:pt x="1567803" y="372179"/>
                  </a:lnTo>
                  <a:lnTo>
                    <a:pt x="1585087" y="371808"/>
                  </a:lnTo>
                  <a:lnTo>
                    <a:pt x="1718268" y="371746"/>
                  </a:lnTo>
                  <a:lnTo>
                    <a:pt x="1715164" y="362793"/>
                  </a:lnTo>
                  <a:lnTo>
                    <a:pt x="1708388" y="348948"/>
                  </a:lnTo>
                  <a:lnTo>
                    <a:pt x="1680059" y="318315"/>
                  </a:lnTo>
                  <a:lnTo>
                    <a:pt x="1641982" y="302260"/>
                  </a:lnTo>
                  <a:lnTo>
                    <a:pt x="1623251" y="299650"/>
                  </a:lnTo>
                  <a:lnTo>
                    <a:pt x="1533622" y="299650"/>
                  </a:lnTo>
                  <a:lnTo>
                    <a:pt x="1513347" y="299069"/>
                  </a:lnTo>
                  <a:lnTo>
                    <a:pt x="1472946" y="284226"/>
                  </a:lnTo>
                  <a:lnTo>
                    <a:pt x="1469469" y="269331"/>
                  </a:lnTo>
                  <a:lnTo>
                    <a:pt x="1469898" y="262953"/>
                  </a:lnTo>
                  <a:lnTo>
                    <a:pt x="1505831" y="229594"/>
                  </a:lnTo>
                  <a:lnTo>
                    <a:pt x="1547050" y="220154"/>
                  </a:lnTo>
                  <a:lnTo>
                    <a:pt x="1662598" y="220154"/>
                  </a:lnTo>
                  <a:lnTo>
                    <a:pt x="1658935" y="211504"/>
                  </a:lnTo>
                  <a:lnTo>
                    <a:pt x="1646348" y="192992"/>
                  </a:lnTo>
                  <a:lnTo>
                    <a:pt x="1630499" y="178028"/>
                  </a:lnTo>
                  <a:lnTo>
                    <a:pt x="1611376" y="166624"/>
                  </a:lnTo>
                  <a:lnTo>
                    <a:pt x="1589109" y="159311"/>
                  </a:lnTo>
                  <a:lnTo>
                    <a:pt x="1563830" y="156797"/>
                  </a:lnTo>
                  <a:close/>
                </a:path>
                <a:path w="2239645" h="928370">
                  <a:moveTo>
                    <a:pt x="1584457" y="298223"/>
                  </a:moveTo>
                  <a:lnTo>
                    <a:pt x="1533622" y="299650"/>
                  </a:lnTo>
                  <a:lnTo>
                    <a:pt x="1623251" y="299650"/>
                  </a:lnTo>
                  <a:lnTo>
                    <a:pt x="1606946" y="298513"/>
                  </a:lnTo>
                  <a:lnTo>
                    <a:pt x="1584457" y="298223"/>
                  </a:lnTo>
                  <a:close/>
                </a:path>
                <a:path w="2239645" h="928370">
                  <a:moveTo>
                    <a:pt x="1986660" y="34544"/>
                  </a:moveTo>
                  <a:lnTo>
                    <a:pt x="1921128" y="53213"/>
                  </a:lnTo>
                  <a:lnTo>
                    <a:pt x="1987930" y="286512"/>
                  </a:lnTo>
                  <a:lnTo>
                    <a:pt x="2058769" y="286512"/>
                  </a:lnTo>
                  <a:lnTo>
                    <a:pt x="1986660" y="34544"/>
                  </a:lnTo>
                  <a:close/>
                </a:path>
                <a:path w="2239645" h="928370">
                  <a:moveTo>
                    <a:pt x="1662598" y="220154"/>
                  </a:moveTo>
                  <a:lnTo>
                    <a:pt x="1547050" y="220154"/>
                  </a:lnTo>
                  <a:lnTo>
                    <a:pt x="1558337" y="220912"/>
                  </a:lnTo>
                  <a:lnTo>
                    <a:pt x="1568196" y="223647"/>
                  </a:lnTo>
                  <a:lnTo>
                    <a:pt x="1576959" y="228576"/>
                  </a:lnTo>
                  <a:lnTo>
                    <a:pt x="1584960" y="235743"/>
                  </a:lnTo>
                  <a:lnTo>
                    <a:pt x="1592199" y="245149"/>
                  </a:lnTo>
                  <a:lnTo>
                    <a:pt x="1598676" y="256794"/>
                  </a:lnTo>
                  <a:lnTo>
                    <a:pt x="1668272" y="233553"/>
                  </a:lnTo>
                  <a:lnTo>
                    <a:pt x="1662598" y="220154"/>
                  </a:lnTo>
                  <a:close/>
                </a:path>
              </a:pathLst>
            </a:custGeom>
            <a:solidFill>
              <a:srgbClr val="B8006D"/>
            </a:solidFill>
          </p:spPr>
          <p:txBody>
            <a:bodyPr wrap="square" lIns="0" tIns="0" rIns="0" bIns="0" rtlCol="0"/>
            <a:lstStyle/>
            <a:p>
              <a:endParaRPr/>
            </a:p>
          </p:txBody>
        </p:sp>
        <p:sp>
          <p:nvSpPr>
            <p:cNvPr id="19" name="object 19"/>
            <p:cNvSpPr/>
            <p:nvPr/>
          </p:nvSpPr>
          <p:spPr>
            <a:xfrm>
              <a:off x="5853684" y="4625339"/>
              <a:ext cx="1366265" cy="1119378"/>
            </a:xfrm>
            <a:prstGeom prst="rect">
              <a:avLst/>
            </a:prstGeom>
            <a:blipFill>
              <a:blip r:embed="rId7" cstate="print"/>
              <a:stretch>
                <a:fillRect/>
              </a:stretch>
            </a:blipFill>
          </p:spPr>
          <p:txBody>
            <a:bodyPr wrap="square" lIns="0" tIns="0" rIns="0" bIns="0" rtlCol="0"/>
            <a:lstStyle/>
            <a:p>
              <a:endParaRPr/>
            </a:p>
          </p:txBody>
        </p:sp>
      </p:grpSp>
      <p:sp>
        <p:nvSpPr>
          <p:cNvPr id="20" name="object 20"/>
          <p:cNvSpPr txBox="1"/>
          <p:nvPr/>
        </p:nvSpPr>
        <p:spPr>
          <a:xfrm>
            <a:off x="6155816" y="4762576"/>
            <a:ext cx="730250" cy="635000"/>
          </a:xfrm>
          <a:prstGeom prst="rect">
            <a:avLst/>
          </a:prstGeom>
        </p:spPr>
        <p:txBody>
          <a:bodyPr vert="horz" wrap="square" lIns="0" tIns="12065" rIns="0" bIns="0" rtlCol="0">
            <a:spAutoFit/>
          </a:bodyPr>
          <a:lstStyle/>
          <a:p>
            <a:pPr marL="12700">
              <a:lnSpc>
                <a:spcPct val="100000"/>
              </a:lnSpc>
              <a:spcBef>
                <a:spcPts val="95"/>
              </a:spcBef>
            </a:pPr>
            <a:r>
              <a:rPr sz="4000" b="1" spc="-10" dirty="0">
                <a:solidFill>
                  <a:srgbClr val="0D0D0D"/>
                </a:solidFill>
                <a:latin typeface="Arial"/>
                <a:cs typeface="Arial"/>
              </a:rPr>
              <a:t>EU</a:t>
            </a:r>
            <a:endParaRPr sz="4000">
              <a:latin typeface="Arial"/>
              <a:cs typeface="Arial"/>
            </a:endParaRPr>
          </a:p>
        </p:txBody>
      </p:sp>
      <p:grpSp>
        <p:nvGrpSpPr>
          <p:cNvPr id="21" name="object 21"/>
          <p:cNvGrpSpPr/>
          <p:nvPr/>
        </p:nvGrpSpPr>
        <p:grpSpPr>
          <a:xfrm>
            <a:off x="7661147" y="4174235"/>
            <a:ext cx="2988310" cy="2349500"/>
            <a:chOff x="7661147" y="4174235"/>
            <a:chExt cx="2988310" cy="2349500"/>
          </a:xfrm>
        </p:grpSpPr>
        <p:sp>
          <p:nvSpPr>
            <p:cNvPr id="22" name="object 22"/>
            <p:cNvSpPr/>
            <p:nvPr/>
          </p:nvSpPr>
          <p:spPr>
            <a:xfrm>
              <a:off x="7661147" y="4689347"/>
              <a:ext cx="2987802" cy="1834133"/>
            </a:xfrm>
            <a:prstGeom prst="rect">
              <a:avLst/>
            </a:prstGeom>
            <a:blipFill>
              <a:blip r:embed="rId8" cstate="print"/>
              <a:stretch>
                <a:fillRect/>
              </a:stretch>
            </a:blipFill>
          </p:spPr>
          <p:txBody>
            <a:bodyPr wrap="square" lIns="0" tIns="0" rIns="0" bIns="0" rtlCol="0"/>
            <a:lstStyle/>
            <a:p>
              <a:endParaRPr/>
            </a:p>
          </p:txBody>
        </p:sp>
        <p:sp>
          <p:nvSpPr>
            <p:cNvPr id="23" name="object 23"/>
            <p:cNvSpPr/>
            <p:nvPr/>
          </p:nvSpPr>
          <p:spPr>
            <a:xfrm>
              <a:off x="8073008" y="5102478"/>
              <a:ext cx="2058670" cy="862330"/>
            </a:xfrm>
            <a:custGeom>
              <a:avLst/>
              <a:gdLst/>
              <a:ahLst/>
              <a:cxnLst/>
              <a:rect l="l" t="t" r="r" b="b"/>
              <a:pathLst>
                <a:path w="2058670" h="862329">
                  <a:moveTo>
                    <a:pt x="70485" y="516623"/>
                  </a:moveTo>
                  <a:lnTo>
                    <a:pt x="0" y="536790"/>
                  </a:lnTo>
                  <a:lnTo>
                    <a:pt x="53213" y="723099"/>
                  </a:lnTo>
                  <a:lnTo>
                    <a:pt x="61521" y="750496"/>
                  </a:lnTo>
                  <a:lnTo>
                    <a:pt x="77662" y="793821"/>
                  </a:lnTo>
                  <a:lnTo>
                    <a:pt x="98520" y="827457"/>
                  </a:lnTo>
                  <a:lnTo>
                    <a:pt x="138906" y="854478"/>
                  </a:lnTo>
                  <a:lnTo>
                    <a:pt x="181725" y="862065"/>
                  </a:lnTo>
                  <a:lnTo>
                    <a:pt x="200183" y="860682"/>
                  </a:lnTo>
                  <a:lnTo>
                    <a:pt x="244983" y="850988"/>
                  </a:lnTo>
                  <a:lnTo>
                    <a:pt x="281765" y="837603"/>
                  </a:lnTo>
                  <a:lnTo>
                    <a:pt x="319688" y="811918"/>
                  </a:lnTo>
                  <a:lnTo>
                    <a:pt x="333428" y="795639"/>
                  </a:lnTo>
                  <a:lnTo>
                    <a:pt x="198215" y="795639"/>
                  </a:lnTo>
                  <a:lnTo>
                    <a:pt x="186189" y="794689"/>
                  </a:lnTo>
                  <a:lnTo>
                    <a:pt x="149846" y="772727"/>
                  </a:lnTo>
                  <a:lnTo>
                    <a:pt x="130639" y="726272"/>
                  </a:lnTo>
                  <a:lnTo>
                    <a:pt x="124587" y="705789"/>
                  </a:lnTo>
                  <a:lnTo>
                    <a:pt x="70485" y="516623"/>
                  </a:lnTo>
                  <a:close/>
                </a:path>
                <a:path w="2058670" h="862329">
                  <a:moveTo>
                    <a:pt x="278511" y="457073"/>
                  </a:moveTo>
                  <a:lnTo>
                    <a:pt x="207899" y="477266"/>
                  </a:lnTo>
                  <a:lnTo>
                    <a:pt x="263271" y="670509"/>
                  </a:lnTo>
                  <a:lnTo>
                    <a:pt x="268559" y="689818"/>
                  </a:lnTo>
                  <a:lnTo>
                    <a:pt x="272621" y="706291"/>
                  </a:lnTo>
                  <a:lnTo>
                    <a:pt x="275468" y="719926"/>
                  </a:lnTo>
                  <a:lnTo>
                    <a:pt x="277114" y="730719"/>
                  </a:lnTo>
                  <a:lnTo>
                    <a:pt x="277229" y="739966"/>
                  </a:lnTo>
                  <a:lnTo>
                    <a:pt x="275653" y="748944"/>
                  </a:lnTo>
                  <a:lnTo>
                    <a:pt x="251063" y="780722"/>
                  </a:lnTo>
                  <a:lnTo>
                    <a:pt x="211335" y="794517"/>
                  </a:lnTo>
                  <a:lnTo>
                    <a:pt x="198215" y="795639"/>
                  </a:lnTo>
                  <a:lnTo>
                    <a:pt x="333428" y="795639"/>
                  </a:lnTo>
                  <a:lnTo>
                    <a:pt x="349345" y="757339"/>
                  </a:lnTo>
                  <a:lnTo>
                    <a:pt x="350746" y="744541"/>
                  </a:lnTo>
                  <a:lnTo>
                    <a:pt x="350647" y="731075"/>
                  </a:lnTo>
                  <a:lnTo>
                    <a:pt x="348767" y="715066"/>
                  </a:lnTo>
                  <a:lnTo>
                    <a:pt x="344852" y="694645"/>
                  </a:lnTo>
                  <a:lnTo>
                    <a:pt x="338913" y="669814"/>
                  </a:lnTo>
                  <a:lnTo>
                    <a:pt x="330962" y="640575"/>
                  </a:lnTo>
                  <a:lnTo>
                    <a:pt x="278511" y="457073"/>
                  </a:lnTo>
                  <a:close/>
                </a:path>
                <a:path w="2058670" h="862329">
                  <a:moveTo>
                    <a:pt x="421386" y="416179"/>
                  </a:moveTo>
                  <a:lnTo>
                    <a:pt x="352806" y="435864"/>
                  </a:lnTo>
                  <a:lnTo>
                    <a:pt x="452755" y="785114"/>
                  </a:lnTo>
                  <a:lnTo>
                    <a:pt x="518287" y="766381"/>
                  </a:lnTo>
                  <a:lnTo>
                    <a:pt x="453009" y="538619"/>
                  </a:lnTo>
                  <a:lnTo>
                    <a:pt x="554826" y="538619"/>
                  </a:lnTo>
                  <a:lnTo>
                    <a:pt x="421386" y="416179"/>
                  </a:lnTo>
                  <a:close/>
                </a:path>
                <a:path w="2058670" h="862329">
                  <a:moveTo>
                    <a:pt x="554826" y="538619"/>
                  </a:moveTo>
                  <a:lnTo>
                    <a:pt x="453009" y="538619"/>
                  </a:lnTo>
                  <a:lnTo>
                    <a:pt x="659002" y="726097"/>
                  </a:lnTo>
                  <a:lnTo>
                    <a:pt x="729742" y="705853"/>
                  </a:lnTo>
                  <a:lnTo>
                    <a:pt x="701936" y="608571"/>
                  </a:lnTo>
                  <a:lnTo>
                    <a:pt x="631063" y="608571"/>
                  </a:lnTo>
                  <a:lnTo>
                    <a:pt x="554826" y="538619"/>
                  </a:lnTo>
                  <a:close/>
                </a:path>
                <a:path w="2058670" h="862329">
                  <a:moveTo>
                    <a:pt x="629920" y="356616"/>
                  </a:moveTo>
                  <a:lnTo>
                    <a:pt x="564388" y="375285"/>
                  </a:lnTo>
                  <a:lnTo>
                    <a:pt x="631063" y="608571"/>
                  </a:lnTo>
                  <a:lnTo>
                    <a:pt x="701936" y="608571"/>
                  </a:lnTo>
                  <a:lnTo>
                    <a:pt x="629920" y="356616"/>
                  </a:lnTo>
                  <a:close/>
                </a:path>
                <a:path w="2058670" h="862329">
                  <a:moveTo>
                    <a:pt x="913860" y="279130"/>
                  </a:moveTo>
                  <a:lnTo>
                    <a:pt x="853059" y="286258"/>
                  </a:lnTo>
                  <a:lnTo>
                    <a:pt x="790209" y="317293"/>
                  </a:lnTo>
                  <a:lnTo>
                    <a:pt x="748411" y="368427"/>
                  </a:lnTo>
                  <a:lnTo>
                    <a:pt x="731297" y="436067"/>
                  </a:lnTo>
                  <a:lnTo>
                    <a:pt x="733230" y="474768"/>
                  </a:lnTo>
                  <a:lnTo>
                    <a:pt x="742188" y="516737"/>
                  </a:lnTo>
                  <a:lnTo>
                    <a:pt x="756165" y="554970"/>
                  </a:lnTo>
                  <a:lnTo>
                    <a:pt x="797123" y="613544"/>
                  </a:lnTo>
                  <a:lnTo>
                    <a:pt x="854035" y="647824"/>
                  </a:lnTo>
                  <a:lnTo>
                    <a:pt x="918043" y="655235"/>
                  </a:lnTo>
                  <a:lnTo>
                    <a:pt x="952119" y="648703"/>
                  </a:lnTo>
                  <a:lnTo>
                    <a:pt x="1001442" y="627079"/>
                  </a:lnTo>
                  <a:lnTo>
                    <a:pt x="1036955" y="594398"/>
                  </a:lnTo>
                  <a:lnTo>
                    <a:pt x="1038367" y="592068"/>
                  </a:lnTo>
                  <a:lnTo>
                    <a:pt x="915489" y="592068"/>
                  </a:lnTo>
                  <a:lnTo>
                    <a:pt x="897588" y="591480"/>
                  </a:lnTo>
                  <a:lnTo>
                    <a:pt x="849008" y="564774"/>
                  </a:lnTo>
                  <a:lnTo>
                    <a:pt x="823620" y="521011"/>
                  </a:lnTo>
                  <a:lnTo>
                    <a:pt x="806549" y="461211"/>
                  </a:lnTo>
                  <a:lnTo>
                    <a:pt x="804005" y="435178"/>
                  </a:lnTo>
                  <a:lnTo>
                    <a:pt x="805699" y="412592"/>
                  </a:lnTo>
                  <a:lnTo>
                    <a:pt x="821180" y="377567"/>
                  </a:lnTo>
                  <a:lnTo>
                    <a:pt x="866775" y="347599"/>
                  </a:lnTo>
                  <a:lnTo>
                    <a:pt x="893873" y="344090"/>
                  </a:lnTo>
                  <a:lnTo>
                    <a:pt x="1019165" y="344090"/>
                  </a:lnTo>
                  <a:lnTo>
                    <a:pt x="1009838" y="330676"/>
                  </a:lnTo>
                  <a:lnTo>
                    <a:pt x="996680" y="315722"/>
                  </a:lnTo>
                  <a:lnTo>
                    <a:pt x="982735" y="303625"/>
                  </a:lnTo>
                  <a:lnTo>
                    <a:pt x="967994" y="294386"/>
                  </a:lnTo>
                  <a:lnTo>
                    <a:pt x="941748" y="283954"/>
                  </a:lnTo>
                  <a:lnTo>
                    <a:pt x="913860" y="279130"/>
                  </a:lnTo>
                  <a:close/>
                </a:path>
                <a:path w="2058670" h="862329">
                  <a:moveTo>
                    <a:pt x="990346" y="492379"/>
                  </a:moveTo>
                  <a:lnTo>
                    <a:pt x="983916" y="544014"/>
                  </a:lnTo>
                  <a:lnTo>
                    <a:pt x="959040" y="576676"/>
                  </a:lnTo>
                  <a:lnTo>
                    <a:pt x="915489" y="592068"/>
                  </a:lnTo>
                  <a:lnTo>
                    <a:pt x="1038367" y="592068"/>
                  </a:lnTo>
                  <a:lnTo>
                    <a:pt x="1049430" y="573824"/>
                  </a:lnTo>
                  <a:lnTo>
                    <a:pt x="1058275" y="550316"/>
                  </a:lnTo>
                  <a:lnTo>
                    <a:pt x="1063476" y="523875"/>
                  </a:lnTo>
                  <a:lnTo>
                    <a:pt x="1065022" y="494499"/>
                  </a:lnTo>
                  <a:lnTo>
                    <a:pt x="990346" y="492379"/>
                  </a:lnTo>
                  <a:close/>
                </a:path>
                <a:path w="2058670" h="862329">
                  <a:moveTo>
                    <a:pt x="1227221" y="271399"/>
                  </a:moveTo>
                  <a:lnTo>
                    <a:pt x="1150874" y="271399"/>
                  </a:lnTo>
                  <a:lnTo>
                    <a:pt x="1233932" y="561632"/>
                  </a:lnTo>
                  <a:lnTo>
                    <a:pt x="1304417" y="541464"/>
                  </a:lnTo>
                  <a:lnTo>
                    <a:pt x="1227221" y="271399"/>
                  </a:lnTo>
                  <a:close/>
                </a:path>
                <a:path w="2058670" h="862329">
                  <a:moveTo>
                    <a:pt x="1019165" y="344090"/>
                  </a:moveTo>
                  <a:lnTo>
                    <a:pt x="893873" y="344090"/>
                  </a:lnTo>
                  <a:lnTo>
                    <a:pt x="906690" y="345723"/>
                  </a:lnTo>
                  <a:lnTo>
                    <a:pt x="918972" y="349631"/>
                  </a:lnTo>
                  <a:lnTo>
                    <a:pt x="930425" y="355633"/>
                  </a:lnTo>
                  <a:lnTo>
                    <a:pt x="940593" y="363553"/>
                  </a:lnTo>
                  <a:lnTo>
                    <a:pt x="949475" y="373401"/>
                  </a:lnTo>
                  <a:lnTo>
                    <a:pt x="957072" y="385191"/>
                  </a:lnTo>
                  <a:lnTo>
                    <a:pt x="1022223" y="348488"/>
                  </a:lnTo>
                  <a:lnTo>
                    <a:pt x="1019165" y="344090"/>
                  </a:lnTo>
                  <a:close/>
                </a:path>
                <a:path w="2058670" h="862329">
                  <a:moveTo>
                    <a:pt x="1307973" y="162560"/>
                  </a:moveTo>
                  <a:lnTo>
                    <a:pt x="1030351" y="242062"/>
                  </a:lnTo>
                  <a:lnTo>
                    <a:pt x="1047242" y="301117"/>
                  </a:lnTo>
                  <a:lnTo>
                    <a:pt x="1150874" y="271399"/>
                  </a:lnTo>
                  <a:lnTo>
                    <a:pt x="1227221" y="271399"/>
                  </a:lnTo>
                  <a:lnTo>
                    <a:pt x="1221486" y="251333"/>
                  </a:lnTo>
                  <a:lnTo>
                    <a:pt x="1324864" y="221742"/>
                  </a:lnTo>
                  <a:lnTo>
                    <a:pt x="1307973" y="162560"/>
                  </a:lnTo>
                  <a:close/>
                </a:path>
                <a:path w="2058670" h="862329">
                  <a:moveTo>
                    <a:pt x="1527937" y="99695"/>
                  </a:moveTo>
                  <a:lnTo>
                    <a:pt x="1453388" y="121031"/>
                  </a:lnTo>
                  <a:lnTo>
                    <a:pt x="1417193" y="509193"/>
                  </a:lnTo>
                  <a:lnTo>
                    <a:pt x="1491996" y="487794"/>
                  </a:lnTo>
                  <a:lnTo>
                    <a:pt x="1498219" y="400177"/>
                  </a:lnTo>
                  <a:lnTo>
                    <a:pt x="1637792" y="360299"/>
                  </a:lnTo>
                  <a:lnTo>
                    <a:pt x="1729998" y="360299"/>
                  </a:lnTo>
                  <a:lnTo>
                    <a:pt x="1710501" y="335153"/>
                  </a:lnTo>
                  <a:lnTo>
                    <a:pt x="1503045" y="335153"/>
                  </a:lnTo>
                  <a:lnTo>
                    <a:pt x="1513077" y="192024"/>
                  </a:lnTo>
                  <a:lnTo>
                    <a:pt x="1599525" y="192024"/>
                  </a:lnTo>
                  <a:lnTo>
                    <a:pt x="1527937" y="99695"/>
                  </a:lnTo>
                  <a:close/>
                </a:path>
                <a:path w="2058670" h="862329">
                  <a:moveTo>
                    <a:pt x="1729998" y="360299"/>
                  </a:moveTo>
                  <a:lnTo>
                    <a:pt x="1637792" y="360299"/>
                  </a:lnTo>
                  <a:lnTo>
                    <a:pt x="1691005" y="430911"/>
                  </a:lnTo>
                  <a:lnTo>
                    <a:pt x="1767713" y="408940"/>
                  </a:lnTo>
                  <a:lnTo>
                    <a:pt x="1729998" y="360299"/>
                  </a:lnTo>
                  <a:close/>
                </a:path>
                <a:path w="2058670" h="862329">
                  <a:moveTo>
                    <a:pt x="1901571" y="0"/>
                  </a:moveTo>
                  <a:lnTo>
                    <a:pt x="1853743" y="6911"/>
                  </a:lnTo>
                  <a:lnTo>
                    <a:pt x="1704213" y="49276"/>
                  </a:lnTo>
                  <a:lnTo>
                    <a:pt x="1804162" y="398526"/>
                  </a:lnTo>
                  <a:lnTo>
                    <a:pt x="1936877" y="360553"/>
                  </a:lnTo>
                  <a:lnTo>
                    <a:pt x="1985436" y="342139"/>
                  </a:lnTo>
                  <a:lnTo>
                    <a:pt x="2017111" y="319532"/>
                  </a:lnTo>
                  <a:lnTo>
                    <a:pt x="1857883" y="319532"/>
                  </a:lnTo>
                  <a:lnTo>
                    <a:pt x="1791716" y="88138"/>
                  </a:lnTo>
                  <a:lnTo>
                    <a:pt x="1843170" y="73646"/>
                  </a:lnTo>
                  <a:lnTo>
                    <a:pt x="1882140" y="65913"/>
                  </a:lnTo>
                  <a:lnTo>
                    <a:pt x="1892403" y="65791"/>
                  </a:lnTo>
                  <a:lnTo>
                    <a:pt x="2013970" y="65791"/>
                  </a:lnTo>
                  <a:lnTo>
                    <a:pt x="2012950" y="64135"/>
                  </a:lnTo>
                  <a:lnTo>
                    <a:pt x="1977159" y="26380"/>
                  </a:lnTo>
                  <a:lnTo>
                    <a:pt x="1933638" y="4429"/>
                  </a:lnTo>
                  <a:lnTo>
                    <a:pt x="1917878" y="1196"/>
                  </a:lnTo>
                  <a:lnTo>
                    <a:pt x="1901571" y="0"/>
                  </a:lnTo>
                  <a:close/>
                </a:path>
                <a:path w="2058670" h="862329">
                  <a:moveTo>
                    <a:pt x="1599525" y="192024"/>
                  </a:moveTo>
                  <a:lnTo>
                    <a:pt x="1513077" y="192024"/>
                  </a:lnTo>
                  <a:lnTo>
                    <a:pt x="1598295" y="307848"/>
                  </a:lnTo>
                  <a:lnTo>
                    <a:pt x="1503045" y="335153"/>
                  </a:lnTo>
                  <a:lnTo>
                    <a:pt x="1710501" y="335153"/>
                  </a:lnTo>
                  <a:lnTo>
                    <a:pt x="1599525" y="192024"/>
                  </a:lnTo>
                  <a:close/>
                </a:path>
                <a:path w="2058670" h="862329">
                  <a:moveTo>
                    <a:pt x="2013970" y="65791"/>
                  </a:moveTo>
                  <a:lnTo>
                    <a:pt x="1892403" y="65791"/>
                  </a:lnTo>
                  <a:lnTo>
                    <a:pt x="1902047" y="66944"/>
                  </a:lnTo>
                  <a:lnTo>
                    <a:pt x="1911072" y="69359"/>
                  </a:lnTo>
                  <a:lnTo>
                    <a:pt x="1942338" y="91973"/>
                  </a:lnTo>
                  <a:lnTo>
                    <a:pt x="1962134" y="125936"/>
                  </a:lnTo>
                  <a:lnTo>
                    <a:pt x="1979209" y="180500"/>
                  </a:lnTo>
                  <a:lnTo>
                    <a:pt x="1985264" y="227203"/>
                  </a:lnTo>
                  <a:lnTo>
                    <a:pt x="1984573" y="239206"/>
                  </a:lnTo>
                  <a:lnTo>
                    <a:pt x="1966229" y="278606"/>
                  </a:lnTo>
                  <a:lnTo>
                    <a:pt x="1924151" y="300301"/>
                  </a:lnTo>
                  <a:lnTo>
                    <a:pt x="1857883" y="319532"/>
                  </a:lnTo>
                  <a:lnTo>
                    <a:pt x="2017111" y="319532"/>
                  </a:lnTo>
                  <a:lnTo>
                    <a:pt x="2046541" y="277288"/>
                  </a:lnTo>
                  <a:lnTo>
                    <a:pt x="2058543" y="220853"/>
                  </a:lnTo>
                  <a:lnTo>
                    <a:pt x="2058521" y="203160"/>
                  </a:lnTo>
                  <a:lnTo>
                    <a:pt x="2053238" y="164488"/>
                  </a:lnTo>
                  <a:lnTo>
                    <a:pt x="2040524" y="120124"/>
                  </a:lnTo>
                  <a:lnTo>
                    <a:pt x="2022998" y="80448"/>
                  </a:lnTo>
                  <a:lnTo>
                    <a:pt x="2013970" y="65791"/>
                  </a:lnTo>
                  <a:close/>
                </a:path>
              </a:pathLst>
            </a:custGeom>
            <a:solidFill>
              <a:srgbClr val="FFC000"/>
            </a:solidFill>
          </p:spPr>
          <p:txBody>
            <a:bodyPr wrap="square" lIns="0" tIns="0" rIns="0" bIns="0" rtlCol="0"/>
            <a:lstStyle/>
            <a:p>
              <a:endParaRPr/>
            </a:p>
          </p:txBody>
        </p:sp>
        <p:sp>
          <p:nvSpPr>
            <p:cNvPr id="24" name="object 24"/>
            <p:cNvSpPr/>
            <p:nvPr/>
          </p:nvSpPr>
          <p:spPr>
            <a:xfrm>
              <a:off x="7670291" y="4174235"/>
              <a:ext cx="2099309" cy="1119377"/>
            </a:xfrm>
            <a:prstGeom prst="rect">
              <a:avLst/>
            </a:prstGeom>
            <a:blipFill>
              <a:blip r:embed="rId9" cstate="print"/>
              <a:stretch>
                <a:fillRect/>
              </a:stretch>
            </a:blipFill>
          </p:spPr>
          <p:txBody>
            <a:bodyPr wrap="square" lIns="0" tIns="0" rIns="0" bIns="0" rtlCol="0"/>
            <a:lstStyle/>
            <a:p>
              <a:endParaRPr/>
            </a:p>
          </p:txBody>
        </p:sp>
      </p:grpSp>
      <p:sp>
        <p:nvSpPr>
          <p:cNvPr id="25" name="object 25"/>
          <p:cNvSpPr txBox="1"/>
          <p:nvPr/>
        </p:nvSpPr>
        <p:spPr>
          <a:xfrm>
            <a:off x="7972425" y="4310837"/>
            <a:ext cx="1464310" cy="635000"/>
          </a:xfrm>
          <a:prstGeom prst="rect">
            <a:avLst/>
          </a:prstGeom>
        </p:spPr>
        <p:txBody>
          <a:bodyPr vert="horz" wrap="square" lIns="0" tIns="12065" rIns="0" bIns="0" rtlCol="0">
            <a:spAutoFit/>
          </a:bodyPr>
          <a:lstStyle/>
          <a:p>
            <a:pPr marL="12700">
              <a:lnSpc>
                <a:spcPct val="100000"/>
              </a:lnSpc>
              <a:spcBef>
                <a:spcPts val="95"/>
              </a:spcBef>
            </a:pPr>
            <a:r>
              <a:rPr sz="4000" b="1" spc="-10" dirty="0">
                <a:solidFill>
                  <a:srgbClr val="0000DC"/>
                </a:solidFill>
                <a:latin typeface="Arial"/>
                <a:cs typeface="Arial"/>
              </a:rPr>
              <a:t>OPEC</a:t>
            </a:r>
            <a:endParaRPr sz="4000">
              <a:latin typeface="Arial"/>
              <a:cs typeface="Arial"/>
            </a:endParaRPr>
          </a:p>
        </p:txBody>
      </p:sp>
      <p:grpSp>
        <p:nvGrpSpPr>
          <p:cNvPr id="31" name="object 31"/>
          <p:cNvGrpSpPr/>
          <p:nvPr/>
        </p:nvGrpSpPr>
        <p:grpSpPr>
          <a:xfrm>
            <a:off x="8839200" y="3637788"/>
            <a:ext cx="2337435" cy="2828290"/>
            <a:chOff x="8839200" y="3637788"/>
            <a:chExt cx="2337435" cy="2828290"/>
          </a:xfrm>
        </p:grpSpPr>
        <p:sp>
          <p:nvSpPr>
            <p:cNvPr id="32" name="object 32"/>
            <p:cNvSpPr/>
            <p:nvPr/>
          </p:nvSpPr>
          <p:spPr>
            <a:xfrm>
              <a:off x="8839200" y="3637788"/>
              <a:ext cx="2337054" cy="1942338"/>
            </a:xfrm>
            <a:prstGeom prst="rect">
              <a:avLst/>
            </a:prstGeom>
            <a:blipFill>
              <a:blip r:embed="rId10" cstate="print"/>
              <a:stretch>
                <a:fillRect/>
              </a:stretch>
            </a:blipFill>
          </p:spPr>
          <p:txBody>
            <a:bodyPr wrap="square" lIns="0" tIns="0" rIns="0" bIns="0" rtlCol="0"/>
            <a:lstStyle/>
            <a:p>
              <a:endParaRPr/>
            </a:p>
          </p:txBody>
        </p:sp>
        <p:sp>
          <p:nvSpPr>
            <p:cNvPr id="33" name="object 33"/>
            <p:cNvSpPr/>
            <p:nvPr/>
          </p:nvSpPr>
          <p:spPr>
            <a:xfrm>
              <a:off x="9358756" y="4051808"/>
              <a:ext cx="1308100" cy="902335"/>
            </a:xfrm>
            <a:custGeom>
              <a:avLst/>
              <a:gdLst/>
              <a:ahLst/>
              <a:cxnLst/>
              <a:rect l="l" t="t" r="r" b="b"/>
              <a:pathLst>
                <a:path w="1308100" h="902335">
                  <a:moveTo>
                    <a:pt x="337820" y="366522"/>
                  </a:moveTo>
                  <a:lnTo>
                    <a:pt x="329176" y="394434"/>
                  </a:lnTo>
                  <a:lnTo>
                    <a:pt x="325532" y="420846"/>
                  </a:lnTo>
                  <a:lnTo>
                    <a:pt x="326890" y="445781"/>
                  </a:lnTo>
                  <a:lnTo>
                    <a:pt x="344725" y="491124"/>
                  </a:lnTo>
                  <a:lnTo>
                    <a:pt x="383968" y="529986"/>
                  </a:lnTo>
                  <a:lnTo>
                    <a:pt x="432119" y="556940"/>
                  </a:lnTo>
                  <a:lnTo>
                    <a:pt x="470080" y="569652"/>
                  </a:lnTo>
                  <a:lnTo>
                    <a:pt x="504424" y="572815"/>
                  </a:lnTo>
                  <a:lnTo>
                    <a:pt x="520382" y="570849"/>
                  </a:lnTo>
                  <a:lnTo>
                    <a:pt x="563278" y="550973"/>
                  </a:lnTo>
                  <a:lnTo>
                    <a:pt x="592836" y="516255"/>
                  </a:lnTo>
                  <a:lnTo>
                    <a:pt x="597778" y="505563"/>
                  </a:lnTo>
                  <a:lnTo>
                    <a:pt x="483600" y="505563"/>
                  </a:lnTo>
                  <a:lnTo>
                    <a:pt x="470598" y="503967"/>
                  </a:lnTo>
                  <a:lnTo>
                    <a:pt x="427930" y="484278"/>
                  </a:lnTo>
                  <a:lnTo>
                    <a:pt x="402463" y="452882"/>
                  </a:lnTo>
                  <a:lnTo>
                    <a:pt x="398097" y="426037"/>
                  </a:lnTo>
                  <a:lnTo>
                    <a:pt x="399801" y="410644"/>
                  </a:lnTo>
                  <a:lnTo>
                    <a:pt x="404114" y="393954"/>
                  </a:lnTo>
                  <a:lnTo>
                    <a:pt x="337820" y="366522"/>
                  </a:lnTo>
                  <a:close/>
                </a:path>
                <a:path w="1308100" h="902335">
                  <a:moveTo>
                    <a:pt x="499790" y="190392"/>
                  </a:moveTo>
                  <a:lnTo>
                    <a:pt x="458089" y="201930"/>
                  </a:lnTo>
                  <a:lnTo>
                    <a:pt x="427120" y="228790"/>
                  </a:lnTo>
                  <a:lnTo>
                    <a:pt x="408543" y="279495"/>
                  </a:lnTo>
                  <a:lnTo>
                    <a:pt x="409557" y="299811"/>
                  </a:lnTo>
                  <a:lnTo>
                    <a:pt x="422683" y="336296"/>
                  </a:lnTo>
                  <a:lnTo>
                    <a:pt x="450790" y="371538"/>
                  </a:lnTo>
                  <a:lnTo>
                    <a:pt x="487223" y="405616"/>
                  </a:lnTo>
                  <a:lnTo>
                    <a:pt x="499935" y="417369"/>
                  </a:lnTo>
                  <a:lnTo>
                    <a:pt x="526383" y="446722"/>
                  </a:lnTo>
                  <a:lnTo>
                    <a:pt x="533146" y="466725"/>
                  </a:lnTo>
                  <a:lnTo>
                    <a:pt x="532002" y="474345"/>
                  </a:lnTo>
                  <a:lnTo>
                    <a:pt x="495553" y="504444"/>
                  </a:lnTo>
                  <a:lnTo>
                    <a:pt x="483600" y="505563"/>
                  </a:lnTo>
                  <a:lnTo>
                    <a:pt x="597778" y="505563"/>
                  </a:lnTo>
                  <a:lnTo>
                    <a:pt x="599793" y="501205"/>
                  </a:lnTo>
                  <a:lnTo>
                    <a:pt x="604488" y="486537"/>
                  </a:lnTo>
                  <a:lnTo>
                    <a:pt x="606944" y="472249"/>
                  </a:lnTo>
                  <a:lnTo>
                    <a:pt x="607187" y="458343"/>
                  </a:lnTo>
                  <a:lnTo>
                    <a:pt x="605403" y="444769"/>
                  </a:lnTo>
                  <a:lnTo>
                    <a:pt x="589026" y="406908"/>
                  </a:lnTo>
                  <a:lnTo>
                    <a:pt x="550592" y="363991"/>
                  </a:lnTo>
                  <a:lnTo>
                    <a:pt x="512972" y="329680"/>
                  </a:lnTo>
                  <a:lnTo>
                    <a:pt x="498760" y="315182"/>
                  </a:lnTo>
                  <a:lnTo>
                    <a:pt x="488882" y="303113"/>
                  </a:lnTo>
                  <a:lnTo>
                    <a:pt x="483362" y="293497"/>
                  </a:lnTo>
                  <a:lnTo>
                    <a:pt x="481409" y="287023"/>
                  </a:lnTo>
                  <a:lnTo>
                    <a:pt x="480885" y="280765"/>
                  </a:lnTo>
                  <a:lnTo>
                    <a:pt x="481790" y="274744"/>
                  </a:lnTo>
                  <a:lnTo>
                    <a:pt x="516383" y="254105"/>
                  </a:lnTo>
                  <a:lnTo>
                    <a:pt x="639162" y="254105"/>
                  </a:lnTo>
                  <a:lnTo>
                    <a:pt x="633872" y="247888"/>
                  </a:lnTo>
                  <a:lnTo>
                    <a:pt x="584453" y="213106"/>
                  </a:lnTo>
                  <a:lnTo>
                    <a:pt x="548719" y="197691"/>
                  </a:lnTo>
                  <a:lnTo>
                    <a:pt x="515366" y="190754"/>
                  </a:lnTo>
                  <a:lnTo>
                    <a:pt x="499790" y="190392"/>
                  </a:lnTo>
                  <a:close/>
                </a:path>
                <a:path w="1308100" h="902335">
                  <a:moveTo>
                    <a:pt x="170561" y="0"/>
                  </a:moveTo>
                  <a:lnTo>
                    <a:pt x="0" y="320802"/>
                  </a:lnTo>
                  <a:lnTo>
                    <a:pt x="243967" y="450469"/>
                  </a:lnTo>
                  <a:lnTo>
                    <a:pt x="272669" y="396494"/>
                  </a:lnTo>
                  <a:lnTo>
                    <a:pt x="93599" y="301244"/>
                  </a:lnTo>
                  <a:lnTo>
                    <a:pt x="139953" y="213868"/>
                  </a:lnTo>
                  <a:lnTo>
                    <a:pt x="270199" y="213868"/>
                  </a:lnTo>
                  <a:lnTo>
                    <a:pt x="168656" y="159893"/>
                  </a:lnTo>
                  <a:lnTo>
                    <a:pt x="206501" y="88773"/>
                  </a:lnTo>
                  <a:lnTo>
                    <a:pt x="337500" y="88773"/>
                  </a:lnTo>
                  <a:lnTo>
                    <a:pt x="170561" y="0"/>
                  </a:lnTo>
                  <a:close/>
                </a:path>
                <a:path w="1308100" h="902335">
                  <a:moveTo>
                    <a:pt x="639162" y="254105"/>
                  </a:moveTo>
                  <a:lnTo>
                    <a:pt x="516383" y="254105"/>
                  </a:lnTo>
                  <a:lnTo>
                    <a:pt x="528589" y="255952"/>
                  </a:lnTo>
                  <a:lnTo>
                    <a:pt x="541581" y="260062"/>
                  </a:lnTo>
                  <a:lnTo>
                    <a:pt x="577818" y="281860"/>
                  </a:lnTo>
                  <a:lnTo>
                    <a:pt x="594280" y="319373"/>
                  </a:lnTo>
                  <a:lnTo>
                    <a:pt x="592961" y="331160"/>
                  </a:lnTo>
                  <a:lnTo>
                    <a:pt x="589534" y="344043"/>
                  </a:lnTo>
                  <a:lnTo>
                    <a:pt x="655827" y="375666"/>
                  </a:lnTo>
                  <a:lnTo>
                    <a:pt x="664378" y="353327"/>
                  </a:lnTo>
                  <a:lnTo>
                    <a:pt x="668131" y="331263"/>
                  </a:lnTo>
                  <a:lnTo>
                    <a:pt x="667097" y="309461"/>
                  </a:lnTo>
                  <a:lnTo>
                    <a:pt x="661289" y="287909"/>
                  </a:lnTo>
                  <a:lnTo>
                    <a:pt x="650337" y="267237"/>
                  </a:lnTo>
                  <a:lnTo>
                    <a:pt x="639162" y="254105"/>
                  </a:lnTo>
                  <a:close/>
                </a:path>
                <a:path w="1308100" h="902335">
                  <a:moveTo>
                    <a:pt x="270199" y="213868"/>
                  </a:moveTo>
                  <a:lnTo>
                    <a:pt x="139953" y="213868"/>
                  </a:lnTo>
                  <a:lnTo>
                    <a:pt x="300990" y="299593"/>
                  </a:lnTo>
                  <a:lnTo>
                    <a:pt x="329692" y="245491"/>
                  </a:lnTo>
                  <a:lnTo>
                    <a:pt x="270199" y="213868"/>
                  </a:lnTo>
                  <a:close/>
                </a:path>
                <a:path w="1308100" h="902335">
                  <a:moveTo>
                    <a:pt x="337500" y="88773"/>
                  </a:moveTo>
                  <a:lnTo>
                    <a:pt x="206501" y="88773"/>
                  </a:lnTo>
                  <a:lnTo>
                    <a:pt x="379602" y="180848"/>
                  </a:lnTo>
                  <a:lnTo>
                    <a:pt x="408432" y="126492"/>
                  </a:lnTo>
                  <a:lnTo>
                    <a:pt x="337500" y="88773"/>
                  </a:lnTo>
                  <a:close/>
                </a:path>
                <a:path w="1308100" h="902335">
                  <a:moveTo>
                    <a:pt x="1121854" y="522087"/>
                  </a:moveTo>
                  <a:lnTo>
                    <a:pt x="1078992" y="529463"/>
                  </a:lnTo>
                  <a:lnTo>
                    <a:pt x="1037986" y="548768"/>
                  </a:lnTo>
                  <a:lnTo>
                    <a:pt x="994918" y="588883"/>
                  </a:lnTo>
                  <a:lnTo>
                    <a:pt x="967232" y="631952"/>
                  </a:lnTo>
                  <a:lnTo>
                    <a:pt x="950658" y="669597"/>
                  </a:lnTo>
                  <a:lnTo>
                    <a:pt x="939800" y="740983"/>
                  </a:lnTo>
                  <a:lnTo>
                    <a:pt x="945515" y="774700"/>
                  </a:lnTo>
                  <a:lnTo>
                    <a:pt x="977693" y="833770"/>
                  </a:lnTo>
                  <a:lnTo>
                    <a:pt x="1036066" y="878840"/>
                  </a:lnTo>
                  <a:lnTo>
                    <a:pt x="1071092" y="893933"/>
                  </a:lnTo>
                  <a:lnTo>
                    <a:pt x="1139239" y="902021"/>
                  </a:lnTo>
                  <a:lnTo>
                    <a:pt x="1172337" y="894969"/>
                  </a:lnTo>
                  <a:lnTo>
                    <a:pt x="1203600" y="880776"/>
                  </a:lnTo>
                  <a:lnTo>
                    <a:pt x="1231852" y="859536"/>
                  </a:lnTo>
                  <a:lnTo>
                    <a:pt x="1253611" y="835136"/>
                  </a:lnTo>
                  <a:lnTo>
                    <a:pt x="1104344" y="835136"/>
                  </a:lnTo>
                  <a:lnTo>
                    <a:pt x="1084808" y="831435"/>
                  </a:lnTo>
                  <a:lnTo>
                    <a:pt x="1047777" y="811744"/>
                  </a:lnTo>
                  <a:lnTo>
                    <a:pt x="1023290" y="780692"/>
                  </a:lnTo>
                  <a:lnTo>
                    <a:pt x="1013763" y="739683"/>
                  </a:lnTo>
                  <a:lnTo>
                    <a:pt x="1016015" y="716534"/>
                  </a:lnTo>
                  <a:lnTo>
                    <a:pt x="1035176" y="665353"/>
                  </a:lnTo>
                  <a:lnTo>
                    <a:pt x="1067038" y="620188"/>
                  </a:lnTo>
                  <a:lnTo>
                    <a:pt x="1103757" y="595503"/>
                  </a:lnTo>
                  <a:lnTo>
                    <a:pt x="1143079" y="590026"/>
                  </a:lnTo>
                  <a:lnTo>
                    <a:pt x="1267933" y="590026"/>
                  </a:lnTo>
                  <a:lnTo>
                    <a:pt x="1243903" y="567384"/>
                  </a:lnTo>
                  <a:lnTo>
                    <a:pt x="1211707" y="546735"/>
                  </a:lnTo>
                  <a:lnTo>
                    <a:pt x="1173114" y="530240"/>
                  </a:lnTo>
                  <a:lnTo>
                    <a:pt x="1135761" y="522605"/>
                  </a:lnTo>
                  <a:lnTo>
                    <a:pt x="1121854" y="522087"/>
                  </a:lnTo>
                  <a:close/>
                </a:path>
                <a:path w="1308100" h="902335">
                  <a:moveTo>
                    <a:pt x="1267933" y="590026"/>
                  </a:moveTo>
                  <a:lnTo>
                    <a:pt x="1143079" y="590026"/>
                  </a:lnTo>
                  <a:lnTo>
                    <a:pt x="1162925" y="593984"/>
                  </a:lnTo>
                  <a:lnTo>
                    <a:pt x="1182877" y="602361"/>
                  </a:lnTo>
                  <a:lnTo>
                    <a:pt x="1215342" y="628364"/>
                  </a:lnTo>
                  <a:lnTo>
                    <a:pt x="1232662" y="663702"/>
                  </a:lnTo>
                  <a:lnTo>
                    <a:pt x="1235088" y="684637"/>
                  </a:lnTo>
                  <a:lnTo>
                    <a:pt x="1232646" y="707453"/>
                  </a:lnTo>
                  <a:lnTo>
                    <a:pt x="1213103" y="758825"/>
                  </a:lnTo>
                  <a:lnTo>
                    <a:pt x="1180909" y="804354"/>
                  </a:lnTo>
                  <a:lnTo>
                    <a:pt x="1143762" y="829310"/>
                  </a:lnTo>
                  <a:lnTo>
                    <a:pt x="1104344" y="835136"/>
                  </a:lnTo>
                  <a:lnTo>
                    <a:pt x="1253611" y="835136"/>
                  </a:lnTo>
                  <a:lnTo>
                    <a:pt x="1279271" y="795909"/>
                  </a:lnTo>
                  <a:lnTo>
                    <a:pt x="1296249" y="757497"/>
                  </a:lnTo>
                  <a:lnTo>
                    <a:pt x="1305655" y="720550"/>
                  </a:lnTo>
                  <a:lnTo>
                    <a:pt x="1307488" y="685055"/>
                  </a:lnTo>
                  <a:lnTo>
                    <a:pt x="1301750" y="651002"/>
                  </a:lnTo>
                  <a:lnTo>
                    <a:pt x="1288913" y="619494"/>
                  </a:lnTo>
                  <a:lnTo>
                    <a:pt x="1269634" y="591629"/>
                  </a:lnTo>
                  <a:lnTo>
                    <a:pt x="1267933" y="590026"/>
                  </a:lnTo>
                  <a:close/>
                </a:path>
                <a:path w="1308100" h="902335">
                  <a:moveTo>
                    <a:pt x="735202" y="300355"/>
                  </a:moveTo>
                  <a:lnTo>
                    <a:pt x="679323" y="681990"/>
                  </a:lnTo>
                  <a:lnTo>
                    <a:pt x="748411" y="718820"/>
                  </a:lnTo>
                  <a:lnTo>
                    <a:pt x="858979" y="618236"/>
                  </a:lnTo>
                  <a:lnTo>
                    <a:pt x="760349" y="618236"/>
                  </a:lnTo>
                  <a:lnTo>
                    <a:pt x="805434" y="337693"/>
                  </a:lnTo>
                  <a:lnTo>
                    <a:pt x="735202" y="300355"/>
                  </a:lnTo>
                  <a:close/>
                </a:path>
                <a:path w="1308100" h="902335">
                  <a:moveTo>
                    <a:pt x="965200" y="422656"/>
                  </a:moveTo>
                  <a:lnTo>
                    <a:pt x="760349" y="618236"/>
                  </a:lnTo>
                  <a:lnTo>
                    <a:pt x="858979" y="618236"/>
                  </a:lnTo>
                  <a:lnTo>
                    <a:pt x="1033907" y="459105"/>
                  </a:lnTo>
                  <a:lnTo>
                    <a:pt x="965200" y="422656"/>
                  </a:lnTo>
                  <a:close/>
                </a:path>
              </a:pathLst>
            </a:custGeom>
            <a:solidFill>
              <a:srgbClr val="6F2F9F"/>
            </a:solidFill>
          </p:spPr>
          <p:txBody>
            <a:bodyPr wrap="square" lIns="0" tIns="0" rIns="0" bIns="0" rtlCol="0"/>
            <a:lstStyle/>
            <a:p>
              <a:endParaRPr/>
            </a:p>
          </p:txBody>
        </p:sp>
        <p:sp>
          <p:nvSpPr>
            <p:cNvPr id="34" name="object 34"/>
            <p:cNvSpPr/>
            <p:nvPr/>
          </p:nvSpPr>
          <p:spPr>
            <a:xfrm>
              <a:off x="9552431" y="5081016"/>
              <a:ext cx="1419605" cy="1384553"/>
            </a:xfrm>
            <a:prstGeom prst="rect">
              <a:avLst/>
            </a:prstGeom>
            <a:blipFill>
              <a:blip r:embed="rId11" cstate="print"/>
              <a:stretch>
                <a:fillRect/>
              </a:stretch>
            </a:blipFill>
          </p:spPr>
          <p:txBody>
            <a:bodyPr wrap="square" lIns="0" tIns="0" rIns="0" bIns="0" rtlCol="0"/>
            <a:lstStyle/>
            <a:p>
              <a:endParaRPr/>
            </a:p>
          </p:txBody>
        </p:sp>
        <p:sp>
          <p:nvSpPr>
            <p:cNvPr id="35" name="object 35"/>
            <p:cNvSpPr/>
            <p:nvPr/>
          </p:nvSpPr>
          <p:spPr>
            <a:xfrm>
              <a:off x="10057257" y="5747791"/>
              <a:ext cx="411480" cy="179705"/>
            </a:xfrm>
            <a:custGeom>
              <a:avLst/>
              <a:gdLst/>
              <a:ahLst/>
              <a:cxnLst/>
              <a:rect l="l" t="t" r="r" b="b"/>
              <a:pathLst>
                <a:path w="411479" h="179704">
                  <a:moveTo>
                    <a:pt x="392302" y="0"/>
                  </a:moveTo>
                  <a:lnTo>
                    <a:pt x="325120" y="19227"/>
                  </a:lnTo>
                  <a:lnTo>
                    <a:pt x="344297" y="86169"/>
                  </a:lnTo>
                  <a:lnTo>
                    <a:pt x="411479" y="66954"/>
                  </a:lnTo>
                  <a:lnTo>
                    <a:pt x="392302" y="0"/>
                  </a:lnTo>
                  <a:close/>
                </a:path>
                <a:path w="411479" h="179704">
                  <a:moveTo>
                    <a:pt x="229616" y="46545"/>
                  </a:moveTo>
                  <a:lnTo>
                    <a:pt x="162687" y="65697"/>
                  </a:lnTo>
                  <a:lnTo>
                    <a:pt x="181864" y="132651"/>
                  </a:lnTo>
                  <a:lnTo>
                    <a:pt x="248793" y="113499"/>
                  </a:lnTo>
                  <a:lnTo>
                    <a:pt x="229616" y="46545"/>
                  </a:lnTo>
                  <a:close/>
                </a:path>
                <a:path w="411479" h="179704">
                  <a:moveTo>
                    <a:pt x="66928" y="93103"/>
                  </a:moveTo>
                  <a:lnTo>
                    <a:pt x="0" y="112255"/>
                  </a:lnTo>
                  <a:lnTo>
                    <a:pt x="19050" y="179197"/>
                  </a:lnTo>
                  <a:lnTo>
                    <a:pt x="86106" y="160045"/>
                  </a:lnTo>
                  <a:lnTo>
                    <a:pt x="66928" y="93103"/>
                  </a:lnTo>
                  <a:close/>
                </a:path>
              </a:pathLst>
            </a:custGeom>
            <a:solidFill>
              <a:srgbClr val="C00000"/>
            </a:solidFill>
          </p:spPr>
          <p:txBody>
            <a:bodyPr wrap="square" lIns="0" tIns="0" rIns="0" bIns="0" rtlCol="0"/>
            <a:lstStyle/>
            <a:p>
              <a:endParaRPr/>
            </a:p>
          </p:txBody>
        </p:sp>
      </p:grpSp>
      <p:sp>
        <p:nvSpPr>
          <p:cNvPr id="36" name="object 36"/>
          <p:cNvSpPr txBox="1">
            <a:spLocks noGrp="1"/>
          </p:cNvSpPr>
          <p:nvPr>
            <p:ph type="sldNum" sz="quarter" idx="7"/>
          </p:nvPr>
        </p:nvSpPr>
        <p:spPr>
          <a:xfrm>
            <a:off x="413999" y="6264232"/>
            <a:ext cx="2649241" cy="179536"/>
          </a:xfrm>
          <a:prstGeom prst="rect">
            <a:avLst/>
          </a:prstGeom>
        </p:spPr>
        <p:txBody>
          <a:bodyPr vert="horz" wrap="square" lIns="0" tIns="0" rIns="0" bIns="0" rtlCol="0">
            <a:spAutoFit/>
          </a:bodyPr>
          <a:lstStyle/>
          <a:p>
            <a:pPr marL="38100">
              <a:lnSpc>
                <a:spcPts val="1425"/>
              </a:lnSpc>
              <a:tabLst>
                <a:tab pos="344170" algn="l"/>
              </a:tabLst>
            </a:pPr>
            <a:fld id="{81D60167-4931-47E6-BA6A-407CBD079E47}" type="slidenum">
              <a:rPr spc="-5" dirty="0"/>
              <a:t>3</a:t>
            </a:fld>
            <a:r>
              <a:rPr spc="-5" dirty="0"/>
              <a:t>	</a:t>
            </a:r>
            <a:r>
              <a:rPr spc="-15" dirty="0"/>
              <a:t>JUDr. </a:t>
            </a:r>
            <a:r>
              <a:rPr spc="-5" dirty="0"/>
              <a:t>Malachta Radovan </a:t>
            </a:r>
            <a:r>
              <a:rPr dirty="0"/>
              <a:t>-</a:t>
            </a:r>
            <a:r>
              <a:rPr spc="-40" dirty="0"/>
              <a:t> </a:t>
            </a:r>
            <a:r>
              <a:rPr spc="-5" dirty="0"/>
              <a:t>KMEP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D0D9A6-4BA1-C8AE-5FB0-2F76C6A97A0E}"/>
            </a:ext>
          </a:extLst>
        </p:cNvPr>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08A82D-A53C-708B-0DAB-A976A7821523}"/>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EE21BBCF-8142-B223-DB78-B05A30DCAA30}"/>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FFEBA6BF-1001-EBCE-190B-CB955B1252EC}"/>
              </a:ext>
            </a:extLst>
          </p:cNvPr>
          <p:cNvSpPr>
            <a:spLocks noGrp="1"/>
          </p:cNvSpPr>
          <p:nvPr>
            <p:ph type="title"/>
          </p:nvPr>
        </p:nvSpPr>
        <p:spPr/>
        <p:txBody>
          <a:bodyPr/>
          <a:lstStyle/>
          <a:p>
            <a:r>
              <a:rPr lang="cs-CZ" dirty="0"/>
              <a:t>Příklady </a:t>
            </a:r>
          </a:p>
        </p:txBody>
      </p:sp>
      <p:sp>
        <p:nvSpPr>
          <p:cNvPr id="5" name="Zástupný obsah 4">
            <a:extLst>
              <a:ext uri="{FF2B5EF4-FFF2-40B4-BE49-F238E27FC236}">
                <a16:creationId xmlns:a16="http://schemas.microsoft.com/office/drawing/2014/main" id="{D18062FC-20E3-F334-5354-3E17240C0375}"/>
              </a:ext>
            </a:extLst>
          </p:cNvPr>
          <p:cNvSpPr>
            <a:spLocks noGrp="1"/>
          </p:cNvSpPr>
          <p:nvPr>
            <p:ph idx="1"/>
          </p:nvPr>
        </p:nvSpPr>
        <p:spPr>
          <a:xfrm>
            <a:off x="720000" y="1692002"/>
            <a:ext cx="10872560" cy="4139998"/>
          </a:xfrm>
        </p:spPr>
        <p:txBody>
          <a:bodyPr/>
          <a:lstStyle/>
          <a:p>
            <a:r>
              <a:rPr lang="cs-CZ" sz="2400" dirty="0"/>
              <a:t>Smlouvy o zamezení dvojího zdanění</a:t>
            </a:r>
          </a:p>
          <a:p>
            <a:pPr lvl="1"/>
            <a:r>
              <a:rPr lang="cs-CZ" sz="1400" dirty="0">
                <a:hlinkClick r:id="rId2"/>
              </a:rPr>
              <a:t>https://www.mfcr.cz/cs/zahranici-a-eu/smlouvy-o-zamezeni-dvojiho-zdaneni/prehled-platnych-smluv</a:t>
            </a:r>
            <a:r>
              <a:rPr lang="cs-CZ" sz="1400" dirty="0"/>
              <a:t> </a:t>
            </a:r>
          </a:p>
          <a:p>
            <a:r>
              <a:rPr lang="cs-CZ" sz="2400" dirty="0"/>
              <a:t>Smlouvy o podpoře a ochraně investic</a:t>
            </a:r>
          </a:p>
          <a:p>
            <a:pPr lvl="1"/>
            <a:r>
              <a:rPr lang="cs-CZ" sz="1400" dirty="0">
                <a:solidFill>
                  <a:schemeClr val="tx2"/>
                </a:solidFill>
                <a:hlinkClick r:id="rId3"/>
              </a:rPr>
              <a:t>https://www.mfcr.cz/cs/zahranici-a-eu/dohody-o-podpore-a-ochrane-investic/prehled-dohod-o-podpore-a-ochrane-invest</a:t>
            </a:r>
            <a:r>
              <a:rPr lang="cs-CZ" sz="1400" dirty="0">
                <a:solidFill>
                  <a:schemeClr val="tx2"/>
                </a:solidFill>
              </a:rPr>
              <a:t> </a:t>
            </a:r>
          </a:p>
          <a:p>
            <a:r>
              <a:rPr lang="cs-CZ" sz="2400" dirty="0"/>
              <a:t>Smlouvy zakládající mezinárodní organizace (např. WTO) a uzavírané v rámci těchto organizací</a:t>
            </a:r>
          </a:p>
          <a:p>
            <a:r>
              <a:rPr lang="cs-CZ" sz="2400" dirty="0"/>
              <a:t>Smlouvy o obchodu a plavbě – historicky, ale dodnes platné, např.</a:t>
            </a:r>
          </a:p>
          <a:p>
            <a:pPr lvl="1"/>
            <a:r>
              <a:rPr lang="cs-CZ" sz="1400" dirty="0">
                <a:hlinkClick r:id="rId4"/>
              </a:rPr>
              <a:t>https://www.zakonyprolidi.cz/cs/1949-31</a:t>
            </a:r>
            <a:endParaRPr lang="cs-CZ" sz="1400" dirty="0"/>
          </a:p>
          <a:p>
            <a:pPr lvl="1"/>
            <a:r>
              <a:rPr lang="cs-CZ" sz="1400" dirty="0">
                <a:hlinkClick r:id="rId5"/>
              </a:rPr>
              <a:t>https://www.zakonyprolidi.cz/cs/1960-114</a:t>
            </a:r>
            <a:r>
              <a:rPr lang="cs-CZ" sz="1400" dirty="0"/>
              <a:t> </a:t>
            </a:r>
          </a:p>
          <a:p>
            <a:pPr marL="324000" lvl="1" indent="0">
              <a:buNone/>
            </a:pPr>
            <a:endParaRPr lang="cs-CZ" sz="1200" dirty="0"/>
          </a:p>
          <a:p>
            <a:pPr marL="324000" lvl="1" indent="0">
              <a:buNone/>
            </a:pPr>
            <a:endParaRPr lang="cs-CZ" sz="1200" dirty="0"/>
          </a:p>
          <a:p>
            <a:pPr marL="324000" lvl="1" indent="0">
              <a:buNone/>
            </a:pPr>
            <a:endParaRPr lang="cs-CZ" sz="1200" dirty="0"/>
          </a:p>
          <a:p>
            <a:pPr marL="324000" lvl="1" indent="0">
              <a:buNone/>
            </a:pPr>
            <a:r>
              <a:rPr lang="cs-CZ" sz="1200" dirty="0"/>
              <a:t>	</a:t>
            </a:r>
            <a:r>
              <a:rPr lang="cs-CZ" sz="1600" dirty="0"/>
              <a:t>    </a:t>
            </a:r>
            <a:r>
              <a:rPr lang="cs-CZ" dirty="0"/>
              <a:t>smlouvy jak dvoustranné, tak mnohostranné </a:t>
            </a:r>
            <a:endParaRPr lang="cs-CZ" sz="1600" dirty="0"/>
          </a:p>
          <a:p>
            <a:pPr lvl="1"/>
            <a:endParaRPr lang="cs-CZ" sz="1200" dirty="0"/>
          </a:p>
          <a:p>
            <a:pPr marL="324000" lvl="1" indent="0">
              <a:buNone/>
            </a:pPr>
            <a:endParaRPr lang="cs-CZ" sz="1200" dirty="0"/>
          </a:p>
          <a:p>
            <a:pPr marL="324000" lvl="1" indent="0">
              <a:buNone/>
            </a:pPr>
            <a:endParaRPr lang="cs-CZ" sz="1200" dirty="0"/>
          </a:p>
          <a:p>
            <a:pPr marL="324000" lvl="1" indent="0">
              <a:buNone/>
            </a:pPr>
            <a:endParaRPr lang="cs-CZ" sz="1200" dirty="0"/>
          </a:p>
        </p:txBody>
      </p:sp>
      <p:sp>
        <p:nvSpPr>
          <p:cNvPr id="6" name="Šipka: doprava 5">
            <a:extLst>
              <a:ext uri="{FF2B5EF4-FFF2-40B4-BE49-F238E27FC236}">
                <a16:creationId xmlns:a16="http://schemas.microsoft.com/office/drawing/2014/main" id="{8267504B-3D52-70DC-2B54-7BB247E26192}"/>
              </a:ext>
            </a:extLst>
          </p:cNvPr>
          <p:cNvSpPr/>
          <p:nvPr/>
        </p:nvSpPr>
        <p:spPr bwMode="auto">
          <a:xfrm>
            <a:off x="666000" y="5303052"/>
            <a:ext cx="978408" cy="484632"/>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262217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C455EB3-7FEB-30C6-EEBB-0DA1F5998200}"/>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934988A5-B36D-DD1B-7E49-72D8A434DB60}"/>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8F312FA9-4C4E-C2FF-B6F7-B6C98EE25BFF}"/>
              </a:ext>
            </a:extLst>
          </p:cNvPr>
          <p:cNvSpPr>
            <a:spLocks noGrp="1"/>
          </p:cNvSpPr>
          <p:nvPr>
            <p:ph type="title"/>
          </p:nvPr>
        </p:nvSpPr>
        <p:spPr>
          <a:xfrm>
            <a:off x="720000" y="720000"/>
            <a:ext cx="11152686" cy="451576"/>
          </a:xfrm>
        </p:spPr>
        <p:txBody>
          <a:bodyPr/>
          <a:lstStyle/>
          <a:p>
            <a:r>
              <a:rPr lang="cs-CZ" dirty="0"/>
              <a:t>Subjekty mezinárodního ekonomického práva</a:t>
            </a:r>
          </a:p>
        </p:txBody>
      </p:sp>
      <p:sp>
        <p:nvSpPr>
          <p:cNvPr id="5" name="Zástupný obsah 4">
            <a:extLst>
              <a:ext uri="{FF2B5EF4-FFF2-40B4-BE49-F238E27FC236}">
                <a16:creationId xmlns:a16="http://schemas.microsoft.com/office/drawing/2014/main" id="{B3E59D09-C11F-19DA-0320-20C1D8736065}"/>
              </a:ext>
            </a:extLst>
          </p:cNvPr>
          <p:cNvSpPr>
            <a:spLocks noGrp="1"/>
          </p:cNvSpPr>
          <p:nvPr>
            <p:ph idx="1"/>
          </p:nvPr>
        </p:nvSpPr>
        <p:spPr/>
        <p:txBody>
          <a:bodyPr/>
          <a:lstStyle/>
          <a:p>
            <a:r>
              <a:rPr lang="cs-CZ" dirty="0">
                <a:solidFill>
                  <a:schemeClr val="tx2"/>
                </a:solidFill>
              </a:rPr>
              <a:t>stát </a:t>
            </a:r>
          </a:p>
          <a:p>
            <a:pPr lvl="1"/>
            <a:r>
              <a:rPr lang="cs-CZ" sz="2400" dirty="0"/>
              <a:t>stát jako normotvůrce pro 2. a 3. rovinu právní roviny</a:t>
            </a:r>
          </a:p>
          <a:p>
            <a:pPr lvl="1"/>
            <a:r>
              <a:rPr lang="cs-CZ" sz="2400" dirty="0"/>
              <a:t>spolutvůrce práva v 1. rovině</a:t>
            </a:r>
          </a:p>
          <a:p>
            <a:pPr lvl="1"/>
            <a:r>
              <a:rPr lang="cs-CZ" sz="2400" dirty="0"/>
              <a:t>může být sám či prostřednictvím svých orgánů uzavírá smlouvy s obchodníkem – diagonální vztah</a:t>
            </a:r>
          </a:p>
          <a:p>
            <a:pPr lvl="1"/>
            <a:endParaRPr lang="cs-CZ" dirty="0"/>
          </a:p>
          <a:p>
            <a:r>
              <a:rPr lang="cs-CZ" dirty="0">
                <a:solidFill>
                  <a:schemeClr val="tx2"/>
                </a:solidFill>
              </a:rPr>
              <a:t>mezinárodní organizace</a:t>
            </a:r>
          </a:p>
          <a:p>
            <a:pPr lvl="1"/>
            <a:r>
              <a:rPr lang="cs-CZ" sz="2400" dirty="0"/>
              <a:t>různá členění</a:t>
            </a:r>
          </a:p>
          <a:p>
            <a:pPr lvl="1"/>
            <a:endParaRPr lang="cs-CZ" dirty="0"/>
          </a:p>
        </p:txBody>
      </p:sp>
    </p:spTree>
    <p:extLst>
      <p:ext uri="{BB962C8B-B14F-4D97-AF65-F5344CB8AC3E}">
        <p14:creationId xmlns:p14="http://schemas.microsoft.com/office/powerpoint/2010/main" val="223115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DA224-E323-82CF-E519-06E9AC4D3913}"/>
            </a:ext>
          </a:extLst>
        </p:cNvPr>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C4521F9-9BCE-4275-FFA2-C177A2E69080}"/>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AE04D2EB-3A80-40B6-03B7-371F3B3DFEC2}"/>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7A9F0674-B47D-D20F-B1AD-80F06C04F290}"/>
              </a:ext>
            </a:extLst>
          </p:cNvPr>
          <p:cNvSpPr>
            <a:spLocks noGrp="1"/>
          </p:cNvSpPr>
          <p:nvPr>
            <p:ph type="title"/>
          </p:nvPr>
        </p:nvSpPr>
        <p:spPr/>
        <p:txBody>
          <a:bodyPr/>
          <a:lstStyle/>
          <a:p>
            <a:r>
              <a:rPr lang="cs-CZ" dirty="0"/>
              <a:t>Režimy mezinárodních smluv</a:t>
            </a:r>
          </a:p>
        </p:txBody>
      </p:sp>
      <p:sp>
        <p:nvSpPr>
          <p:cNvPr id="5" name="Zástupný obsah 4">
            <a:extLst>
              <a:ext uri="{FF2B5EF4-FFF2-40B4-BE49-F238E27FC236}">
                <a16:creationId xmlns:a16="http://schemas.microsoft.com/office/drawing/2014/main" id="{03D500AD-7452-8DAB-16B9-D746517E151D}"/>
              </a:ext>
            </a:extLst>
          </p:cNvPr>
          <p:cNvSpPr>
            <a:spLocks noGrp="1"/>
          </p:cNvSpPr>
          <p:nvPr>
            <p:ph idx="1"/>
          </p:nvPr>
        </p:nvSpPr>
        <p:spPr>
          <a:xfrm>
            <a:off x="720000" y="1669143"/>
            <a:ext cx="10753200" cy="4162857"/>
          </a:xfrm>
        </p:spPr>
        <p:txBody>
          <a:bodyPr/>
          <a:lstStyle/>
          <a:p>
            <a:r>
              <a:rPr lang="cs-CZ" dirty="0"/>
              <a:t>rozlišovány v rámci mezinárodního ekonomického práva</a:t>
            </a:r>
          </a:p>
          <a:p>
            <a:pPr lvl="1"/>
            <a:r>
              <a:rPr lang="cs-CZ" sz="3200" dirty="0">
                <a:solidFill>
                  <a:schemeClr val="tx2"/>
                </a:solidFill>
              </a:rPr>
              <a:t>nejvyšších výhod</a:t>
            </a:r>
          </a:p>
          <a:p>
            <a:pPr lvl="1"/>
            <a:r>
              <a:rPr lang="cs-CZ" sz="3200" dirty="0">
                <a:solidFill>
                  <a:schemeClr val="tx2"/>
                </a:solidFill>
              </a:rPr>
              <a:t>národní</a:t>
            </a:r>
          </a:p>
          <a:p>
            <a:pPr lvl="1"/>
            <a:r>
              <a:rPr lang="cs-CZ" sz="3200" dirty="0">
                <a:solidFill>
                  <a:schemeClr val="tx2"/>
                </a:solidFill>
              </a:rPr>
              <a:t>reciproční</a:t>
            </a:r>
          </a:p>
          <a:p>
            <a:pPr lvl="1"/>
            <a:r>
              <a:rPr lang="cs-CZ" sz="3200" dirty="0">
                <a:solidFill>
                  <a:schemeClr val="tx2"/>
                </a:solidFill>
              </a:rPr>
              <a:t>preferenční</a:t>
            </a:r>
          </a:p>
        </p:txBody>
      </p:sp>
    </p:spTree>
    <p:extLst>
      <p:ext uri="{BB962C8B-B14F-4D97-AF65-F5344CB8AC3E}">
        <p14:creationId xmlns:p14="http://schemas.microsoft.com/office/powerpoint/2010/main" val="4140222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412FE1-89E9-C2DD-6748-D70E8F61F652}"/>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013DD741-A0D8-B9B0-45CF-8D2D12FEB3B6}"/>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AADE6040-3F33-CAB1-21B9-E9614CF4F51D}"/>
              </a:ext>
            </a:extLst>
          </p:cNvPr>
          <p:cNvSpPr>
            <a:spLocks noGrp="1"/>
          </p:cNvSpPr>
          <p:nvPr>
            <p:ph type="title"/>
          </p:nvPr>
        </p:nvSpPr>
        <p:spPr/>
        <p:txBody>
          <a:bodyPr/>
          <a:lstStyle/>
          <a:p>
            <a:r>
              <a:rPr lang="cs-CZ" dirty="0"/>
              <a:t>Příklad – doložka nejvyšších výhod</a:t>
            </a:r>
          </a:p>
        </p:txBody>
      </p:sp>
      <p:sp>
        <p:nvSpPr>
          <p:cNvPr id="5" name="Zástupný obsah 4">
            <a:extLst>
              <a:ext uri="{FF2B5EF4-FFF2-40B4-BE49-F238E27FC236}">
                <a16:creationId xmlns:a16="http://schemas.microsoft.com/office/drawing/2014/main" id="{4C76F6F0-C38D-A73D-5BEF-DC2CB3A48167}"/>
              </a:ext>
            </a:extLst>
          </p:cNvPr>
          <p:cNvSpPr>
            <a:spLocks noGrp="1"/>
          </p:cNvSpPr>
          <p:nvPr>
            <p:ph idx="1"/>
          </p:nvPr>
        </p:nvSpPr>
        <p:spPr>
          <a:xfrm>
            <a:off x="720000" y="1692002"/>
            <a:ext cx="10753200" cy="4535998"/>
          </a:xfrm>
        </p:spPr>
        <p:txBody>
          <a:bodyPr/>
          <a:lstStyle/>
          <a:p>
            <a:r>
              <a:rPr lang="cs-CZ" sz="2400" dirty="0"/>
              <a:t>liberalizační tendence, nastavuje rovnost oblasti v MO </a:t>
            </a:r>
          </a:p>
          <a:p>
            <a:pPr algn="just"/>
            <a:r>
              <a:rPr lang="cs-CZ" sz="2000" i="1" dirty="0"/>
              <a:t>„Všechny výhody, přednosti, výsady nebo osvobození poskytnuté kteroukoli smluvní stranou jakémukoli výrobku pocházejícímu z kterékoli jiné země nebo tam určenému budou ihned a bezpodmínečně přiznány obdobnému výrobku pocházejícímu z území všech ostatních smluvních stran nebo tam určenému.”</a:t>
            </a:r>
            <a:endParaRPr lang="cs-CZ" sz="2000" dirty="0"/>
          </a:p>
          <a:p>
            <a:pPr algn="just"/>
            <a:r>
              <a:rPr lang="cs-CZ" sz="2400" dirty="0"/>
              <a:t>týká se nejen zboží, ale i služeb či dalších oblastí</a:t>
            </a:r>
          </a:p>
          <a:p>
            <a:pPr algn="just"/>
            <a:r>
              <a:rPr lang="cs-CZ" sz="2400" dirty="0"/>
              <a:t>všechny výhody, které stát A v minulosti přiznal či v budoucnu přizná subjektům (zboží/službám/kapitálu) ze státu B, musí tento stát A přiznat subjektům (zboží/službám/kapitálu) z kteréhokoliv třetího státu - je tedy zajištěno rovné zacházení bez rozdílu. </a:t>
            </a:r>
          </a:p>
        </p:txBody>
      </p:sp>
    </p:spTree>
    <p:extLst>
      <p:ext uri="{BB962C8B-B14F-4D97-AF65-F5344CB8AC3E}">
        <p14:creationId xmlns:p14="http://schemas.microsoft.com/office/powerpoint/2010/main" val="953310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8A8A505-B525-75D4-F89D-CF4E209EC59D}"/>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766D23A7-AF8D-D14C-32E5-99975B8A70E3}"/>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D308A27F-4DBD-FA8D-5B29-A8890A634C92}"/>
              </a:ext>
            </a:extLst>
          </p:cNvPr>
          <p:cNvSpPr>
            <a:spLocks noGrp="1"/>
          </p:cNvSpPr>
          <p:nvPr>
            <p:ph type="title"/>
          </p:nvPr>
        </p:nvSpPr>
        <p:spPr>
          <a:xfrm>
            <a:off x="719400" y="404212"/>
            <a:ext cx="10753200" cy="451576"/>
          </a:xfrm>
        </p:spPr>
        <p:txBody>
          <a:bodyPr/>
          <a:lstStyle/>
          <a:p>
            <a:r>
              <a:rPr lang="cs-CZ" dirty="0"/>
              <a:t>Příklad – národní režim (tuzemský, asimilační)</a:t>
            </a:r>
          </a:p>
        </p:txBody>
      </p:sp>
      <p:sp>
        <p:nvSpPr>
          <p:cNvPr id="5" name="Zástupný obsah 4">
            <a:extLst>
              <a:ext uri="{FF2B5EF4-FFF2-40B4-BE49-F238E27FC236}">
                <a16:creationId xmlns:a16="http://schemas.microsoft.com/office/drawing/2014/main" id="{E435C531-3A9D-E960-90E8-201010045FD7}"/>
              </a:ext>
            </a:extLst>
          </p:cNvPr>
          <p:cNvSpPr>
            <a:spLocks noGrp="1"/>
          </p:cNvSpPr>
          <p:nvPr>
            <p:ph idx="1"/>
          </p:nvPr>
        </p:nvSpPr>
        <p:spPr>
          <a:xfrm>
            <a:off x="720000" y="1474288"/>
            <a:ext cx="10753200" cy="4753712"/>
          </a:xfrm>
        </p:spPr>
        <p:txBody>
          <a:bodyPr/>
          <a:lstStyle/>
          <a:p>
            <a:pPr marL="72000" indent="0" algn="just">
              <a:lnSpc>
                <a:spcPct val="100000"/>
              </a:lnSpc>
              <a:buNone/>
            </a:pPr>
            <a:r>
              <a:rPr lang="cs-CZ" sz="2000" b="1" i="1" dirty="0"/>
              <a:t>1.</a:t>
            </a:r>
            <a:r>
              <a:rPr lang="cs-CZ" sz="2000" i="1" dirty="0"/>
              <a:t> Smluvní strany uznávají, že vnitřní daně a ostatní vnitřní dávky jakož i zákony, úpravy a předpisy týkající se prodeje, nabízení na prodej, nákupu, dopravy, distribuce anebo používání výrobků a vnitřní kvantitativní úpravy, předpisující míchání, zpracování anebo používání výrobků v určitém množství anebo v určitém poměru, nemají být uplatňovány na dovážené či domácí výrobky způsobem, jímž by se poskytovala ochrana domácí výrobě.</a:t>
            </a:r>
          </a:p>
          <a:p>
            <a:pPr marL="72000" indent="0" algn="just">
              <a:lnSpc>
                <a:spcPct val="100000"/>
              </a:lnSpc>
              <a:buNone/>
            </a:pPr>
            <a:r>
              <a:rPr lang="cs-CZ" sz="2000" b="1" i="1" dirty="0"/>
              <a:t>2.</a:t>
            </a:r>
            <a:r>
              <a:rPr lang="cs-CZ" sz="2000" i="1" dirty="0"/>
              <a:t> Výrobky území kterékoli smluvní strany dovážené na území kterékoli jiné smluvní strany nebudou podrobeny, ať přímo či nepřímo, vnitřním daním ani jiným vnitřním dávkám jakéhokoli druhu vyšším než ony, jimž podléhají přímo nebo nepřímo stejné výrobky domácí. Kromě toho neuloží žádná smluvní strana žádným jiným způsobem vnitřní daně nebo jiné vnitřní dávky na dovážené nebo domácí výrobky způsobem odporujícím zásadám stanoveným v odstavci 1.</a:t>
            </a:r>
          </a:p>
          <a:p>
            <a:pPr marL="72000" indent="0">
              <a:lnSpc>
                <a:spcPct val="100000"/>
              </a:lnSpc>
              <a:buNone/>
            </a:pPr>
            <a:endParaRPr lang="cs-CZ" sz="2000" i="1" dirty="0"/>
          </a:p>
          <a:p>
            <a:r>
              <a:rPr lang="cs-CZ" sz="2400" dirty="0"/>
              <a:t>zavazuje stát, že poskytne subjektům či zboží z cizího státu stejné zacházení jako poskytuje svým občanům či zboží pocházející od vlastních občanů.</a:t>
            </a:r>
          </a:p>
        </p:txBody>
      </p:sp>
    </p:spTree>
    <p:extLst>
      <p:ext uri="{BB962C8B-B14F-4D97-AF65-F5344CB8AC3E}">
        <p14:creationId xmlns:p14="http://schemas.microsoft.com/office/powerpoint/2010/main" val="714256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5E7A2B5-16F5-47F5-7665-B0DFC39BCEA2}"/>
              </a:ext>
            </a:extLst>
          </p:cNvPr>
          <p:cNvSpPr>
            <a:spLocks noGrp="1"/>
          </p:cNvSpPr>
          <p:nvPr>
            <p:ph type="ftr" sz="quarter" idx="10"/>
          </p:nvPr>
        </p:nvSpPr>
        <p:spPr/>
        <p:txBody>
          <a:bodyPr/>
          <a:lstStyle/>
          <a:p>
            <a:r>
              <a:rPr lang="cs-CZ"/>
              <a:t>JUDr. Radovan Malachta</a:t>
            </a:r>
            <a:endParaRPr lang="cs-CZ" dirty="0"/>
          </a:p>
        </p:txBody>
      </p:sp>
      <p:sp>
        <p:nvSpPr>
          <p:cNvPr id="3" name="Zástupný symbol pro číslo snímku 2">
            <a:extLst>
              <a:ext uri="{FF2B5EF4-FFF2-40B4-BE49-F238E27FC236}">
                <a16:creationId xmlns:a16="http://schemas.microsoft.com/office/drawing/2014/main" id="{A771691F-4EC7-68D2-5578-34C65ECF38AC}"/>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5DC9E95C-2B7D-6DF7-8A22-1D8D5361C1C6}"/>
              </a:ext>
            </a:extLst>
          </p:cNvPr>
          <p:cNvSpPr>
            <a:spLocks noGrp="1"/>
          </p:cNvSpPr>
          <p:nvPr>
            <p:ph type="title"/>
          </p:nvPr>
        </p:nvSpPr>
        <p:spPr/>
        <p:txBody>
          <a:bodyPr/>
          <a:lstStyle/>
          <a:p>
            <a:r>
              <a:rPr lang="cs-CZ" dirty="0"/>
              <a:t>Reciproční a preferenční režim</a:t>
            </a:r>
          </a:p>
        </p:txBody>
      </p:sp>
      <p:sp>
        <p:nvSpPr>
          <p:cNvPr id="5" name="Zástupný obsah 4">
            <a:extLst>
              <a:ext uri="{FF2B5EF4-FFF2-40B4-BE49-F238E27FC236}">
                <a16:creationId xmlns:a16="http://schemas.microsoft.com/office/drawing/2014/main" id="{F197FC18-D783-E7F4-00F0-9DACE73B0BBF}"/>
              </a:ext>
            </a:extLst>
          </p:cNvPr>
          <p:cNvSpPr>
            <a:spLocks noGrp="1"/>
          </p:cNvSpPr>
          <p:nvPr>
            <p:ph idx="1"/>
          </p:nvPr>
        </p:nvSpPr>
        <p:spPr/>
        <p:txBody>
          <a:bodyPr/>
          <a:lstStyle/>
          <a:p>
            <a:r>
              <a:rPr lang="cs-CZ" dirty="0">
                <a:solidFill>
                  <a:schemeClr val="tx2"/>
                </a:solidFill>
              </a:rPr>
              <a:t>reciproční režim</a:t>
            </a:r>
          </a:p>
          <a:p>
            <a:pPr lvl="1"/>
            <a:r>
              <a:rPr lang="cs-CZ" sz="2400" dirty="0"/>
              <a:t>přiznává stejné výhody dvěma subjektům (zboží) z různých států navzájem</a:t>
            </a:r>
          </a:p>
          <a:p>
            <a:pPr lvl="1"/>
            <a:r>
              <a:rPr lang="cs-CZ" sz="2400" dirty="0"/>
              <a:t>vzájemnost</a:t>
            </a:r>
          </a:p>
          <a:p>
            <a:pPr marL="72000" indent="0">
              <a:buNone/>
            </a:pPr>
            <a:endParaRPr lang="cs-CZ" dirty="0"/>
          </a:p>
          <a:p>
            <a:r>
              <a:rPr lang="cs-CZ" dirty="0">
                <a:solidFill>
                  <a:schemeClr val="tx2"/>
                </a:solidFill>
              </a:rPr>
              <a:t>preferenční režim</a:t>
            </a:r>
          </a:p>
          <a:p>
            <a:pPr lvl="1"/>
            <a:r>
              <a:rPr lang="cs-CZ" sz="2400" dirty="0"/>
              <a:t>umožňuje státu A přiznat subjektům (zboží) státu B výhody, které subjektům (zboží) z jiných států nepřiznává</a:t>
            </a:r>
          </a:p>
          <a:p>
            <a:pPr lvl="1"/>
            <a:r>
              <a:rPr lang="cs-CZ" sz="2400" dirty="0"/>
              <a:t>doplňkový režim</a:t>
            </a:r>
          </a:p>
          <a:p>
            <a:pPr marL="324000" lvl="1" indent="0">
              <a:buNone/>
            </a:pPr>
            <a:endParaRPr lang="cs-CZ" dirty="0"/>
          </a:p>
        </p:txBody>
      </p:sp>
    </p:spTree>
    <p:extLst>
      <p:ext uri="{BB962C8B-B14F-4D97-AF65-F5344CB8AC3E}">
        <p14:creationId xmlns:p14="http://schemas.microsoft.com/office/powerpoint/2010/main" val="406400735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16-9-cz-v11.potx" id="{BF980F82-0351-4C4C-85E7-AC1CF4DBE477}" vid="{193BAAB5-9875-4D70-AE35-2537A0D5A484}"/>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muni-ped-prezentace-16-9-cz-v11</Template>
  <TotalTime>3061</TotalTime>
  <Words>1649</Words>
  <Application>Microsoft Office PowerPoint</Application>
  <PresentationFormat>Širokoúhlá obrazovka</PresentationFormat>
  <Paragraphs>232</Paragraphs>
  <Slides>25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25</vt:i4>
      </vt:variant>
    </vt:vector>
  </HeadingPairs>
  <TitlesOfParts>
    <vt:vector size="29" baseType="lpstr">
      <vt:lpstr>Arial</vt:lpstr>
      <vt:lpstr>Tahoma</vt:lpstr>
      <vt:lpstr>Wingdings</vt:lpstr>
      <vt:lpstr>Prezentace_MU_CZ</vt:lpstr>
      <vt:lpstr>Základy práva pro neprávníky BDM101K  Úvod do práva mezinárodního obchodu – specializační blok II </vt:lpstr>
      <vt:lpstr>Tři roviny vztahů</vt:lpstr>
      <vt:lpstr>1) Vztahy mezi státy a mez. organizacemi</vt:lpstr>
      <vt:lpstr>Příklady </vt:lpstr>
      <vt:lpstr>Subjekty mezinárodního ekonomického práva</vt:lpstr>
      <vt:lpstr>Režimy mezinárodních smluv</vt:lpstr>
      <vt:lpstr>Příklad – doložka nejvyšších výhod</vt:lpstr>
      <vt:lpstr>Příklad – národní režim (tuzemský, asimilační)</vt:lpstr>
      <vt:lpstr>Reciproční a preferenční režim</vt:lpstr>
      <vt:lpstr>Protekcionismus. Liberalizace</vt:lpstr>
      <vt:lpstr>2) Vztahy mezi státem a subjekty na jeho území</vt:lpstr>
      <vt:lpstr>Zdroje právní úpravy</vt:lpstr>
      <vt:lpstr>EU </vt:lpstr>
      <vt:lpstr>Společná obchodní politika EU  čl. 206 a 207 SFEU</vt:lpstr>
      <vt:lpstr>Společná obchodní politika - SFEU</vt:lpstr>
      <vt:lpstr>Prezentace aplikace PowerPoint</vt:lpstr>
      <vt:lpstr>Nástroje společné obchodní politiky </vt:lpstr>
      <vt:lpstr>Nástroje společné obchodní politiky </vt:lpstr>
      <vt:lpstr>Smluvní nástroje SOP</vt:lpstr>
      <vt:lpstr>Autonomní nástroje SOP</vt:lpstr>
      <vt:lpstr>Tarifní nástroje - přehled</vt:lpstr>
      <vt:lpstr>Prezentace aplikace PowerPoint</vt:lpstr>
      <vt:lpstr>Kvantitativní nástroje</vt:lpstr>
      <vt:lpstr>3) Vztahy mezi obchodníky z různých států</vt:lpstr>
      <vt:lpstr>Děkuji za pozornost malachta@mail.muni.cz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Občan a právo Úvodní seminář</dc:title>
  <dc:creator>Radovan Malachta</dc:creator>
  <cp:lastModifiedBy>Radovan Malachta</cp:lastModifiedBy>
  <cp:revision>60</cp:revision>
  <cp:lastPrinted>1601-01-01T00:00:00Z</cp:lastPrinted>
  <dcterms:created xsi:type="dcterms:W3CDTF">2022-02-12T19:12:13Z</dcterms:created>
  <dcterms:modified xsi:type="dcterms:W3CDTF">2024-11-15T13:03:19Z</dcterms:modified>
</cp:coreProperties>
</file>