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449" r:id="rId2"/>
    <p:sldId id="443" r:id="rId3"/>
    <p:sldId id="295" r:id="rId4"/>
    <p:sldId id="298" r:id="rId5"/>
    <p:sldId id="262" r:id="rId6"/>
    <p:sldId id="317" r:id="rId7"/>
    <p:sldId id="277" r:id="rId8"/>
    <p:sldId id="267" r:id="rId9"/>
    <p:sldId id="300" r:id="rId10"/>
    <p:sldId id="289" r:id="rId11"/>
    <p:sldId id="435" r:id="rId12"/>
    <p:sldId id="344" r:id="rId13"/>
    <p:sldId id="345" r:id="rId14"/>
    <p:sldId id="442" r:id="rId15"/>
    <p:sldId id="302" r:id="rId16"/>
    <p:sldId id="303" r:id="rId17"/>
    <p:sldId id="307" r:id="rId18"/>
    <p:sldId id="305" r:id="rId19"/>
    <p:sldId id="306" r:id="rId20"/>
    <p:sldId id="293" r:id="rId21"/>
    <p:sldId id="308" r:id="rId22"/>
    <p:sldId id="292" r:id="rId23"/>
    <p:sldId id="441" r:id="rId24"/>
    <p:sldId id="439" r:id="rId25"/>
    <p:sldId id="440" r:id="rId26"/>
    <p:sldId id="297" r:id="rId27"/>
    <p:sldId id="299" r:id="rId28"/>
    <p:sldId id="444" r:id="rId29"/>
    <p:sldId id="452" r:id="rId30"/>
    <p:sldId id="312" r:id="rId31"/>
    <p:sldId id="269" r:id="rId3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73537" autoAdjust="0"/>
  </p:normalViewPr>
  <p:slideViewPr>
    <p:cSldViewPr snapToGrid="0">
      <p:cViewPr varScale="1">
        <p:scale>
          <a:sx n="46" d="100"/>
          <a:sy n="46" d="100"/>
        </p:scale>
        <p:origin x="1440" y="4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6C7F26-0DD6-4B2C-8390-B1F7B23C7DF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9E6726AB-25A4-4085-A904-5E27DD169F76}">
      <dgm:prSet phldrT="[Text]"/>
      <dgm:spPr/>
      <dgm:t>
        <a:bodyPr/>
        <a:lstStyle/>
        <a:p>
          <a:r>
            <a:rPr lang="cs-CZ" dirty="0"/>
            <a:t>Systém pracovního práva</a:t>
          </a:r>
        </a:p>
      </dgm:t>
    </dgm:pt>
    <dgm:pt modelId="{A7964314-60CB-4122-89D9-D3180D44AD30}" type="parTrans" cxnId="{86976645-EE97-4CF2-BE81-41E7C7400B32}">
      <dgm:prSet/>
      <dgm:spPr/>
      <dgm:t>
        <a:bodyPr/>
        <a:lstStyle/>
        <a:p>
          <a:endParaRPr lang="cs-CZ"/>
        </a:p>
      </dgm:t>
    </dgm:pt>
    <dgm:pt modelId="{A266C091-51AC-4696-87DA-229C3536D942}" type="sibTrans" cxnId="{86976645-EE97-4CF2-BE81-41E7C7400B32}">
      <dgm:prSet/>
      <dgm:spPr/>
      <dgm:t>
        <a:bodyPr/>
        <a:lstStyle/>
        <a:p>
          <a:endParaRPr lang="cs-CZ"/>
        </a:p>
      </dgm:t>
    </dgm:pt>
    <dgm:pt modelId="{3D3D2999-0F9E-462E-82E8-C1AB4DFE79EB}">
      <dgm:prSet phldrT="[Text]"/>
      <dgm:spPr/>
      <dgm:t>
        <a:bodyPr/>
        <a:lstStyle/>
        <a:p>
          <a:r>
            <a:rPr lang="cs-CZ" dirty="0"/>
            <a:t>individuální pracovní právo</a:t>
          </a:r>
        </a:p>
      </dgm:t>
    </dgm:pt>
    <dgm:pt modelId="{9CAD21E7-E40D-4BCF-9342-7E3CA3775F7C}" type="parTrans" cxnId="{924EA5E9-549C-4D68-A26E-12FDB6ECE864}">
      <dgm:prSet/>
      <dgm:spPr/>
      <dgm:t>
        <a:bodyPr/>
        <a:lstStyle/>
        <a:p>
          <a:endParaRPr lang="cs-CZ"/>
        </a:p>
      </dgm:t>
    </dgm:pt>
    <dgm:pt modelId="{8AEB91C4-C7C7-4235-AFAA-C72268AB79DC}" type="sibTrans" cxnId="{924EA5E9-549C-4D68-A26E-12FDB6ECE864}">
      <dgm:prSet/>
      <dgm:spPr/>
      <dgm:t>
        <a:bodyPr/>
        <a:lstStyle/>
        <a:p>
          <a:endParaRPr lang="cs-CZ"/>
        </a:p>
      </dgm:t>
    </dgm:pt>
    <dgm:pt modelId="{0287ECBA-9262-4B37-BABC-E84A47C6768E}">
      <dgm:prSet phldrT="[Text]"/>
      <dgm:spPr/>
      <dgm:t>
        <a:bodyPr/>
        <a:lstStyle/>
        <a:p>
          <a:r>
            <a:rPr lang="cs-CZ" dirty="0"/>
            <a:t>kolektivní pracovní právo</a:t>
          </a:r>
        </a:p>
      </dgm:t>
    </dgm:pt>
    <dgm:pt modelId="{04242601-2E6B-4EDE-8E38-AF67E1774C52}" type="parTrans" cxnId="{DD23D74B-E6CD-41A5-9DB3-D6E7175AAEA5}">
      <dgm:prSet/>
      <dgm:spPr/>
      <dgm:t>
        <a:bodyPr/>
        <a:lstStyle/>
        <a:p>
          <a:endParaRPr lang="cs-CZ"/>
        </a:p>
      </dgm:t>
    </dgm:pt>
    <dgm:pt modelId="{C7DB1596-597E-4235-A5A9-AEEE01578935}" type="sibTrans" cxnId="{DD23D74B-E6CD-41A5-9DB3-D6E7175AAEA5}">
      <dgm:prSet/>
      <dgm:spPr/>
      <dgm:t>
        <a:bodyPr/>
        <a:lstStyle/>
        <a:p>
          <a:endParaRPr lang="cs-CZ"/>
        </a:p>
      </dgm:t>
    </dgm:pt>
    <dgm:pt modelId="{57A87A73-F80F-43B8-B214-09236737235D}">
      <dgm:prSet phldrT="[Text]"/>
      <dgm:spPr/>
      <dgm:t>
        <a:bodyPr/>
        <a:lstStyle/>
        <a:p>
          <a:r>
            <a:rPr lang="cs-CZ" dirty="0"/>
            <a:t>vztahy zaměstnanosti</a:t>
          </a:r>
        </a:p>
      </dgm:t>
    </dgm:pt>
    <dgm:pt modelId="{0C999742-758C-4EE6-AF5E-CA4D241A00FF}" type="parTrans" cxnId="{4C19FDC1-7B0A-477F-A4AE-EB4E49C6BEE0}">
      <dgm:prSet/>
      <dgm:spPr/>
      <dgm:t>
        <a:bodyPr/>
        <a:lstStyle/>
        <a:p>
          <a:endParaRPr lang="cs-CZ"/>
        </a:p>
      </dgm:t>
    </dgm:pt>
    <dgm:pt modelId="{57ED9127-DA96-4893-844A-E47F7A5F8FDD}" type="sibTrans" cxnId="{4C19FDC1-7B0A-477F-A4AE-EB4E49C6BEE0}">
      <dgm:prSet/>
      <dgm:spPr/>
      <dgm:t>
        <a:bodyPr/>
        <a:lstStyle/>
        <a:p>
          <a:endParaRPr lang="cs-CZ"/>
        </a:p>
      </dgm:t>
    </dgm:pt>
    <dgm:pt modelId="{11258302-0AAE-4965-9E31-B4070E62B6FD}" type="pres">
      <dgm:prSet presAssocID="{496C7F26-0DD6-4B2C-8390-B1F7B23C7DF7}" presName="hierChild1" presStyleCnt="0">
        <dgm:presLayoutVars>
          <dgm:orgChart val="1"/>
          <dgm:chPref val="1"/>
          <dgm:dir/>
          <dgm:animOne val="branch"/>
          <dgm:animLvl val="lvl"/>
          <dgm:resizeHandles/>
        </dgm:presLayoutVars>
      </dgm:prSet>
      <dgm:spPr/>
    </dgm:pt>
    <dgm:pt modelId="{BFF1E738-11AF-4126-A9F6-234451C23193}" type="pres">
      <dgm:prSet presAssocID="{9E6726AB-25A4-4085-A904-5E27DD169F76}" presName="hierRoot1" presStyleCnt="0">
        <dgm:presLayoutVars>
          <dgm:hierBranch val="init"/>
        </dgm:presLayoutVars>
      </dgm:prSet>
      <dgm:spPr/>
    </dgm:pt>
    <dgm:pt modelId="{E031814E-0CCE-47EA-B4F1-9D616E6216D7}" type="pres">
      <dgm:prSet presAssocID="{9E6726AB-25A4-4085-A904-5E27DD169F76}" presName="rootComposite1" presStyleCnt="0"/>
      <dgm:spPr/>
    </dgm:pt>
    <dgm:pt modelId="{9CF4E32A-7C22-4392-AF99-53D0DB505F06}" type="pres">
      <dgm:prSet presAssocID="{9E6726AB-25A4-4085-A904-5E27DD169F76}" presName="rootText1" presStyleLbl="node0" presStyleIdx="0" presStyleCnt="1">
        <dgm:presLayoutVars>
          <dgm:chPref val="3"/>
        </dgm:presLayoutVars>
      </dgm:prSet>
      <dgm:spPr/>
    </dgm:pt>
    <dgm:pt modelId="{FE9C97DA-611A-4268-BEC6-A914D3968F03}" type="pres">
      <dgm:prSet presAssocID="{9E6726AB-25A4-4085-A904-5E27DD169F76}" presName="rootConnector1" presStyleLbl="node1" presStyleIdx="0" presStyleCnt="0"/>
      <dgm:spPr/>
    </dgm:pt>
    <dgm:pt modelId="{72066E13-F636-4CA3-9215-D0C02D444343}" type="pres">
      <dgm:prSet presAssocID="{9E6726AB-25A4-4085-A904-5E27DD169F76}" presName="hierChild2" presStyleCnt="0"/>
      <dgm:spPr/>
    </dgm:pt>
    <dgm:pt modelId="{CE3777DF-1CE3-44BB-AC7D-B4C7779A95D5}" type="pres">
      <dgm:prSet presAssocID="{9CAD21E7-E40D-4BCF-9342-7E3CA3775F7C}" presName="Name37" presStyleLbl="parChTrans1D2" presStyleIdx="0" presStyleCnt="3"/>
      <dgm:spPr/>
    </dgm:pt>
    <dgm:pt modelId="{1407C29D-AEA0-4579-90C4-3471AAD56B3F}" type="pres">
      <dgm:prSet presAssocID="{3D3D2999-0F9E-462E-82E8-C1AB4DFE79EB}" presName="hierRoot2" presStyleCnt="0">
        <dgm:presLayoutVars>
          <dgm:hierBranch val="init"/>
        </dgm:presLayoutVars>
      </dgm:prSet>
      <dgm:spPr/>
    </dgm:pt>
    <dgm:pt modelId="{233A2B02-7301-4C8D-9999-9B8E1BCD0DCE}" type="pres">
      <dgm:prSet presAssocID="{3D3D2999-0F9E-462E-82E8-C1AB4DFE79EB}" presName="rootComposite" presStyleCnt="0"/>
      <dgm:spPr/>
    </dgm:pt>
    <dgm:pt modelId="{CE7C2FE2-939C-4337-B8DF-4FEBE6609B65}" type="pres">
      <dgm:prSet presAssocID="{3D3D2999-0F9E-462E-82E8-C1AB4DFE79EB}" presName="rootText" presStyleLbl="node2" presStyleIdx="0" presStyleCnt="3">
        <dgm:presLayoutVars>
          <dgm:chPref val="3"/>
        </dgm:presLayoutVars>
      </dgm:prSet>
      <dgm:spPr/>
    </dgm:pt>
    <dgm:pt modelId="{B7211BE1-CDD9-4F85-9926-B6DB2F364A78}" type="pres">
      <dgm:prSet presAssocID="{3D3D2999-0F9E-462E-82E8-C1AB4DFE79EB}" presName="rootConnector" presStyleLbl="node2" presStyleIdx="0" presStyleCnt="3"/>
      <dgm:spPr/>
    </dgm:pt>
    <dgm:pt modelId="{A1F85603-3CD5-4CFB-A2E5-EA40C32A5728}" type="pres">
      <dgm:prSet presAssocID="{3D3D2999-0F9E-462E-82E8-C1AB4DFE79EB}" presName="hierChild4" presStyleCnt="0"/>
      <dgm:spPr/>
    </dgm:pt>
    <dgm:pt modelId="{A0D5AC66-FA77-4FE7-A7F2-7CD31A09816E}" type="pres">
      <dgm:prSet presAssocID="{3D3D2999-0F9E-462E-82E8-C1AB4DFE79EB}" presName="hierChild5" presStyleCnt="0"/>
      <dgm:spPr/>
    </dgm:pt>
    <dgm:pt modelId="{37371290-56ED-43D3-A8AE-EB1F63EAA91D}" type="pres">
      <dgm:prSet presAssocID="{04242601-2E6B-4EDE-8E38-AF67E1774C52}" presName="Name37" presStyleLbl="parChTrans1D2" presStyleIdx="1" presStyleCnt="3"/>
      <dgm:spPr/>
    </dgm:pt>
    <dgm:pt modelId="{4AAD6723-6FC1-4471-8F8B-6D6FA308FE1F}" type="pres">
      <dgm:prSet presAssocID="{0287ECBA-9262-4B37-BABC-E84A47C6768E}" presName="hierRoot2" presStyleCnt="0">
        <dgm:presLayoutVars>
          <dgm:hierBranch val="init"/>
        </dgm:presLayoutVars>
      </dgm:prSet>
      <dgm:spPr/>
    </dgm:pt>
    <dgm:pt modelId="{A08F7DF5-5D9D-4B43-9FD7-8CFB82966B05}" type="pres">
      <dgm:prSet presAssocID="{0287ECBA-9262-4B37-BABC-E84A47C6768E}" presName="rootComposite" presStyleCnt="0"/>
      <dgm:spPr/>
    </dgm:pt>
    <dgm:pt modelId="{BF633DDA-0524-427E-BE99-A51E2F41AFEE}" type="pres">
      <dgm:prSet presAssocID="{0287ECBA-9262-4B37-BABC-E84A47C6768E}" presName="rootText" presStyleLbl="node2" presStyleIdx="1" presStyleCnt="3">
        <dgm:presLayoutVars>
          <dgm:chPref val="3"/>
        </dgm:presLayoutVars>
      </dgm:prSet>
      <dgm:spPr/>
    </dgm:pt>
    <dgm:pt modelId="{B236E388-BB49-4058-AB85-ABD469509BDB}" type="pres">
      <dgm:prSet presAssocID="{0287ECBA-9262-4B37-BABC-E84A47C6768E}" presName="rootConnector" presStyleLbl="node2" presStyleIdx="1" presStyleCnt="3"/>
      <dgm:spPr/>
    </dgm:pt>
    <dgm:pt modelId="{25EAD1DB-B568-4748-9571-1B07F9C6F767}" type="pres">
      <dgm:prSet presAssocID="{0287ECBA-9262-4B37-BABC-E84A47C6768E}" presName="hierChild4" presStyleCnt="0"/>
      <dgm:spPr/>
    </dgm:pt>
    <dgm:pt modelId="{CEF495A5-A51B-46C0-AD47-50CAC2F6403B}" type="pres">
      <dgm:prSet presAssocID="{0287ECBA-9262-4B37-BABC-E84A47C6768E}" presName="hierChild5" presStyleCnt="0"/>
      <dgm:spPr/>
    </dgm:pt>
    <dgm:pt modelId="{93DD8DF3-CB0A-48E2-B3EC-A8FD1A236060}" type="pres">
      <dgm:prSet presAssocID="{0C999742-758C-4EE6-AF5E-CA4D241A00FF}" presName="Name37" presStyleLbl="parChTrans1D2" presStyleIdx="2" presStyleCnt="3"/>
      <dgm:spPr/>
    </dgm:pt>
    <dgm:pt modelId="{2D7A6BA6-34B9-49AC-A8E2-D036953FB535}" type="pres">
      <dgm:prSet presAssocID="{57A87A73-F80F-43B8-B214-09236737235D}" presName="hierRoot2" presStyleCnt="0">
        <dgm:presLayoutVars>
          <dgm:hierBranch val="init"/>
        </dgm:presLayoutVars>
      </dgm:prSet>
      <dgm:spPr/>
    </dgm:pt>
    <dgm:pt modelId="{90FDC11E-8412-4BDE-8B0B-A7D054756ECA}" type="pres">
      <dgm:prSet presAssocID="{57A87A73-F80F-43B8-B214-09236737235D}" presName="rootComposite" presStyleCnt="0"/>
      <dgm:spPr/>
    </dgm:pt>
    <dgm:pt modelId="{1C1DC19A-0EBF-4AEA-B7C1-1F8753DCA97D}" type="pres">
      <dgm:prSet presAssocID="{57A87A73-F80F-43B8-B214-09236737235D}" presName="rootText" presStyleLbl="node2" presStyleIdx="2" presStyleCnt="3">
        <dgm:presLayoutVars>
          <dgm:chPref val="3"/>
        </dgm:presLayoutVars>
      </dgm:prSet>
      <dgm:spPr/>
    </dgm:pt>
    <dgm:pt modelId="{705B17B7-4107-469F-9FE0-6662907D4F7F}" type="pres">
      <dgm:prSet presAssocID="{57A87A73-F80F-43B8-B214-09236737235D}" presName="rootConnector" presStyleLbl="node2" presStyleIdx="2" presStyleCnt="3"/>
      <dgm:spPr/>
    </dgm:pt>
    <dgm:pt modelId="{14CC536D-E368-45BD-A1B8-075B07FDD0C0}" type="pres">
      <dgm:prSet presAssocID="{57A87A73-F80F-43B8-B214-09236737235D}" presName="hierChild4" presStyleCnt="0"/>
      <dgm:spPr/>
    </dgm:pt>
    <dgm:pt modelId="{3ED47E64-EDA0-4D8E-93B8-84D419D88899}" type="pres">
      <dgm:prSet presAssocID="{57A87A73-F80F-43B8-B214-09236737235D}" presName="hierChild5" presStyleCnt="0"/>
      <dgm:spPr/>
    </dgm:pt>
    <dgm:pt modelId="{08687493-575F-4E79-95A6-C339D8E14CC4}" type="pres">
      <dgm:prSet presAssocID="{9E6726AB-25A4-4085-A904-5E27DD169F76}" presName="hierChild3" presStyleCnt="0"/>
      <dgm:spPr/>
    </dgm:pt>
  </dgm:ptLst>
  <dgm:cxnLst>
    <dgm:cxn modelId="{9A823A14-53FE-4161-B37E-1451D90633A7}" type="presOf" srcId="{9CAD21E7-E40D-4BCF-9342-7E3CA3775F7C}" destId="{CE3777DF-1CE3-44BB-AC7D-B4C7779A95D5}" srcOrd="0" destOrd="0" presId="urn:microsoft.com/office/officeart/2005/8/layout/orgChart1"/>
    <dgm:cxn modelId="{E5391D1E-84C9-4BA6-95D0-FDF07DB4908F}" type="presOf" srcId="{9E6726AB-25A4-4085-A904-5E27DD169F76}" destId="{FE9C97DA-611A-4268-BEC6-A914D3968F03}" srcOrd="1" destOrd="0" presId="urn:microsoft.com/office/officeart/2005/8/layout/orgChart1"/>
    <dgm:cxn modelId="{39984F1F-D269-4F57-962B-97D218A1700E}" type="presOf" srcId="{0287ECBA-9262-4B37-BABC-E84A47C6768E}" destId="{BF633DDA-0524-427E-BE99-A51E2F41AFEE}" srcOrd="0" destOrd="0" presId="urn:microsoft.com/office/officeart/2005/8/layout/orgChart1"/>
    <dgm:cxn modelId="{81D1C53D-71CF-4C22-808D-8BD29E778F98}" type="presOf" srcId="{3D3D2999-0F9E-462E-82E8-C1AB4DFE79EB}" destId="{B7211BE1-CDD9-4F85-9926-B6DB2F364A78}" srcOrd="1" destOrd="0" presId="urn:microsoft.com/office/officeart/2005/8/layout/orgChart1"/>
    <dgm:cxn modelId="{15BF045D-990F-40F7-A33B-4464D804F332}" type="presOf" srcId="{0C999742-758C-4EE6-AF5E-CA4D241A00FF}" destId="{93DD8DF3-CB0A-48E2-B3EC-A8FD1A236060}" srcOrd="0" destOrd="0" presId="urn:microsoft.com/office/officeart/2005/8/layout/orgChart1"/>
    <dgm:cxn modelId="{86976645-EE97-4CF2-BE81-41E7C7400B32}" srcId="{496C7F26-0DD6-4B2C-8390-B1F7B23C7DF7}" destId="{9E6726AB-25A4-4085-A904-5E27DD169F76}" srcOrd="0" destOrd="0" parTransId="{A7964314-60CB-4122-89D9-D3180D44AD30}" sibTransId="{A266C091-51AC-4696-87DA-229C3536D942}"/>
    <dgm:cxn modelId="{E9301166-0E01-42C7-AE43-19E15E8D6331}" type="presOf" srcId="{04242601-2E6B-4EDE-8E38-AF67E1774C52}" destId="{37371290-56ED-43D3-A8AE-EB1F63EAA91D}" srcOrd="0" destOrd="0" presId="urn:microsoft.com/office/officeart/2005/8/layout/orgChart1"/>
    <dgm:cxn modelId="{CEBB124A-8280-4B93-A3E8-4FFB92F14B28}" type="presOf" srcId="{0287ECBA-9262-4B37-BABC-E84A47C6768E}" destId="{B236E388-BB49-4058-AB85-ABD469509BDB}" srcOrd="1" destOrd="0" presId="urn:microsoft.com/office/officeart/2005/8/layout/orgChart1"/>
    <dgm:cxn modelId="{45C3A26B-572D-4A86-B3EB-66F8EB37B5F6}" type="presOf" srcId="{3D3D2999-0F9E-462E-82E8-C1AB4DFE79EB}" destId="{CE7C2FE2-939C-4337-B8DF-4FEBE6609B65}" srcOrd="0" destOrd="0" presId="urn:microsoft.com/office/officeart/2005/8/layout/orgChart1"/>
    <dgm:cxn modelId="{DD23D74B-E6CD-41A5-9DB3-D6E7175AAEA5}" srcId="{9E6726AB-25A4-4085-A904-5E27DD169F76}" destId="{0287ECBA-9262-4B37-BABC-E84A47C6768E}" srcOrd="1" destOrd="0" parTransId="{04242601-2E6B-4EDE-8E38-AF67E1774C52}" sibTransId="{C7DB1596-597E-4235-A5A9-AEEE01578935}"/>
    <dgm:cxn modelId="{9A648D8E-C89D-4B16-A708-418DD0E2A8EE}" type="presOf" srcId="{9E6726AB-25A4-4085-A904-5E27DD169F76}" destId="{9CF4E32A-7C22-4392-AF99-53D0DB505F06}" srcOrd="0" destOrd="0" presId="urn:microsoft.com/office/officeart/2005/8/layout/orgChart1"/>
    <dgm:cxn modelId="{4C19FDC1-7B0A-477F-A4AE-EB4E49C6BEE0}" srcId="{9E6726AB-25A4-4085-A904-5E27DD169F76}" destId="{57A87A73-F80F-43B8-B214-09236737235D}" srcOrd="2" destOrd="0" parTransId="{0C999742-758C-4EE6-AF5E-CA4D241A00FF}" sibTransId="{57ED9127-DA96-4893-844A-E47F7A5F8FDD}"/>
    <dgm:cxn modelId="{762158C8-3830-4CFD-A0D8-D75862A2AFF8}" type="presOf" srcId="{57A87A73-F80F-43B8-B214-09236737235D}" destId="{1C1DC19A-0EBF-4AEA-B7C1-1F8753DCA97D}" srcOrd="0" destOrd="0" presId="urn:microsoft.com/office/officeart/2005/8/layout/orgChart1"/>
    <dgm:cxn modelId="{CED81ED2-BB88-450E-BAF6-8EA6961CD8A9}" type="presOf" srcId="{496C7F26-0DD6-4B2C-8390-B1F7B23C7DF7}" destId="{11258302-0AAE-4965-9E31-B4070E62B6FD}" srcOrd="0" destOrd="0" presId="urn:microsoft.com/office/officeart/2005/8/layout/orgChart1"/>
    <dgm:cxn modelId="{924EA5E9-549C-4D68-A26E-12FDB6ECE864}" srcId="{9E6726AB-25A4-4085-A904-5E27DD169F76}" destId="{3D3D2999-0F9E-462E-82E8-C1AB4DFE79EB}" srcOrd="0" destOrd="0" parTransId="{9CAD21E7-E40D-4BCF-9342-7E3CA3775F7C}" sibTransId="{8AEB91C4-C7C7-4235-AFAA-C72268AB79DC}"/>
    <dgm:cxn modelId="{254938F4-D738-4533-B408-3132100C11C0}" type="presOf" srcId="{57A87A73-F80F-43B8-B214-09236737235D}" destId="{705B17B7-4107-469F-9FE0-6662907D4F7F}" srcOrd="1" destOrd="0" presId="urn:microsoft.com/office/officeart/2005/8/layout/orgChart1"/>
    <dgm:cxn modelId="{D4EE42C3-B373-4E21-94E2-30CE56009B17}" type="presParOf" srcId="{11258302-0AAE-4965-9E31-B4070E62B6FD}" destId="{BFF1E738-11AF-4126-A9F6-234451C23193}" srcOrd="0" destOrd="0" presId="urn:microsoft.com/office/officeart/2005/8/layout/orgChart1"/>
    <dgm:cxn modelId="{2732009A-5AEF-42AA-8764-0D4F5E0E82EC}" type="presParOf" srcId="{BFF1E738-11AF-4126-A9F6-234451C23193}" destId="{E031814E-0CCE-47EA-B4F1-9D616E6216D7}" srcOrd="0" destOrd="0" presId="urn:microsoft.com/office/officeart/2005/8/layout/orgChart1"/>
    <dgm:cxn modelId="{74CBA693-73F9-42BD-95B8-ECAC316C53E5}" type="presParOf" srcId="{E031814E-0CCE-47EA-B4F1-9D616E6216D7}" destId="{9CF4E32A-7C22-4392-AF99-53D0DB505F06}" srcOrd="0" destOrd="0" presId="urn:microsoft.com/office/officeart/2005/8/layout/orgChart1"/>
    <dgm:cxn modelId="{E883BBEE-EA04-4987-AFFB-DA0EDE445887}" type="presParOf" srcId="{E031814E-0CCE-47EA-B4F1-9D616E6216D7}" destId="{FE9C97DA-611A-4268-BEC6-A914D3968F03}" srcOrd="1" destOrd="0" presId="urn:microsoft.com/office/officeart/2005/8/layout/orgChart1"/>
    <dgm:cxn modelId="{64FFC60E-A8E4-4B83-A4C1-B8116B1CEE2B}" type="presParOf" srcId="{BFF1E738-11AF-4126-A9F6-234451C23193}" destId="{72066E13-F636-4CA3-9215-D0C02D444343}" srcOrd="1" destOrd="0" presId="urn:microsoft.com/office/officeart/2005/8/layout/orgChart1"/>
    <dgm:cxn modelId="{FE4A8A92-247F-43A4-96C2-138DB0DAF1C0}" type="presParOf" srcId="{72066E13-F636-4CA3-9215-D0C02D444343}" destId="{CE3777DF-1CE3-44BB-AC7D-B4C7779A95D5}" srcOrd="0" destOrd="0" presId="urn:microsoft.com/office/officeart/2005/8/layout/orgChart1"/>
    <dgm:cxn modelId="{4BDED14C-0535-49DC-BD5E-20DFEDD97B9B}" type="presParOf" srcId="{72066E13-F636-4CA3-9215-D0C02D444343}" destId="{1407C29D-AEA0-4579-90C4-3471AAD56B3F}" srcOrd="1" destOrd="0" presId="urn:microsoft.com/office/officeart/2005/8/layout/orgChart1"/>
    <dgm:cxn modelId="{FD76E104-17E5-45D4-9F68-008B5E1AE08C}" type="presParOf" srcId="{1407C29D-AEA0-4579-90C4-3471AAD56B3F}" destId="{233A2B02-7301-4C8D-9999-9B8E1BCD0DCE}" srcOrd="0" destOrd="0" presId="urn:microsoft.com/office/officeart/2005/8/layout/orgChart1"/>
    <dgm:cxn modelId="{D2BF1DC3-0A31-4CF3-990A-519121CB5C4A}" type="presParOf" srcId="{233A2B02-7301-4C8D-9999-9B8E1BCD0DCE}" destId="{CE7C2FE2-939C-4337-B8DF-4FEBE6609B65}" srcOrd="0" destOrd="0" presId="urn:microsoft.com/office/officeart/2005/8/layout/orgChart1"/>
    <dgm:cxn modelId="{42981252-F5C2-44C4-BCBD-881BBB13873A}" type="presParOf" srcId="{233A2B02-7301-4C8D-9999-9B8E1BCD0DCE}" destId="{B7211BE1-CDD9-4F85-9926-B6DB2F364A78}" srcOrd="1" destOrd="0" presId="urn:microsoft.com/office/officeart/2005/8/layout/orgChart1"/>
    <dgm:cxn modelId="{87E27350-796B-4D17-BA37-1FC1C9C43DC2}" type="presParOf" srcId="{1407C29D-AEA0-4579-90C4-3471AAD56B3F}" destId="{A1F85603-3CD5-4CFB-A2E5-EA40C32A5728}" srcOrd="1" destOrd="0" presId="urn:microsoft.com/office/officeart/2005/8/layout/orgChart1"/>
    <dgm:cxn modelId="{846B9CB2-320A-4389-B1D5-F6EA04457ED5}" type="presParOf" srcId="{1407C29D-AEA0-4579-90C4-3471AAD56B3F}" destId="{A0D5AC66-FA77-4FE7-A7F2-7CD31A09816E}" srcOrd="2" destOrd="0" presId="urn:microsoft.com/office/officeart/2005/8/layout/orgChart1"/>
    <dgm:cxn modelId="{951F90E5-DE67-425F-8BDF-0447C9CA74DA}" type="presParOf" srcId="{72066E13-F636-4CA3-9215-D0C02D444343}" destId="{37371290-56ED-43D3-A8AE-EB1F63EAA91D}" srcOrd="2" destOrd="0" presId="urn:microsoft.com/office/officeart/2005/8/layout/orgChart1"/>
    <dgm:cxn modelId="{31F2DC76-07E7-4FD3-8004-0803EDDACACF}" type="presParOf" srcId="{72066E13-F636-4CA3-9215-D0C02D444343}" destId="{4AAD6723-6FC1-4471-8F8B-6D6FA308FE1F}" srcOrd="3" destOrd="0" presId="urn:microsoft.com/office/officeart/2005/8/layout/orgChart1"/>
    <dgm:cxn modelId="{BBA28BFC-7474-4524-978D-29BB72F2B688}" type="presParOf" srcId="{4AAD6723-6FC1-4471-8F8B-6D6FA308FE1F}" destId="{A08F7DF5-5D9D-4B43-9FD7-8CFB82966B05}" srcOrd="0" destOrd="0" presId="urn:microsoft.com/office/officeart/2005/8/layout/orgChart1"/>
    <dgm:cxn modelId="{C5B27FF3-4157-4A7F-B8AE-6AD75486FC5D}" type="presParOf" srcId="{A08F7DF5-5D9D-4B43-9FD7-8CFB82966B05}" destId="{BF633DDA-0524-427E-BE99-A51E2F41AFEE}" srcOrd="0" destOrd="0" presId="urn:microsoft.com/office/officeart/2005/8/layout/orgChart1"/>
    <dgm:cxn modelId="{DAE3A0C9-2B89-4EBF-B8DD-B4CA07BA6EA9}" type="presParOf" srcId="{A08F7DF5-5D9D-4B43-9FD7-8CFB82966B05}" destId="{B236E388-BB49-4058-AB85-ABD469509BDB}" srcOrd="1" destOrd="0" presId="urn:microsoft.com/office/officeart/2005/8/layout/orgChart1"/>
    <dgm:cxn modelId="{55086702-2992-4DA8-9488-59FE911AEB6B}" type="presParOf" srcId="{4AAD6723-6FC1-4471-8F8B-6D6FA308FE1F}" destId="{25EAD1DB-B568-4748-9571-1B07F9C6F767}" srcOrd="1" destOrd="0" presId="urn:microsoft.com/office/officeart/2005/8/layout/orgChart1"/>
    <dgm:cxn modelId="{1F1397CE-2975-4FF3-8248-BA44E2BEFA35}" type="presParOf" srcId="{4AAD6723-6FC1-4471-8F8B-6D6FA308FE1F}" destId="{CEF495A5-A51B-46C0-AD47-50CAC2F6403B}" srcOrd="2" destOrd="0" presId="urn:microsoft.com/office/officeart/2005/8/layout/orgChart1"/>
    <dgm:cxn modelId="{6CC01D34-AD9C-4B48-83D0-7E8F022592CF}" type="presParOf" srcId="{72066E13-F636-4CA3-9215-D0C02D444343}" destId="{93DD8DF3-CB0A-48E2-B3EC-A8FD1A236060}" srcOrd="4" destOrd="0" presId="urn:microsoft.com/office/officeart/2005/8/layout/orgChart1"/>
    <dgm:cxn modelId="{B196B88A-2079-48C0-BA21-01C1F5DAAADB}" type="presParOf" srcId="{72066E13-F636-4CA3-9215-D0C02D444343}" destId="{2D7A6BA6-34B9-49AC-A8E2-D036953FB535}" srcOrd="5" destOrd="0" presId="urn:microsoft.com/office/officeart/2005/8/layout/orgChart1"/>
    <dgm:cxn modelId="{800E1EDB-FC90-4CA4-B6DF-363E3B00A31B}" type="presParOf" srcId="{2D7A6BA6-34B9-49AC-A8E2-D036953FB535}" destId="{90FDC11E-8412-4BDE-8B0B-A7D054756ECA}" srcOrd="0" destOrd="0" presId="urn:microsoft.com/office/officeart/2005/8/layout/orgChart1"/>
    <dgm:cxn modelId="{8047E971-A714-4AD3-9E07-99AE63526357}" type="presParOf" srcId="{90FDC11E-8412-4BDE-8B0B-A7D054756ECA}" destId="{1C1DC19A-0EBF-4AEA-B7C1-1F8753DCA97D}" srcOrd="0" destOrd="0" presId="urn:microsoft.com/office/officeart/2005/8/layout/orgChart1"/>
    <dgm:cxn modelId="{8518497A-7032-45DE-8172-D1CB03F7E39D}" type="presParOf" srcId="{90FDC11E-8412-4BDE-8B0B-A7D054756ECA}" destId="{705B17B7-4107-469F-9FE0-6662907D4F7F}" srcOrd="1" destOrd="0" presId="urn:microsoft.com/office/officeart/2005/8/layout/orgChart1"/>
    <dgm:cxn modelId="{54E45BE9-392D-40DE-9409-F6C608CF079D}" type="presParOf" srcId="{2D7A6BA6-34B9-49AC-A8E2-D036953FB535}" destId="{14CC536D-E368-45BD-A1B8-075B07FDD0C0}" srcOrd="1" destOrd="0" presId="urn:microsoft.com/office/officeart/2005/8/layout/orgChart1"/>
    <dgm:cxn modelId="{892B46DA-D3CC-47D9-A3BD-AAD8A8241004}" type="presParOf" srcId="{2D7A6BA6-34B9-49AC-A8E2-D036953FB535}" destId="{3ED47E64-EDA0-4D8E-93B8-84D419D88899}" srcOrd="2" destOrd="0" presId="urn:microsoft.com/office/officeart/2005/8/layout/orgChart1"/>
    <dgm:cxn modelId="{F679DD78-4321-4391-A546-4997729C2D1A}" type="presParOf" srcId="{BFF1E738-11AF-4126-A9F6-234451C23193}" destId="{08687493-575F-4E79-95A6-C339D8E14CC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EDC322-D18B-48F1-AD84-B3674DB47EA7}"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cs-CZ"/>
        </a:p>
      </dgm:t>
    </dgm:pt>
    <dgm:pt modelId="{DA6DD8DE-FC7F-452B-B04E-A159A34E7C31}">
      <dgm:prSet phldrT="[Text]"/>
      <dgm:spPr/>
      <dgm:t>
        <a:bodyPr/>
        <a:lstStyle/>
        <a:p>
          <a:r>
            <a:rPr lang="cs-CZ" dirty="0">
              <a:latin typeface="Arial" panose="020B0604020202020204" pitchFamily="34" charset="0"/>
              <a:cs typeface="Arial" panose="020B0604020202020204" pitchFamily="34" charset="0"/>
            </a:rPr>
            <a:t>pracovněprávní vztahy</a:t>
          </a:r>
        </a:p>
      </dgm:t>
    </dgm:pt>
    <dgm:pt modelId="{70DA8BBD-E540-446F-A21D-4F23837AD47A}" type="parTrans" cxnId="{50E17F01-2C70-49F8-BC0B-1C6439795FC0}">
      <dgm:prSet/>
      <dgm:spPr/>
      <dgm:t>
        <a:bodyPr/>
        <a:lstStyle/>
        <a:p>
          <a:endParaRPr lang="cs-CZ"/>
        </a:p>
      </dgm:t>
    </dgm:pt>
    <dgm:pt modelId="{70467817-79A1-4CF6-AB6D-624FC65AC445}" type="sibTrans" cxnId="{50E17F01-2C70-49F8-BC0B-1C6439795FC0}">
      <dgm:prSet/>
      <dgm:spPr/>
      <dgm:t>
        <a:bodyPr/>
        <a:lstStyle/>
        <a:p>
          <a:endParaRPr lang="cs-CZ"/>
        </a:p>
      </dgm:t>
    </dgm:pt>
    <dgm:pt modelId="{9BE4C902-37FA-41B9-873E-8781208B9680}">
      <dgm:prSet phldrT="[Text]"/>
      <dgm:spPr/>
      <dgm:t>
        <a:bodyPr/>
        <a:lstStyle/>
        <a:p>
          <a:r>
            <a:rPr lang="cs-CZ">
              <a:latin typeface="Arial" panose="020B0604020202020204" pitchFamily="34" charset="0"/>
              <a:cs typeface="Arial" panose="020B0604020202020204" pitchFamily="34" charset="0"/>
            </a:rPr>
            <a:t>individuální</a:t>
          </a:r>
        </a:p>
      </dgm:t>
    </dgm:pt>
    <dgm:pt modelId="{9CD159E2-F133-4F8C-98C4-4FF663878E5F}" type="parTrans" cxnId="{DB460E08-AE3A-47FB-94EC-8766EC79058C}">
      <dgm:prSet/>
      <dgm:spPr/>
      <dgm:t>
        <a:bodyPr/>
        <a:lstStyle/>
        <a:p>
          <a:endParaRPr lang="cs-CZ"/>
        </a:p>
      </dgm:t>
    </dgm:pt>
    <dgm:pt modelId="{A789CC69-9118-45F5-AD78-EF6DE8C7EE37}" type="sibTrans" cxnId="{DB460E08-AE3A-47FB-94EC-8766EC79058C}">
      <dgm:prSet/>
      <dgm:spPr/>
      <dgm:t>
        <a:bodyPr/>
        <a:lstStyle/>
        <a:p>
          <a:endParaRPr lang="cs-CZ"/>
        </a:p>
      </dgm:t>
    </dgm:pt>
    <dgm:pt modelId="{532E2495-2C2A-4077-8DE5-544DCBA9AA1F}">
      <dgm:prSet phldrT="[Text]"/>
      <dgm:spPr/>
      <dgm:t>
        <a:bodyPr/>
        <a:lstStyle/>
        <a:p>
          <a:r>
            <a:rPr lang="cs-CZ">
              <a:latin typeface="Arial" panose="020B0604020202020204" pitchFamily="34" charset="0"/>
              <a:cs typeface="Arial" panose="020B0604020202020204" pitchFamily="34" charset="0"/>
            </a:rPr>
            <a:t>základní</a:t>
          </a:r>
        </a:p>
      </dgm:t>
    </dgm:pt>
    <dgm:pt modelId="{E5FCF921-5A02-4C5E-BB4C-6320AB38C73E}" type="parTrans" cxnId="{9BC81293-5C9C-4BA9-93E0-EE6B9C17A04C}">
      <dgm:prSet/>
      <dgm:spPr/>
      <dgm:t>
        <a:bodyPr/>
        <a:lstStyle/>
        <a:p>
          <a:endParaRPr lang="cs-CZ"/>
        </a:p>
      </dgm:t>
    </dgm:pt>
    <dgm:pt modelId="{0D3866C9-BFF8-47D2-AF60-2C2CD3FD816C}" type="sibTrans" cxnId="{9BC81293-5C9C-4BA9-93E0-EE6B9C17A04C}">
      <dgm:prSet/>
      <dgm:spPr/>
      <dgm:t>
        <a:bodyPr/>
        <a:lstStyle/>
        <a:p>
          <a:endParaRPr lang="cs-CZ"/>
        </a:p>
      </dgm:t>
    </dgm:pt>
    <dgm:pt modelId="{4F852A3F-F295-4D26-BC37-861FB49E5603}">
      <dgm:prSet phldrT="[Text]"/>
      <dgm:spPr/>
      <dgm:t>
        <a:bodyPr/>
        <a:lstStyle/>
        <a:p>
          <a:r>
            <a:rPr lang="cs-CZ">
              <a:latin typeface="Arial" panose="020B0604020202020204" pitchFamily="34" charset="0"/>
              <a:cs typeface="Arial" panose="020B0604020202020204" pitchFamily="34" charset="0"/>
            </a:rPr>
            <a:t>odvozené</a:t>
          </a:r>
        </a:p>
      </dgm:t>
    </dgm:pt>
    <dgm:pt modelId="{ED216183-C466-4CFE-B82E-8EEA2E3E0D58}" type="parTrans" cxnId="{50ADD77E-37FD-46F5-84A6-D15DB3C3D4D4}">
      <dgm:prSet/>
      <dgm:spPr/>
      <dgm:t>
        <a:bodyPr/>
        <a:lstStyle/>
        <a:p>
          <a:endParaRPr lang="cs-CZ"/>
        </a:p>
      </dgm:t>
    </dgm:pt>
    <dgm:pt modelId="{2F8A1FA3-F748-47D3-9BE4-75069BA4BC5F}" type="sibTrans" cxnId="{50ADD77E-37FD-46F5-84A6-D15DB3C3D4D4}">
      <dgm:prSet/>
      <dgm:spPr/>
      <dgm:t>
        <a:bodyPr/>
        <a:lstStyle/>
        <a:p>
          <a:endParaRPr lang="cs-CZ"/>
        </a:p>
      </dgm:t>
    </dgm:pt>
    <dgm:pt modelId="{A4AD7045-4316-4A7D-A99F-E9A6BC963DFA}">
      <dgm:prSet phldrT="[Text]"/>
      <dgm:spPr>
        <a:solidFill>
          <a:srgbClr val="0000DC"/>
        </a:solidFill>
      </dgm:spPr>
      <dgm:t>
        <a:bodyPr/>
        <a:lstStyle/>
        <a:p>
          <a:r>
            <a:rPr lang="cs-CZ">
              <a:latin typeface="Arial" panose="020B0604020202020204" pitchFamily="34" charset="0"/>
              <a:cs typeface="Arial" panose="020B0604020202020204" pitchFamily="34" charset="0"/>
            </a:rPr>
            <a:t>kolektivní</a:t>
          </a:r>
        </a:p>
      </dgm:t>
    </dgm:pt>
    <dgm:pt modelId="{8F2CDD4E-DBAA-4BA1-9E02-6D76762269D8}" type="parTrans" cxnId="{5EA1F1E6-D4DB-403F-8DF6-5FDFC900B067}">
      <dgm:prSet/>
      <dgm:spPr/>
      <dgm:t>
        <a:bodyPr/>
        <a:lstStyle/>
        <a:p>
          <a:endParaRPr lang="cs-CZ"/>
        </a:p>
      </dgm:t>
    </dgm:pt>
    <dgm:pt modelId="{77B1C2DF-99E2-4796-8114-22D869F9C237}" type="sibTrans" cxnId="{5EA1F1E6-D4DB-403F-8DF6-5FDFC900B067}">
      <dgm:prSet/>
      <dgm:spPr/>
      <dgm:t>
        <a:bodyPr/>
        <a:lstStyle/>
        <a:p>
          <a:endParaRPr lang="cs-CZ"/>
        </a:p>
      </dgm:t>
    </dgm:pt>
    <dgm:pt modelId="{2A21137E-A4CA-48C0-A956-B2650CF126AA}">
      <dgm:prSet phldrT="[Text]"/>
      <dgm:spPr/>
      <dgm:t>
        <a:bodyPr/>
        <a:lstStyle/>
        <a:p>
          <a:r>
            <a:rPr lang="cs-CZ">
              <a:latin typeface="Arial" panose="020B0604020202020204" pitchFamily="34" charset="0"/>
              <a:cs typeface="Arial" panose="020B0604020202020204" pitchFamily="34" charset="0"/>
            </a:rPr>
            <a:t>pracovní poměr</a:t>
          </a:r>
        </a:p>
      </dgm:t>
    </dgm:pt>
    <dgm:pt modelId="{75782DB3-9F9A-480E-89E5-5652C2044088}" type="parTrans" cxnId="{BAD92999-F69B-435D-ADDE-B2A2708117B3}">
      <dgm:prSet/>
      <dgm:spPr/>
      <dgm:t>
        <a:bodyPr/>
        <a:lstStyle/>
        <a:p>
          <a:endParaRPr lang="cs-CZ"/>
        </a:p>
      </dgm:t>
    </dgm:pt>
    <dgm:pt modelId="{26EF393A-EFC7-493E-9261-9FCD0CD5E7DA}" type="sibTrans" cxnId="{BAD92999-F69B-435D-ADDE-B2A2708117B3}">
      <dgm:prSet/>
      <dgm:spPr/>
      <dgm:t>
        <a:bodyPr/>
        <a:lstStyle/>
        <a:p>
          <a:endParaRPr lang="cs-CZ"/>
        </a:p>
      </dgm:t>
    </dgm:pt>
    <dgm:pt modelId="{E4DF0A97-6F2C-425A-AE54-0ADDC1AE8607}">
      <dgm:prSet phldrT="[Text]"/>
      <dgm:spPr/>
      <dgm:t>
        <a:bodyPr/>
        <a:lstStyle/>
        <a:p>
          <a:r>
            <a:rPr lang="cs-CZ">
              <a:latin typeface="Arial" panose="020B0604020202020204" pitchFamily="34" charset="0"/>
              <a:cs typeface="Arial" panose="020B0604020202020204" pitchFamily="34" charset="0"/>
            </a:rPr>
            <a:t>vztah založený dohodou o provedení práce</a:t>
          </a:r>
        </a:p>
      </dgm:t>
    </dgm:pt>
    <dgm:pt modelId="{350A6BBC-7418-42E2-BF51-8FEB9E7F26CA}" type="parTrans" cxnId="{313F60D9-4291-4994-91BE-51D60015BECB}">
      <dgm:prSet/>
      <dgm:spPr/>
      <dgm:t>
        <a:bodyPr/>
        <a:lstStyle/>
        <a:p>
          <a:endParaRPr lang="cs-CZ"/>
        </a:p>
      </dgm:t>
    </dgm:pt>
    <dgm:pt modelId="{7608ADB0-98F5-4FB2-85F3-783B5403D49A}" type="sibTrans" cxnId="{313F60D9-4291-4994-91BE-51D60015BECB}">
      <dgm:prSet/>
      <dgm:spPr/>
      <dgm:t>
        <a:bodyPr/>
        <a:lstStyle/>
        <a:p>
          <a:endParaRPr lang="cs-CZ"/>
        </a:p>
      </dgm:t>
    </dgm:pt>
    <dgm:pt modelId="{13B1887B-3580-4C86-A152-3D8AD4B979E7}">
      <dgm:prSet phldrT="[Text]"/>
      <dgm:spPr/>
      <dgm:t>
        <a:bodyPr/>
        <a:lstStyle/>
        <a:p>
          <a:r>
            <a:rPr lang="cs-CZ">
              <a:latin typeface="Arial" panose="020B0604020202020204" pitchFamily="34" charset="0"/>
              <a:cs typeface="Arial" panose="020B0604020202020204" pitchFamily="34" charset="0"/>
            </a:rPr>
            <a:t>vztah založený dohodou o pracovní činnosti</a:t>
          </a:r>
        </a:p>
      </dgm:t>
    </dgm:pt>
    <dgm:pt modelId="{60EB894E-23B8-409F-B5D3-1A2550F94A3C}" type="parTrans" cxnId="{F119D3E6-F3DC-41F6-B5D4-380EB1DA0104}">
      <dgm:prSet/>
      <dgm:spPr/>
      <dgm:t>
        <a:bodyPr/>
        <a:lstStyle/>
        <a:p>
          <a:endParaRPr lang="cs-CZ"/>
        </a:p>
      </dgm:t>
    </dgm:pt>
    <dgm:pt modelId="{7B950A89-F5FA-495B-B97C-ED36C002A189}" type="sibTrans" cxnId="{F119D3E6-F3DC-41F6-B5D4-380EB1DA0104}">
      <dgm:prSet/>
      <dgm:spPr/>
      <dgm:t>
        <a:bodyPr/>
        <a:lstStyle/>
        <a:p>
          <a:endParaRPr lang="cs-CZ"/>
        </a:p>
      </dgm:t>
    </dgm:pt>
    <dgm:pt modelId="{81FC1A70-1924-439F-ADB9-79F70242E6FF}">
      <dgm:prSet phldrT="[Text]"/>
      <dgm:spPr/>
      <dgm:t>
        <a:bodyPr/>
        <a:lstStyle/>
        <a:p>
          <a:r>
            <a:rPr lang="cs-CZ">
              <a:latin typeface="Arial" panose="020B0604020202020204" pitchFamily="34" charset="0"/>
              <a:cs typeface="Arial" panose="020B0604020202020204" pitchFamily="34" charset="0"/>
            </a:rPr>
            <a:t>předsmluvní</a:t>
          </a:r>
        </a:p>
      </dgm:t>
    </dgm:pt>
    <dgm:pt modelId="{18FC35DF-E220-4E2F-9F7B-77308605AC6D}" type="parTrans" cxnId="{C9EDBF3D-A92C-44FE-85A5-108C02839F85}">
      <dgm:prSet/>
      <dgm:spPr/>
      <dgm:t>
        <a:bodyPr/>
        <a:lstStyle/>
        <a:p>
          <a:endParaRPr lang="cs-CZ"/>
        </a:p>
      </dgm:t>
    </dgm:pt>
    <dgm:pt modelId="{7178E5BF-2F69-41F2-AFF0-B6F02DA12E92}" type="sibTrans" cxnId="{C9EDBF3D-A92C-44FE-85A5-108C02839F85}">
      <dgm:prSet/>
      <dgm:spPr/>
      <dgm:t>
        <a:bodyPr/>
        <a:lstStyle/>
        <a:p>
          <a:endParaRPr lang="cs-CZ"/>
        </a:p>
      </dgm:t>
    </dgm:pt>
    <dgm:pt modelId="{7057E334-86CE-4EF0-A79A-02E2438A0AF8}">
      <dgm:prSet phldrT="[Text]"/>
      <dgm:spPr>
        <a:solidFill>
          <a:srgbClr val="0000DC"/>
        </a:solidFill>
      </dgm:spPr>
      <dgm:t>
        <a:bodyPr/>
        <a:lstStyle/>
        <a:p>
          <a:r>
            <a:rPr lang="cs-CZ" dirty="0">
              <a:latin typeface="Arial" panose="020B0604020202020204" pitchFamily="34" charset="0"/>
              <a:cs typeface="Arial" panose="020B0604020202020204" pitchFamily="34" charset="0"/>
            </a:rPr>
            <a:t>odpovědnostní</a:t>
          </a:r>
        </a:p>
      </dgm:t>
    </dgm:pt>
    <dgm:pt modelId="{86086A88-3FB5-4C3C-94E2-61E54F226843}" type="parTrans" cxnId="{AAF7C7FD-0A29-435C-8017-91AEBE495AEE}">
      <dgm:prSet/>
      <dgm:spPr/>
      <dgm:t>
        <a:bodyPr/>
        <a:lstStyle/>
        <a:p>
          <a:endParaRPr lang="cs-CZ"/>
        </a:p>
      </dgm:t>
    </dgm:pt>
    <dgm:pt modelId="{BB6BF314-6DCA-4F31-A7AE-BD260C044D73}" type="sibTrans" cxnId="{AAF7C7FD-0A29-435C-8017-91AEBE495AEE}">
      <dgm:prSet/>
      <dgm:spPr/>
      <dgm:t>
        <a:bodyPr/>
        <a:lstStyle/>
        <a:p>
          <a:endParaRPr lang="cs-CZ"/>
        </a:p>
      </dgm:t>
    </dgm:pt>
    <dgm:pt modelId="{9051F4AD-9C87-4DBB-8717-75131FF8514A}">
      <dgm:prSet phldrT="[Text]"/>
      <dgm:spPr/>
      <dgm:t>
        <a:bodyPr/>
        <a:lstStyle/>
        <a:p>
          <a:r>
            <a:rPr lang="cs-CZ">
              <a:latin typeface="Arial" panose="020B0604020202020204" pitchFamily="34" charset="0"/>
              <a:cs typeface="Arial" panose="020B0604020202020204" pitchFamily="34" charset="0"/>
            </a:rPr>
            <a:t>kontrolní</a:t>
          </a:r>
        </a:p>
      </dgm:t>
    </dgm:pt>
    <dgm:pt modelId="{A7E5F913-2F4E-4C0D-9BFF-F2318963D1EF}" type="parTrans" cxnId="{166FA41B-D96F-41A4-A390-0F3CEF9CC0DD}">
      <dgm:prSet/>
      <dgm:spPr/>
      <dgm:t>
        <a:bodyPr/>
        <a:lstStyle/>
        <a:p>
          <a:endParaRPr lang="cs-CZ"/>
        </a:p>
      </dgm:t>
    </dgm:pt>
    <dgm:pt modelId="{8C181ED1-93FB-45DE-BF81-A6ECCF379D21}" type="sibTrans" cxnId="{166FA41B-D96F-41A4-A390-0F3CEF9CC0DD}">
      <dgm:prSet/>
      <dgm:spPr/>
      <dgm:t>
        <a:bodyPr/>
        <a:lstStyle/>
        <a:p>
          <a:endParaRPr lang="cs-CZ"/>
        </a:p>
      </dgm:t>
    </dgm:pt>
    <dgm:pt modelId="{78C7C485-9DCD-4C19-9265-FEA11FD93C25}">
      <dgm:prSet phldrT="[Text]"/>
      <dgm:spPr/>
      <dgm:t>
        <a:bodyPr/>
        <a:lstStyle/>
        <a:p>
          <a:r>
            <a:rPr lang="cs-CZ">
              <a:latin typeface="Arial" panose="020B0604020202020204" pitchFamily="34" charset="0"/>
              <a:cs typeface="Arial" panose="020B0604020202020204" pitchFamily="34" charset="0"/>
            </a:rPr>
            <a:t>na úseku zaměstnanosti</a:t>
          </a:r>
        </a:p>
      </dgm:t>
    </dgm:pt>
    <dgm:pt modelId="{33F1503D-F04D-4FA0-AD57-36B0FC0296AB}" type="parTrans" cxnId="{3DB1517B-5C70-4EB5-B5E6-21D6B53ECB42}">
      <dgm:prSet/>
      <dgm:spPr/>
      <dgm:t>
        <a:bodyPr/>
        <a:lstStyle/>
        <a:p>
          <a:endParaRPr lang="cs-CZ"/>
        </a:p>
      </dgm:t>
    </dgm:pt>
    <dgm:pt modelId="{12B7D9AD-249B-4775-B330-144A41916BDE}" type="sibTrans" cxnId="{3DB1517B-5C70-4EB5-B5E6-21D6B53ECB42}">
      <dgm:prSet/>
      <dgm:spPr/>
      <dgm:t>
        <a:bodyPr/>
        <a:lstStyle/>
        <a:p>
          <a:endParaRPr lang="cs-CZ"/>
        </a:p>
      </dgm:t>
    </dgm:pt>
    <dgm:pt modelId="{A6A0ABB2-B5A4-49F0-9CA7-5E8E504833FA}" type="pres">
      <dgm:prSet presAssocID="{6FEDC322-D18B-48F1-AD84-B3674DB47EA7}" presName="Name0" presStyleCnt="0">
        <dgm:presLayoutVars>
          <dgm:chPref val="1"/>
          <dgm:dir/>
          <dgm:animOne val="branch"/>
          <dgm:animLvl val="lvl"/>
          <dgm:resizeHandles/>
        </dgm:presLayoutVars>
      </dgm:prSet>
      <dgm:spPr/>
    </dgm:pt>
    <dgm:pt modelId="{D8949B79-C703-4791-81AB-137BED069BB4}" type="pres">
      <dgm:prSet presAssocID="{DA6DD8DE-FC7F-452B-B04E-A159A34E7C31}" presName="vertOne" presStyleCnt="0"/>
      <dgm:spPr/>
    </dgm:pt>
    <dgm:pt modelId="{C2699D25-B310-4F93-B544-A3BC6D664E7E}" type="pres">
      <dgm:prSet presAssocID="{DA6DD8DE-FC7F-452B-B04E-A159A34E7C31}" presName="txOne" presStyleLbl="node0" presStyleIdx="0" presStyleCnt="1">
        <dgm:presLayoutVars>
          <dgm:chPref val="3"/>
        </dgm:presLayoutVars>
      </dgm:prSet>
      <dgm:spPr/>
    </dgm:pt>
    <dgm:pt modelId="{81E54541-4D28-464B-8ECD-78AE260AEB79}" type="pres">
      <dgm:prSet presAssocID="{DA6DD8DE-FC7F-452B-B04E-A159A34E7C31}" presName="parTransOne" presStyleCnt="0"/>
      <dgm:spPr/>
    </dgm:pt>
    <dgm:pt modelId="{386220C0-86AF-4921-AE24-23FF5DB0F45D}" type="pres">
      <dgm:prSet presAssocID="{DA6DD8DE-FC7F-452B-B04E-A159A34E7C31}" presName="horzOne" presStyleCnt="0"/>
      <dgm:spPr/>
    </dgm:pt>
    <dgm:pt modelId="{8742F014-0B2B-4A17-81DA-BFC4E734B6CC}" type="pres">
      <dgm:prSet presAssocID="{9BE4C902-37FA-41B9-873E-8781208B9680}" presName="vertTwo" presStyleCnt="0"/>
      <dgm:spPr/>
    </dgm:pt>
    <dgm:pt modelId="{A602FC61-D741-42B2-86EA-FBF6BC74664E}" type="pres">
      <dgm:prSet presAssocID="{9BE4C902-37FA-41B9-873E-8781208B9680}" presName="txTwo" presStyleLbl="node2" presStyleIdx="0" presStyleCnt="2">
        <dgm:presLayoutVars>
          <dgm:chPref val="3"/>
        </dgm:presLayoutVars>
      </dgm:prSet>
      <dgm:spPr/>
    </dgm:pt>
    <dgm:pt modelId="{78094EE0-007D-4428-8E36-C1D7C9F0D92A}" type="pres">
      <dgm:prSet presAssocID="{9BE4C902-37FA-41B9-873E-8781208B9680}" presName="parTransTwo" presStyleCnt="0"/>
      <dgm:spPr/>
    </dgm:pt>
    <dgm:pt modelId="{539E07EA-9549-40A4-8C8E-18050803A7F5}" type="pres">
      <dgm:prSet presAssocID="{9BE4C902-37FA-41B9-873E-8781208B9680}" presName="horzTwo" presStyleCnt="0"/>
      <dgm:spPr/>
    </dgm:pt>
    <dgm:pt modelId="{9E591796-7674-46AA-9489-D0B1AD2D091A}" type="pres">
      <dgm:prSet presAssocID="{532E2495-2C2A-4077-8DE5-544DCBA9AA1F}" presName="vertThree" presStyleCnt="0"/>
      <dgm:spPr/>
    </dgm:pt>
    <dgm:pt modelId="{15C75A56-41BD-4C7A-BE46-CA1A6256BBAF}" type="pres">
      <dgm:prSet presAssocID="{532E2495-2C2A-4077-8DE5-544DCBA9AA1F}" presName="txThree" presStyleLbl="node3" presStyleIdx="0" presStyleCnt="2">
        <dgm:presLayoutVars>
          <dgm:chPref val="3"/>
        </dgm:presLayoutVars>
      </dgm:prSet>
      <dgm:spPr/>
    </dgm:pt>
    <dgm:pt modelId="{87AB61BF-F986-4389-BC20-27F152D02C41}" type="pres">
      <dgm:prSet presAssocID="{532E2495-2C2A-4077-8DE5-544DCBA9AA1F}" presName="parTransThree" presStyleCnt="0"/>
      <dgm:spPr/>
    </dgm:pt>
    <dgm:pt modelId="{C725820B-D82A-4D49-A265-43A8963BEC09}" type="pres">
      <dgm:prSet presAssocID="{532E2495-2C2A-4077-8DE5-544DCBA9AA1F}" presName="horzThree" presStyleCnt="0"/>
      <dgm:spPr/>
    </dgm:pt>
    <dgm:pt modelId="{185274D4-58F3-4533-8025-80B6FB135023}" type="pres">
      <dgm:prSet presAssocID="{2A21137E-A4CA-48C0-A956-B2650CF126AA}" presName="vertFour" presStyleCnt="0">
        <dgm:presLayoutVars>
          <dgm:chPref val="3"/>
        </dgm:presLayoutVars>
      </dgm:prSet>
      <dgm:spPr/>
    </dgm:pt>
    <dgm:pt modelId="{95DE3BFB-7934-4B97-9F72-E93E9A778F97}" type="pres">
      <dgm:prSet presAssocID="{2A21137E-A4CA-48C0-A956-B2650CF126AA}" presName="txFour" presStyleLbl="node4" presStyleIdx="0" presStyleCnt="7">
        <dgm:presLayoutVars>
          <dgm:chPref val="3"/>
        </dgm:presLayoutVars>
      </dgm:prSet>
      <dgm:spPr/>
    </dgm:pt>
    <dgm:pt modelId="{AFECCA21-3372-4927-A4B2-F3E45F11FBE9}" type="pres">
      <dgm:prSet presAssocID="{2A21137E-A4CA-48C0-A956-B2650CF126AA}" presName="horzFour" presStyleCnt="0"/>
      <dgm:spPr/>
    </dgm:pt>
    <dgm:pt modelId="{33498574-6DA6-469E-8879-7710A12FFB59}" type="pres">
      <dgm:prSet presAssocID="{26EF393A-EFC7-493E-9261-9FCD0CD5E7DA}" presName="sibSpaceFour" presStyleCnt="0"/>
      <dgm:spPr/>
    </dgm:pt>
    <dgm:pt modelId="{6DC8DF09-9C73-41C2-A0E1-40EE42B7CB6B}" type="pres">
      <dgm:prSet presAssocID="{E4DF0A97-6F2C-425A-AE54-0ADDC1AE8607}" presName="vertFour" presStyleCnt="0">
        <dgm:presLayoutVars>
          <dgm:chPref val="3"/>
        </dgm:presLayoutVars>
      </dgm:prSet>
      <dgm:spPr/>
    </dgm:pt>
    <dgm:pt modelId="{5B956684-8D5D-489A-A250-B8236E0014A8}" type="pres">
      <dgm:prSet presAssocID="{E4DF0A97-6F2C-425A-AE54-0ADDC1AE8607}" presName="txFour" presStyleLbl="node4" presStyleIdx="1" presStyleCnt="7">
        <dgm:presLayoutVars>
          <dgm:chPref val="3"/>
        </dgm:presLayoutVars>
      </dgm:prSet>
      <dgm:spPr/>
    </dgm:pt>
    <dgm:pt modelId="{E44F88E8-E0D9-4FBC-8DAB-1844D1FD303D}" type="pres">
      <dgm:prSet presAssocID="{E4DF0A97-6F2C-425A-AE54-0ADDC1AE8607}" presName="horzFour" presStyleCnt="0"/>
      <dgm:spPr/>
    </dgm:pt>
    <dgm:pt modelId="{5A190F24-D340-4D8A-B30C-0C473F595F02}" type="pres">
      <dgm:prSet presAssocID="{7608ADB0-98F5-4FB2-85F3-783B5403D49A}" presName="sibSpaceFour" presStyleCnt="0"/>
      <dgm:spPr/>
    </dgm:pt>
    <dgm:pt modelId="{E16D1A08-A8C1-4744-8602-488CDF731109}" type="pres">
      <dgm:prSet presAssocID="{13B1887B-3580-4C86-A152-3D8AD4B979E7}" presName="vertFour" presStyleCnt="0">
        <dgm:presLayoutVars>
          <dgm:chPref val="3"/>
        </dgm:presLayoutVars>
      </dgm:prSet>
      <dgm:spPr/>
    </dgm:pt>
    <dgm:pt modelId="{0AD64BD7-3419-403D-8EB8-FFF10548F72F}" type="pres">
      <dgm:prSet presAssocID="{13B1887B-3580-4C86-A152-3D8AD4B979E7}" presName="txFour" presStyleLbl="node4" presStyleIdx="2" presStyleCnt="7">
        <dgm:presLayoutVars>
          <dgm:chPref val="3"/>
        </dgm:presLayoutVars>
      </dgm:prSet>
      <dgm:spPr/>
    </dgm:pt>
    <dgm:pt modelId="{87B32F5D-5F18-4416-B957-737E0D0263BA}" type="pres">
      <dgm:prSet presAssocID="{13B1887B-3580-4C86-A152-3D8AD4B979E7}" presName="horzFour" presStyleCnt="0"/>
      <dgm:spPr/>
    </dgm:pt>
    <dgm:pt modelId="{21657B9D-D01C-4E1D-8786-F64133627476}" type="pres">
      <dgm:prSet presAssocID="{0D3866C9-BFF8-47D2-AF60-2C2CD3FD816C}" presName="sibSpaceThree" presStyleCnt="0"/>
      <dgm:spPr/>
    </dgm:pt>
    <dgm:pt modelId="{FE7BDAD6-F3AD-464E-9935-29BD5D7051A0}" type="pres">
      <dgm:prSet presAssocID="{4F852A3F-F295-4D26-BC37-861FB49E5603}" presName="vertThree" presStyleCnt="0"/>
      <dgm:spPr/>
    </dgm:pt>
    <dgm:pt modelId="{E0C32781-99F0-41C4-9121-2849B86F7966}" type="pres">
      <dgm:prSet presAssocID="{4F852A3F-F295-4D26-BC37-861FB49E5603}" presName="txThree" presStyleLbl="node3" presStyleIdx="1" presStyleCnt="2">
        <dgm:presLayoutVars>
          <dgm:chPref val="3"/>
        </dgm:presLayoutVars>
      </dgm:prSet>
      <dgm:spPr/>
    </dgm:pt>
    <dgm:pt modelId="{0025166A-B4F4-4F22-A7D4-E111DD759D5B}" type="pres">
      <dgm:prSet presAssocID="{4F852A3F-F295-4D26-BC37-861FB49E5603}" presName="parTransThree" presStyleCnt="0"/>
      <dgm:spPr/>
    </dgm:pt>
    <dgm:pt modelId="{45FE0D59-7012-4D11-BDF4-8470EC43B91C}" type="pres">
      <dgm:prSet presAssocID="{4F852A3F-F295-4D26-BC37-861FB49E5603}" presName="horzThree" presStyleCnt="0"/>
      <dgm:spPr/>
    </dgm:pt>
    <dgm:pt modelId="{36142B76-A9FA-4C65-8C27-C5217B59B8B4}" type="pres">
      <dgm:prSet presAssocID="{81FC1A70-1924-439F-ADB9-79F70242E6FF}" presName="vertFour" presStyleCnt="0">
        <dgm:presLayoutVars>
          <dgm:chPref val="3"/>
        </dgm:presLayoutVars>
      </dgm:prSet>
      <dgm:spPr/>
    </dgm:pt>
    <dgm:pt modelId="{21F4F1F0-F253-44FE-9DB2-A9292933C00F}" type="pres">
      <dgm:prSet presAssocID="{81FC1A70-1924-439F-ADB9-79F70242E6FF}" presName="txFour" presStyleLbl="node4" presStyleIdx="3" presStyleCnt="7">
        <dgm:presLayoutVars>
          <dgm:chPref val="3"/>
        </dgm:presLayoutVars>
      </dgm:prSet>
      <dgm:spPr/>
    </dgm:pt>
    <dgm:pt modelId="{02797ABD-510E-4FBF-8324-D957FD04D53B}" type="pres">
      <dgm:prSet presAssocID="{81FC1A70-1924-439F-ADB9-79F70242E6FF}" presName="horzFour" presStyleCnt="0"/>
      <dgm:spPr/>
    </dgm:pt>
    <dgm:pt modelId="{91285728-2152-4577-9F5A-106F09674ECC}" type="pres">
      <dgm:prSet presAssocID="{7178E5BF-2F69-41F2-AFF0-B6F02DA12E92}" presName="sibSpaceFour" presStyleCnt="0"/>
      <dgm:spPr/>
    </dgm:pt>
    <dgm:pt modelId="{EFA9008D-ABF0-4685-838E-ADF72C4AEE98}" type="pres">
      <dgm:prSet presAssocID="{7057E334-86CE-4EF0-A79A-02E2438A0AF8}" presName="vertFour" presStyleCnt="0">
        <dgm:presLayoutVars>
          <dgm:chPref val="3"/>
        </dgm:presLayoutVars>
      </dgm:prSet>
      <dgm:spPr/>
    </dgm:pt>
    <dgm:pt modelId="{EA4A46F5-B29E-44D2-AC92-0D27F4ACAAF5}" type="pres">
      <dgm:prSet presAssocID="{7057E334-86CE-4EF0-A79A-02E2438A0AF8}" presName="txFour" presStyleLbl="node4" presStyleIdx="4" presStyleCnt="7">
        <dgm:presLayoutVars>
          <dgm:chPref val="3"/>
        </dgm:presLayoutVars>
      </dgm:prSet>
      <dgm:spPr/>
    </dgm:pt>
    <dgm:pt modelId="{19B7EA03-4B03-4D89-B85E-96DF4372A01B}" type="pres">
      <dgm:prSet presAssocID="{7057E334-86CE-4EF0-A79A-02E2438A0AF8}" presName="horzFour" presStyleCnt="0"/>
      <dgm:spPr/>
    </dgm:pt>
    <dgm:pt modelId="{E7E7A413-B065-40EC-8FD3-D0F5F6CC6B11}" type="pres">
      <dgm:prSet presAssocID="{BB6BF314-6DCA-4F31-A7AE-BD260C044D73}" presName="sibSpaceFour" presStyleCnt="0"/>
      <dgm:spPr/>
    </dgm:pt>
    <dgm:pt modelId="{DF845B02-8042-4B04-9EBB-DE71BEE20401}" type="pres">
      <dgm:prSet presAssocID="{9051F4AD-9C87-4DBB-8717-75131FF8514A}" presName="vertFour" presStyleCnt="0">
        <dgm:presLayoutVars>
          <dgm:chPref val="3"/>
        </dgm:presLayoutVars>
      </dgm:prSet>
      <dgm:spPr/>
    </dgm:pt>
    <dgm:pt modelId="{617D7112-0F1E-43EF-B245-9DBF358CAD83}" type="pres">
      <dgm:prSet presAssocID="{9051F4AD-9C87-4DBB-8717-75131FF8514A}" presName="txFour" presStyleLbl="node4" presStyleIdx="5" presStyleCnt="7">
        <dgm:presLayoutVars>
          <dgm:chPref val="3"/>
        </dgm:presLayoutVars>
      </dgm:prSet>
      <dgm:spPr/>
    </dgm:pt>
    <dgm:pt modelId="{13014449-59D0-4BB1-AF3A-75645825F794}" type="pres">
      <dgm:prSet presAssocID="{9051F4AD-9C87-4DBB-8717-75131FF8514A}" presName="horzFour" presStyleCnt="0"/>
      <dgm:spPr/>
    </dgm:pt>
    <dgm:pt modelId="{C7FAE27C-D05A-491C-A32B-312BA4CB9840}" type="pres">
      <dgm:prSet presAssocID="{8C181ED1-93FB-45DE-BF81-A6ECCF379D21}" presName="sibSpaceFour" presStyleCnt="0"/>
      <dgm:spPr/>
    </dgm:pt>
    <dgm:pt modelId="{6ED2ADB7-8859-4FB9-8BD1-77D34BB69070}" type="pres">
      <dgm:prSet presAssocID="{78C7C485-9DCD-4C19-9265-FEA11FD93C25}" presName="vertFour" presStyleCnt="0">
        <dgm:presLayoutVars>
          <dgm:chPref val="3"/>
        </dgm:presLayoutVars>
      </dgm:prSet>
      <dgm:spPr/>
    </dgm:pt>
    <dgm:pt modelId="{B57984DC-F00A-4270-818C-A0A5C038F00B}" type="pres">
      <dgm:prSet presAssocID="{78C7C485-9DCD-4C19-9265-FEA11FD93C25}" presName="txFour" presStyleLbl="node4" presStyleIdx="6" presStyleCnt="7">
        <dgm:presLayoutVars>
          <dgm:chPref val="3"/>
        </dgm:presLayoutVars>
      </dgm:prSet>
      <dgm:spPr/>
    </dgm:pt>
    <dgm:pt modelId="{3AFB6F02-8952-4B14-9BEC-F25244BCC0BC}" type="pres">
      <dgm:prSet presAssocID="{78C7C485-9DCD-4C19-9265-FEA11FD93C25}" presName="horzFour" presStyleCnt="0"/>
      <dgm:spPr/>
    </dgm:pt>
    <dgm:pt modelId="{2CDB36FE-B988-40E4-BB89-4F61A196D270}" type="pres">
      <dgm:prSet presAssocID="{A789CC69-9118-45F5-AD78-EF6DE8C7EE37}" presName="sibSpaceTwo" presStyleCnt="0"/>
      <dgm:spPr/>
    </dgm:pt>
    <dgm:pt modelId="{193C4D5C-5097-4ED1-B524-0EA25DF14297}" type="pres">
      <dgm:prSet presAssocID="{A4AD7045-4316-4A7D-A99F-E9A6BC963DFA}" presName="vertTwo" presStyleCnt="0"/>
      <dgm:spPr/>
    </dgm:pt>
    <dgm:pt modelId="{28333D32-8A5A-4E03-8F86-832F9AD45C88}" type="pres">
      <dgm:prSet presAssocID="{A4AD7045-4316-4A7D-A99F-E9A6BC963DFA}" presName="txTwo" presStyleLbl="node2" presStyleIdx="1" presStyleCnt="2">
        <dgm:presLayoutVars>
          <dgm:chPref val="3"/>
        </dgm:presLayoutVars>
      </dgm:prSet>
      <dgm:spPr/>
    </dgm:pt>
    <dgm:pt modelId="{F1DCA46C-CA82-44A8-9E32-8F55C84112F9}" type="pres">
      <dgm:prSet presAssocID="{A4AD7045-4316-4A7D-A99F-E9A6BC963DFA}" presName="horzTwo" presStyleCnt="0"/>
      <dgm:spPr/>
    </dgm:pt>
  </dgm:ptLst>
  <dgm:cxnLst>
    <dgm:cxn modelId="{50E17F01-2C70-49F8-BC0B-1C6439795FC0}" srcId="{6FEDC322-D18B-48F1-AD84-B3674DB47EA7}" destId="{DA6DD8DE-FC7F-452B-B04E-A159A34E7C31}" srcOrd="0" destOrd="0" parTransId="{70DA8BBD-E540-446F-A21D-4F23837AD47A}" sibTransId="{70467817-79A1-4CF6-AB6D-624FC65AC445}"/>
    <dgm:cxn modelId="{DB460E08-AE3A-47FB-94EC-8766EC79058C}" srcId="{DA6DD8DE-FC7F-452B-B04E-A159A34E7C31}" destId="{9BE4C902-37FA-41B9-873E-8781208B9680}" srcOrd="0" destOrd="0" parTransId="{9CD159E2-F133-4F8C-98C4-4FF663878E5F}" sibTransId="{A789CC69-9118-45F5-AD78-EF6DE8C7EE37}"/>
    <dgm:cxn modelId="{4982C517-ABF9-4A56-8989-27DE681E12F0}" type="presOf" srcId="{A4AD7045-4316-4A7D-A99F-E9A6BC963DFA}" destId="{28333D32-8A5A-4E03-8F86-832F9AD45C88}" srcOrd="0" destOrd="0" presId="urn:microsoft.com/office/officeart/2005/8/layout/hierarchy4"/>
    <dgm:cxn modelId="{9DCB121B-0CD5-47F9-B5E3-5C1DCFE0C1B1}" type="presOf" srcId="{7057E334-86CE-4EF0-A79A-02E2438A0AF8}" destId="{EA4A46F5-B29E-44D2-AC92-0D27F4ACAAF5}" srcOrd="0" destOrd="0" presId="urn:microsoft.com/office/officeart/2005/8/layout/hierarchy4"/>
    <dgm:cxn modelId="{166FA41B-D96F-41A4-A390-0F3CEF9CC0DD}" srcId="{4F852A3F-F295-4D26-BC37-861FB49E5603}" destId="{9051F4AD-9C87-4DBB-8717-75131FF8514A}" srcOrd="2" destOrd="0" parTransId="{A7E5F913-2F4E-4C0D-9BFF-F2318963D1EF}" sibTransId="{8C181ED1-93FB-45DE-BF81-A6ECCF379D21}"/>
    <dgm:cxn modelId="{C9EDBF3D-A92C-44FE-85A5-108C02839F85}" srcId="{4F852A3F-F295-4D26-BC37-861FB49E5603}" destId="{81FC1A70-1924-439F-ADB9-79F70242E6FF}" srcOrd="0" destOrd="0" parTransId="{18FC35DF-E220-4E2F-9F7B-77308605AC6D}" sibTransId="{7178E5BF-2F69-41F2-AFF0-B6F02DA12E92}"/>
    <dgm:cxn modelId="{08CF3040-4D09-4D17-B4EB-F6579A3224B8}" type="presOf" srcId="{4F852A3F-F295-4D26-BC37-861FB49E5603}" destId="{E0C32781-99F0-41C4-9121-2849B86F7966}" srcOrd="0" destOrd="0" presId="urn:microsoft.com/office/officeart/2005/8/layout/hierarchy4"/>
    <dgm:cxn modelId="{33455647-C497-4E5D-97A7-B8E672479D6E}" type="presOf" srcId="{6FEDC322-D18B-48F1-AD84-B3674DB47EA7}" destId="{A6A0ABB2-B5A4-49F0-9CA7-5E8E504833FA}" srcOrd="0" destOrd="0" presId="urn:microsoft.com/office/officeart/2005/8/layout/hierarchy4"/>
    <dgm:cxn modelId="{939F094A-8A7F-4AAC-8F8F-4BC9DF2DAF48}" type="presOf" srcId="{81FC1A70-1924-439F-ADB9-79F70242E6FF}" destId="{21F4F1F0-F253-44FE-9DB2-A9292933C00F}" srcOrd="0" destOrd="0" presId="urn:microsoft.com/office/officeart/2005/8/layout/hierarchy4"/>
    <dgm:cxn modelId="{3DB1517B-5C70-4EB5-B5E6-21D6B53ECB42}" srcId="{4F852A3F-F295-4D26-BC37-861FB49E5603}" destId="{78C7C485-9DCD-4C19-9265-FEA11FD93C25}" srcOrd="3" destOrd="0" parTransId="{33F1503D-F04D-4FA0-AD57-36B0FC0296AB}" sibTransId="{12B7D9AD-249B-4775-B330-144A41916BDE}"/>
    <dgm:cxn modelId="{8DA6AF7C-3D67-4466-924C-62E3A25CBCFC}" type="presOf" srcId="{532E2495-2C2A-4077-8DE5-544DCBA9AA1F}" destId="{15C75A56-41BD-4C7A-BE46-CA1A6256BBAF}" srcOrd="0" destOrd="0" presId="urn:microsoft.com/office/officeart/2005/8/layout/hierarchy4"/>
    <dgm:cxn modelId="{50ADD77E-37FD-46F5-84A6-D15DB3C3D4D4}" srcId="{9BE4C902-37FA-41B9-873E-8781208B9680}" destId="{4F852A3F-F295-4D26-BC37-861FB49E5603}" srcOrd="1" destOrd="0" parTransId="{ED216183-C466-4CFE-B82E-8EEA2E3E0D58}" sibTransId="{2F8A1FA3-F748-47D3-9BE4-75069BA4BC5F}"/>
    <dgm:cxn modelId="{9BC81293-5C9C-4BA9-93E0-EE6B9C17A04C}" srcId="{9BE4C902-37FA-41B9-873E-8781208B9680}" destId="{532E2495-2C2A-4077-8DE5-544DCBA9AA1F}" srcOrd="0" destOrd="0" parTransId="{E5FCF921-5A02-4C5E-BB4C-6320AB38C73E}" sibTransId="{0D3866C9-BFF8-47D2-AF60-2C2CD3FD816C}"/>
    <dgm:cxn modelId="{BAD92999-F69B-435D-ADDE-B2A2708117B3}" srcId="{532E2495-2C2A-4077-8DE5-544DCBA9AA1F}" destId="{2A21137E-A4CA-48C0-A956-B2650CF126AA}" srcOrd="0" destOrd="0" parTransId="{75782DB3-9F9A-480E-89E5-5652C2044088}" sibTransId="{26EF393A-EFC7-493E-9261-9FCD0CD5E7DA}"/>
    <dgm:cxn modelId="{A5DAA3B8-2C14-4C13-B036-D8A968F78AF7}" type="presOf" srcId="{9BE4C902-37FA-41B9-873E-8781208B9680}" destId="{A602FC61-D741-42B2-86EA-FBF6BC74664E}" srcOrd="0" destOrd="0" presId="urn:microsoft.com/office/officeart/2005/8/layout/hierarchy4"/>
    <dgm:cxn modelId="{8DEF46BC-9145-4208-96DE-0C1B6BFEEEEA}" type="presOf" srcId="{E4DF0A97-6F2C-425A-AE54-0ADDC1AE8607}" destId="{5B956684-8D5D-489A-A250-B8236E0014A8}" srcOrd="0" destOrd="0" presId="urn:microsoft.com/office/officeart/2005/8/layout/hierarchy4"/>
    <dgm:cxn modelId="{7E74D9C9-5CFD-4FE7-A37C-DADA8D588B35}" type="presOf" srcId="{13B1887B-3580-4C86-A152-3D8AD4B979E7}" destId="{0AD64BD7-3419-403D-8EB8-FFF10548F72F}" srcOrd="0" destOrd="0" presId="urn:microsoft.com/office/officeart/2005/8/layout/hierarchy4"/>
    <dgm:cxn modelId="{7BD685CB-C3EA-420E-9994-BD1DBE2EDC0D}" type="presOf" srcId="{9051F4AD-9C87-4DBB-8717-75131FF8514A}" destId="{617D7112-0F1E-43EF-B245-9DBF358CAD83}" srcOrd="0" destOrd="0" presId="urn:microsoft.com/office/officeart/2005/8/layout/hierarchy4"/>
    <dgm:cxn modelId="{B9041DD6-D4E5-4D30-9BE2-B88DF097933D}" type="presOf" srcId="{78C7C485-9DCD-4C19-9265-FEA11FD93C25}" destId="{B57984DC-F00A-4270-818C-A0A5C038F00B}" srcOrd="0" destOrd="0" presId="urn:microsoft.com/office/officeart/2005/8/layout/hierarchy4"/>
    <dgm:cxn modelId="{313F60D9-4291-4994-91BE-51D60015BECB}" srcId="{532E2495-2C2A-4077-8DE5-544DCBA9AA1F}" destId="{E4DF0A97-6F2C-425A-AE54-0ADDC1AE8607}" srcOrd="1" destOrd="0" parTransId="{350A6BBC-7418-42E2-BF51-8FEB9E7F26CA}" sibTransId="{7608ADB0-98F5-4FB2-85F3-783B5403D49A}"/>
    <dgm:cxn modelId="{F34109E4-9D54-47D0-B7C8-C2855A0F98D4}" type="presOf" srcId="{2A21137E-A4CA-48C0-A956-B2650CF126AA}" destId="{95DE3BFB-7934-4B97-9F72-E93E9A778F97}" srcOrd="0" destOrd="0" presId="urn:microsoft.com/office/officeart/2005/8/layout/hierarchy4"/>
    <dgm:cxn modelId="{F119D3E6-F3DC-41F6-B5D4-380EB1DA0104}" srcId="{532E2495-2C2A-4077-8DE5-544DCBA9AA1F}" destId="{13B1887B-3580-4C86-A152-3D8AD4B979E7}" srcOrd="2" destOrd="0" parTransId="{60EB894E-23B8-409F-B5D3-1A2550F94A3C}" sibTransId="{7B950A89-F5FA-495B-B97C-ED36C002A189}"/>
    <dgm:cxn modelId="{5EA1F1E6-D4DB-403F-8DF6-5FDFC900B067}" srcId="{DA6DD8DE-FC7F-452B-B04E-A159A34E7C31}" destId="{A4AD7045-4316-4A7D-A99F-E9A6BC963DFA}" srcOrd="1" destOrd="0" parTransId="{8F2CDD4E-DBAA-4BA1-9E02-6D76762269D8}" sibTransId="{77B1C2DF-99E2-4796-8114-22D869F9C237}"/>
    <dgm:cxn modelId="{117009FD-8771-4965-872E-ACC7F4BD8280}" type="presOf" srcId="{DA6DD8DE-FC7F-452B-B04E-A159A34E7C31}" destId="{C2699D25-B310-4F93-B544-A3BC6D664E7E}" srcOrd="0" destOrd="0" presId="urn:microsoft.com/office/officeart/2005/8/layout/hierarchy4"/>
    <dgm:cxn modelId="{AAF7C7FD-0A29-435C-8017-91AEBE495AEE}" srcId="{4F852A3F-F295-4D26-BC37-861FB49E5603}" destId="{7057E334-86CE-4EF0-A79A-02E2438A0AF8}" srcOrd="1" destOrd="0" parTransId="{86086A88-3FB5-4C3C-94E2-61E54F226843}" sibTransId="{BB6BF314-6DCA-4F31-A7AE-BD260C044D73}"/>
    <dgm:cxn modelId="{8475B0C5-2DB4-4EC6-9870-568E757AB4C0}" type="presParOf" srcId="{A6A0ABB2-B5A4-49F0-9CA7-5E8E504833FA}" destId="{D8949B79-C703-4791-81AB-137BED069BB4}" srcOrd="0" destOrd="0" presId="urn:microsoft.com/office/officeart/2005/8/layout/hierarchy4"/>
    <dgm:cxn modelId="{4A52530D-F95D-46B1-A3CC-327AE7052B6F}" type="presParOf" srcId="{D8949B79-C703-4791-81AB-137BED069BB4}" destId="{C2699D25-B310-4F93-B544-A3BC6D664E7E}" srcOrd="0" destOrd="0" presId="urn:microsoft.com/office/officeart/2005/8/layout/hierarchy4"/>
    <dgm:cxn modelId="{6356D567-2650-4211-8EC5-BBF234AC7454}" type="presParOf" srcId="{D8949B79-C703-4791-81AB-137BED069BB4}" destId="{81E54541-4D28-464B-8ECD-78AE260AEB79}" srcOrd="1" destOrd="0" presId="urn:microsoft.com/office/officeart/2005/8/layout/hierarchy4"/>
    <dgm:cxn modelId="{3F99ED4E-8D5B-4B69-B5FE-5533C470F0C8}" type="presParOf" srcId="{D8949B79-C703-4791-81AB-137BED069BB4}" destId="{386220C0-86AF-4921-AE24-23FF5DB0F45D}" srcOrd="2" destOrd="0" presId="urn:microsoft.com/office/officeart/2005/8/layout/hierarchy4"/>
    <dgm:cxn modelId="{70EF1900-D7EE-4962-8B5D-8D816D80C327}" type="presParOf" srcId="{386220C0-86AF-4921-AE24-23FF5DB0F45D}" destId="{8742F014-0B2B-4A17-81DA-BFC4E734B6CC}" srcOrd="0" destOrd="0" presId="urn:microsoft.com/office/officeart/2005/8/layout/hierarchy4"/>
    <dgm:cxn modelId="{356B3B4C-0BAB-4B16-9786-1FAE7613781E}" type="presParOf" srcId="{8742F014-0B2B-4A17-81DA-BFC4E734B6CC}" destId="{A602FC61-D741-42B2-86EA-FBF6BC74664E}" srcOrd="0" destOrd="0" presId="urn:microsoft.com/office/officeart/2005/8/layout/hierarchy4"/>
    <dgm:cxn modelId="{C0B8FD20-46B7-40CC-B2B3-992D0645E7AD}" type="presParOf" srcId="{8742F014-0B2B-4A17-81DA-BFC4E734B6CC}" destId="{78094EE0-007D-4428-8E36-C1D7C9F0D92A}" srcOrd="1" destOrd="0" presId="urn:microsoft.com/office/officeart/2005/8/layout/hierarchy4"/>
    <dgm:cxn modelId="{D1477998-00CD-4BB9-9530-D609DF4A529A}" type="presParOf" srcId="{8742F014-0B2B-4A17-81DA-BFC4E734B6CC}" destId="{539E07EA-9549-40A4-8C8E-18050803A7F5}" srcOrd="2" destOrd="0" presId="urn:microsoft.com/office/officeart/2005/8/layout/hierarchy4"/>
    <dgm:cxn modelId="{63A4634F-6D9F-49E5-BD92-76125830F49C}" type="presParOf" srcId="{539E07EA-9549-40A4-8C8E-18050803A7F5}" destId="{9E591796-7674-46AA-9489-D0B1AD2D091A}" srcOrd="0" destOrd="0" presId="urn:microsoft.com/office/officeart/2005/8/layout/hierarchy4"/>
    <dgm:cxn modelId="{C409A427-EDFD-4EB1-A487-BA5B923521C8}" type="presParOf" srcId="{9E591796-7674-46AA-9489-D0B1AD2D091A}" destId="{15C75A56-41BD-4C7A-BE46-CA1A6256BBAF}" srcOrd="0" destOrd="0" presId="urn:microsoft.com/office/officeart/2005/8/layout/hierarchy4"/>
    <dgm:cxn modelId="{D58342AE-A199-42CD-927F-2535126C16DE}" type="presParOf" srcId="{9E591796-7674-46AA-9489-D0B1AD2D091A}" destId="{87AB61BF-F986-4389-BC20-27F152D02C41}" srcOrd="1" destOrd="0" presId="urn:microsoft.com/office/officeart/2005/8/layout/hierarchy4"/>
    <dgm:cxn modelId="{25FC99E4-EB4E-4042-812D-AEDC458DC81C}" type="presParOf" srcId="{9E591796-7674-46AA-9489-D0B1AD2D091A}" destId="{C725820B-D82A-4D49-A265-43A8963BEC09}" srcOrd="2" destOrd="0" presId="urn:microsoft.com/office/officeart/2005/8/layout/hierarchy4"/>
    <dgm:cxn modelId="{07CD3EF1-E423-4031-8AF0-AAFFE8C12DD7}" type="presParOf" srcId="{C725820B-D82A-4D49-A265-43A8963BEC09}" destId="{185274D4-58F3-4533-8025-80B6FB135023}" srcOrd="0" destOrd="0" presId="urn:microsoft.com/office/officeart/2005/8/layout/hierarchy4"/>
    <dgm:cxn modelId="{40D9902F-E1AB-47F8-ADFF-D8962559C11F}" type="presParOf" srcId="{185274D4-58F3-4533-8025-80B6FB135023}" destId="{95DE3BFB-7934-4B97-9F72-E93E9A778F97}" srcOrd="0" destOrd="0" presId="urn:microsoft.com/office/officeart/2005/8/layout/hierarchy4"/>
    <dgm:cxn modelId="{B2ED005B-F971-44BE-8A55-DB36C14DD67A}" type="presParOf" srcId="{185274D4-58F3-4533-8025-80B6FB135023}" destId="{AFECCA21-3372-4927-A4B2-F3E45F11FBE9}" srcOrd="1" destOrd="0" presId="urn:microsoft.com/office/officeart/2005/8/layout/hierarchy4"/>
    <dgm:cxn modelId="{D885EC50-60B5-4873-94B7-7CA5DE79501A}" type="presParOf" srcId="{C725820B-D82A-4D49-A265-43A8963BEC09}" destId="{33498574-6DA6-469E-8879-7710A12FFB59}" srcOrd="1" destOrd="0" presId="urn:microsoft.com/office/officeart/2005/8/layout/hierarchy4"/>
    <dgm:cxn modelId="{98D35D9D-56F4-4C21-8AE2-22263E689A2F}" type="presParOf" srcId="{C725820B-D82A-4D49-A265-43A8963BEC09}" destId="{6DC8DF09-9C73-41C2-A0E1-40EE42B7CB6B}" srcOrd="2" destOrd="0" presId="urn:microsoft.com/office/officeart/2005/8/layout/hierarchy4"/>
    <dgm:cxn modelId="{1CB337E9-B58A-45B7-B200-66DA40A3AB00}" type="presParOf" srcId="{6DC8DF09-9C73-41C2-A0E1-40EE42B7CB6B}" destId="{5B956684-8D5D-489A-A250-B8236E0014A8}" srcOrd="0" destOrd="0" presId="urn:microsoft.com/office/officeart/2005/8/layout/hierarchy4"/>
    <dgm:cxn modelId="{833E0414-1C42-4C04-A39A-C504A518AB0B}" type="presParOf" srcId="{6DC8DF09-9C73-41C2-A0E1-40EE42B7CB6B}" destId="{E44F88E8-E0D9-4FBC-8DAB-1844D1FD303D}" srcOrd="1" destOrd="0" presId="urn:microsoft.com/office/officeart/2005/8/layout/hierarchy4"/>
    <dgm:cxn modelId="{514437D1-E902-4E5C-9C5C-E30853C33911}" type="presParOf" srcId="{C725820B-D82A-4D49-A265-43A8963BEC09}" destId="{5A190F24-D340-4D8A-B30C-0C473F595F02}" srcOrd="3" destOrd="0" presId="urn:microsoft.com/office/officeart/2005/8/layout/hierarchy4"/>
    <dgm:cxn modelId="{F02F3F05-09EA-4E13-B7C5-F3BB3830AD45}" type="presParOf" srcId="{C725820B-D82A-4D49-A265-43A8963BEC09}" destId="{E16D1A08-A8C1-4744-8602-488CDF731109}" srcOrd="4" destOrd="0" presId="urn:microsoft.com/office/officeart/2005/8/layout/hierarchy4"/>
    <dgm:cxn modelId="{CCC1047C-51BC-4B36-B071-EA3F8AD20578}" type="presParOf" srcId="{E16D1A08-A8C1-4744-8602-488CDF731109}" destId="{0AD64BD7-3419-403D-8EB8-FFF10548F72F}" srcOrd="0" destOrd="0" presId="urn:microsoft.com/office/officeart/2005/8/layout/hierarchy4"/>
    <dgm:cxn modelId="{85525C18-D006-45F1-B9F4-F10EEEFA1692}" type="presParOf" srcId="{E16D1A08-A8C1-4744-8602-488CDF731109}" destId="{87B32F5D-5F18-4416-B957-737E0D0263BA}" srcOrd="1" destOrd="0" presId="urn:microsoft.com/office/officeart/2005/8/layout/hierarchy4"/>
    <dgm:cxn modelId="{F3665D3D-1242-4246-B545-7F03E6393728}" type="presParOf" srcId="{539E07EA-9549-40A4-8C8E-18050803A7F5}" destId="{21657B9D-D01C-4E1D-8786-F64133627476}" srcOrd="1" destOrd="0" presId="urn:microsoft.com/office/officeart/2005/8/layout/hierarchy4"/>
    <dgm:cxn modelId="{C6D0D4A7-09EB-489D-B610-8818C7050083}" type="presParOf" srcId="{539E07EA-9549-40A4-8C8E-18050803A7F5}" destId="{FE7BDAD6-F3AD-464E-9935-29BD5D7051A0}" srcOrd="2" destOrd="0" presId="urn:microsoft.com/office/officeart/2005/8/layout/hierarchy4"/>
    <dgm:cxn modelId="{1E1F2F69-305B-48CC-98CB-AD7FF97A64F1}" type="presParOf" srcId="{FE7BDAD6-F3AD-464E-9935-29BD5D7051A0}" destId="{E0C32781-99F0-41C4-9121-2849B86F7966}" srcOrd="0" destOrd="0" presId="urn:microsoft.com/office/officeart/2005/8/layout/hierarchy4"/>
    <dgm:cxn modelId="{9C2B0C64-BBE7-41E8-889A-A96E26056076}" type="presParOf" srcId="{FE7BDAD6-F3AD-464E-9935-29BD5D7051A0}" destId="{0025166A-B4F4-4F22-A7D4-E111DD759D5B}" srcOrd="1" destOrd="0" presId="urn:microsoft.com/office/officeart/2005/8/layout/hierarchy4"/>
    <dgm:cxn modelId="{1270ABB5-F4A7-4525-90F9-DF4B06B9826C}" type="presParOf" srcId="{FE7BDAD6-F3AD-464E-9935-29BD5D7051A0}" destId="{45FE0D59-7012-4D11-BDF4-8470EC43B91C}" srcOrd="2" destOrd="0" presId="urn:microsoft.com/office/officeart/2005/8/layout/hierarchy4"/>
    <dgm:cxn modelId="{3273ACE0-78D3-40D3-8031-BF654BEB7BDF}" type="presParOf" srcId="{45FE0D59-7012-4D11-BDF4-8470EC43B91C}" destId="{36142B76-A9FA-4C65-8C27-C5217B59B8B4}" srcOrd="0" destOrd="0" presId="urn:microsoft.com/office/officeart/2005/8/layout/hierarchy4"/>
    <dgm:cxn modelId="{FA24F35D-0C6B-4E1B-9772-12D129AA3E4D}" type="presParOf" srcId="{36142B76-A9FA-4C65-8C27-C5217B59B8B4}" destId="{21F4F1F0-F253-44FE-9DB2-A9292933C00F}" srcOrd="0" destOrd="0" presId="urn:microsoft.com/office/officeart/2005/8/layout/hierarchy4"/>
    <dgm:cxn modelId="{600194B4-8C49-4089-B60D-B3A9828BA313}" type="presParOf" srcId="{36142B76-A9FA-4C65-8C27-C5217B59B8B4}" destId="{02797ABD-510E-4FBF-8324-D957FD04D53B}" srcOrd="1" destOrd="0" presId="urn:microsoft.com/office/officeart/2005/8/layout/hierarchy4"/>
    <dgm:cxn modelId="{B8121CC2-565C-4628-BBA3-187C9FB147E0}" type="presParOf" srcId="{45FE0D59-7012-4D11-BDF4-8470EC43B91C}" destId="{91285728-2152-4577-9F5A-106F09674ECC}" srcOrd="1" destOrd="0" presId="urn:microsoft.com/office/officeart/2005/8/layout/hierarchy4"/>
    <dgm:cxn modelId="{8EDEC2E5-2A05-40E5-A32D-B76B13D8C7CB}" type="presParOf" srcId="{45FE0D59-7012-4D11-BDF4-8470EC43B91C}" destId="{EFA9008D-ABF0-4685-838E-ADF72C4AEE98}" srcOrd="2" destOrd="0" presId="urn:microsoft.com/office/officeart/2005/8/layout/hierarchy4"/>
    <dgm:cxn modelId="{8F00B55C-E244-4602-8900-F2690335D8D6}" type="presParOf" srcId="{EFA9008D-ABF0-4685-838E-ADF72C4AEE98}" destId="{EA4A46F5-B29E-44D2-AC92-0D27F4ACAAF5}" srcOrd="0" destOrd="0" presId="urn:microsoft.com/office/officeart/2005/8/layout/hierarchy4"/>
    <dgm:cxn modelId="{49F0D989-CFBD-4F5F-A7B1-6C009F91471C}" type="presParOf" srcId="{EFA9008D-ABF0-4685-838E-ADF72C4AEE98}" destId="{19B7EA03-4B03-4D89-B85E-96DF4372A01B}" srcOrd="1" destOrd="0" presId="urn:microsoft.com/office/officeart/2005/8/layout/hierarchy4"/>
    <dgm:cxn modelId="{11F984F2-D081-4C68-89B8-74B8FAB8FB14}" type="presParOf" srcId="{45FE0D59-7012-4D11-BDF4-8470EC43B91C}" destId="{E7E7A413-B065-40EC-8FD3-D0F5F6CC6B11}" srcOrd="3" destOrd="0" presId="urn:microsoft.com/office/officeart/2005/8/layout/hierarchy4"/>
    <dgm:cxn modelId="{9F5F3B4D-5A76-485B-90CF-475CAC074BC5}" type="presParOf" srcId="{45FE0D59-7012-4D11-BDF4-8470EC43B91C}" destId="{DF845B02-8042-4B04-9EBB-DE71BEE20401}" srcOrd="4" destOrd="0" presId="urn:microsoft.com/office/officeart/2005/8/layout/hierarchy4"/>
    <dgm:cxn modelId="{C56B4EEC-B138-40B2-B85E-07C378713E39}" type="presParOf" srcId="{DF845B02-8042-4B04-9EBB-DE71BEE20401}" destId="{617D7112-0F1E-43EF-B245-9DBF358CAD83}" srcOrd="0" destOrd="0" presId="urn:microsoft.com/office/officeart/2005/8/layout/hierarchy4"/>
    <dgm:cxn modelId="{72C399BC-5422-47C0-B3C4-203ED6FE1934}" type="presParOf" srcId="{DF845B02-8042-4B04-9EBB-DE71BEE20401}" destId="{13014449-59D0-4BB1-AF3A-75645825F794}" srcOrd="1" destOrd="0" presId="urn:microsoft.com/office/officeart/2005/8/layout/hierarchy4"/>
    <dgm:cxn modelId="{28799169-ABC8-4EAF-972D-C7CFD290545A}" type="presParOf" srcId="{45FE0D59-7012-4D11-BDF4-8470EC43B91C}" destId="{C7FAE27C-D05A-491C-A32B-312BA4CB9840}" srcOrd="5" destOrd="0" presId="urn:microsoft.com/office/officeart/2005/8/layout/hierarchy4"/>
    <dgm:cxn modelId="{22DC925A-811F-4C42-9922-F937410921F7}" type="presParOf" srcId="{45FE0D59-7012-4D11-BDF4-8470EC43B91C}" destId="{6ED2ADB7-8859-4FB9-8BD1-77D34BB69070}" srcOrd="6" destOrd="0" presId="urn:microsoft.com/office/officeart/2005/8/layout/hierarchy4"/>
    <dgm:cxn modelId="{D7434711-444B-4EF3-AB96-1242C99D2516}" type="presParOf" srcId="{6ED2ADB7-8859-4FB9-8BD1-77D34BB69070}" destId="{B57984DC-F00A-4270-818C-A0A5C038F00B}" srcOrd="0" destOrd="0" presId="urn:microsoft.com/office/officeart/2005/8/layout/hierarchy4"/>
    <dgm:cxn modelId="{7237EC61-18B5-4EE4-835E-2E9BA17EE893}" type="presParOf" srcId="{6ED2ADB7-8859-4FB9-8BD1-77D34BB69070}" destId="{3AFB6F02-8952-4B14-9BEC-F25244BCC0BC}" srcOrd="1" destOrd="0" presId="urn:microsoft.com/office/officeart/2005/8/layout/hierarchy4"/>
    <dgm:cxn modelId="{31A02BEE-23FE-48AA-80E6-8C5CD5805933}" type="presParOf" srcId="{386220C0-86AF-4921-AE24-23FF5DB0F45D}" destId="{2CDB36FE-B988-40E4-BB89-4F61A196D270}" srcOrd="1" destOrd="0" presId="urn:microsoft.com/office/officeart/2005/8/layout/hierarchy4"/>
    <dgm:cxn modelId="{FEEA31F0-BE8D-433A-BBF2-E4A7F2A08CD5}" type="presParOf" srcId="{386220C0-86AF-4921-AE24-23FF5DB0F45D}" destId="{193C4D5C-5097-4ED1-B524-0EA25DF14297}" srcOrd="2" destOrd="0" presId="urn:microsoft.com/office/officeart/2005/8/layout/hierarchy4"/>
    <dgm:cxn modelId="{F9634DEF-CC97-4CC1-BFEC-0235126BF8FA}" type="presParOf" srcId="{193C4D5C-5097-4ED1-B524-0EA25DF14297}" destId="{28333D32-8A5A-4E03-8F86-832F9AD45C88}" srcOrd="0" destOrd="0" presId="urn:microsoft.com/office/officeart/2005/8/layout/hierarchy4"/>
    <dgm:cxn modelId="{BB470A9A-282E-44DA-A306-8B599EBFE935}" type="presParOf" srcId="{193C4D5C-5097-4ED1-B524-0EA25DF14297}" destId="{F1DCA46C-CA82-44A8-9E32-8F55C84112F9}"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DF7935-B000-4CFC-BCBA-6B5E0B22799E}"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cs-CZ"/>
        </a:p>
      </dgm:t>
    </dgm:pt>
    <dgm:pt modelId="{1E202B16-B5F2-495E-964D-818343872FC3}">
      <dgm:prSet phldrT="[Text]"/>
      <dgm:spPr/>
      <dgm:t>
        <a:bodyPr/>
        <a:lstStyle/>
        <a:p>
          <a:r>
            <a:rPr lang="cs-CZ" dirty="0"/>
            <a:t>Obsahové náležitosti</a:t>
          </a:r>
        </a:p>
      </dgm:t>
    </dgm:pt>
    <dgm:pt modelId="{B6A301FA-7934-4898-BDDD-6296B674C068}" type="parTrans" cxnId="{5373EDBB-E38B-4B92-A2BB-5C320492290F}">
      <dgm:prSet/>
      <dgm:spPr/>
      <dgm:t>
        <a:bodyPr/>
        <a:lstStyle/>
        <a:p>
          <a:endParaRPr lang="cs-CZ"/>
        </a:p>
      </dgm:t>
    </dgm:pt>
    <dgm:pt modelId="{98315CD5-EA33-492A-B66D-1329D4654611}" type="sibTrans" cxnId="{5373EDBB-E38B-4B92-A2BB-5C320492290F}">
      <dgm:prSet/>
      <dgm:spPr/>
      <dgm:t>
        <a:bodyPr/>
        <a:lstStyle/>
        <a:p>
          <a:endParaRPr lang="cs-CZ"/>
        </a:p>
      </dgm:t>
    </dgm:pt>
    <dgm:pt modelId="{0EA78B75-D197-40E2-B037-563C32CBDB2F}">
      <dgm:prSet phldrT="[Text]"/>
      <dgm:spPr/>
      <dgm:t>
        <a:bodyPr/>
        <a:lstStyle/>
        <a:p>
          <a:r>
            <a:rPr lang="cs-CZ" dirty="0"/>
            <a:t>nezbytné (esenciální)</a:t>
          </a:r>
        </a:p>
      </dgm:t>
    </dgm:pt>
    <dgm:pt modelId="{C809B5A7-C1BF-4FC8-8CB9-D3AB617BBCED}" type="parTrans" cxnId="{12E41337-E452-43CD-82E8-CB83D49C3257}">
      <dgm:prSet/>
      <dgm:spPr/>
      <dgm:t>
        <a:bodyPr/>
        <a:lstStyle/>
        <a:p>
          <a:endParaRPr lang="cs-CZ"/>
        </a:p>
      </dgm:t>
    </dgm:pt>
    <dgm:pt modelId="{C883D381-42BC-49F3-8E71-DE5543286813}" type="sibTrans" cxnId="{12E41337-E452-43CD-82E8-CB83D49C3257}">
      <dgm:prSet/>
      <dgm:spPr/>
      <dgm:t>
        <a:bodyPr/>
        <a:lstStyle/>
        <a:p>
          <a:endParaRPr lang="cs-CZ"/>
        </a:p>
      </dgm:t>
    </dgm:pt>
    <dgm:pt modelId="{60E139BA-16D0-4B62-81E6-C894A7168FE5}">
      <dgm:prSet phldrT="[Text]"/>
      <dgm:spPr/>
      <dgm:t>
        <a:bodyPr/>
        <a:lstStyle/>
        <a:p>
          <a:r>
            <a:rPr lang="cs-CZ" dirty="0"/>
            <a:t>§ 34 odst. 1 ZP</a:t>
          </a:r>
        </a:p>
      </dgm:t>
    </dgm:pt>
    <dgm:pt modelId="{8B151660-D994-4866-8A34-1D73E504A5EA}" type="parTrans" cxnId="{0313B86E-420E-49E4-B625-C60D5C15BD37}">
      <dgm:prSet/>
      <dgm:spPr/>
      <dgm:t>
        <a:bodyPr/>
        <a:lstStyle/>
        <a:p>
          <a:endParaRPr lang="cs-CZ"/>
        </a:p>
      </dgm:t>
    </dgm:pt>
    <dgm:pt modelId="{1F7F77EB-F993-483E-8413-5F3F6A21AF7C}" type="sibTrans" cxnId="{0313B86E-420E-49E4-B625-C60D5C15BD37}">
      <dgm:prSet/>
      <dgm:spPr/>
      <dgm:t>
        <a:bodyPr/>
        <a:lstStyle/>
        <a:p>
          <a:endParaRPr lang="cs-CZ"/>
        </a:p>
      </dgm:t>
    </dgm:pt>
    <dgm:pt modelId="{BA7C6477-69F1-4B1B-91EE-A9EDAF31A883}">
      <dgm:prSet phldrT="[Text]"/>
      <dgm:spPr/>
      <dgm:t>
        <a:bodyPr/>
        <a:lstStyle/>
        <a:p>
          <a:r>
            <a:rPr lang="cs-CZ" dirty="0"/>
            <a:t>doplňkové</a:t>
          </a:r>
        </a:p>
      </dgm:t>
    </dgm:pt>
    <dgm:pt modelId="{60F3B73E-74C4-4B3F-93F5-A09E27AC0BCE}" type="parTrans" cxnId="{1C60F234-2C5D-409B-991B-97BE628794B3}">
      <dgm:prSet/>
      <dgm:spPr/>
      <dgm:t>
        <a:bodyPr/>
        <a:lstStyle/>
        <a:p>
          <a:endParaRPr lang="cs-CZ"/>
        </a:p>
      </dgm:t>
    </dgm:pt>
    <dgm:pt modelId="{10C704FF-87FD-405B-8017-3A1F7780AD44}" type="sibTrans" cxnId="{1C60F234-2C5D-409B-991B-97BE628794B3}">
      <dgm:prSet/>
      <dgm:spPr/>
      <dgm:t>
        <a:bodyPr/>
        <a:lstStyle/>
        <a:p>
          <a:endParaRPr lang="cs-CZ"/>
        </a:p>
      </dgm:t>
    </dgm:pt>
    <dgm:pt modelId="{9CFDF94A-44A9-4500-A19F-9379A6FB472D}" type="pres">
      <dgm:prSet presAssocID="{B0DF7935-B000-4CFC-BCBA-6B5E0B22799E}" presName="Name0" presStyleCnt="0">
        <dgm:presLayoutVars>
          <dgm:chPref val="1"/>
          <dgm:dir/>
          <dgm:animOne val="branch"/>
          <dgm:animLvl val="lvl"/>
          <dgm:resizeHandles/>
        </dgm:presLayoutVars>
      </dgm:prSet>
      <dgm:spPr/>
    </dgm:pt>
    <dgm:pt modelId="{2A8E5F34-E055-44A7-BC8D-26EAE6C31AD9}" type="pres">
      <dgm:prSet presAssocID="{1E202B16-B5F2-495E-964D-818343872FC3}" presName="vertOne" presStyleCnt="0"/>
      <dgm:spPr/>
    </dgm:pt>
    <dgm:pt modelId="{38DF1931-83F6-4426-A61E-B125B27523EA}" type="pres">
      <dgm:prSet presAssocID="{1E202B16-B5F2-495E-964D-818343872FC3}" presName="txOne" presStyleLbl="node0" presStyleIdx="0" presStyleCnt="1" custLinFactNeighborX="-912" custLinFactNeighborY="-46893">
        <dgm:presLayoutVars>
          <dgm:chPref val="3"/>
        </dgm:presLayoutVars>
      </dgm:prSet>
      <dgm:spPr/>
    </dgm:pt>
    <dgm:pt modelId="{44120E67-4717-463B-A7CF-A3FDEBEF6E16}" type="pres">
      <dgm:prSet presAssocID="{1E202B16-B5F2-495E-964D-818343872FC3}" presName="parTransOne" presStyleCnt="0"/>
      <dgm:spPr/>
    </dgm:pt>
    <dgm:pt modelId="{B06877F8-377B-49AB-AD2B-B41D26966CF4}" type="pres">
      <dgm:prSet presAssocID="{1E202B16-B5F2-495E-964D-818343872FC3}" presName="horzOne" presStyleCnt="0"/>
      <dgm:spPr/>
    </dgm:pt>
    <dgm:pt modelId="{B6E3AEAB-2140-4D4C-973D-29D1979FF202}" type="pres">
      <dgm:prSet presAssocID="{0EA78B75-D197-40E2-B037-563C32CBDB2F}" presName="vertTwo" presStyleCnt="0"/>
      <dgm:spPr/>
    </dgm:pt>
    <dgm:pt modelId="{C1FE82EE-F83C-48B5-A544-DF985757B44C}" type="pres">
      <dgm:prSet presAssocID="{0EA78B75-D197-40E2-B037-563C32CBDB2F}" presName="txTwo" presStyleLbl="node2" presStyleIdx="0" presStyleCnt="2">
        <dgm:presLayoutVars>
          <dgm:chPref val="3"/>
        </dgm:presLayoutVars>
      </dgm:prSet>
      <dgm:spPr/>
    </dgm:pt>
    <dgm:pt modelId="{568C8864-224B-43B1-858D-6F034B8420E9}" type="pres">
      <dgm:prSet presAssocID="{0EA78B75-D197-40E2-B037-563C32CBDB2F}" presName="parTransTwo" presStyleCnt="0"/>
      <dgm:spPr/>
    </dgm:pt>
    <dgm:pt modelId="{5670AE6B-89DC-4C41-8659-161ED1DF889C}" type="pres">
      <dgm:prSet presAssocID="{0EA78B75-D197-40E2-B037-563C32CBDB2F}" presName="horzTwo" presStyleCnt="0"/>
      <dgm:spPr/>
    </dgm:pt>
    <dgm:pt modelId="{2D0C8FE3-AE22-481E-9C11-09CE2FB4A646}" type="pres">
      <dgm:prSet presAssocID="{60E139BA-16D0-4B62-81E6-C894A7168FE5}" presName="vertThree" presStyleCnt="0"/>
      <dgm:spPr/>
    </dgm:pt>
    <dgm:pt modelId="{088B0A67-793B-4E88-8266-903DE8680FAC}" type="pres">
      <dgm:prSet presAssocID="{60E139BA-16D0-4B62-81E6-C894A7168FE5}" presName="txThree" presStyleLbl="node3" presStyleIdx="0" presStyleCnt="1">
        <dgm:presLayoutVars>
          <dgm:chPref val="3"/>
        </dgm:presLayoutVars>
      </dgm:prSet>
      <dgm:spPr/>
    </dgm:pt>
    <dgm:pt modelId="{14C0AFBB-ABC2-4864-BF02-5725B83E4869}" type="pres">
      <dgm:prSet presAssocID="{60E139BA-16D0-4B62-81E6-C894A7168FE5}" presName="horzThree" presStyleCnt="0"/>
      <dgm:spPr/>
    </dgm:pt>
    <dgm:pt modelId="{E967B4D3-6366-4995-94C0-31E6E6184280}" type="pres">
      <dgm:prSet presAssocID="{C883D381-42BC-49F3-8E71-DE5543286813}" presName="sibSpaceTwo" presStyleCnt="0"/>
      <dgm:spPr/>
    </dgm:pt>
    <dgm:pt modelId="{89D716A6-9BD5-43E0-BB0C-B3EBA76B372D}" type="pres">
      <dgm:prSet presAssocID="{BA7C6477-69F1-4B1B-91EE-A9EDAF31A883}" presName="vertTwo" presStyleCnt="0"/>
      <dgm:spPr/>
    </dgm:pt>
    <dgm:pt modelId="{D03EEB08-041A-4CEC-AC8C-AB1979F26806}" type="pres">
      <dgm:prSet presAssocID="{BA7C6477-69F1-4B1B-91EE-A9EDAF31A883}" presName="txTwo" presStyleLbl="node2" presStyleIdx="1" presStyleCnt="2">
        <dgm:presLayoutVars>
          <dgm:chPref val="3"/>
        </dgm:presLayoutVars>
      </dgm:prSet>
      <dgm:spPr/>
    </dgm:pt>
    <dgm:pt modelId="{15E03258-C1F5-435E-AE1C-9A3B9317CAAD}" type="pres">
      <dgm:prSet presAssocID="{BA7C6477-69F1-4B1B-91EE-A9EDAF31A883}" presName="horzTwo" presStyleCnt="0"/>
      <dgm:spPr/>
    </dgm:pt>
  </dgm:ptLst>
  <dgm:cxnLst>
    <dgm:cxn modelId="{1C60F234-2C5D-409B-991B-97BE628794B3}" srcId="{1E202B16-B5F2-495E-964D-818343872FC3}" destId="{BA7C6477-69F1-4B1B-91EE-A9EDAF31A883}" srcOrd="1" destOrd="0" parTransId="{60F3B73E-74C4-4B3F-93F5-A09E27AC0BCE}" sibTransId="{10C704FF-87FD-405B-8017-3A1F7780AD44}"/>
    <dgm:cxn modelId="{12E41337-E452-43CD-82E8-CB83D49C3257}" srcId="{1E202B16-B5F2-495E-964D-818343872FC3}" destId="{0EA78B75-D197-40E2-B037-563C32CBDB2F}" srcOrd="0" destOrd="0" parTransId="{C809B5A7-C1BF-4FC8-8CB9-D3AB617BBCED}" sibTransId="{C883D381-42BC-49F3-8E71-DE5543286813}"/>
    <dgm:cxn modelId="{0313B86E-420E-49E4-B625-C60D5C15BD37}" srcId="{0EA78B75-D197-40E2-B037-563C32CBDB2F}" destId="{60E139BA-16D0-4B62-81E6-C894A7168FE5}" srcOrd="0" destOrd="0" parTransId="{8B151660-D994-4866-8A34-1D73E504A5EA}" sibTransId="{1F7F77EB-F993-483E-8413-5F3F6A21AF7C}"/>
    <dgm:cxn modelId="{85DD5089-DC9E-4E93-8450-65BF98780D80}" type="presOf" srcId="{BA7C6477-69F1-4B1B-91EE-A9EDAF31A883}" destId="{D03EEB08-041A-4CEC-AC8C-AB1979F26806}" srcOrd="0" destOrd="0" presId="urn:microsoft.com/office/officeart/2005/8/layout/hierarchy4"/>
    <dgm:cxn modelId="{67EAB7A1-59DB-4901-B543-C6B3570BC8B1}" type="presOf" srcId="{0EA78B75-D197-40E2-B037-563C32CBDB2F}" destId="{C1FE82EE-F83C-48B5-A544-DF985757B44C}" srcOrd="0" destOrd="0" presId="urn:microsoft.com/office/officeart/2005/8/layout/hierarchy4"/>
    <dgm:cxn modelId="{92373FB2-20CD-4966-B5B8-7C5083DE53E7}" type="presOf" srcId="{1E202B16-B5F2-495E-964D-818343872FC3}" destId="{38DF1931-83F6-4426-A61E-B125B27523EA}" srcOrd="0" destOrd="0" presId="urn:microsoft.com/office/officeart/2005/8/layout/hierarchy4"/>
    <dgm:cxn modelId="{5373EDBB-E38B-4B92-A2BB-5C320492290F}" srcId="{B0DF7935-B000-4CFC-BCBA-6B5E0B22799E}" destId="{1E202B16-B5F2-495E-964D-818343872FC3}" srcOrd="0" destOrd="0" parTransId="{B6A301FA-7934-4898-BDDD-6296B674C068}" sibTransId="{98315CD5-EA33-492A-B66D-1329D4654611}"/>
    <dgm:cxn modelId="{5FF150DB-8307-494D-B291-F221A26000F0}" type="presOf" srcId="{B0DF7935-B000-4CFC-BCBA-6B5E0B22799E}" destId="{9CFDF94A-44A9-4500-A19F-9379A6FB472D}" srcOrd="0" destOrd="0" presId="urn:microsoft.com/office/officeart/2005/8/layout/hierarchy4"/>
    <dgm:cxn modelId="{F61991E0-ECB2-473A-9C64-534E3651773C}" type="presOf" srcId="{60E139BA-16D0-4B62-81E6-C894A7168FE5}" destId="{088B0A67-793B-4E88-8266-903DE8680FAC}" srcOrd="0" destOrd="0" presId="urn:microsoft.com/office/officeart/2005/8/layout/hierarchy4"/>
    <dgm:cxn modelId="{2B7A1F3B-56D2-4249-875E-81E182DCC031}" type="presParOf" srcId="{9CFDF94A-44A9-4500-A19F-9379A6FB472D}" destId="{2A8E5F34-E055-44A7-BC8D-26EAE6C31AD9}" srcOrd="0" destOrd="0" presId="urn:microsoft.com/office/officeart/2005/8/layout/hierarchy4"/>
    <dgm:cxn modelId="{558C2D81-ED81-4684-AA67-2D8B0DD89F8A}" type="presParOf" srcId="{2A8E5F34-E055-44A7-BC8D-26EAE6C31AD9}" destId="{38DF1931-83F6-4426-A61E-B125B27523EA}" srcOrd="0" destOrd="0" presId="urn:microsoft.com/office/officeart/2005/8/layout/hierarchy4"/>
    <dgm:cxn modelId="{74A2B2DA-A0A5-4BFE-B21B-833B80D427ED}" type="presParOf" srcId="{2A8E5F34-E055-44A7-BC8D-26EAE6C31AD9}" destId="{44120E67-4717-463B-A7CF-A3FDEBEF6E16}" srcOrd="1" destOrd="0" presId="urn:microsoft.com/office/officeart/2005/8/layout/hierarchy4"/>
    <dgm:cxn modelId="{00252F36-8C2C-49B1-AAA9-51CABF347E5A}" type="presParOf" srcId="{2A8E5F34-E055-44A7-BC8D-26EAE6C31AD9}" destId="{B06877F8-377B-49AB-AD2B-B41D26966CF4}" srcOrd="2" destOrd="0" presId="urn:microsoft.com/office/officeart/2005/8/layout/hierarchy4"/>
    <dgm:cxn modelId="{BB983541-DF22-4D0E-A84D-30373F7B7513}" type="presParOf" srcId="{B06877F8-377B-49AB-AD2B-B41D26966CF4}" destId="{B6E3AEAB-2140-4D4C-973D-29D1979FF202}" srcOrd="0" destOrd="0" presId="urn:microsoft.com/office/officeart/2005/8/layout/hierarchy4"/>
    <dgm:cxn modelId="{7A68BE7F-B642-4E7D-8B1D-E3C644D9B81E}" type="presParOf" srcId="{B6E3AEAB-2140-4D4C-973D-29D1979FF202}" destId="{C1FE82EE-F83C-48B5-A544-DF985757B44C}" srcOrd="0" destOrd="0" presId="urn:microsoft.com/office/officeart/2005/8/layout/hierarchy4"/>
    <dgm:cxn modelId="{8C6E6C40-7BF2-4163-B7E1-C1B4F4F5E5B1}" type="presParOf" srcId="{B6E3AEAB-2140-4D4C-973D-29D1979FF202}" destId="{568C8864-224B-43B1-858D-6F034B8420E9}" srcOrd="1" destOrd="0" presId="urn:microsoft.com/office/officeart/2005/8/layout/hierarchy4"/>
    <dgm:cxn modelId="{AB960A43-407B-4E1D-AF50-AB4C448F9038}" type="presParOf" srcId="{B6E3AEAB-2140-4D4C-973D-29D1979FF202}" destId="{5670AE6B-89DC-4C41-8659-161ED1DF889C}" srcOrd="2" destOrd="0" presId="urn:microsoft.com/office/officeart/2005/8/layout/hierarchy4"/>
    <dgm:cxn modelId="{FBEFFAB1-58C1-48C1-A5FF-57872809A8A4}" type="presParOf" srcId="{5670AE6B-89DC-4C41-8659-161ED1DF889C}" destId="{2D0C8FE3-AE22-481E-9C11-09CE2FB4A646}" srcOrd="0" destOrd="0" presId="urn:microsoft.com/office/officeart/2005/8/layout/hierarchy4"/>
    <dgm:cxn modelId="{C77F03AC-553F-4313-B392-4AB12367AA6F}" type="presParOf" srcId="{2D0C8FE3-AE22-481E-9C11-09CE2FB4A646}" destId="{088B0A67-793B-4E88-8266-903DE8680FAC}" srcOrd="0" destOrd="0" presId="urn:microsoft.com/office/officeart/2005/8/layout/hierarchy4"/>
    <dgm:cxn modelId="{0B25AC61-F34D-4816-8D55-CB077703FD76}" type="presParOf" srcId="{2D0C8FE3-AE22-481E-9C11-09CE2FB4A646}" destId="{14C0AFBB-ABC2-4864-BF02-5725B83E4869}" srcOrd="1" destOrd="0" presId="urn:microsoft.com/office/officeart/2005/8/layout/hierarchy4"/>
    <dgm:cxn modelId="{3151A6A5-AD2A-42B2-936A-A67608CDFCA0}" type="presParOf" srcId="{B06877F8-377B-49AB-AD2B-B41D26966CF4}" destId="{E967B4D3-6366-4995-94C0-31E6E6184280}" srcOrd="1" destOrd="0" presId="urn:microsoft.com/office/officeart/2005/8/layout/hierarchy4"/>
    <dgm:cxn modelId="{746725BF-AE4B-4A72-8B74-FF8CDB08F8F6}" type="presParOf" srcId="{B06877F8-377B-49AB-AD2B-B41D26966CF4}" destId="{89D716A6-9BD5-43E0-BB0C-B3EBA76B372D}" srcOrd="2" destOrd="0" presId="urn:microsoft.com/office/officeart/2005/8/layout/hierarchy4"/>
    <dgm:cxn modelId="{D5CD92B7-DF8A-4D98-A696-29A958305655}" type="presParOf" srcId="{89D716A6-9BD5-43E0-BB0C-B3EBA76B372D}" destId="{D03EEB08-041A-4CEC-AC8C-AB1979F26806}" srcOrd="0" destOrd="0" presId="urn:microsoft.com/office/officeart/2005/8/layout/hierarchy4"/>
    <dgm:cxn modelId="{CDF30275-84C3-4B5E-A22A-C94C4F00CD63}" type="presParOf" srcId="{89D716A6-9BD5-43E0-BB0C-B3EBA76B372D}" destId="{15E03258-C1F5-435E-AE1C-9A3B9317CAAD}"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A95BDB-9156-4394-8F0D-0954D0A97CD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DA7CD77-7C22-4DF7-844D-3251EE82149F}">
      <dgm:prSet phldrT="[Text]"/>
      <dgm:spPr/>
      <dgm:t>
        <a:bodyPr/>
        <a:lstStyle/>
        <a:p>
          <a:r>
            <a:rPr lang="cs-CZ" dirty="0"/>
            <a:t>ujednání o době trvání pracovního poměru</a:t>
          </a:r>
        </a:p>
      </dgm:t>
    </dgm:pt>
    <dgm:pt modelId="{668FB393-5AF6-4768-9968-DD4015A6A669}" type="parTrans" cxnId="{7A6539DC-E17E-48EB-9038-237EC0D4C63A}">
      <dgm:prSet/>
      <dgm:spPr/>
      <dgm:t>
        <a:bodyPr/>
        <a:lstStyle/>
        <a:p>
          <a:endParaRPr lang="cs-CZ"/>
        </a:p>
      </dgm:t>
    </dgm:pt>
    <dgm:pt modelId="{9372533B-0908-4825-8AA5-59889F2A24BD}" type="sibTrans" cxnId="{7A6539DC-E17E-48EB-9038-237EC0D4C63A}">
      <dgm:prSet/>
      <dgm:spPr/>
      <dgm:t>
        <a:bodyPr/>
        <a:lstStyle/>
        <a:p>
          <a:endParaRPr lang="cs-CZ"/>
        </a:p>
      </dgm:t>
    </dgm:pt>
    <dgm:pt modelId="{F9C61D1C-1344-4FF7-ACD2-144DEF485973}">
      <dgm:prSet phldrT="[Text]"/>
      <dgm:spPr/>
      <dgm:t>
        <a:bodyPr/>
        <a:lstStyle/>
        <a:p>
          <a:r>
            <a:rPr lang="cs-CZ" dirty="0"/>
            <a:t>ujednání o zkušební době</a:t>
          </a:r>
        </a:p>
      </dgm:t>
    </dgm:pt>
    <dgm:pt modelId="{D4BDF611-1DDF-4994-819F-0C2105E303F0}" type="parTrans" cxnId="{02179B77-8D43-4709-8A2D-0D9EE76EB27D}">
      <dgm:prSet/>
      <dgm:spPr/>
      <dgm:t>
        <a:bodyPr/>
        <a:lstStyle/>
        <a:p>
          <a:endParaRPr lang="cs-CZ"/>
        </a:p>
      </dgm:t>
    </dgm:pt>
    <dgm:pt modelId="{98088F3A-0869-44DF-A230-DC2EF60867AD}" type="sibTrans" cxnId="{02179B77-8D43-4709-8A2D-0D9EE76EB27D}">
      <dgm:prSet/>
      <dgm:spPr/>
      <dgm:t>
        <a:bodyPr/>
        <a:lstStyle/>
        <a:p>
          <a:endParaRPr lang="cs-CZ"/>
        </a:p>
      </dgm:t>
    </dgm:pt>
    <dgm:pt modelId="{F6C1EE0D-6EEC-401E-B3B5-9CC5822E5EA8}">
      <dgm:prSet phldrT="[Text]"/>
      <dgm:spPr/>
      <dgm:t>
        <a:bodyPr/>
        <a:lstStyle/>
        <a:p>
          <a:r>
            <a:rPr lang="cs-CZ" dirty="0"/>
            <a:t>…</a:t>
          </a:r>
        </a:p>
      </dgm:t>
    </dgm:pt>
    <dgm:pt modelId="{67239884-AD26-410E-B304-71833474A215}" type="parTrans" cxnId="{DF60EE77-03F1-47AD-9FD7-A75506E0F7DA}">
      <dgm:prSet/>
      <dgm:spPr/>
      <dgm:t>
        <a:bodyPr/>
        <a:lstStyle/>
        <a:p>
          <a:endParaRPr lang="cs-CZ"/>
        </a:p>
      </dgm:t>
    </dgm:pt>
    <dgm:pt modelId="{0446E279-E7A7-4986-9386-167D43F7C67D}" type="sibTrans" cxnId="{DF60EE77-03F1-47AD-9FD7-A75506E0F7DA}">
      <dgm:prSet/>
      <dgm:spPr/>
      <dgm:t>
        <a:bodyPr/>
        <a:lstStyle/>
        <a:p>
          <a:endParaRPr lang="cs-CZ"/>
        </a:p>
      </dgm:t>
    </dgm:pt>
    <dgm:pt modelId="{44BDA854-4097-4913-B846-25E35246D141}">
      <dgm:prSet/>
      <dgm:spPr/>
      <dgm:t>
        <a:bodyPr/>
        <a:lstStyle/>
        <a:p>
          <a:r>
            <a:rPr lang="cs-CZ" dirty="0"/>
            <a:t>ujednání o kratší pracovní době</a:t>
          </a:r>
        </a:p>
      </dgm:t>
    </dgm:pt>
    <dgm:pt modelId="{1E4D96CF-1FB1-4DC0-AA16-A7CBA4D49EEF}" type="parTrans" cxnId="{1ED81D78-185E-468F-A91F-41DE209821CB}">
      <dgm:prSet/>
      <dgm:spPr/>
      <dgm:t>
        <a:bodyPr/>
        <a:lstStyle/>
        <a:p>
          <a:endParaRPr lang="cs-CZ"/>
        </a:p>
      </dgm:t>
    </dgm:pt>
    <dgm:pt modelId="{0E45C037-040E-4D88-A9FB-0C9C488E4573}" type="sibTrans" cxnId="{1ED81D78-185E-468F-A91F-41DE209821CB}">
      <dgm:prSet/>
      <dgm:spPr/>
      <dgm:t>
        <a:bodyPr/>
        <a:lstStyle/>
        <a:p>
          <a:endParaRPr lang="cs-CZ"/>
        </a:p>
      </dgm:t>
    </dgm:pt>
    <dgm:pt modelId="{7B995DB0-F859-40C9-941A-330D9C2A5E8D}">
      <dgm:prSet/>
      <dgm:spPr/>
      <dgm:t>
        <a:bodyPr/>
        <a:lstStyle/>
        <a:p>
          <a:r>
            <a:rPr lang="cs-CZ" dirty="0"/>
            <a:t>ujednání mzdová</a:t>
          </a:r>
        </a:p>
      </dgm:t>
    </dgm:pt>
    <dgm:pt modelId="{B9D3EC4A-B8D9-48BC-83DF-124EDAE0A395}" type="parTrans" cxnId="{9B325053-61C1-4174-B730-56884E0A5018}">
      <dgm:prSet/>
      <dgm:spPr/>
      <dgm:t>
        <a:bodyPr/>
        <a:lstStyle/>
        <a:p>
          <a:endParaRPr lang="cs-CZ"/>
        </a:p>
      </dgm:t>
    </dgm:pt>
    <dgm:pt modelId="{AB4CE59E-91AE-4C80-8B6D-588655BCFDD1}" type="sibTrans" cxnId="{9B325053-61C1-4174-B730-56884E0A5018}">
      <dgm:prSet/>
      <dgm:spPr/>
      <dgm:t>
        <a:bodyPr/>
        <a:lstStyle/>
        <a:p>
          <a:endParaRPr lang="cs-CZ"/>
        </a:p>
      </dgm:t>
    </dgm:pt>
    <dgm:pt modelId="{17F99180-E157-4119-9881-FCB8EFEC752F}">
      <dgm:prSet/>
      <dgm:spPr/>
      <dgm:t>
        <a:bodyPr/>
        <a:lstStyle/>
        <a:p>
          <a:r>
            <a:rPr lang="cs-CZ" dirty="0"/>
            <a:t>ujednání o konkurenční doložce</a:t>
          </a:r>
        </a:p>
      </dgm:t>
    </dgm:pt>
    <dgm:pt modelId="{2BE5B046-F8AA-4D98-B3C6-AC9B7B4A89B7}" type="parTrans" cxnId="{635DB91B-56E1-438D-BF9C-7DDD00148D6E}">
      <dgm:prSet/>
      <dgm:spPr/>
      <dgm:t>
        <a:bodyPr/>
        <a:lstStyle/>
        <a:p>
          <a:endParaRPr lang="cs-CZ"/>
        </a:p>
      </dgm:t>
    </dgm:pt>
    <dgm:pt modelId="{ECBAA3BD-DB57-45EE-9995-CD37594ACB42}" type="sibTrans" cxnId="{635DB91B-56E1-438D-BF9C-7DDD00148D6E}">
      <dgm:prSet/>
      <dgm:spPr/>
      <dgm:t>
        <a:bodyPr/>
        <a:lstStyle/>
        <a:p>
          <a:endParaRPr lang="cs-CZ"/>
        </a:p>
      </dgm:t>
    </dgm:pt>
    <dgm:pt modelId="{746529ED-F6DF-4602-B74B-CF7E0C81F36C}">
      <dgm:prSet/>
      <dgm:spPr/>
      <dgm:t>
        <a:bodyPr/>
        <a:lstStyle/>
        <a:p>
          <a:r>
            <a:rPr lang="cs-CZ" dirty="0"/>
            <a:t>ujednání o možnosti vysílat zaměstnance na pracovní cestu</a:t>
          </a:r>
        </a:p>
      </dgm:t>
    </dgm:pt>
    <dgm:pt modelId="{8FC42C4E-AE32-43E3-924A-17D9F88DE8EE}" type="parTrans" cxnId="{631C6E8D-6F30-468B-9F6F-C23412497ACB}">
      <dgm:prSet/>
      <dgm:spPr/>
      <dgm:t>
        <a:bodyPr/>
        <a:lstStyle/>
        <a:p>
          <a:endParaRPr lang="cs-CZ"/>
        </a:p>
      </dgm:t>
    </dgm:pt>
    <dgm:pt modelId="{A0C5DB8F-274B-47B9-99D8-78D311D48770}" type="sibTrans" cxnId="{631C6E8D-6F30-468B-9F6F-C23412497ACB}">
      <dgm:prSet/>
      <dgm:spPr/>
      <dgm:t>
        <a:bodyPr/>
        <a:lstStyle/>
        <a:p>
          <a:endParaRPr lang="cs-CZ"/>
        </a:p>
      </dgm:t>
    </dgm:pt>
    <dgm:pt modelId="{3353D7BA-7AB8-48F8-BD94-D9BA5525B30E}" type="pres">
      <dgm:prSet presAssocID="{B9A95BDB-9156-4394-8F0D-0954D0A97CDF}" presName="diagram" presStyleCnt="0">
        <dgm:presLayoutVars>
          <dgm:dir/>
          <dgm:resizeHandles val="exact"/>
        </dgm:presLayoutVars>
      </dgm:prSet>
      <dgm:spPr/>
    </dgm:pt>
    <dgm:pt modelId="{ADFE9713-4B2B-4BA9-9F4B-0F1BA8C86549}" type="pres">
      <dgm:prSet presAssocID="{ADA7CD77-7C22-4DF7-844D-3251EE82149F}" presName="node" presStyleLbl="node1" presStyleIdx="0" presStyleCnt="7">
        <dgm:presLayoutVars>
          <dgm:bulletEnabled val="1"/>
        </dgm:presLayoutVars>
      </dgm:prSet>
      <dgm:spPr/>
    </dgm:pt>
    <dgm:pt modelId="{DCEB08E8-BC64-4E75-A095-161C9852331B}" type="pres">
      <dgm:prSet presAssocID="{9372533B-0908-4825-8AA5-59889F2A24BD}" presName="sibTrans" presStyleCnt="0"/>
      <dgm:spPr/>
    </dgm:pt>
    <dgm:pt modelId="{E3C86264-769D-4867-A691-7CDE0D8F9F32}" type="pres">
      <dgm:prSet presAssocID="{F9C61D1C-1344-4FF7-ACD2-144DEF485973}" presName="node" presStyleLbl="node1" presStyleIdx="1" presStyleCnt="7">
        <dgm:presLayoutVars>
          <dgm:bulletEnabled val="1"/>
        </dgm:presLayoutVars>
      </dgm:prSet>
      <dgm:spPr/>
    </dgm:pt>
    <dgm:pt modelId="{053ED284-9225-4BDC-8B28-BA807C5B92CC}" type="pres">
      <dgm:prSet presAssocID="{98088F3A-0869-44DF-A230-DC2EF60867AD}" presName="sibTrans" presStyleCnt="0"/>
      <dgm:spPr/>
    </dgm:pt>
    <dgm:pt modelId="{8797455F-BEC6-47FA-986A-D7A677756050}" type="pres">
      <dgm:prSet presAssocID="{44BDA854-4097-4913-B846-25E35246D141}" presName="node" presStyleLbl="node1" presStyleIdx="2" presStyleCnt="7">
        <dgm:presLayoutVars>
          <dgm:bulletEnabled val="1"/>
        </dgm:presLayoutVars>
      </dgm:prSet>
      <dgm:spPr/>
    </dgm:pt>
    <dgm:pt modelId="{0EF9E03A-691B-4709-B760-720E0C4E45AB}" type="pres">
      <dgm:prSet presAssocID="{0E45C037-040E-4D88-A9FB-0C9C488E4573}" presName="sibTrans" presStyleCnt="0"/>
      <dgm:spPr/>
    </dgm:pt>
    <dgm:pt modelId="{D118BCA5-E3CD-49D5-BA19-6B5CF8F98C67}" type="pres">
      <dgm:prSet presAssocID="{7B995DB0-F859-40C9-941A-330D9C2A5E8D}" presName="node" presStyleLbl="node1" presStyleIdx="3" presStyleCnt="7">
        <dgm:presLayoutVars>
          <dgm:bulletEnabled val="1"/>
        </dgm:presLayoutVars>
      </dgm:prSet>
      <dgm:spPr/>
    </dgm:pt>
    <dgm:pt modelId="{0C641660-6BF9-429F-83C7-81B6F8C8B264}" type="pres">
      <dgm:prSet presAssocID="{AB4CE59E-91AE-4C80-8B6D-588655BCFDD1}" presName="sibTrans" presStyleCnt="0"/>
      <dgm:spPr/>
    </dgm:pt>
    <dgm:pt modelId="{3C604CE4-83D5-46D5-A3AA-21978D254A02}" type="pres">
      <dgm:prSet presAssocID="{17F99180-E157-4119-9881-FCB8EFEC752F}" presName="node" presStyleLbl="node1" presStyleIdx="4" presStyleCnt="7">
        <dgm:presLayoutVars>
          <dgm:bulletEnabled val="1"/>
        </dgm:presLayoutVars>
      </dgm:prSet>
      <dgm:spPr/>
    </dgm:pt>
    <dgm:pt modelId="{2FA922F9-7B86-41F1-9FE3-C3A893D79EEB}" type="pres">
      <dgm:prSet presAssocID="{ECBAA3BD-DB57-45EE-9995-CD37594ACB42}" presName="sibTrans" presStyleCnt="0"/>
      <dgm:spPr/>
    </dgm:pt>
    <dgm:pt modelId="{FDC00612-1B64-4E49-9CB2-AC083016AD38}" type="pres">
      <dgm:prSet presAssocID="{746529ED-F6DF-4602-B74B-CF7E0C81F36C}" presName="node" presStyleLbl="node1" presStyleIdx="5" presStyleCnt="7">
        <dgm:presLayoutVars>
          <dgm:bulletEnabled val="1"/>
        </dgm:presLayoutVars>
      </dgm:prSet>
      <dgm:spPr/>
    </dgm:pt>
    <dgm:pt modelId="{1ED79AA4-0E89-4FA5-8F3F-ED8D2BF98313}" type="pres">
      <dgm:prSet presAssocID="{A0C5DB8F-274B-47B9-99D8-78D311D48770}" presName="sibTrans" presStyleCnt="0"/>
      <dgm:spPr/>
    </dgm:pt>
    <dgm:pt modelId="{6A9BECBD-5D8F-42BF-92E1-836CD89BEA0A}" type="pres">
      <dgm:prSet presAssocID="{F6C1EE0D-6EEC-401E-B3B5-9CC5822E5EA8}" presName="node" presStyleLbl="node1" presStyleIdx="6" presStyleCnt="7">
        <dgm:presLayoutVars>
          <dgm:bulletEnabled val="1"/>
        </dgm:presLayoutVars>
      </dgm:prSet>
      <dgm:spPr/>
    </dgm:pt>
  </dgm:ptLst>
  <dgm:cxnLst>
    <dgm:cxn modelId="{635DB91B-56E1-438D-BF9C-7DDD00148D6E}" srcId="{B9A95BDB-9156-4394-8F0D-0954D0A97CDF}" destId="{17F99180-E157-4119-9881-FCB8EFEC752F}" srcOrd="4" destOrd="0" parTransId="{2BE5B046-F8AA-4D98-B3C6-AC9B7B4A89B7}" sibTransId="{ECBAA3BD-DB57-45EE-9995-CD37594ACB42}"/>
    <dgm:cxn modelId="{DED9D96B-97C2-4A72-AE17-11410EAB7A72}" type="presOf" srcId="{ADA7CD77-7C22-4DF7-844D-3251EE82149F}" destId="{ADFE9713-4B2B-4BA9-9F4B-0F1BA8C86549}" srcOrd="0" destOrd="0" presId="urn:microsoft.com/office/officeart/2005/8/layout/default"/>
    <dgm:cxn modelId="{1DCD544C-20AC-4C06-8A0B-89A0FC051559}" type="presOf" srcId="{B9A95BDB-9156-4394-8F0D-0954D0A97CDF}" destId="{3353D7BA-7AB8-48F8-BD94-D9BA5525B30E}" srcOrd="0" destOrd="0" presId="urn:microsoft.com/office/officeart/2005/8/layout/default"/>
    <dgm:cxn modelId="{9B325053-61C1-4174-B730-56884E0A5018}" srcId="{B9A95BDB-9156-4394-8F0D-0954D0A97CDF}" destId="{7B995DB0-F859-40C9-941A-330D9C2A5E8D}" srcOrd="3" destOrd="0" parTransId="{B9D3EC4A-B8D9-48BC-83DF-124EDAE0A395}" sibTransId="{AB4CE59E-91AE-4C80-8B6D-588655BCFDD1}"/>
    <dgm:cxn modelId="{02179B77-8D43-4709-8A2D-0D9EE76EB27D}" srcId="{B9A95BDB-9156-4394-8F0D-0954D0A97CDF}" destId="{F9C61D1C-1344-4FF7-ACD2-144DEF485973}" srcOrd="1" destOrd="0" parTransId="{D4BDF611-1DDF-4994-819F-0C2105E303F0}" sibTransId="{98088F3A-0869-44DF-A230-DC2EF60867AD}"/>
    <dgm:cxn modelId="{DF60EE77-03F1-47AD-9FD7-A75506E0F7DA}" srcId="{B9A95BDB-9156-4394-8F0D-0954D0A97CDF}" destId="{F6C1EE0D-6EEC-401E-B3B5-9CC5822E5EA8}" srcOrd="6" destOrd="0" parTransId="{67239884-AD26-410E-B304-71833474A215}" sibTransId="{0446E279-E7A7-4986-9386-167D43F7C67D}"/>
    <dgm:cxn modelId="{1ED81D78-185E-468F-A91F-41DE209821CB}" srcId="{B9A95BDB-9156-4394-8F0D-0954D0A97CDF}" destId="{44BDA854-4097-4913-B846-25E35246D141}" srcOrd="2" destOrd="0" parTransId="{1E4D96CF-1FB1-4DC0-AA16-A7CBA4D49EEF}" sibTransId="{0E45C037-040E-4D88-A9FB-0C9C488E4573}"/>
    <dgm:cxn modelId="{5D46617F-CCDA-4801-8478-6B46596E38A0}" type="presOf" srcId="{44BDA854-4097-4913-B846-25E35246D141}" destId="{8797455F-BEC6-47FA-986A-D7A677756050}" srcOrd="0" destOrd="0" presId="urn:microsoft.com/office/officeart/2005/8/layout/default"/>
    <dgm:cxn modelId="{49520E86-C6CA-458D-94AE-4939B901E7F3}" type="presOf" srcId="{F9C61D1C-1344-4FF7-ACD2-144DEF485973}" destId="{E3C86264-769D-4867-A691-7CDE0D8F9F32}" srcOrd="0" destOrd="0" presId="urn:microsoft.com/office/officeart/2005/8/layout/default"/>
    <dgm:cxn modelId="{631C6E8D-6F30-468B-9F6F-C23412497ACB}" srcId="{B9A95BDB-9156-4394-8F0D-0954D0A97CDF}" destId="{746529ED-F6DF-4602-B74B-CF7E0C81F36C}" srcOrd="5" destOrd="0" parTransId="{8FC42C4E-AE32-43E3-924A-17D9F88DE8EE}" sibTransId="{A0C5DB8F-274B-47B9-99D8-78D311D48770}"/>
    <dgm:cxn modelId="{1C9F0FAE-84AA-45A4-B2A7-00119386561A}" type="presOf" srcId="{17F99180-E157-4119-9881-FCB8EFEC752F}" destId="{3C604CE4-83D5-46D5-A3AA-21978D254A02}" srcOrd="0" destOrd="0" presId="urn:microsoft.com/office/officeart/2005/8/layout/default"/>
    <dgm:cxn modelId="{A6159EC5-A965-48A4-AB10-2E29CC4191EB}" type="presOf" srcId="{746529ED-F6DF-4602-B74B-CF7E0C81F36C}" destId="{FDC00612-1B64-4E49-9CB2-AC083016AD38}" srcOrd="0" destOrd="0" presId="urn:microsoft.com/office/officeart/2005/8/layout/default"/>
    <dgm:cxn modelId="{7A6539DC-E17E-48EB-9038-237EC0D4C63A}" srcId="{B9A95BDB-9156-4394-8F0D-0954D0A97CDF}" destId="{ADA7CD77-7C22-4DF7-844D-3251EE82149F}" srcOrd="0" destOrd="0" parTransId="{668FB393-5AF6-4768-9968-DD4015A6A669}" sibTransId="{9372533B-0908-4825-8AA5-59889F2A24BD}"/>
    <dgm:cxn modelId="{E21911DF-4426-43CF-8AC4-4E75C348CC44}" type="presOf" srcId="{F6C1EE0D-6EEC-401E-B3B5-9CC5822E5EA8}" destId="{6A9BECBD-5D8F-42BF-92E1-836CD89BEA0A}" srcOrd="0" destOrd="0" presId="urn:microsoft.com/office/officeart/2005/8/layout/default"/>
    <dgm:cxn modelId="{55C699F4-3D2E-4221-A667-AA64D3002307}" type="presOf" srcId="{7B995DB0-F859-40C9-941A-330D9C2A5E8D}" destId="{D118BCA5-E3CD-49D5-BA19-6B5CF8F98C67}" srcOrd="0" destOrd="0" presId="urn:microsoft.com/office/officeart/2005/8/layout/default"/>
    <dgm:cxn modelId="{0140B0A0-5186-4083-9E1B-3451FCE8A9E3}" type="presParOf" srcId="{3353D7BA-7AB8-48F8-BD94-D9BA5525B30E}" destId="{ADFE9713-4B2B-4BA9-9F4B-0F1BA8C86549}" srcOrd="0" destOrd="0" presId="urn:microsoft.com/office/officeart/2005/8/layout/default"/>
    <dgm:cxn modelId="{F93EA1C6-D82B-4F0D-A3EA-1E8C519B9AF9}" type="presParOf" srcId="{3353D7BA-7AB8-48F8-BD94-D9BA5525B30E}" destId="{DCEB08E8-BC64-4E75-A095-161C9852331B}" srcOrd="1" destOrd="0" presId="urn:microsoft.com/office/officeart/2005/8/layout/default"/>
    <dgm:cxn modelId="{91DBBBEC-8A54-4CF1-A6E8-9027F9A90130}" type="presParOf" srcId="{3353D7BA-7AB8-48F8-BD94-D9BA5525B30E}" destId="{E3C86264-769D-4867-A691-7CDE0D8F9F32}" srcOrd="2" destOrd="0" presId="urn:microsoft.com/office/officeart/2005/8/layout/default"/>
    <dgm:cxn modelId="{C146754D-C64D-4483-B701-BEB000979DB8}" type="presParOf" srcId="{3353D7BA-7AB8-48F8-BD94-D9BA5525B30E}" destId="{053ED284-9225-4BDC-8B28-BA807C5B92CC}" srcOrd="3" destOrd="0" presId="urn:microsoft.com/office/officeart/2005/8/layout/default"/>
    <dgm:cxn modelId="{1E97B634-AB17-43F8-B6F0-240F8BCCC260}" type="presParOf" srcId="{3353D7BA-7AB8-48F8-BD94-D9BA5525B30E}" destId="{8797455F-BEC6-47FA-986A-D7A677756050}" srcOrd="4" destOrd="0" presId="urn:microsoft.com/office/officeart/2005/8/layout/default"/>
    <dgm:cxn modelId="{EAC9F78E-7C9C-45EB-99E8-6B9FEB27E41D}" type="presParOf" srcId="{3353D7BA-7AB8-48F8-BD94-D9BA5525B30E}" destId="{0EF9E03A-691B-4709-B760-720E0C4E45AB}" srcOrd="5" destOrd="0" presId="urn:microsoft.com/office/officeart/2005/8/layout/default"/>
    <dgm:cxn modelId="{4000748A-7477-494E-815B-E98F145C8E7C}" type="presParOf" srcId="{3353D7BA-7AB8-48F8-BD94-D9BA5525B30E}" destId="{D118BCA5-E3CD-49D5-BA19-6B5CF8F98C67}" srcOrd="6" destOrd="0" presId="urn:microsoft.com/office/officeart/2005/8/layout/default"/>
    <dgm:cxn modelId="{68F2346A-5827-479C-B40B-99CFF01D77E8}" type="presParOf" srcId="{3353D7BA-7AB8-48F8-BD94-D9BA5525B30E}" destId="{0C641660-6BF9-429F-83C7-81B6F8C8B264}" srcOrd="7" destOrd="0" presId="urn:microsoft.com/office/officeart/2005/8/layout/default"/>
    <dgm:cxn modelId="{7EFB96A3-F7AC-4635-9AA4-DDB04DDDDB87}" type="presParOf" srcId="{3353D7BA-7AB8-48F8-BD94-D9BA5525B30E}" destId="{3C604CE4-83D5-46D5-A3AA-21978D254A02}" srcOrd="8" destOrd="0" presId="urn:microsoft.com/office/officeart/2005/8/layout/default"/>
    <dgm:cxn modelId="{14889C0D-6316-4D3E-BCCD-F6BF9960E04D}" type="presParOf" srcId="{3353D7BA-7AB8-48F8-BD94-D9BA5525B30E}" destId="{2FA922F9-7B86-41F1-9FE3-C3A893D79EEB}" srcOrd="9" destOrd="0" presId="urn:microsoft.com/office/officeart/2005/8/layout/default"/>
    <dgm:cxn modelId="{F73FB01D-A39E-4967-BAE3-37D6C570939C}" type="presParOf" srcId="{3353D7BA-7AB8-48F8-BD94-D9BA5525B30E}" destId="{FDC00612-1B64-4E49-9CB2-AC083016AD38}" srcOrd="10" destOrd="0" presId="urn:microsoft.com/office/officeart/2005/8/layout/default"/>
    <dgm:cxn modelId="{9FA03D32-DE8C-4347-8D22-C915F2325370}" type="presParOf" srcId="{3353D7BA-7AB8-48F8-BD94-D9BA5525B30E}" destId="{1ED79AA4-0E89-4FA5-8F3F-ED8D2BF98313}" srcOrd="11" destOrd="0" presId="urn:microsoft.com/office/officeart/2005/8/layout/default"/>
    <dgm:cxn modelId="{9E7E6E76-69F2-4F5C-B6C0-D3752D0A766C}" type="presParOf" srcId="{3353D7BA-7AB8-48F8-BD94-D9BA5525B30E}" destId="{6A9BECBD-5D8F-42BF-92E1-836CD89BEA0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D8DF3-CB0A-48E2-B3EC-A8FD1A236060}">
      <dsp:nvSpPr>
        <dsp:cNvPr id="0" name=""/>
        <dsp:cNvSpPr/>
      </dsp:nvSpPr>
      <dsp:spPr>
        <a:xfrm>
          <a:off x="4064000" y="2459823"/>
          <a:ext cx="2875309" cy="499020"/>
        </a:xfrm>
        <a:custGeom>
          <a:avLst/>
          <a:gdLst/>
          <a:ahLst/>
          <a:cxnLst/>
          <a:rect l="0" t="0" r="0" b="0"/>
          <a:pathLst>
            <a:path>
              <a:moveTo>
                <a:pt x="0" y="0"/>
              </a:moveTo>
              <a:lnTo>
                <a:pt x="0" y="249510"/>
              </a:lnTo>
              <a:lnTo>
                <a:pt x="2875309" y="249510"/>
              </a:lnTo>
              <a:lnTo>
                <a:pt x="2875309" y="4990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371290-56ED-43D3-A8AE-EB1F63EAA91D}">
      <dsp:nvSpPr>
        <dsp:cNvPr id="0" name=""/>
        <dsp:cNvSpPr/>
      </dsp:nvSpPr>
      <dsp:spPr>
        <a:xfrm>
          <a:off x="4018280" y="2459823"/>
          <a:ext cx="91440" cy="499020"/>
        </a:xfrm>
        <a:custGeom>
          <a:avLst/>
          <a:gdLst/>
          <a:ahLst/>
          <a:cxnLst/>
          <a:rect l="0" t="0" r="0" b="0"/>
          <a:pathLst>
            <a:path>
              <a:moveTo>
                <a:pt x="45720" y="0"/>
              </a:moveTo>
              <a:lnTo>
                <a:pt x="45720" y="4990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3777DF-1CE3-44BB-AC7D-B4C7779A95D5}">
      <dsp:nvSpPr>
        <dsp:cNvPr id="0" name=""/>
        <dsp:cNvSpPr/>
      </dsp:nvSpPr>
      <dsp:spPr>
        <a:xfrm>
          <a:off x="1188690" y="2459823"/>
          <a:ext cx="2875309" cy="499020"/>
        </a:xfrm>
        <a:custGeom>
          <a:avLst/>
          <a:gdLst/>
          <a:ahLst/>
          <a:cxnLst/>
          <a:rect l="0" t="0" r="0" b="0"/>
          <a:pathLst>
            <a:path>
              <a:moveTo>
                <a:pt x="2875309" y="0"/>
              </a:moveTo>
              <a:lnTo>
                <a:pt x="2875309" y="249510"/>
              </a:lnTo>
              <a:lnTo>
                <a:pt x="0" y="249510"/>
              </a:lnTo>
              <a:lnTo>
                <a:pt x="0" y="4990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4E32A-7C22-4392-AF99-53D0DB505F06}">
      <dsp:nvSpPr>
        <dsp:cNvPr id="0" name=""/>
        <dsp:cNvSpPr/>
      </dsp:nvSpPr>
      <dsp:spPr>
        <a:xfrm>
          <a:off x="2875855" y="1271678"/>
          <a:ext cx="2376289" cy="11881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t>Systém pracovního práva</a:t>
          </a:r>
        </a:p>
      </dsp:txBody>
      <dsp:txXfrm>
        <a:off x="2875855" y="1271678"/>
        <a:ext cx="2376289" cy="1188144"/>
      </dsp:txXfrm>
    </dsp:sp>
    <dsp:sp modelId="{CE7C2FE2-939C-4337-B8DF-4FEBE6609B65}">
      <dsp:nvSpPr>
        <dsp:cNvPr id="0" name=""/>
        <dsp:cNvSpPr/>
      </dsp:nvSpPr>
      <dsp:spPr>
        <a:xfrm>
          <a:off x="545" y="2958843"/>
          <a:ext cx="2376289" cy="11881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t>individuální pracovní právo</a:t>
          </a:r>
        </a:p>
      </dsp:txBody>
      <dsp:txXfrm>
        <a:off x="545" y="2958843"/>
        <a:ext cx="2376289" cy="1188144"/>
      </dsp:txXfrm>
    </dsp:sp>
    <dsp:sp modelId="{BF633DDA-0524-427E-BE99-A51E2F41AFEE}">
      <dsp:nvSpPr>
        <dsp:cNvPr id="0" name=""/>
        <dsp:cNvSpPr/>
      </dsp:nvSpPr>
      <dsp:spPr>
        <a:xfrm>
          <a:off x="2875855" y="2958843"/>
          <a:ext cx="2376289" cy="11881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t>kolektivní pracovní právo</a:t>
          </a:r>
        </a:p>
      </dsp:txBody>
      <dsp:txXfrm>
        <a:off x="2875855" y="2958843"/>
        <a:ext cx="2376289" cy="1188144"/>
      </dsp:txXfrm>
    </dsp:sp>
    <dsp:sp modelId="{1C1DC19A-0EBF-4AEA-B7C1-1F8753DCA97D}">
      <dsp:nvSpPr>
        <dsp:cNvPr id="0" name=""/>
        <dsp:cNvSpPr/>
      </dsp:nvSpPr>
      <dsp:spPr>
        <a:xfrm>
          <a:off x="5751165" y="2958843"/>
          <a:ext cx="2376289" cy="11881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kern="1200" dirty="0"/>
            <a:t>vztahy zaměstnanosti</a:t>
          </a:r>
        </a:p>
      </dsp:txBody>
      <dsp:txXfrm>
        <a:off x="5751165" y="2958843"/>
        <a:ext cx="2376289" cy="1188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699D25-B310-4F93-B544-A3BC6D664E7E}">
      <dsp:nvSpPr>
        <dsp:cNvPr id="0" name=""/>
        <dsp:cNvSpPr/>
      </dsp:nvSpPr>
      <dsp:spPr>
        <a:xfrm>
          <a:off x="1414" y="2037"/>
          <a:ext cx="10749309"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cs-CZ" sz="4500" kern="1200" dirty="0">
              <a:latin typeface="Arial" panose="020B0604020202020204" pitchFamily="34" charset="0"/>
              <a:cs typeface="Arial" panose="020B0604020202020204" pitchFamily="34" charset="0"/>
            </a:rPr>
            <a:t>pracovněprávní vztahy</a:t>
          </a:r>
        </a:p>
      </dsp:txBody>
      <dsp:txXfrm>
        <a:off x="30670" y="31293"/>
        <a:ext cx="10690797" cy="940363"/>
      </dsp:txXfrm>
    </dsp:sp>
    <dsp:sp modelId="{A602FC61-D741-42B2-86EA-FBF6BC74664E}">
      <dsp:nvSpPr>
        <dsp:cNvPr id="0" name=""/>
        <dsp:cNvSpPr/>
      </dsp:nvSpPr>
      <dsp:spPr>
        <a:xfrm>
          <a:off x="1414" y="1137330"/>
          <a:ext cx="9333655"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a:latin typeface="Arial" panose="020B0604020202020204" pitchFamily="34" charset="0"/>
              <a:cs typeface="Arial" panose="020B0604020202020204" pitchFamily="34" charset="0"/>
            </a:rPr>
            <a:t>individuální</a:t>
          </a:r>
        </a:p>
      </dsp:txBody>
      <dsp:txXfrm>
        <a:off x="30670" y="1166586"/>
        <a:ext cx="9275143" cy="940363"/>
      </dsp:txXfrm>
    </dsp:sp>
    <dsp:sp modelId="{15C75A56-41BD-4C7A-BE46-CA1A6256BBAF}">
      <dsp:nvSpPr>
        <dsp:cNvPr id="0" name=""/>
        <dsp:cNvSpPr/>
      </dsp:nvSpPr>
      <dsp:spPr>
        <a:xfrm>
          <a:off x="1414" y="2272623"/>
          <a:ext cx="3972712"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a:latin typeface="Arial" panose="020B0604020202020204" pitchFamily="34" charset="0"/>
              <a:cs typeface="Arial" panose="020B0604020202020204" pitchFamily="34" charset="0"/>
            </a:rPr>
            <a:t>základní</a:t>
          </a:r>
        </a:p>
      </dsp:txBody>
      <dsp:txXfrm>
        <a:off x="30670" y="2301879"/>
        <a:ext cx="3914200" cy="940363"/>
      </dsp:txXfrm>
    </dsp:sp>
    <dsp:sp modelId="{95DE3BFB-7934-4B97-9F72-E93E9A778F97}">
      <dsp:nvSpPr>
        <dsp:cNvPr id="0" name=""/>
        <dsp:cNvSpPr/>
      </dsp:nvSpPr>
      <dsp:spPr>
        <a:xfrm>
          <a:off x="1414" y="3407916"/>
          <a:ext cx="1305954"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latin typeface="Arial" panose="020B0604020202020204" pitchFamily="34" charset="0"/>
              <a:cs typeface="Arial" panose="020B0604020202020204" pitchFamily="34" charset="0"/>
            </a:rPr>
            <a:t>pracovní poměr</a:t>
          </a:r>
        </a:p>
      </dsp:txBody>
      <dsp:txXfrm>
        <a:off x="30670" y="3437172"/>
        <a:ext cx="1247442" cy="940363"/>
      </dsp:txXfrm>
    </dsp:sp>
    <dsp:sp modelId="{5B956684-8D5D-489A-A250-B8236E0014A8}">
      <dsp:nvSpPr>
        <dsp:cNvPr id="0" name=""/>
        <dsp:cNvSpPr/>
      </dsp:nvSpPr>
      <dsp:spPr>
        <a:xfrm>
          <a:off x="1334793" y="3407916"/>
          <a:ext cx="1305954"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latin typeface="Arial" panose="020B0604020202020204" pitchFamily="34" charset="0"/>
              <a:cs typeface="Arial" panose="020B0604020202020204" pitchFamily="34" charset="0"/>
            </a:rPr>
            <a:t>vztah založený dohodou o provedení práce</a:t>
          </a:r>
        </a:p>
      </dsp:txBody>
      <dsp:txXfrm>
        <a:off x="1364049" y="3437172"/>
        <a:ext cx="1247442" cy="940363"/>
      </dsp:txXfrm>
    </dsp:sp>
    <dsp:sp modelId="{0AD64BD7-3419-403D-8EB8-FFF10548F72F}">
      <dsp:nvSpPr>
        <dsp:cNvPr id="0" name=""/>
        <dsp:cNvSpPr/>
      </dsp:nvSpPr>
      <dsp:spPr>
        <a:xfrm>
          <a:off x="2668172" y="3407916"/>
          <a:ext cx="1305954"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latin typeface="Arial" panose="020B0604020202020204" pitchFamily="34" charset="0"/>
              <a:cs typeface="Arial" panose="020B0604020202020204" pitchFamily="34" charset="0"/>
            </a:rPr>
            <a:t>vztah založený dohodou o pracovní činnosti</a:t>
          </a:r>
        </a:p>
      </dsp:txBody>
      <dsp:txXfrm>
        <a:off x="2697428" y="3437172"/>
        <a:ext cx="1247442" cy="940363"/>
      </dsp:txXfrm>
    </dsp:sp>
    <dsp:sp modelId="{E0C32781-99F0-41C4-9121-2849B86F7966}">
      <dsp:nvSpPr>
        <dsp:cNvPr id="0" name=""/>
        <dsp:cNvSpPr/>
      </dsp:nvSpPr>
      <dsp:spPr>
        <a:xfrm>
          <a:off x="4028977" y="2272623"/>
          <a:ext cx="5306092"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a:latin typeface="Arial" panose="020B0604020202020204" pitchFamily="34" charset="0"/>
              <a:cs typeface="Arial" panose="020B0604020202020204" pitchFamily="34" charset="0"/>
            </a:rPr>
            <a:t>odvozené</a:t>
          </a:r>
        </a:p>
      </dsp:txBody>
      <dsp:txXfrm>
        <a:off x="4058233" y="2301879"/>
        <a:ext cx="5247580" cy="940363"/>
      </dsp:txXfrm>
    </dsp:sp>
    <dsp:sp modelId="{21F4F1F0-F253-44FE-9DB2-A9292933C00F}">
      <dsp:nvSpPr>
        <dsp:cNvPr id="0" name=""/>
        <dsp:cNvSpPr/>
      </dsp:nvSpPr>
      <dsp:spPr>
        <a:xfrm>
          <a:off x="4028977" y="3407916"/>
          <a:ext cx="1305954"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latin typeface="Arial" panose="020B0604020202020204" pitchFamily="34" charset="0"/>
              <a:cs typeface="Arial" panose="020B0604020202020204" pitchFamily="34" charset="0"/>
            </a:rPr>
            <a:t>předsmluvní</a:t>
          </a:r>
        </a:p>
      </dsp:txBody>
      <dsp:txXfrm>
        <a:off x="4058233" y="3437172"/>
        <a:ext cx="1247442" cy="940363"/>
      </dsp:txXfrm>
    </dsp:sp>
    <dsp:sp modelId="{EA4A46F5-B29E-44D2-AC92-0D27F4ACAAF5}">
      <dsp:nvSpPr>
        <dsp:cNvPr id="0" name=""/>
        <dsp:cNvSpPr/>
      </dsp:nvSpPr>
      <dsp:spPr>
        <a:xfrm>
          <a:off x="5362356" y="3407916"/>
          <a:ext cx="1305954" cy="998875"/>
        </a:xfrm>
        <a:prstGeom prst="roundRect">
          <a:avLst>
            <a:gd name="adj" fmla="val 10000"/>
          </a:avLst>
        </a:prstGeom>
        <a:solidFill>
          <a:srgbClr val="0000D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dirty="0">
              <a:latin typeface="Arial" panose="020B0604020202020204" pitchFamily="34" charset="0"/>
              <a:cs typeface="Arial" panose="020B0604020202020204" pitchFamily="34" charset="0"/>
            </a:rPr>
            <a:t>odpovědnostní</a:t>
          </a:r>
        </a:p>
      </dsp:txBody>
      <dsp:txXfrm>
        <a:off x="5391612" y="3437172"/>
        <a:ext cx="1247442" cy="940363"/>
      </dsp:txXfrm>
    </dsp:sp>
    <dsp:sp modelId="{617D7112-0F1E-43EF-B245-9DBF358CAD83}">
      <dsp:nvSpPr>
        <dsp:cNvPr id="0" name=""/>
        <dsp:cNvSpPr/>
      </dsp:nvSpPr>
      <dsp:spPr>
        <a:xfrm>
          <a:off x="6695735" y="3407916"/>
          <a:ext cx="1305954"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latin typeface="Arial" panose="020B0604020202020204" pitchFamily="34" charset="0"/>
              <a:cs typeface="Arial" panose="020B0604020202020204" pitchFamily="34" charset="0"/>
            </a:rPr>
            <a:t>kontrolní</a:t>
          </a:r>
        </a:p>
      </dsp:txBody>
      <dsp:txXfrm>
        <a:off x="6724991" y="3437172"/>
        <a:ext cx="1247442" cy="940363"/>
      </dsp:txXfrm>
    </dsp:sp>
    <dsp:sp modelId="{B57984DC-F00A-4270-818C-A0A5C038F00B}">
      <dsp:nvSpPr>
        <dsp:cNvPr id="0" name=""/>
        <dsp:cNvSpPr/>
      </dsp:nvSpPr>
      <dsp:spPr>
        <a:xfrm>
          <a:off x="8029115" y="3407916"/>
          <a:ext cx="1305954" cy="9988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latin typeface="Arial" panose="020B0604020202020204" pitchFamily="34" charset="0"/>
              <a:cs typeface="Arial" panose="020B0604020202020204" pitchFamily="34" charset="0"/>
            </a:rPr>
            <a:t>na úseku zaměstnanosti</a:t>
          </a:r>
        </a:p>
      </dsp:txBody>
      <dsp:txXfrm>
        <a:off x="8058371" y="3437172"/>
        <a:ext cx="1247442" cy="940363"/>
      </dsp:txXfrm>
    </dsp:sp>
    <dsp:sp modelId="{28333D32-8A5A-4E03-8F86-832F9AD45C88}">
      <dsp:nvSpPr>
        <dsp:cNvPr id="0" name=""/>
        <dsp:cNvSpPr/>
      </dsp:nvSpPr>
      <dsp:spPr>
        <a:xfrm>
          <a:off x="9444769" y="1137330"/>
          <a:ext cx="1305954" cy="998875"/>
        </a:xfrm>
        <a:prstGeom prst="roundRect">
          <a:avLst>
            <a:gd name="adj" fmla="val 10000"/>
          </a:avLst>
        </a:prstGeom>
        <a:solidFill>
          <a:srgbClr val="0000D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a:latin typeface="Arial" panose="020B0604020202020204" pitchFamily="34" charset="0"/>
              <a:cs typeface="Arial" panose="020B0604020202020204" pitchFamily="34" charset="0"/>
            </a:rPr>
            <a:t>kolektivní</a:t>
          </a:r>
        </a:p>
      </dsp:txBody>
      <dsp:txXfrm>
        <a:off x="9474025" y="1166586"/>
        <a:ext cx="1247442" cy="9403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F1931-83F6-4426-A61E-B125B27523EA}">
      <dsp:nvSpPr>
        <dsp:cNvPr id="0" name=""/>
        <dsp:cNvSpPr/>
      </dsp:nvSpPr>
      <dsp:spPr>
        <a:xfrm>
          <a:off x="0" y="0"/>
          <a:ext cx="8272836" cy="12613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r>
            <a:rPr lang="cs-CZ" sz="5700" kern="1200" dirty="0"/>
            <a:t>Obsahové náležitosti</a:t>
          </a:r>
        </a:p>
      </dsp:txBody>
      <dsp:txXfrm>
        <a:off x="36943" y="36943"/>
        <a:ext cx="8198950" cy="1187427"/>
      </dsp:txXfrm>
    </dsp:sp>
    <dsp:sp modelId="{C1FE82EE-F83C-48B5-A544-DF985757B44C}">
      <dsp:nvSpPr>
        <dsp:cNvPr id="0" name=""/>
        <dsp:cNvSpPr/>
      </dsp:nvSpPr>
      <dsp:spPr>
        <a:xfrm>
          <a:off x="3056" y="1406544"/>
          <a:ext cx="3969691" cy="12613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cs-CZ" sz="3500" kern="1200" dirty="0"/>
            <a:t>nezbytné (esenciální)</a:t>
          </a:r>
        </a:p>
      </dsp:txBody>
      <dsp:txXfrm>
        <a:off x="39999" y="1443487"/>
        <a:ext cx="3895805" cy="1187427"/>
      </dsp:txXfrm>
    </dsp:sp>
    <dsp:sp modelId="{088B0A67-793B-4E88-8266-903DE8680FAC}">
      <dsp:nvSpPr>
        <dsp:cNvPr id="0" name=""/>
        <dsp:cNvSpPr/>
      </dsp:nvSpPr>
      <dsp:spPr>
        <a:xfrm>
          <a:off x="3056" y="2811381"/>
          <a:ext cx="3969691" cy="12613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cs-CZ" sz="3500" kern="1200" dirty="0"/>
            <a:t>§ 34 odst. 1 ZP</a:t>
          </a:r>
        </a:p>
      </dsp:txBody>
      <dsp:txXfrm>
        <a:off x="39999" y="2848324"/>
        <a:ext cx="3895805" cy="1187427"/>
      </dsp:txXfrm>
    </dsp:sp>
    <dsp:sp modelId="{D03EEB08-041A-4CEC-AC8C-AB1979F26806}">
      <dsp:nvSpPr>
        <dsp:cNvPr id="0" name=""/>
        <dsp:cNvSpPr/>
      </dsp:nvSpPr>
      <dsp:spPr>
        <a:xfrm>
          <a:off x="4306201" y="1406544"/>
          <a:ext cx="3969691" cy="12613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cs-CZ" sz="3500" kern="1200" dirty="0"/>
            <a:t>doplňkové</a:t>
          </a:r>
        </a:p>
      </dsp:txBody>
      <dsp:txXfrm>
        <a:off x="4343144" y="1443487"/>
        <a:ext cx="3895805" cy="11874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E9713-4B2B-4BA9-9F4B-0F1BA8C86549}">
      <dsp:nvSpPr>
        <dsp:cNvPr id="0" name=""/>
        <dsp:cNvSpPr/>
      </dsp:nvSpPr>
      <dsp:spPr>
        <a:xfrm>
          <a:off x="962172" y="1649"/>
          <a:ext cx="2405430" cy="1443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ujednání o době trvání pracovního poměru</a:t>
          </a:r>
        </a:p>
      </dsp:txBody>
      <dsp:txXfrm>
        <a:off x="962172" y="1649"/>
        <a:ext cx="2405430" cy="1443258"/>
      </dsp:txXfrm>
    </dsp:sp>
    <dsp:sp modelId="{E3C86264-769D-4867-A691-7CDE0D8F9F32}">
      <dsp:nvSpPr>
        <dsp:cNvPr id="0" name=""/>
        <dsp:cNvSpPr/>
      </dsp:nvSpPr>
      <dsp:spPr>
        <a:xfrm>
          <a:off x="3608145" y="1649"/>
          <a:ext cx="2405430" cy="1443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ujednání o zkušební době</a:t>
          </a:r>
        </a:p>
      </dsp:txBody>
      <dsp:txXfrm>
        <a:off x="3608145" y="1649"/>
        <a:ext cx="2405430" cy="1443258"/>
      </dsp:txXfrm>
    </dsp:sp>
    <dsp:sp modelId="{8797455F-BEC6-47FA-986A-D7A677756050}">
      <dsp:nvSpPr>
        <dsp:cNvPr id="0" name=""/>
        <dsp:cNvSpPr/>
      </dsp:nvSpPr>
      <dsp:spPr>
        <a:xfrm>
          <a:off x="6254119" y="1649"/>
          <a:ext cx="2405430" cy="1443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ujednání o kratší pracovní době</a:t>
          </a:r>
        </a:p>
      </dsp:txBody>
      <dsp:txXfrm>
        <a:off x="6254119" y="1649"/>
        <a:ext cx="2405430" cy="1443258"/>
      </dsp:txXfrm>
    </dsp:sp>
    <dsp:sp modelId="{D118BCA5-E3CD-49D5-BA19-6B5CF8F98C67}">
      <dsp:nvSpPr>
        <dsp:cNvPr id="0" name=""/>
        <dsp:cNvSpPr/>
      </dsp:nvSpPr>
      <dsp:spPr>
        <a:xfrm>
          <a:off x="962172" y="1685451"/>
          <a:ext cx="2405430" cy="1443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ujednání mzdová</a:t>
          </a:r>
        </a:p>
      </dsp:txBody>
      <dsp:txXfrm>
        <a:off x="962172" y="1685451"/>
        <a:ext cx="2405430" cy="1443258"/>
      </dsp:txXfrm>
    </dsp:sp>
    <dsp:sp modelId="{3C604CE4-83D5-46D5-A3AA-21978D254A02}">
      <dsp:nvSpPr>
        <dsp:cNvPr id="0" name=""/>
        <dsp:cNvSpPr/>
      </dsp:nvSpPr>
      <dsp:spPr>
        <a:xfrm>
          <a:off x="3608145" y="1685451"/>
          <a:ext cx="2405430" cy="1443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ujednání o konkurenční doložce</a:t>
          </a:r>
        </a:p>
      </dsp:txBody>
      <dsp:txXfrm>
        <a:off x="3608145" y="1685451"/>
        <a:ext cx="2405430" cy="1443258"/>
      </dsp:txXfrm>
    </dsp:sp>
    <dsp:sp modelId="{FDC00612-1B64-4E49-9CB2-AC083016AD38}">
      <dsp:nvSpPr>
        <dsp:cNvPr id="0" name=""/>
        <dsp:cNvSpPr/>
      </dsp:nvSpPr>
      <dsp:spPr>
        <a:xfrm>
          <a:off x="6254119" y="1685451"/>
          <a:ext cx="2405430" cy="1443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ujednání o možnosti vysílat zaměstnance na pracovní cestu</a:t>
          </a:r>
        </a:p>
      </dsp:txBody>
      <dsp:txXfrm>
        <a:off x="6254119" y="1685451"/>
        <a:ext cx="2405430" cy="1443258"/>
      </dsp:txXfrm>
    </dsp:sp>
    <dsp:sp modelId="{6A9BECBD-5D8F-42BF-92E1-836CD89BEA0A}">
      <dsp:nvSpPr>
        <dsp:cNvPr id="0" name=""/>
        <dsp:cNvSpPr/>
      </dsp:nvSpPr>
      <dsp:spPr>
        <a:xfrm>
          <a:off x="3608145" y="3369252"/>
          <a:ext cx="2405430" cy="14432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a:t>
          </a:r>
        </a:p>
      </dsp:txBody>
      <dsp:txXfrm>
        <a:off x="3608145" y="3369252"/>
        <a:ext cx="2405430" cy="144325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1198884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168426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16</a:t>
            </a:fld>
            <a:endParaRPr lang="cs-CZ" altLang="cs-CZ"/>
          </a:p>
        </p:txBody>
      </p:sp>
    </p:spTree>
    <p:extLst>
      <p:ext uri="{BB962C8B-B14F-4D97-AF65-F5344CB8AC3E}">
        <p14:creationId xmlns:p14="http://schemas.microsoft.com/office/powerpoint/2010/main" val="41360996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4534796-41B1-45B4-A626-1F50B19391E1}" type="slidenum">
              <a:rPr lang="cs-CZ" smtClean="0"/>
              <a:t>19</a:t>
            </a:fld>
            <a:endParaRPr lang="cs-CZ"/>
          </a:p>
        </p:txBody>
      </p:sp>
    </p:spTree>
    <p:extLst>
      <p:ext uri="{BB962C8B-B14F-4D97-AF65-F5344CB8AC3E}">
        <p14:creationId xmlns:p14="http://schemas.microsoft.com/office/powerpoint/2010/main" val="3108504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21</a:t>
            </a:fld>
            <a:endParaRPr lang="cs-CZ" altLang="cs-CZ"/>
          </a:p>
        </p:txBody>
      </p:sp>
    </p:spTree>
    <p:extLst>
      <p:ext uri="{BB962C8B-B14F-4D97-AF65-F5344CB8AC3E}">
        <p14:creationId xmlns:p14="http://schemas.microsoft.com/office/powerpoint/2010/main" val="2833784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22</a:t>
            </a:fld>
            <a:endParaRPr lang="cs-CZ" altLang="cs-CZ"/>
          </a:p>
        </p:txBody>
      </p:sp>
    </p:spTree>
    <p:extLst>
      <p:ext uri="{BB962C8B-B14F-4D97-AF65-F5344CB8AC3E}">
        <p14:creationId xmlns:p14="http://schemas.microsoft.com/office/powerpoint/2010/main" val="69574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000"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23</a:t>
            </a:fld>
            <a:endParaRPr lang="cs-CZ" altLang="cs-CZ"/>
          </a:p>
        </p:txBody>
      </p:sp>
    </p:spTree>
    <p:extLst>
      <p:ext uri="{BB962C8B-B14F-4D97-AF65-F5344CB8AC3E}">
        <p14:creationId xmlns:p14="http://schemas.microsoft.com/office/powerpoint/2010/main" val="548687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24</a:t>
            </a:fld>
            <a:endParaRPr lang="cs-CZ" altLang="cs-CZ"/>
          </a:p>
        </p:txBody>
      </p:sp>
    </p:spTree>
    <p:extLst>
      <p:ext uri="{BB962C8B-B14F-4D97-AF65-F5344CB8AC3E}">
        <p14:creationId xmlns:p14="http://schemas.microsoft.com/office/powerpoint/2010/main" val="241951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sz="10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27</a:t>
            </a:fld>
            <a:endParaRPr lang="cs-CZ" alt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21532032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28</a:t>
            </a:fld>
            <a:endParaRPr lang="cs-CZ" altLang="cs-CZ"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a:t>
            </a:fld>
            <a:endParaRPr lang="cs-CZ" altLang="cs-CZ"/>
          </a:p>
        </p:txBody>
      </p:sp>
    </p:spTree>
    <p:extLst>
      <p:ext uri="{BB962C8B-B14F-4D97-AF65-F5344CB8AC3E}">
        <p14:creationId xmlns:p14="http://schemas.microsoft.com/office/powerpoint/2010/main" val="1382407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7: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9" name="Google Shape;159;p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10</a:t>
            </a:fld>
            <a:endParaRPr lang="cs-CZ" altLang="cs-CZ"/>
          </a:p>
        </p:txBody>
      </p:sp>
    </p:spTree>
    <p:extLst>
      <p:ext uri="{BB962C8B-B14F-4D97-AF65-F5344CB8AC3E}">
        <p14:creationId xmlns:p14="http://schemas.microsoft.com/office/powerpoint/2010/main" val="1359145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extLst>
      <p:ext uri="{BB962C8B-B14F-4D97-AF65-F5344CB8AC3E}">
        <p14:creationId xmlns:p14="http://schemas.microsoft.com/office/powerpoint/2010/main" val="3253663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12</a:t>
            </a:fld>
            <a:endParaRPr lang="cs-CZ" altLang="cs-CZ"/>
          </a:p>
        </p:txBody>
      </p:sp>
    </p:spTree>
    <p:extLst>
      <p:ext uri="{BB962C8B-B14F-4D97-AF65-F5344CB8AC3E}">
        <p14:creationId xmlns:p14="http://schemas.microsoft.com/office/powerpoint/2010/main" val="556662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13</a:t>
            </a:fld>
            <a:endParaRPr lang="cs-CZ" altLang="cs-CZ"/>
          </a:p>
        </p:txBody>
      </p:sp>
    </p:spTree>
    <p:extLst>
      <p:ext uri="{BB962C8B-B14F-4D97-AF65-F5344CB8AC3E}">
        <p14:creationId xmlns:p14="http://schemas.microsoft.com/office/powerpoint/2010/main" val="2630863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1311042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a:t>Základy pracovního práva</a:t>
            </a:r>
          </a:p>
        </p:txBody>
      </p:sp>
      <p:sp>
        <p:nvSpPr>
          <p:cNvPr id="5" name="Podnadpis 4"/>
          <p:cNvSpPr>
            <a:spLocks noGrp="1"/>
          </p:cNvSpPr>
          <p:nvPr>
            <p:ph type="subTitle" idx="1"/>
          </p:nvPr>
        </p:nvSpPr>
        <p:spPr>
          <a:xfrm>
            <a:off x="271502" y="4675202"/>
            <a:ext cx="11361600" cy="698497"/>
          </a:xfrm>
        </p:spPr>
        <p:txBody>
          <a:bodyPr/>
          <a:lstStyle/>
          <a:p>
            <a:pPr algn="ctr"/>
            <a:endParaRPr lang="cs-CZ" dirty="0"/>
          </a:p>
        </p:txBody>
      </p:sp>
      <p:sp>
        <p:nvSpPr>
          <p:cNvPr id="3" name="TextovéPole 2"/>
          <p:cNvSpPr txBox="1"/>
          <p:nvPr/>
        </p:nvSpPr>
        <p:spPr>
          <a:xfrm>
            <a:off x="4620154" y="3841112"/>
            <a:ext cx="2664296" cy="461665"/>
          </a:xfrm>
          <a:prstGeom prst="rect">
            <a:avLst/>
          </a:prstGeom>
          <a:noFill/>
        </p:spPr>
        <p:txBody>
          <a:bodyPr wrap="square" rtlCol="0">
            <a:spAutoFit/>
          </a:bodyPr>
          <a:lstStyle/>
          <a:p>
            <a:pPr algn="ctr"/>
            <a:r>
              <a:rPr lang="cs-CZ" dirty="0">
                <a:solidFill>
                  <a:schemeClr val="bg1"/>
                </a:solidFill>
                <a:latin typeface="+mj-lt"/>
              </a:rPr>
              <a:t> </a:t>
            </a:r>
          </a:p>
        </p:txBody>
      </p:sp>
    </p:spTree>
    <p:extLst>
      <p:ext uri="{BB962C8B-B14F-4D97-AF65-F5344CB8AC3E}">
        <p14:creationId xmlns:p14="http://schemas.microsoft.com/office/powerpoint/2010/main" val="35778956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10</a:t>
            </a:fld>
            <a:endParaRPr lang="cs-CZ">
              <a:solidFill>
                <a:srgbClr val="000000"/>
              </a:solidFill>
            </a:endParaRPr>
          </a:p>
        </p:txBody>
      </p:sp>
      <p:graphicFrame>
        <p:nvGraphicFramePr>
          <p:cNvPr id="4" name="Diagram 3">
            <a:extLst>
              <a:ext uri="{FF2B5EF4-FFF2-40B4-BE49-F238E27FC236}">
                <a16:creationId xmlns:a16="http://schemas.microsoft.com/office/drawing/2014/main" id="{FFEB7E01-88F2-4ACC-A674-45D928AE1C43}"/>
              </a:ext>
            </a:extLst>
          </p:cNvPr>
          <p:cNvGraphicFramePr/>
          <p:nvPr>
            <p:extLst>
              <p:ext uri="{D42A27DB-BD31-4B8C-83A1-F6EECF244321}">
                <p14:modId xmlns:p14="http://schemas.microsoft.com/office/powerpoint/2010/main" val="335024476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Nadpis 5">
            <a:extLst>
              <a:ext uri="{FF2B5EF4-FFF2-40B4-BE49-F238E27FC236}">
                <a16:creationId xmlns:a16="http://schemas.microsoft.com/office/drawing/2014/main" id="{982143CE-3922-4D13-ABD7-21D157E4500E}"/>
              </a:ext>
            </a:extLst>
          </p:cNvPr>
          <p:cNvSpPr>
            <a:spLocks noGrp="1"/>
          </p:cNvSpPr>
          <p:nvPr>
            <p:ph type="title"/>
          </p:nvPr>
        </p:nvSpPr>
        <p:spPr/>
        <p:txBody>
          <a:bodyPr/>
          <a:lstStyle/>
          <a:p>
            <a:r>
              <a:rPr lang="cs-CZ" dirty="0"/>
              <a:t>Systém pracovního práva</a:t>
            </a:r>
          </a:p>
        </p:txBody>
      </p:sp>
      <p:sp>
        <p:nvSpPr>
          <p:cNvPr id="8" name="Zástupný symbol pro obsah 7">
            <a:extLst>
              <a:ext uri="{FF2B5EF4-FFF2-40B4-BE49-F238E27FC236}">
                <a16:creationId xmlns:a16="http://schemas.microsoft.com/office/drawing/2014/main" id="{2613D2B4-AD90-4B5D-A55C-FF3DD09EA507}"/>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4049526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7252BF3-B79F-4256-AC26-375677C4C45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D7846D31-CE3C-47CC-860F-1C716FAB83B0}"/>
              </a:ext>
            </a:extLst>
          </p:cNvPr>
          <p:cNvSpPr>
            <a:spLocks noGrp="1"/>
          </p:cNvSpPr>
          <p:nvPr>
            <p:ph type="title"/>
          </p:nvPr>
        </p:nvSpPr>
        <p:spPr/>
        <p:txBody>
          <a:bodyPr/>
          <a:lstStyle/>
          <a:p>
            <a:pPr>
              <a:lnSpc>
                <a:spcPct val="100000"/>
              </a:lnSpc>
            </a:pPr>
            <a:r>
              <a:rPr lang="cs-CZ" dirty="0"/>
              <a:t>Pracovněprávní vztahy</a:t>
            </a:r>
          </a:p>
        </p:txBody>
      </p:sp>
      <p:graphicFrame>
        <p:nvGraphicFramePr>
          <p:cNvPr id="9" name="Zástupný symbol pro obsah 8">
            <a:extLst>
              <a:ext uri="{FF2B5EF4-FFF2-40B4-BE49-F238E27FC236}">
                <a16:creationId xmlns:a16="http://schemas.microsoft.com/office/drawing/2014/main" id="{3DF80356-170A-49B5-B802-C1B5D56AFDDF}"/>
              </a:ext>
            </a:extLst>
          </p:cNvPr>
          <p:cNvGraphicFramePr>
            <a:graphicFrameLocks noGrp="1"/>
          </p:cNvGraphicFramePr>
          <p:nvPr>
            <p:ph idx="1"/>
            <p:extLst>
              <p:ext uri="{D42A27DB-BD31-4B8C-83A1-F6EECF244321}">
                <p14:modId xmlns:p14="http://schemas.microsoft.com/office/powerpoint/2010/main" val="369392709"/>
              </p:ext>
            </p:extLst>
          </p:nvPr>
        </p:nvGraphicFramePr>
        <p:xfrm>
          <a:off x="719931" y="1495373"/>
          <a:ext cx="10752138" cy="44088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090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C1258C5-C133-481B-AF27-0B54F0F98A46}"/>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1FD9F710-6BED-4D7D-A25E-F8EB8EF34F8B}"/>
              </a:ext>
            </a:extLst>
          </p:cNvPr>
          <p:cNvSpPr>
            <a:spLocks noGrp="1"/>
          </p:cNvSpPr>
          <p:nvPr>
            <p:ph type="title"/>
          </p:nvPr>
        </p:nvSpPr>
        <p:spPr/>
        <p:txBody>
          <a:bodyPr/>
          <a:lstStyle/>
          <a:p>
            <a:r>
              <a:rPr lang="cs-CZ" dirty="0"/>
              <a:t>Prvky pracovního poměru a jejich změny</a:t>
            </a:r>
          </a:p>
        </p:txBody>
      </p:sp>
      <p:sp>
        <p:nvSpPr>
          <p:cNvPr id="5" name="Zástupný symbol pro obsah 4">
            <a:extLst>
              <a:ext uri="{FF2B5EF4-FFF2-40B4-BE49-F238E27FC236}">
                <a16:creationId xmlns:a16="http://schemas.microsoft.com/office/drawing/2014/main" id="{A02959F6-E004-41FF-B666-2CD412DE54B6}"/>
              </a:ext>
            </a:extLst>
          </p:cNvPr>
          <p:cNvSpPr>
            <a:spLocks noGrp="1"/>
          </p:cNvSpPr>
          <p:nvPr>
            <p:ph idx="1"/>
          </p:nvPr>
        </p:nvSpPr>
        <p:spPr/>
        <p:txBody>
          <a:bodyPr/>
          <a:lstStyle/>
          <a:p>
            <a:endParaRPr lang="cs-CZ" dirty="0"/>
          </a:p>
        </p:txBody>
      </p:sp>
      <p:sp>
        <p:nvSpPr>
          <p:cNvPr id="6" name="TextovéPole 5">
            <a:extLst>
              <a:ext uri="{FF2B5EF4-FFF2-40B4-BE49-F238E27FC236}">
                <a16:creationId xmlns:a16="http://schemas.microsoft.com/office/drawing/2014/main" id="{A94BB193-A49F-4C14-8020-17D9C6878A01}"/>
              </a:ext>
            </a:extLst>
          </p:cNvPr>
          <p:cNvSpPr txBox="1"/>
          <p:nvPr/>
        </p:nvSpPr>
        <p:spPr>
          <a:xfrm>
            <a:off x="4278630" y="1476084"/>
            <a:ext cx="4286250" cy="461665"/>
          </a:xfrm>
          <a:prstGeom prst="rect">
            <a:avLst/>
          </a:prstGeom>
          <a:solidFill>
            <a:srgbClr val="00B0F0"/>
          </a:solidFill>
        </p:spPr>
        <p:txBody>
          <a:bodyPr wrap="square" rtlCol="0">
            <a:spAutoFit/>
          </a:bodyPr>
          <a:lstStyle/>
          <a:p>
            <a:pPr algn="ctr"/>
            <a:r>
              <a:rPr lang="cs-CZ" b="1" dirty="0">
                <a:solidFill>
                  <a:schemeClr val="bg1"/>
                </a:solidFill>
              </a:rPr>
              <a:t>prvky pracovního poměru</a:t>
            </a:r>
          </a:p>
        </p:txBody>
      </p:sp>
      <p:sp>
        <p:nvSpPr>
          <p:cNvPr id="7" name="TextovéPole 6">
            <a:extLst>
              <a:ext uri="{FF2B5EF4-FFF2-40B4-BE49-F238E27FC236}">
                <a16:creationId xmlns:a16="http://schemas.microsoft.com/office/drawing/2014/main" id="{30C82C7C-56BC-4A45-B18E-E450062F9F3E}"/>
              </a:ext>
            </a:extLst>
          </p:cNvPr>
          <p:cNvSpPr txBox="1"/>
          <p:nvPr/>
        </p:nvSpPr>
        <p:spPr>
          <a:xfrm>
            <a:off x="1214393" y="3120388"/>
            <a:ext cx="1623060" cy="461665"/>
          </a:xfrm>
          <a:prstGeom prst="rect">
            <a:avLst/>
          </a:prstGeom>
          <a:solidFill>
            <a:srgbClr val="00B0F0"/>
          </a:solidFill>
        </p:spPr>
        <p:txBody>
          <a:bodyPr wrap="square" rtlCol="0">
            <a:spAutoFit/>
          </a:bodyPr>
          <a:lstStyle/>
          <a:p>
            <a:pPr algn="ctr"/>
            <a:r>
              <a:rPr lang="cs-CZ" dirty="0">
                <a:solidFill>
                  <a:schemeClr val="bg1"/>
                </a:solidFill>
              </a:rPr>
              <a:t>subjekty</a:t>
            </a:r>
          </a:p>
        </p:txBody>
      </p:sp>
      <p:sp>
        <p:nvSpPr>
          <p:cNvPr id="9" name="TextovéPole 8">
            <a:extLst>
              <a:ext uri="{FF2B5EF4-FFF2-40B4-BE49-F238E27FC236}">
                <a16:creationId xmlns:a16="http://schemas.microsoft.com/office/drawing/2014/main" id="{D5977508-EAE2-4C1B-9E7A-274A5AF828A9}"/>
              </a:ext>
            </a:extLst>
          </p:cNvPr>
          <p:cNvSpPr txBox="1"/>
          <p:nvPr/>
        </p:nvSpPr>
        <p:spPr>
          <a:xfrm>
            <a:off x="5629275" y="3120387"/>
            <a:ext cx="1623060" cy="461665"/>
          </a:xfrm>
          <a:prstGeom prst="rect">
            <a:avLst/>
          </a:prstGeom>
          <a:solidFill>
            <a:srgbClr val="00B0F0"/>
          </a:solidFill>
        </p:spPr>
        <p:txBody>
          <a:bodyPr wrap="square" rtlCol="0">
            <a:spAutoFit/>
          </a:bodyPr>
          <a:lstStyle/>
          <a:p>
            <a:pPr algn="ctr"/>
            <a:r>
              <a:rPr lang="cs-CZ" dirty="0">
                <a:solidFill>
                  <a:schemeClr val="bg1"/>
                </a:solidFill>
              </a:rPr>
              <a:t>objekt</a:t>
            </a:r>
            <a:r>
              <a:rPr lang="cs-CZ" dirty="0"/>
              <a:t> </a:t>
            </a:r>
          </a:p>
        </p:txBody>
      </p:sp>
      <p:sp>
        <p:nvSpPr>
          <p:cNvPr id="11" name="TextovéPole 10">
            <a:extLst>
              <a:ext uri="{FF2B5EF4-FFF2-40B4-BE49-F238E27FC236}">
                <a16:creationId xmlns:a16="http://schemas.microsoft.com/office/drawing/2014/main" id="{1E1929CD-166D-4B98-B2E6-29F829994F1A}"/>
              </a:ext>
            </a:extLst>
          </p:cNvPr>
          <p:cNvSpPr txBox="1"/>
          <p:nvPr/>
        </p:nvSpPr>
        <p:spPr>
          <a:xfrm>
            <a:off x="9597390" y="3120388"/>
            <a:ext cx="1623060" cy="461665"/>
          </a:xfrm>
          <a:prstGeom prst="rect">
            <a:avLst/>
          </a:prstGeom>
          <a:solidFill>
            <a:srgbClr val="00B0F0"/>
          </a:solidFill>
        </p:spPr>
        <p:txBody>
          <a:bodyPr wrap="square" rtlCol="0">
            <a:spAutoFit/>
          </a:bodyPr>
          <a:lstStyle/>
          <a:p>
            <a:pPr algn="ctr"/>
            <a:r>
              <a:rPr lang="cs-CZ" dirty="0">
                <a:solidFill>
                  <a:schemeClr val="bg1"/>
                </a:solidFill>
              </a:rPr>
              <a:t>obsah</a:t>
            </a:r>
            <a:r>
              <a:rPr lang="cs-CZ" dirty="0"/>
              <a:t> </a:t>
            </a:r>
          </a:p>
        </p:txBody>
      </p:sp>
      <p:sp>
        <p:nvSpPr>
          <p:cNvPr id="12" name="TextovéPole 11">
            <a:extLst>
              <a:ext uri="{FF2B5EF4-FFF2-40B4-BE49-F238E27FC236}">
                <a16:creationId xmlns:a16="http://schemas.microsoft.com/office/drawing/2014/main" id="{5FA2926F-EEC0-4780-A1FF-C864A4D27655}"/>
              </a:ext>
            </a:extLst>
          </p:cNvPr>
          <p:cNvSpPr txBox="1"/>
          <p:nvPr/>
        </p:nvSpPr>
        <p:spPr>
          <a:xfrm>
            <a:off x="308610" y="4522360"/>
            <a:ext cx="1691640" cy="369332"/>
          </a:xfrm>
          <a:prstGeom prst="rect">
            <a:avLst/>
          </a:prstGeom>
          <a:solidFill>
            <a:srgbClr val="00B0F0"/>
          </a:solidFill>
        </p:spPr>
        <p:txBody>
          <a:bodyPr wrap="square" rtlCol="0">
            <a:spAutoFit/>
          </a:bodyPr>
          <a:lstStyle/>
          <a:p>
            <a:pPr algn="ctr"/>
            <a:r>
              <a:rPr lang="cs-CZ" sz="1800" dirty="0">
                <a:solidFill>
                  <a:schemeClr val="bg1"/>
                </a:solidFill>
              </a:rPr>
              <a:t>zaměstnavatel</a:t>
            </a:r>
          </a:p>
        </p:txBody>
      </p:sp>
      <p:sp>
        <p:nvSpPr>
          <p:cNvPr id="14" name="TextovéPole 13">
            <a:extLst>
              <a:ext uri="{FF2B5EF4-FFF2-40B4-BE49-F238E27FC236}">
                <a16:creationId xmlns:a16="http://schemas.microsoft.com/office/drawing/2014/main" id="{DB531609-4A9D-4503-B6D1-C4E954A94118}"/>
              </a:ext>
            </a:extLst>
          </p:cNvPr>
          <p:cNvSpPr txBox="1"/>
          <p:nvPr/>
        </p:nvSpPr>
        <p:spPr>
          <a:xfrm>
            <a:off x="2586990" y="4519668"/>
            <a:ext cx="1691640" cy="369332"/>
          </a:xfrm>
          <a:prstGeom prst="rect">
            <a:avLst/>
          </a:prstGeom>
          <a:solidFill>
            <a:srgbClr val="00B0F0"/>
          </a:solidFill>
        </p:spPr>
        <p:txBody>
          <a:bodyPr wrap="square" rtlCol="0">
            <a:spAutoFit/>
          </a:bodyPr>
          <a:lstStyle/>
          <a:p>
            <a:pPr algn="ctr"/>
            <a:r>
              <a:rPr lang="cs-CZ" sz="1800" dirty="0">
                <a:solidFill>
                  <a:schemeClr val="bg1"/>
                </a:solidFill>
              </a:rPr>
              <a:t>zaměstnanec</a:t>
            </a:r>
          </a:p>
        </p:txBody>
      </p:sp>
      <p:sp>
        <p:nvSpPr>
          <p:cNvPr id="16" name="TextovéPole 15">
            <a:extLst>
              <a:ext uri="{FF2B5EF4-FFF2-40B4-BE49-F238E27FC236}">
                <a16:creationId xmlns:a16="http://schemas.microsoft.com/office/drawing/2014/main" id="{1C08E1D1-AEDD-4251-A450-BD692C5FF789}"/>
              </a:ext>
            </a:extLst>
          </p:cNvPr>
          <p:cNvSpPr txBox="1"/>
          <p:nvPr/>
        </p:nvSpPr>
        <p:spPr>
          <a:xfrm>
            <a:off x="5343524" y="4537702"/>
            <a:ext cx="2223135" cy="369332"/>
          </a:xfrm>
          <a:prstGeom prst="rect">
            <a:avLst/>
          </a:prstGeom>
          <a:solidFill>
            <a:srgbClr val="00B0F0"/>
          </a:solidFill>
        </p:spPr>
        <p:txBody>
          <a:bodyPr wrap="square" rtlCol="0">
            <a:spAutoFit/>
          </a:bodyPr>
          <a:lstStyle/>
          <a:p>
            <a:pPr algn="ctr"/>
            <a:r>
              <a:rPr lang="cs-CZ" sz="1800" dirty="0">
                <a:solidFill>
                  <a:schemeClr val="bg1"/>
                </a:solidFill>
              </a:rPr>
              <a:t>výkon závislé práce</a:t>
            </a:r>
          </a:p>
        </p:txBody>
      </p:sp>
      <p:sp>
        <p:nvSpPr>
          <p:cNvPr id="18" name="TextovéPole 17">
            <a:extLst>
              <a:ext uri="{FF2B5EF4-FFF2-40B4-BE49-F238E27FC236}">
                <a16:creationId xmlns:a16="http://schemas.microsoft.com/office/drawing/2014/main" id="{1BBE39E1-35F6-4667-A409-E6EEA511A67C}"/>
              </a:ext>
            </a:extLst>
          </p:cNvPr>
          <p:cNvSpPr txBox="1"/>
          <p:nvPr/>
        </p:nvSpPr>
        <p:spPr>
          <a:xfrm>
            <a:off x="9597390" y="4519668"/>
            <a:ext cx="1691640" cy="646331"/>
          </a:xfrm>
          <a:prstGeom prst="rect">
            <a:avLst/>
          </a:prstGeom>
          <a:solidFill>
            <a:srgbClr val="00B0F0"/>
          </a:solidFill>
        </p:spPr>
        <p:txBody>
          <a:bodyPr wrap="square" rtlCol="0">
            <a:spAutoFit/>
          </a:bodyPr>
          <a:lstStyle/>
          <a:p>
            <a:pPr algn="ctr"/>
            <a:r>
              <a:rPr lang="cs-CZ" sz="1800" dirty="0">
                <a:solidFill>
                  <a:schemeClr val="bg1"/>
                </a:solidFill>
              </a:rPr>
              <a:t>práva </a:t>
            </a:r>
          </a:p>
          <a:p>
            <a:pPr algn="ctr"/>
            <a:r>
              <a:rPr lang="cs-CZ" sz="1800" dirty="0">
                <a:solidFill>
                  <a:schemeClr val="bg1"/>
                </a:solidFill>
              </a:rPr>
              <a:t>a povinnosti</a:t>
            </a:r>
          </a:p>
        </p:txBody>
      </p:sp>
      <p:cxnSp>
        <p:nvCxnSpPr>
          <p:cNvPr id="20" name="Přímá spojnice se šipkou 19">
            <a:extLst>
              <a:ext uri="{FF2B5EF4-FFF2-40B4-BE49-F238E27FC236}">
                <a16:creationId xmlns:a16="http://schemas.microsoft.com/office/drawing/2014/main" id="{16CF138A-48A5-469E-87B9-489C6025ED33}"/>
              </a:ext>
            </a:extLst>
          </p:cNvPr>
          <p:cNvCxnSpPr>
            <a:stCxn id="6" idx="2"/>
            <a:endCxn id="7" idx="0"/>
          </p:cNvCxnSpPr>
          <p:nvPr/>
        </p:nvCxnSpPr>
        <p:spPr bwMode="auto">
          <a:xfrm flipH="1">
            <a:off x="2025923" y="1937749"/>
            <a:ext cx="4395832" cy="1182639"/>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Přímá spojnice se šipkou 21">
            <a:extLst>
              <a:ext uri="{FF2B5EF4-FFF2-40B4-BE49-F238E27FC236}">
                <a16:creationId xmlns:a16="http://schemas.microsoft.com/office/drawing/2014/main" id="{3EA2F4A5-806D-4560-AC62-EFF9E2FA6EB7}"/>
              </a:ext>
            </a:extLst>
          </p:cNvPr>
          <p:cNvCxnSpPr>
            <a:cxnSpLocks/>
          </p:cNvCxnSpPr>
          <p:nvPr/>
        </p:nvCxnSpPr>
        <p:spPr bwMode="auto">
          <a:xfrm>
            <a:off x="6421755" y="1937749"/>
            <a:ext cx="13335" cy="1159781"/>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Přímá spojnice se šipkou 24">
            <a:extLst>
              <a:ext uri="{FF2B5EF4-FFF2-40B4-BE49-F238E27FC236}">
                <a16:creationId xmlns:a16="http://schemas.microsoft.com/office/drawing/2014/main" id="{F542E8BA-784F-4643-9D6C-5A88910552EB}"/>
              </a:ext>
            </a:extLst>
          </p:cNvPr>
          <p:cNvCxnSpPr/>
          <p:nvPr/>
        </p:nvCxnSpPr>
        <p:spPr bwMode="auto">
          <a:xfrm>
            <a:off x="6421755" y="1937749"/>
            <a:ext cx="3987165" cy="1182639"/>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Přímá spojnice se šipkou 26">
            <a:extLst>
              <a:ext uri="{FF2B5EF4-FFF2-40B4-BE49-F238E27FC236}">
                <a16:creationId xmlns:a16="http://schemas.microsoft.com/office/drawing/2014/main" id="{853E9571-1FDF-4D67-9E57-4DE4F019761B}"/>
              </a:ext>
            </a:extLst>
          </p:cNvPr>
          <p:cNvCxnSpPr>
            <a:cxnSpLocks/>
            <a:endCxn id="12" idx="0"/>
          </p:cNvCxnSpPr>
          <p:nvPr/>
        </p:nvCxnSpPr>
        <p:spPr bwMode="auto">
          <a:xfrm flipH="1">
            <a:off x="1154430" y="3582052"/>
            <a:ext cx="843506" cy="940308"/>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Přímá spojnice se šipkou 29">
            <a:extLst>
              <a:ext uri="{FF2B5EF4-FFF2-40B4-BE49-F238E27FC236}">
                <a16:creationId xmlns:a16="http://schemas.microsoft.com/office/drawing/2014/main" id="{BB7FEE5A-BCEA-4C5F-A6D8-88049D21CBCD}"/>
              </a:ext>
            </a:extLst>
          </p:cNvPr>
          <p:cNvCxnSpPr/>
          <p:nvPr/>
        </p:nvCxnSpPr>
        <p:spPr bwMode="auto">
          <a:xfrm>
            <a:off x="2000250" y="3580707"/>
            <a:ext cx="1432560" cy="938961"/>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Přímá spojnice se šipkou 31">
            <a:extLst>
              <a:ext uri="{FF2B5EF4-FFF2-40B4-BE49-F238E27FC236}">
                <a16:creationId xmlns:a16="http://schemas.microsoft.com/office/drawing/2014/main" id="{147FD1A6-FF83-443E-839A-6CA0334105F8}"/>
              </a:ext>
            </a:extLst>
          </p:cNvPr>
          <p:cNvCxnSpPr>
            <a:cxnSpLocks/>
            <a:stCxn id="9" idx="2"/>
            <a:endCxn id="16" idx="0"/>
          </p:cNvCxnSpPr>
          <p:nvPr/>
        </p:nvCxnSpPr>
        <p:spPr bwMode="auto">
          <a:xfrm>
            <a:off x="6440805" y="3582052"/>
            <a:ext cx="14287" cy="955650"/>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Přímá spojnice se šipkou 35">
            <a:extLst>
              <a:ext uri="{FF2B5EF4-FFF2-40B4-BE49-F238E27FC236}">
                <a16:creationId xmlns:a16="http://schemas.microsoft.com/office/drawing/2014/main" id="{C5FACD2A-DDCB-4FB0-843C-028348C9DE1B}"/>
              </a:ext>
            </a:extLst>
          </p:cNvPr>
          <p:cNvCxnSpPr/>
          <p:nvPr/>
        </p:nvCxnSpPr>
        <p:spPr bwMode="auto">
          <a:xfrm>
            <a:off x="10408920" y="3580707"/>
            <a:ext cx="0" cy="938961"/>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8726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p:cTn id="12" dur="500" fill="hold"/>
                                        <p:tgtEl>
                                          <p:spTgt spid="20"/>
                                        </p:tgtEl>
                                        <p:attrNameLst>
                                          <p:attrName>ppt_w</p:attrName>
                                        </p:attrNameLst>
                                      </p:cBhvr>
                                      <p:tavLst>
                                        <p:tav tm="0">
                                          <p:val>
                                            <p:fltVal val="0"/>
                                          </p:val>
                                        </p:tav>
                                        <p:tav tm="100000">
                                          <p:val>
                                            <p:strVal val="#ppt_w"/>
                                          </p:val>
                                        </p:tav>
                                      </p:tavLst>
                                    </p:anim>
                                    <p:anim calcmode="lin" valueType="num">
                                      <p:cBhvr>
                                        <p:cTn id="13" dur="500" fill="hold"/>
                                        <p:tgtEl>
                                          <p:spTgt spid="20"/>
                                        </p:tgtEl>
                                        <p:attrNameLst>
                                          <p:attrName>ppt_h</p:attrName>
                                        </p:attrNameLst>
                                      </p:cBhvr>
                                      <p:tavLst>
                                        <p:tav tm="0">
                                          <p:val>
                                            <p:fltVal val="0"/>
                                          </p:val>
                                        </p:tav>
                                        <p:tav tm="100000">
                                          <p:val>
                                            <p:strVal val="#ppt_h"/>
                                          </p:val>
                                        </p:tav>
                                      </p:tavLst>
                                    </p:anim>
                                    <p:animEffect transition="in" filter="fade">
                                      <p:cBhvr>
                                        <p:cTn id="14" dur="500"/>
                                        <p:tgtEl>
                                          <p:spTgt spid="20"/>
                                        </p:tgtEl>
                                      </p:cBhvr>
                                    </p:animEffect>
                                  </p:childTnLst>
                                </p:cTn>
                              </p:par>
                              <p:par>
                                <p:cTn id="15" presetID="53" presetClass="entr" presetSubtype="16"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53" presetClass="entr" presetSubtype="16"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p:cTn id="22" dur="500" fill="hold"/>
                                        <p:tgtEl>
                                          <p:spTgt spid="25"/>
                                        </p:tgtEl>
                                        <p:attrNameLst>
                                          <p:attrName>ppt_w</p:attrName>
                                        </p:attrNameLst>
                                      </p:cBhvr>
                                      <p:tavLst>
                                        <p:tav tm="0">
                                          <p:val>
                                            <p:fltVal val="0"/>
                                          </p:val>
                                        </p:tav>
                                        <p:tav tm="100000">
                                          <p:val>
                                            <p:strVal val="#ppt_w"/>
                                          </p:val>
                                        </p:tav>
                                      </p:tavLst>
                                    </p:anim>
                                    <p:anim calcmode="lin" valueType="num">
                                      <p:cBhvr>
                                        <p:cTn id="23" dur="500" fill="hold"/>
                                        <p:tgtEl>
                                          <p:spTgt spid="25"/>
                                        </p:tgtEl>
                                        <p:attrNameLst>
                                          <p:attrName>ppt_h</p:attrName>
                                        </p:attrNameLst>
                                      </p:cBhvr>
                                      <p:tavLst>
                                        <p:tav tm="0">
                                          <p:val>
                                            <p:fltVal val="0"/>
                                          </p:val>
                                        </p:tav>
                                        <p:tav tm="100000">
                                          <p:val>
                                            <p:strVal val="#ppt_h"/>
                                          </p:val>
                                        </p:tav>
                                      </p:tavLst>
                                    </p:anim>
                                    <p:animEffect transition="in" filter="fade">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500" fill="hold"/>
                                        <p:tgtEl>
                                          <p:spTgt spid="11"/>
                                        </p:tgtEl>
                                        <p:attrNameLst>
                                          <p:attrName>ppt_w</p:attrName>
                                        </p:attrNameLst>
                                      </p:cBhvr>
                                      <p:tavLst>
                                        <p:tav tm="0">
                                          <p:val>
                                            <p:fltVal val="0"/>
                                          </p:val>
                                        </p:tav>
                                        <p:tav tm="100000">
                                          <p:val>
                                            <p:strVal val="#ppt_w"/>
                                          </p:val>
                                        </p:tav>
                                      </p:tavLst>
                                    </p:anim>
                                    <p:anim calcmode="lin" valueType="num">
                                      <p:cBhvr>
                                        <p:cTn id="40" dur="500" fill="hold"/>
                                        <p:tgtEl>
                                          <p:spTgt spid="11"/>
                                        </p:tgtEl>
                                        <p:attrNameLst>
                                          <p:attrName>ppt_h</p:attrName>
                                        </p:attrNameLst>
                                      </p:cBhvr>
                                      <p:tavLst>
                                        <p:tav tm="0">
                                          <p:val>
                                            <p:fltVal val="0"/>
                                          </p:val>
                                        </p:tav>
                                        <p:tav tm="100000">
                                          <p:val>
                                            <p:strVal val="#ppt_h"/>
                                          </p:val>
                                        </p:tav>
                                      </p:tavLst>
                                    </p:anim>
                                    <p:animEffect transition="in" filter="fade">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nodeType="clickEffect">
                                  <p:stCondLst>
                                    <p:cond delay="0"/>
                                  </p:stCondLst>
                                  <p:childTnLst>
                                    <p:set>
                                      <p:cBhvr>
                                        <p:cTn id="45" dur="1" fill="hold">
                                          <p:stCondLst>
                                            <p:cond delay="0"/>
                                          </p:stCondLst>
                                        </p:cTn>
                                        <p:tgtEl>
                                          <p:spTgt spid="27"/>
                                        </p:tgtEl>
                                        <p:attrNameLst>
                                          <p:attrName>style.visibility</p:attrName>
                                        </p:attrNameLst>
                                      </p:cBhvr>
                                      <p:to>
                                        <p:strVal val="visible"/>
                                      </p:to>
                                    </p:set>
                                    <p:anim calcmode="lin" valueType="num">
                                      <p:cBhvr>
                                        <p:cTn id="46" dur="500" fill="hold"/>
                                        <p:tgtEl>
                                          <p:spTgt spid="27"/>
                                        </p:tgtEl>
                                        <p:attrNameLst>
                                          <p:attrName>ppt_w</p:attrName>
                                        </p:attrNameLst>
                                      </p:cBhvr>
                                      <p:tavLst>
                                        <p:tav tm="0">
                                          <p:val>
                                            <p:fltVal val="0"/>
                                          </p:val>
                                        </p:tav>
                                        <p:tav tm="100000">
                                          <p:val>
                                            <p:strVal val="#ppt_w"/>
                                          </p:val>
                                        </p:tav>
                                      </p:tavLst>
                                    </p:anim>
                                    <p:anim calcmode="lin" valueType="num">
                                      <p:cBhvr>
                                        <p:cTn id="47" dur="500" fill="hold"/>
                                        <p:tgtEl>
                                          <p:spTgt spid="27"/>
                                        </p:tgtEl>
                                        <p:attrNameLst>
                                          <p:attrName>ppt_h</p:attrName>
                                        </p:attrNameLst>
                                      </p:cBhvr>
                                      <p:tavLst>
                                        <p:tav tm="0">
                                          <p:val>
                                            <p:fltVal val="0"/>
                                          </p:val>
                                        </p:tav>
                                        <p:tav tm="100000">
                                          <p:val>
                                            <p:strVal val="#ppt_h"/>
                                          </p:val>
                                        </p:tav>
                                      </p:tavLst>
                                    </p:anim>
                                    <p:animEffect transition="in" filter="fade">
                                      <p:cBhvr>
                                        <p:cTn id="48" dur="500"/>
                                        <p:tgtEl>
                                          <p:spTgt spid="27"/>
                                        </p:tgtEl>
                                      </p:cBhvr>
                                    </p:animEffect>
                                  </p:childTnLst>
                                </p:cTn>
                              </p:par>
                              <p:par>
                                <p:cTn id="49" presetID="53" presetClass="entr" presetSubtype="16"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anim calcmode="lin" valueType="num">
                                      <p:cBhvr>
                                        <p:cTn id="51" dur="500" fill="hold"/>
                                        <p:tgtEl>
                                          <p:spTgt spid="30"/>
                                        </p:tgtEl>
                                        <p:attrNameLst>
                                          <p:attrName>ppt_w</p:attrName>
                                        </p:attrNameLst>
                                      </p:cBhvr>
                                      <p:tavLst>
                                        <p:tav tm="0">
                                          <p:val>
                                            <p:fltVal val="0"/>
                                          </p:val>
                                        </p:tav>
                                        <p:tav tm="100000">
                                          <p:val>
                                            <p:strVal val="#ppt_w"/>
                                          </p:val>
                                        </p:tav>
                                      </p:tavLst>
                                    </p:anim>
                                    <p:anim calcmode="lin" valueType="num">
                                      <p:cBhvr>
                                        <p:cTn id="52" dur="500" fill="hold"/>
                                        <p:tgtEl>
                                          <p:spTgt spid="30"/>
                                        </p:tgtEl>
                                        <p:attrNameLst>
                                          <p:attrName>ppt_h</p:attrName>
                                        </p:attrNameLst>
                                      </p:cBhvr>
                                      <p:tavLst>
                                        <p:tav tm="0">
                                          <p:val>
                                            <p:fltVal val="0"/>
                                          </p:val>
                                        </p:tav>
                                        <p:tav tm="100000">
                                          <p:val>
                                            <p:strVal val="#ppt_h"/>
                                          </p:val>
                                        </p:tav>
                                      </p:tavLst>
                                    </p:anim>
                                    <p:animEffect transition="in" filter="fade">
                                      <p:cBhvr>
                                        <p:cTn id="53" dur="500"/>
                                        <p:tgtEl>
                                          <p:spTgt spid="30"/>
                                        </p:tgtEl>
                                      </p:cBhvr>
                                    </p:animEffect>
                                  </p:childTnLst>
                                </p:cTn>
                              </p:par>
                              <p:par>
                                <p:cTn id="54" presetID="53" presetClass="entr" presetSubtype="16" fill="hold" nodeType="with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p:cTn id="56" dur="500" fill="hold"/>
                                        <p:tgtEl>
                                          <p:spTgt spid="32"/>
                                        </p:tgtEl>
                                        <p:attrNameLst>
                                          <p:attrName>ppt_w</p:attrName>
                                        </p:attrNameLst>
                                      </p:cBhvr>
                                      <p:tavLst>
                                        <p:tav tm="0">
                                          <p:val>
                                            <p:fltVal val="0"/>
                                          </p:val>
                                        </p:tav>
                                        <p:tav tm="100000">
                                          <p:val>
                                            <p:strVal val="#ppt_w"/>
                                          </p:val>
                                        </p:tav>
                                      </p:tavLst>
                                    </p:anim>
                                    <p:anim calcmode="lin" valueType="num">
                                      <p:cBhvr>
                                        <p:cTn id="57" dur="500" fill="hold"/>
                                        <p:tgtEl>
                                          <p:spTgt spid="32"/>
                                        </p:tgtEl>
                                        <p:attrNameLst>
                                          <p:attrName>ppt_h</p:attrName>
                                        </p:attrNameLst>
                                      </p:cBhvr>
                                      <p:tavLst>
                                        <p:tav tm="0">
                                          <p:val>
                                            <p:fltVal val="0"/>
                                          </p:val>
                                        </p:tav>
                                        <p:tav tm="100000">
                                          <p:val>
                                            <p:strVal val="#ppt_h"/>
                                          </p:val>
                                        </p:tav>
                                      </p:tavLst>
                                    </p:anim>
                                    <p:animEffect transition="in" filter="fade">
                                      <p:cBhvr>
                                        <p:cTn id="58" dur="500"/>
                                        <p:tgtEl>
                                          <p:spTgt spid="32"/>
                                        </p:tgtEl>
                                      </p:cBhvr>
                                    </p:animEffect>
                                  </p:childTnLst>
                                </p:cTn>
                              </p:par>
                              <p:par>
                                <p:cTn id="59" presetID="53" presetClass="entr" presetSubtype="16" fill="hold" grpId="0" nodeType="withEffect" nodePh="1">
                                  <p:stCondLst>
                                    <p:cond delay="0"/>
                                  </p:stCondLst>
                                  <p:endCondLst>
                                    <p:cond evt="begin" delay="0">
                                      <p:tn val="59"/>
                                    </p:cond>
                                  </p:end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p:cTn id="61"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62"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63" dur="500"/>
                                        <p:tgtEl>
                                          <p:spTgt spid="5">
                                            <p:txEl>
                                              <p:pRg st="0" end="0"/>
                                            </p:txEl>
                                          </p:spTgt>
                                        </p:tgtEl>
                                      </p:cBhvr>
                                    </p:animEffect>
                                  </p:childTnLst>
                                </p:cTn>
                              </p:par>
                              <p:par>
                                <p:cTn id="64" presetID="53" presetClass="entr" presetSubtype="16" fill="hold" nodeType="withEffect">
                                  <p:stCondLst>
                                    <p:cond delay="0"/>
                                  </p:stCondLst>
                                  <p:childTnLst>
                                    <p:set>
                                      <p:cBhvr>
                                        <p:cTn id="65" dur="1" fill="hold">
                                          <p:stCondLst>
                                            <p:cond delay="0"/>
                                          </p:stCondLst>
                                        </p:cTn>
                                        <p:tgtEl>
                                          <p:spTgt spid="36"/>
                                        </p:tgtEl>
                                        <p:attrNameLst>
                                          <p:attrName>style.visibility</p:attrName>
                                        </p:attrNameLst>
                                      </p:cBhvr>
                                      <p:to>
                                        <p:strVal val="visible"/>
                                      </p:to>
                                    </p:set>
                                    <p:anim calcmode="lin" valueType="num">
                                      <p:cBhvr>
                                        <p:cTn id="66" dur="500" fill="hold"/>
                                        <p:tgtEl>
                                          <p:spTgt spid="36"/>
                                        </p:tgtEl>
                                        <p:attrNameLst>
                                          <p:attrName>ppt_w</p:attrName>
                                        </p:attrNameLst>
                                      </p:cBhvr>
                                      <p:tavLst>
                                        <p:tav tm="0">
                                          <p:val>
                                            <p:fltVal val="0"/>
                                          </p:val>
                                        </p:tav>
                                        <p:tav tm="100000">
                                          <p:val>
                                            <p:strVal val="#ppt_w"/>
                                          </p:val>
                                        </p:tav>
                                      </p:tavLst>
                                    </p:anim>
                                    <p:anim calcmode="lin" valueType="num">
                                      <p:cBhvr>
                                        <p:cTn id="67" dur="500" fill="hold"/>
                                        <p:tgtEl>
                                          <p:spTgt spid="36"/>
                                        </p:tgtEl>
                                        <p:attrNameLst>
                                          <p:attrName>ppt_h</p:attrName>
                                        </p:attrNameLst>
                                      </p:cBhvr>
                                      <p:tavLst>
                                        <p:tav tm="0">
                                          <p:val>
                                            <p:fltVal val="0"/>
                                          </p:val>
                                        </p:tav>
                                        <p:tav tm="100000">
                                          <p:val>
                                            <p:strVal val="#ppt_h"/>
                                          </p:val>
                                        </p:tav>
                                      </p:tavLst>
                                    </p:anim>
                                    <p:animEffect transition="in" filter="fade">
                                      <p:cBhvr>
                                        <p:cTn id="68" dur="500"/>
                                        <p:tgtEl>
                                          <p:spTgt spid="36"/>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p:cTn id="73" dur="500" fill="hold"/>
                                        <p:tgtEl>
                                          <p:spTgt spid="12"/>
                                        </p:tgtEl>
                                        <p:attrNameLst>
                                          <p:attrName>ppt_w</p:attrName>
                                        </p:attrNameLst>
                                      </p:cBhvr>
                                      <p:tavLst>
                                        <p:tav tm="0">
                                          <p:val>
                                            <p:fltVal val="0"/>
                                          </p:val>
                                        </p:tav>
                                        <p:tav tm="100000">
                                          <p:val>
                                            <p:strVal val="#ppt_w"/>
                                          </p:val>
                                        </p:tav>
                                      </p:tavLst>
                                    </p:anim>
                                    <p:anim calcmode="lin" valueType="num">
                                      <p:cBhvr>
                                        <p:cTn id="74" dur="500" fill="hold"/>
                                        <p:tgtEl>
                                          <p:spTgt spid="12"/>
                                        </p:tgtEl>
                                        <p:attrNameLst>
                                          <p:attrName>ppt_h</p:attrName>
                                        </p:attrNameLst>
                                      </p:cBhvr>
                                      <p:tavLst>
                                        <p:tav tm="0">
                                          <p:val>
                                            <p:fltVal val="0"/>
                                          </p:val>
                                        </p:tav>
                                        <p:tav tm="100000">
                                          <p:val>
                                            <p:strVal val="#ppt_h"/>
                                          </p:val>
                                        </p:tav>
                                      </p:tavLst>
                                    </p:anim>
                                    <p:animEffect transition="in" filter="fade">
                                      <p:cBhvr>
                                        <p:cTn id="75" dur="500"/>
                                        <p:tgtEl>
                                          <p:spTgt spid="12"/>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14"/>
                                        </p:tgtEl>
                                        <p:attrNameLst>
                                          <p:attrName>style.visibility</p:attrName>
                                        </p:attrNameLst>
                                      </p:cBhvr>
                                      <p:to>
                                        <p:strVal val="visible"/>
                                      </p:to>
                                    </p:set>
                                    <p:anim calcmode="lin" valueType="num">
                                      <p:cBhvr>
                                        <p:cTn id="78" dur="500" fill="hold"/>
                                        <p:tgtEl>
                                          <p:spTgt spid="14"/>
                                        </p:tgtEl>
                                        <p:attrNameLst>
                                          <p:attrName>ppt_w</p:attrName>
                                        </p:attrNameLst>
                                      </p:cBhvr>
                                      <p:tavLst>
                                        <p:tav tm="0">
                                          <p:val>
                                            <p:fltVal val="0"/>
                                          </p:val>
                                        </p:tav>
                                        <p:tav tm="100000">
                                          <p:val>
                                            <p:strVal val="#ppt_w"/>
                                          </p:val>
                                        </p:tav>
                                      </p:tavLst>
                                    </p:anim>
                                    <p:anim calcmode="lin" valueType="num">
                                      <p:cBhvr>
                                        <p:cTn id="79" dur="500" fill="hold"/>
                                        <p:tgtEl>
                                          <p:spTgt spid="14"/>
                                        </p:tgtEl>
                                        <p:attrNameLst>
                                          <p:attrName>ppt_h</p:attrName>
                                        </p:attrNameLst>
                                      </p:cBhvr>
                                      <p:tavLst>
                                        <p:tav tm="0">
                                          <p:val>
                                            <p:fltVal val="0"/>
                                          </p:val>
                                        </p:tav>
                                        <p:tav tm="100000">
                                          <p:val>
                                            <p:strVal val="#ppt_h"/>
                                          </p:val>
                                        </p:tav>
                                      </p:tavLst>
                                    </p:anim>
                                    <p:animEffect transition="in" filter="fade">
                                      <p:cBhvr>
                                        <p:cTn id="80" dur="500"/>
                                        <p:tgtEl>
                                          <p:spTgt spid="14"/>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p:cTn id="85" dur="500" fill="hold"/>
                                        <p:tgtEl>
                                          <p:spTgt spid="16"/>
                                        </p:tgtEl>
                                        <p:attrNameLst>
                                          <p:attrName>ppt_w</p:attrName>
                                        </p:attrNameLst>
                                      </p:cBhvr>
                                      <p:tavLst>
                                        <p:tav tm="0">
                                          <p:val>
                                            <p:fltVal val="0"/>
                                          </p:val>
                                        </p:tav>
                                        <p:tav tm="100000">
                                          <p:val>
                                            <p:strVal val="#ppt_w"/>
                                          </p:val>
                                        </p:tav>
                                      </p:tavLst>
                                    </p:anim>
                                    <p:anim calcmode="lin" valueType="num">
                                      <p:cBhvr>
                                        <p:cTn id="86" dur="500" fill="hold"/>
                                        <p:tgtEl>
                                          <p:spTgt spid="16"/>
                                        </p:tgtEl>
                                        <p:attrNameLst>
                                          <p:attrName>ppt_h</p:attrName>
                                        </p:attrNameLst>
                                      </p:cBhvr>
                                      <p:tavLst>
                                        <p:tav tm="0">
                                          <p:val>
                                            <p:fltVal val="0"/>
                                          </p:val>
                                        </p:tav>
                                        <p:tav tm="100000">
                                          <p:val>
                                            <p:strVal val="#ppt_h"/>
                                          </p:val>
                                        </p:tav>
                                      </p:tavLst>
                                    </p:anim>
                                    <p:animEffect transition="in" filter="fade">
                                      <p:cBhvr>
                                        <p:cTn id="87" dur="5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53" presetClass="entr" presetSubtype="16" fill="hold" grpId="0" nodeType="clickEffect">
                                  <p:stCondLst>
                                    <p:cond delay="0"/>
                                  </p:stCondLst>
                                  <p:childTnLst>
                                    <p:set>
                                      <p:cBhvr>
                                        <p:cTn id="91" dur="1" fill="hold">
                                          <p:stCondLst>
                                            <p:cond delay="0"/>
                                          </p:stCondLst>
                                        </p:cTn>
                                        <p:tgtEl>
                                          <p:spTgt spid="18"/>
                                        </p:tgtEl>
                                        <p:attrNameLst>
                                          <p:attrName>style.visibility</p:attrName>
                                        </p:attrNameLst>
                                      </p:cBhvr>
                                      <p:to>
                                        <p:strVal val="visible"/>
                                      </p:to>
                                    </p:set>
                                    <p:anim calcmode="lin" valueType="num">
                                      <p:cBhvr>
                                        <p:cTn id="92" dur="500" fill="hold"/>
                                        <p:tgtEl>
                                          <p:spTgt spid="18"/>
                                        </p:tgtEl>
                                        <p:attrNameLst>
                                          <p:attrName>ppt_w</p:attrName>
                                        </p:attrNameLst>
                                      </p:cBhvr>
                                      <p:tavLst>
                                        <p:tav tm="0">
                                          <p:val>
                                            <p:fltVal val="0"/>
                                          </p:val>
                                        </p:tav>
                                        <p:tav tm="100000">
                                          <p:val>
                                            <p:strVal val="#ppt_w"/>
                                          </p:val>
                                        </p:tav>
                                      </p:tavLst>
                                    </p:anim>
                                    <p:anim calcmode="lin" valueType="num">
                                      <p:cBhvr>
                                        <p:cTn id="93" dur="500" fill="hold"/>
                                        <p:tgtEl>
                                          <p:spTgt spid="18"/>
                                        </p:tgtEl>
                                        <p:attrNameLst>
                                          <p:attrName>ppt_h</p:attrName>
                                        </p:attrNameLst>
                                      </p:cBhvr>
                                      <p:tavLst>
                                        <p:tav tm="0">
                                          <p:val>
                                            <p:fltVal val="0"/>
                                          </p:val>
                                        </p:tav>
                                        <p:tav tm="100000">
                                          <p:val>
                                            <p:strVal val="#ppt_h"/>
                                          </p:val>
                                        </p:tav>
                                      </p:tavLst>
                                    </p:anim>
                                    <p:animEffect transition="in" filter="fade">
                                      <p:cBhvr>
                                        <p:cTn id="9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P spid="7" grpId="0" animBg="1"/>
      <p:bldP spid="9" grpId="0" animBg="1"/>
      <p:bldP spid="11" grpId="0" animBg="1"/>
      <p:bldP spid="12" grpId="0" animBg="1"/>
      <p:bldP spid="14" grpId="0" animBg="1"/>
      <p:bldP spid="16"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C1258C5-C133-481B-AF27-0B54F0F98A46}"/>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1FD9F710-6BED-4D7D-A25E-F8EB8EF34F8B}"/>
              </a:ext>
            </a:extLst>
          </p:cNvPr>
          <p:cNvSpPr>
            <a:spLocks noGrp="1"/>
          </p:cNvSpPr>
          <p:nvPr>
            <p:ph type="title"/>
          </p:nvPr>
        </p:nvSpPr>
        <p:spPr/>
        <p:txBody>
          <a:bodyPr/>
          <a:lstStyle/>
          <a:p>
            <a:r>
              <a:rPr lang="cs-CZ" dirty="0"/>
              <a:t>Prvky pracovního poměru a jejich změny</a:t>
            </a:r>
          </a:p>
        </p:txBody>
      </p:sp>
      <p:sp>
        <p:nvSpPr>
          <p:cNvPr id="5" name="Zástupný symbol pro obsah 4">
            <a:extLst>
              <a:ext uri="{FF2B5EF4-FFF2-40B4-BE49-F238E27FC236}">
                <a16:creationId xmlns:a16="http://schemas.microsoft.com/office/drawing/2014/main" id="{A02959F6-E004-41FF-B666-2CD412DE54B6}"/>
              </a:ext>
            </a:extLst>
          </p:cNvPr>
          <p:cNvSpPr>
            <a:spLocks noGrp="1"/>
          </p:cNvSpPr>
          <p:nvPr>
            <p:ph idx="1"/>
          </p:nvPr>
        </p:nvSpPr>
        <p:spPr/>
        <p:txBody>
          <a:bodyPr/>
          <a:lstStyle/>
          <a:p>
            <a:endParaRPr lang="cs-CZ" dirty="0"/>
          </a:p>
        </p:txBody>
      </p:sp>
      <p:sp>
        <p:nvSpPr>
          <p:cNvPr id="6" name="TextovéPole 5">
            <a:extLst>
              <a:ext uri="{FF2B5EF4-FFF2-40B4-BE49-F238E27FC236}">
                <a16:creationId xmlns:a16="http://schemas.microsoft.com/office/drawing/2014/main" id="{A94BB193-A49F-4C14-8020-17D9C6878A01}"/>
              </a:ext>
            </a:extLst>
          </p:cNvPr>
          <p:cNvSpPr txBox="1"/>
          <p:nvPr/>
        </p:nvSpPr>
        <p:spPr>
          <a:xfrm>
            <a:off x="4278630" y="1476084"/>
            <a:ext cx="4286250" cy="461665"/>
          </a:xfrm>
          <a:prstGeom prst="rect">
            <a:avLst/>
          </a:prstGeom>
          <a:solidFill>
            <a:srgbClr val="00B0F0"/>
          </a:solidFill>
        </p:spPr>
        <p:txBody>
          <a:bodyPr wrap="square" rtlCol="0">
            <a:spAutoFit/>
          </a:bodyPr>
          <a:lstStyle/>
          <a:p>
            <a:pPr algn="ctr"/>
            <a:r>
              <a:rPr lang="cs-CZ" b="1" dirty="0">
                <a:solidFill>
                  <a:schemeClr val="bg1"/>
                </a:solidFill>
              </a:rPr>
              <a:t>prvky pracovního poměru</a:t>
            </a:r>
          </a:p>
        </p:txBody>
      </p:sp>
      <p:sp>
        <p:nvSpPr>
          <p:cNvPr id="7" name="TextovéPole 6">
            <a:extLst>
              <a:ext uri="{FF2B5EF4-FFF2-40B4-BE49-F238E27FC236}">
                <a16:creationId xmlns:a16="http://schemas.microsoft.com/office/drawing/2014/main" id="{30C82C7C-56BC-4A45-B18E-E450062F9F3E}"/>
              </a:ext>
            </a:extLst>
          </p:cNvPr>
          <p:cNvSpPr txBox="1"/>
          <p:nvPr/>
        </p:nvSpPr>
        <p:spPr>
          <a:xfrm>
            <a:off x="1214393" y="3120388"/>
            <a:ext cx="1623060" cy="461665"/>
          </a:xfrm>
          <a:prstGeom prst="rect">
            <a:avLst/>
          </a:prstGeom>
          <a:gradFill flip="none" rotWithShape="1">
            <a:gsLst>
              <a:gs pos="0">
                <a:srgbClr val="FF0000"/>
              </a:gs>
              <a:gs pos="74000">
                <a:schemeClr val="accent3">
                  <a:lumMod val="45000"/>
                  <a:lumOff val="55000"/>
                </a:schemeClr>
              </a:gs>
              <a:gs pos="83000">
                <a:schemeClr val="accent3">
                  <a:lumMod val="45000"/>
                  <a:lumOff val="55000"/>
                </a:schemeClr>
              </a:gs>
              <a:gs pos="100000">
                <a:schemeClr val="accent3">
                  <a:lumMod val="30000"/>
                  <a:lumOff val="70000"/>
                </a:schemeClr>
              </a:gs>
            </a:gsLst>
            <a:lin ang="8100000" scaled="1"/>
            <a:tileRect/>
          </a:gradFill>
        </p:spPr>
        <p:txBody>
          <a:bodyPr wrap="square" rtlCol="0">
            <a:spAutoFit/>
          </a:bodyPr>
          <a:lstStyle/>
          <a:p>
            <a:pPr algn="ctr"/>
            <a:r>
              <a:rPr lang="cs-CZ" dirty="0">
                <a:solidFill>
                  <a:schemeClr val="bg1"/>
                </a:solidFill>
              </a:rPr>
              <a:t>subjekty</a:t>
            </a:r>
          </a:p>
        </p:txBody>
      </p:sp>
      <p:sp>
        <p:nvSpPr>
          <p:cNvPr id="9" name="TextovéPole 8">
            <a:extLst>
              <a:ext uri="{FF2B5EF4-FFF2-40B4-BE49-F238E27FC236}">
                <a16:creationId xmlns:a16="http://schemas.microsoft.com/office/drawing/2014/main" id="{D5977508-EAE2-4C1B-9E7A-274A5AF828A9}"/>
              </a:ext>
            </a:extLst>
          </p:cNvPr>
          <p:cNvSpPr txBox="1"/>
          <p:nvPr/>
        </p:nvSpPr>
        <p:spPr>
          <a:xfrm>
            <a:off x="5629275" y="3120387"/>
            <a:ext cx="1623060" cy="461665"/>
          </a:xfrm>
          <a:prstGeom prst="rect">
            <a:avLst/>
          </a:prstGeom>
          <a:solidFill>
            <a:srgbClr val="FF0000"/>
          </a:solidFill>
        </p:spPr>
        <p:txBody>
          <a:bodyPr wrap="square" rtlCol="0">
            <a:spAutoFit/>
          </a:bodyPr>
          <a:lstStyle/>
          <a:p>
            <a:pPr algn="ctr"/>
            <a:r>
              <a:rPr lang="cs-CZ" dirty="0">
                <a:solidFill>
                  <a:schemeClr val="bg1"/>
                </a:solidFill>
              </a:rPr>
              <a:t>objekt</a:t>
            </a:r>
            <a:r>
              <a:rPr lang="cs-CZ" dirty="0"/>
              <a:t> </a:t>
            </a:r>
          </a:p>
        </p:txBody>
      </p:sp>
      <p:sp>
        <p:nvSpPr>
          <p:cNvPr id="11" name="TextovéPole 10">
            <a:extLst>
              <a:ext uri="{FF2B5EF4-FFF2-40B4-BE49-F238E27FC236}">
                <a16:creationId xmlns:a16="http://schemas.microsoft.com/office/drawing/2014/main" id="{1E1929CD-166D-4B98-B2E6-29F829994F1A}"/>
              </a:ext>
            </a:extLst>
          </p:cNvPr>
          <p:cNvSpPr txBox="1"/>
          <p:nvPr/>
        </p:nvSpPr>
        <p:spPr>
          <a:xfrm>
            <a:off x="9597390" y="3120388"/>
            <a:ext cx="1623060" cy="461665"/>
          </a:xfrm>
          <a:prstGeom prst="rect">
            <a:avLst/>
          </a:prstGeom>
          <a:solidFill>
            <a:srgbClr val="92D050"/>
          </a:solidFill>
        </p:spPr>
        <p:txBody>
          <a:bodyPr wrap="square" rtlCol="0">
            <a:spAutoFit/>
          </a:bodyPr>
          <a:lstStyle/>
          <a:p>
            <a:pPr algn="ctr"/>
            <a:r>
              <a:rPr lang="cs-CZ" dirty="0">
                <a:solidFill>
                  <a:schemeClr val="bg1"/>
                </a:solidFill>
              </a:rPr>
              <a:t>obsah</a:t>
            </a:r>
            <a:r>
              <a:rPr lang="cs-CZ" dirty="0"/>
              <a:t> </a:t>
            </a:r>
          </a:p>
        </p:txBody>
      </p:sp>
      <p:sp>
        <p:nvSpPr>
          <p:cNvPr id="12" name="TextovéPole 11">
            <a:extLst>
              <a:ext uri="{FF2B5EF4-FFF2-40B4-BE49-F238E27FC236}">
                <a16:creationId xmlns:a16="http://schemas.microsoft.com/office/drawing/2014/main" id="{5FA2926F-EEC0-4780-A1FF-C864A4D27655}"/>
              </a:ext>
            </a:extLst>
          </p:cNvPr>
          <p:cNvSpPr txBox="1"/>
          <p:nvPr/>
        </p:nvSpPr>
        <p:spPr>
          <a:xfrm>
            <a:off x="308610" y="4522360"/>
            <a:ext cx="1691640" cy="369332"/>
          </a:xfrm>
          <a:prstGeom prst="rect">
            <a:avLst/>
          </a:prstGeom>
          <a:solidFill>
            <a:srgbClr val="92D050"/>
          </a:solidFill>
        </p:spPr>
        <p:txBody>
          <a:bodyPr wrap="square" rtlCol="0">
            <a:spAutoFit/>
          </a:bodyPr>
          <a:lstStyle/>
          <a:p>
            <a:pPr algn="ctr"/>
            <a:r>
              <a:rPr lang="cs-CZ" sz="1800" dirty="0">
                <a:solidFill>
                  <a:schemeClr val="bg1"/>
                </a:solidFill>
              </a:rPr>
              <a:t>zaměstnavatel</a:t>
            </a:r>
          </a:p>
        </p:txBody>
      </p:sp>
      <p:sp>
        <p:nvSpPr>
          <p:cNvPr id="14" name="TextovéPole 13">
            <a:extLst>
              <a:ext uri="{FF2B5EF4-FFF2-40B4-BE49-F238E27FC236}">
                <a16:creationId xmlns:a16="http://schemas.microsoft.com/office/drawing/2014/main" id="{DB531609-4A9D-4503-B6D1-C4E954A94118}"/>
              </a:ext>
            </a:extLst>
          </p:cNvPr>
          <p:cNvSpPr txBox="1"/>
          <p:nvPr/>
        </p:nvSpPr>
        <p:spPr>
          <a:xfrm>
            <a:off x="2586990" y="4519668"/>
            <a:ext cx="1691640" cy="369332"/>
          </a:xfrm>
          <a:prstGeom prst="rect">
            <a:avLst/>
          </a:prstGeom>
          <a:solidFill>
            <a:srgbClr val="FF0000"/>
          </a:solidFill>
        </p:spPr>
        <p:txBody>
          <a:bodyPr wrap="square" rtlCol="0">
            <a:spAutoFit/>
          </a:bodyPr>
          <a:lstStyle/>
          <a:p>
            <a:pPr algn="ctr"/>
            <a:r>
              <a:rPr lang="cs-CZ" sz="1800" dirty="0">
                <a:solidFill>
                  <a:schemeClr val="bg1"/>
                </a:solidFill>
              </a:rPr>
              <a:t>zaměstnanec</a:t>
            </a:r>
          </a:p>
        </p:txBody>
      </p:sp>
      <p:sp>
        <p:nvSpPr>
          <p:cNvPr id="16" name="TextovéPole 15">
            <a:extLst>
              <a:ext uri="{FF2B5EF4-FFF2-40B4-BE49-F238E27FC236}">
                <a16:creationId xmlns:a16="http://schemas.microsoft.com/office/drawing/2014/main" id="{1C08E1D1-AEDD-4251-A450-BD692C5FF789}"/>
              </a:ext>
            </a:extLst>
          </p:cNvPr>
          <p:cNvSpPr txBox="1"/>
          <p:nvPr/>
        </p:nvSpPr>
        <p:spPr>
          <a:xfrm>
            <a:off x="5343524" y="4537702"/>
            <a:ext cx="2223135" cy="369332"/>
          </a:xfrm>
          <a:prstGeom prst="rect">
            <a:avLst/>
          </a:prstGeom>
          <a:solidFill>
            <a:srgbClr val="FF0000"/>
          </a:solidFill>
        </p:spPr>
        <p:txBody>
          <a:bodyPr wrap="square" rtlCol="0">
            <a:spAutoFit/>
          </a:bodyPr>
          <a:lstStyle/>
          <a:p>
            <a:pPr algn="ctr"/>
            <a:r>
              <a:rPr lang="cs-CZ" sz="1800" dirty="0">
                <a:solidFill>
                  <a:schemeClr val="bg1"/>
                </a:solidFill>
              </a:rPr>
              <a:t>výkon závislé práce</a:t>
            </a:r>
          </a:p>
        </p:txBody>
      </p:sp>
      <p:sp>
        <p:nvSpPr>
          <p:cNvPr id="18" name="TextovéPole 17">
            <a:extLst>
              <a:ext uri="{FF2B5EF4-FFF2-40B4-BE49-F238E27FC236}">
                <a16:creationId xmlns:a16="http://schemas.microsoft.com/office/drawing/2014/main" id="{1BBE39E1-35F6-4667-A409-E6EEA511A67C}"/>
              </a:ext>
            </a:extLst>
          </p:cNvPr>
          <p:cNvSpPr txBox="1"/>
          <p:nvPr/>
        </p:nvSpPr>
        <p:spPr>
          <a:xfrm>
            <a:off x="9597390" y="4519668"/>
            <a:ext cx="1691640" cy="646331"/>
          </a:xfrm>
          <a:prstGeom prst="rect">
            <a:avLst/>
          </a:prstGeom>
          <a:solidFill>
            <a:srgbClr val="92D050"/>
          </a:solidFill>
        </p:spPr>
        <p:txBody>
          <a:bodyPr wrap="square" rtlCol="0">
            <a:spAutoFit/>
          </a:bodyPr>
          <a:lstStyle/>
          <a:p>
            <a:pPr algn="ctr"/>
            <a:r>
              <a:rPr lang="cs-CZ" sz="1800" dirty="0">
                <a:solidFill>
                  <a:schemeClr val="bg1"/>
                </a:solidFill>
              </a:rPr>
              <a:t>práva </a:t>
            </a:r>
          </a:p>
          <a:p>
            <a:pPr algn="ctr"/>
            <a:r>
              <a:rPr lang="cs-CZ" sz="1800" dirty="0">
                <a:solidFill>
                  <a:schemeClr val="bg1"/>
                </a:solidFill>
              </a:rPr>
              <a:t>a povinnosti</a:t>
            </a:r>
          </a:p>
        </p:txBody>
      </p:sp>
      <p:cxnSp>
        <p:nvCxnSpPr>
          <p:cNvPr id="20" name="Přímá spojnice se šipkou 19">
            <a:extLst>
              <a:ext uri="{FF2B5EF4-FFF2-40B4-BE49-F238E27FC236}">
                <a16:creationId xmlns:a16="http://schemas.microsoft.com/office/drawing/2014/main" id="{16CF138A-48A5-469E-87B9-489C6025ED33}"/>
              </a:ext>
            </a:extLst>
          </p:cNvPr>
          <p:cNvCxnSpPr>
            <a:stCxn id="6" idx="2"/>
            <a:endCxn id="7" idx="0"/>
          </p:cNvCxnSpPr>
          <p:nvPr/>
        </p:nvCxnSpPr>
        <p:spPr bwMode="auto">
          <a:xfrm flipH="1">
            <a:off x="2025923" y="1937749"/>
            <a:ext cx="4395832" cy="1182639"/>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Přímá spojnice se šipkou 21">
            <a:extLst>
              <a:ext uri="{FF2B5EF4-FFF2-40B4-BE49-F238E27FC236}">
                <a16:creationId xmlns:a16="http://schemas.microsoft.com/office/drawing/2014/main" id="{3EA2F4A5-806D-4560-AC62-EFF9E2FA6EB7}"/>
              </a:ext>
            </a:extLst>
          </p:cNvPr>
          <p:cNvCxnSpPr>
            <a:cxnSpLocks/>
          </p:cNvCxnSpPr>
          <p:nvPr/>
        </p:nvCxnSpPr>
        <p:spPr bwMode="auto">
          <a:xfrm>
            <a:off x="6421755" y="1937749"/>
            <a:ext cx="13335" cy="1159781"/>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Přímá spojnice se šipkou 24">
            <a:extLst>
              <a:ext uri="{FF2B5EF4-FFF2-40B4-BE49-F238E27FC236}">
                <a16:creationId xmlns:a16="http://schemas.microsoft.com/office/drawing/2014/main" id="{F542E8BA-784F-4643-9D6C-5A88910552EB}"/>
              </a:ext>
            </a:extLst>
          </p:cNvPr>
          <p:cNvCxnSpPr/>
          <p:nvPr/>
        </p:nvCxnSpPr>
        <p:spPr bwMode="auto">
          <a:xfrm>
            <a:off x="6421755" y="1937749"/>
            <a:ext cx="3987165" cy="1182639"/>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Přímá spojnice se šipkou 26">
            <a:extLst>
              <a:ext uri="{FF2B5EF4-FFF2-40B4-BE49-F238E27FC236}">
                <a16:creationId xmlns:a16="http://schemas.microsoft.com/office/drawing/2014/main" id="{853E9571-1FDF-4D67-9E57-4DE4F019761B}"/>
              </a:ext>
            </a:extLst>
          </p:cNvPr>
          <p:cNvCxnSpPr>
            <a:cxnSpLocks/>
            <a:endCxn id="12" idx="0"/>
          </p:cNvCxnSpPr>
          <p:nvPr/>
        </p:nvCxnSpPr>
        <p:spPr bwMode="auto">
          <a:xfrm flipH="1">
            <a:off x="1154430" y="3582052"/>
            <a:ext cx="843506" cy="940308"/>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Přímá spojnice se šipkou 29">
            <a:extLst>
              <a:ext uri="{FF2B5EF4-FFF2-40B4-BE49-F238E27FC236}">
                <a16:creationId xmlns:a16="http://schemas.microsoft.com/office/drawing/2014/main" id="{BB7FEE5A-BCEA-4C5F-A6D8-88049D21CBCD}"/>
              </a:ext>
            </a:extLst>
          </p:cNvPr>
          <p:cNvCxnSpPr/>
          <p:nvPr/>
        </p:nvCxnSpPr>
        <p:spPr bwMode="auto">
          <a:xfrm>
            <a:off x="2000250" y="3580707"/>
            <a:ext cx="1432560" cy="938961"/>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Přímá spojnice se šipkou 31">
            <a:extLst>
              <a:ext uri="{FF2B5EF4-FFF2-40B4-BE49-F238E27FC236}">
                <a16:creationId xmlns:a16="http://schemas.microsoft.com/office/drawing/2014/main" id="{147FD1A6-FF83-443E-839A-6CA0334105F8}"/>
              </a:ext>
            </a:extLst>
          </p:cNvPr>
          <p:cNvCxnSpPr>
            <a:cxnSpLocks/>
            <a:stCxn id="9" idx="2"/>
            <a:endCxn id="16" idx="0"/>
          </p:cNvCxnSpPr>
          <p:nvPr/>
        </p:nvCxnSpPr>
        <p:spPr bwMode="auto">
          <a:xfrm>
            <a:off x="6440805" y="3582052"/>
            <a:ext cx="14287" cy="955650"/>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Přímá spojnice se šipkou 35">
            <a:extLst>
              <a:ext uri="{FF2B5EF4-FFF2-40B4-BE49-F238E27FC236}">
                <a16:creationId xmlns:a16="http://schemas.microsoft.com/office/drawing/2014/main" id="{C5FACD2A-DDCB-4FB0-843C-028348C9DE1B}"/>
              </a:ext>
            </a:extLst>
          </p:cNvPr>
          <p:cNvCxnSpPr/>
          <p:nvPr/>
        </p:nvCxnSpPr>
        <p:spPr bwMode="auto">
          <a:xfrm>
            <a:off x="10408920" y="3580707"/>
            <a:ext cx="0" cy="938961"/>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27095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40DC4-3E2E-483D-9119-26F130E60E98}"/>
              </a:ext>
            </a:extLst>
          </p:cNvPr>
          <p:cNvSpPr>
            <a:spLocks noGrp="1"/>
          </p:cNvSpPr>
          <p:nvPr>
            <p:ph type="title"/>
          </p:nvPr>
        </p:nvSpPr>
        <p:spPr/>
        <p:txBody>
          <a:bodyPr/>
          <a:lstStyle/>
          <a:p>
            <a:r>
              <a:rPr lang="cs-CZ" dirty="0"/>
              <a:t>Obsah pracovního poměru</a:t>
            </a:r>
          </a:p>
        </p:txBody>
      </p:sp>
      <p:sp>
        <p:nvSpPr>
          <p:cNvPr id="3" name="Zástupný symbol pro obsah 2">
            <a:extLst>
              <a:ext uri="{FF2B5EF4-FFF2-40B4-BE49-F238E27FC236}">
                <a16:creationId xmlns:a16="http://schemas.microsoft.com/office/drawing/2014/main" id="{7AD54584-E63A-4FF9-8BDE-EC0C9737D04F}"/>
              </a:ext>
            </a:extLst>
          </p:cNvPr>
          <p:cNvSpPr>
            <a:spLocks noGrp="1"/>
          </p:cNvSpPr>
          <p:nvPr>
            <p:ph idx="1"/>
          </p:nvPr>
        </p:nvSpPr>
        <p:spPr/>
        <p:txBody>
          <a:bodyPr/>
          <a:lstStyle/>
          <a:p>
            <a:r>
              <a:rPr lang="cs-CZ" b="1" dirty="0">
                <a:solidFill>
                  <a:srgbClr val="0000DC"/>
                </a:solidFill>
              </a:rPr>
              <a:t>= práva a povinnosti jeho účastníků, tj. zaměstnance a zaměstnavatele</a:t>
            </a:r>
          </a:p>
          <a:p>
            <a:r>
              <a:rPr lang="cs-CZ" sz="2400" dirty="0"/>
              <a:t>Základem je </a:t>
            </a:r>
            <a:r>
              <a:rPr lang="cs-CZ" sz="2400" b="1" dirty="0"/>
              <a:t>synallagmatický pracovní závazek</a:t>
            </a:r>
          </a:p>
          <a:p>
            <a:r>
              <a:rPr lang="cs-CZ" sz="2400" b="1" i="1" dirty="0"/>
              <a:t>Zaměstnanec</a:t>
            </a:r>
            <a:r>
              <a:rPr lang="cs-CZ" sz="2400" dirty="0"/>
              <a:t> – povinnost konat pro zaměstnavatele práci …… </a:t>
            </a:r>
            <a:r>
              <a:rPr lang="cs-CZ" sz="2400" b="1" i="1" dirty="0"/>
              <a:t>Zaměstnavatel</a:t>
            </a:r>
            <a:r>
              <a:rPr lang="cs-CZ" sz="2400" dirty="0"/>
              <a:t> – právo na to, aby práce pro něj byla konána</a:t>
            </a:r>
          </a:p>
          <a:p>
            <a:r>
              <a:rPr lang="cs-CZ" sz="2400" b="1" i="1" dirty="0"/>
              <a:t>Zaměstnavatel</a:t>
            </a:r>
            <a:r>
              <a:rPr lang="cs-CZ" sz="2400" dirty="0"/>
              <a:t> – povinnost platit zaměstnanci za vykonanou práci mzdu nebo plat …… </a:t>
            </a:r>
            <a:r>
              <a:rPr lang="cs-CZ" sz="2400" b="1" i="1" dirty="0"/>
              <a:t>Zaměstnanec</a:t>
            </a:r>
            <a:r>
              <a:rPr lang="cs-CZ" sz="2400" dirty="0"/>
              <a:t> – právo na to, aby mu mzda nebo plat byly vyplaceny</a:t>
            </a:r>
          </a:p>
        </p:txBody>
      </p:sp>
      <p:sp>
        <p:nvSpPr>
          <p:cNvPr id="4" name="Zástupný symbol pro číslo snímku 3">
            <a:extLst>
              <a:ext uri="{FF2B5EF4-FFF2-40B4-BE49-F238E27FC236}">
                <a16:creationId xmlns:a16="http://schemas.microsoft.com/office/drawing/2014/main" id="{A03A6ADA-60BE-4863-9E18-0296BB02DD39}"/>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397589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9400" y="963281"/>
            <a:ext cx="10753200" cy="451576"/>
          </a:xfrm>
        </p:spPr>
        <p:txBody>
          <a:bodyPr/>
          <a:lstStyle/>
          <a:p>
            <a:r>
              <a:rPr lang="cs-CZ" sz="3200" b="1" dirty="0"/>
              <a:t>Právní osobnost a svéprávnost</a:t>
            </a:r>
          </a:p>
        </p:txBody>
      </p:sp>
      <p:sp>
        <p:nvSpPr>
          <p:cNvPr id="3" name="Zástupný symbol pro obsah 2"/>
          <p:cNvSpPr>
            <a:spLocks noGrp="1"/>
          </p:cNvSpPr>
          <p:nvPr>
            <p:ph idx="1"/>
          </p:nvPr>
        </p:nvSpPr>
        <p:spPr>
          <a:xfrm>
            <a:off x="805342" y="1828800"/>
            <a:ext cx="10830187" cy="4912568"/>
          </a:xfrm>
        </p:spPr>
        <p:txBody>
          <a:bodyPr/>
          <a:lstStyle/>
          <a:p>
            <a:pPr>
              <a:spcBef>
                <a:spcPts val="300"/>
              </a:spcBef>
              <a:spcAft>
                <a:spcPts val="300"/>
              </a:spcAft>
              <a:buClr>
                <a:srgbClr val="0000DC"/>
              </a:buClr>
              <a:buFont typeface="Arial" panose="020B0604020202020204" pitchFamily="34" charset="0"/>
              <a:buChar char="–"/>
            </a:pPr>
            <a:r>
              <a:rPr lang="cs-CZ" sz="2600" dirty="0"/>
              <a:t>smluvní strany pracovněprávního vztahu</a:t>
            </a:r>
          </a:p>
          <a:p>
            <a:pPr lvl="1">
              <a:spcBef>
                <a:spcPts val="300"/>
              </a:spcBef>
              <a:spcAft>
                <a:spcPts val="300"/>
              </a:spcAft>
              <a:buClr>
                <a:srgbClr val="0000DC"/>
              </a:buClr>
              <a:buFont typeface="Arial" panose="020B0604020202020204" pitchFamily="34" charset="0"/>
              <a:buChar char="–"/>
            </a:pPr>
            <a:r>
              <a:rPr lang="cs-CZ" sz="2400" b="1" dirty="0">
                <a:solidFill>
                  <a:srgbClr val="0000DC"/>
                </a:solidFill>
              </a:rPr>
              <a:t>zaměstnanec</a:t>
            </a:r>
          </a:p>
          <a:p>
            <a:pPr marL="1257300" lvl="2" indent="-342900">
              <a:spcBef>
                <a:spcPts val="300"/>
              </a:spcBef>
              <a:spcAft>
                <a:spcPts val="300"/>
              </a:spcAft>
              <a:buClr>
                <a:srgbClr val="0000DC"/>
              </a:buClr>
              <a:buFont typeface="Arial" panose="020B0604020202020204" pitchFamily="34" charset="0"/>
              <a:buChar char="–"/>
            </a:pPr>
            <a:r>
              <a:rPr lang="cs-CZ" sz="2200" dirty="0"/>
              <a:t>§ 6 ZP „</a:t>
            </a:r>
            <a:r>
              <a:rPr lang="cs-CZ" sz="2200" i="1" dirty="0"/>
              <a:t>Zaměstnancem je fyzická osoba, která se zavázala k výkonu závislé práce v základním pracovněprávním vztahu.“</a:t>
            </a:r>
            <a:endParaRPr lang="cs-CZ" sz="2200" dirty="0"/>
          </a:p>
          <a:p>
            <a:pPr lvl="1">
              <a:spcBef>
                <a:spcPts val="300"/>
              </a:spcBef>
              <a:spcAft>
                <a:spcPts val="300"/>
              </a:spcAft>
              <a:buClr>
                <a:srgbClr val="0000DC"/>
              </a:buClr>
              <a:buFont typeface="Arial" panose="020B0604020202020204" pitchFamily="34" charset="0"/>
              <a:buChar char="–"/>
            </a:pPr>
            <a:r>
              <a:rPr lang="cs-CZ" sz="2400" b="1" dirty="0">
                <a:solidFill>
                  <a:srgbClr val="0000DC"/>
                </a:solidFill>
              </a:rPr>
              <a:t>zaměstnavatel</a:t>
            </a:r>
          </a:p>
          <a:p>
            <a:pPr marL="1257300" lvl="2" indent="-342900">
              <a:spcBef>
                <a:spcPts val="300"/>
              </a:spcBef>
              <a:spcAft>
                <a:spcPts val="300"/>
              </a:spcAft>
              <a:buClr>
                <a:srgbClr val="0000DC"/>
              </a:buClr>
              <a:buFont typeface="Arial" panose="020B0604020202020204" pitchFamily="34" charset="0"/>
              <a:buChar char="–"/>
            </a:pPr>
            <a:r>
              <a:rPr lang="cs-CZ" sz="2200" i="1" dirty="0"/>
              <a:t>§ 7 ZP „Zaměstnavatelem je osoba, pro kterou se fyzická osoba zavázala k výkonu závislé práce v základním pracovněprávním vztahu.“</a:t>
            </a:r>
          </a:p>
          <a:p>
            <a:pPr>
              <a:spcBef>
                <a:spcPts val="300"/>
              </a:spcBef>
              <a:spcAft>
                <a:spcPts val="300"/>
              </a:spcAft>
              <a:buClr>
                <a:srgbClr val="0000DC"/>
              </a:buClr>
              <a:buFont typeface="Arial" panose="020B0604020202020204" pitchFamily="34" charset="0"/>
              <a:buChar char="–"/>
            </a:pPr>
            <a:r>
              <a:rPr lang="cs-CZ" sz="2600" dirty="0"/>
              <a:t>statusové otázky jsou upraveny </a:t>
            </a:r>
            <a:r>
              <a:rPr lang="cs-CZ" sz="2600" b="1" dirty="0">
                <a:solidFill>
                  <a:srgbClr val="0000DC"/>
                </a:solidFill>
              </a:rPr>
              <a:t>v občanském zákoníku </a:t>
            </a:r>
            <a:r>
              <a:rPr lang="cs-CZ" sz="2600" dirty="0"/>
              <a:t>(princip subsidiarity)</a:t>
            </a:r>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15</a:t>
            </a:fld>
            <a:endParaRPr lang="cs-CZ">
              <a:solidFill>
                <a:srgbClr val="000000"/>
              </a:solidFill>
            </a:endParaRPr>
          </a:p>
        </p:txBody>
      </p:sp>
    </p:spTree>
    <p:extLst>
      <p:ext uri="{BB962C8B-B14F-4D97-AF65-F5344CB8AC3E}">
        <p14:creationId xmlns:p14="http://schemas.microsoft.com/office/powerpoint/2010/main" val="392468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39567" y="1340769"/>
            <a:ext cx="7772400" cy="503237"/>
          </a:xfrm>
        </p:spPr>
        <p:txBody>
          <a:bodyPr/>
          <a:lstStyle/>
          <a:p>
            <a:r>
              <a:rPr lang="cs-CZ" b="1" dirty="0"/>
              <a:t>Zaměstnanec</a:t>
            </a:r>
          </a:p>
        </p:txBody>
      </p:sp>
      <p:sp>
        <p:nvSpPr>
          <p:cNvPr id="3" name="Zástupný symbol pro obsah 2"/>
          <p:cNvSpPr>
            <a:spLocks noGrp="1"/>
          </p:cNvSpPr>
          <p:nvPr>
            <p:ph idx="1"/>
          </p:nvPr>
        </p:nvSpPr>
        <p:spPr>
          <a:xfrm>
            <a:off x="939567" y="2132856"/>
            <a:ext cx="10704352" cy="4608512"/>
          </a:xfrm>
        </p:spPr>
        <p:txBody>
          <a:bodyPr/>
          <a:lstStyle/>
          <a:p>
            <a:pPr>
              <a:spcBef>
                <a:spcPts val="600"/>
              </a:spcBef>
              <a:spcAft>
                <a:spcPts val="600"/>
              </a:spcAft>
              <a:buClr>
                <a:srgbClr val="0000DC"/>
              </a:buClr>
              <a:buFont typeface="Arial" panose="020B0604020202020204" pitchFamily="34" charset="0"/>
              <a:buChar char="–"/>
            </a:pPr>
            <a:r>
              <a:rPr lang="cs-CZ" sz="2000" dirty="0"/>
              <a:t>§ 35 OZ</a:t>
            </a:r>
          </a:p>
          <a:p>
            <a:pPr marL="0" indent="0" algn="just">
              <a:spcBef>
                <a:spcPts val="600"/>
              </a:spcBef>
              <a:spcAft>
                <a:spcPts val="600"/>
              </a:spcAft>
              <a:buClr>
                <a:srgbClr val="0000DC"/>
              </a:buClr>
              <a:buNone/>
            </a:pPr>
            <a:r>
              <a:rPr lang="cs-CZ" sz="1800" i="1" dirty="0"/>
              <a:t>„Nezletilý, který dovršil patnáct let, se může zavázat k výkonu závislé práce podle jiného právního předpisu. Jako den nástupu do práce nesmí být sjednán den, který by předcházel dni, kdy nezletilý ukončí povinnou školní docházku.“</a:t>
            </a:r>
          </a:p>
          <a:p>
            <a:pPr>
              <a:spcBef>
                <a:spcPts val="600"/>
              </a:spcBef>
              <a:spcAft>
                <a:spcPts val="600"/>
              </a:spcAft>
              <a:buClr>
                <a:srgbClr val="0000DC"/>
              </a:buClr>
              <a:buFont typeface="Arial" panose="020B0604020202020204" pitchFamily="34" charset="0"/>
              <a:buChar char="–"/>
            </a:pPr>
            <a:r>
              <a:rPr lang="cs-CZ" sz="2000" dirty="0"/>
              <a:t>podmínka - 18 let v ZP</a:t>
            </a:r>
          </a:p>
          <a:p>
            <a:pPr marL="857250" lvl="1" indent="-457200">
              <a:spcBef>
                <a:spcPts val="600"/>
              </a:spcBef>
              <a:spcAft>
                <a:spcPts val="600"/>
              </a:spcAft>
              <a:buClr>
                <a:srgbClr val="0000DC"/>
              </a:buClr>
              <a:buFont typeface="Arial" panose="020B0604020202020204" pitchFamily="34" charset="0"/>
              <a:buChar char="–"/>
              <a:defRPr/>
            </a:pPr>
            <a:r>
              <a:rPr lang="cs-CZ" sz="1600" dirty="0"/>
              <a:t>dohoda o odpovědnosti k ochraně hodnot svěřených zaměstnanci k vyúčtování</a:t>
            </a:r>
          </a:p>
          <a:p>
            <a:pPr marL="857250" lvl="1" indent="-457200">
              <a:spcBef>
                <a:spcPts val="600"/>
              </a:spcBef>
              <a:spcAft>
                <a:spcPts val="600"/>
              </a:spcAft>
              <a:buClr>
                <a:srgbClr val="0000DC"/>
              </a:buClr>
              <a:buFont typeface="Arial" panose="020B0604020202020204" pitchFamily="34" charset="0"/>
              <a:buChar char="–"/>
              <a:defRPr/>
            </a:pPr>
            <a:r>
              <a:rPr lang="cs-CZ" sz="1600" dirty="0"/>
              <a:t>dohoda o odpovědnosti za ztrátu svěřených věcí</a:t>
            </a:r>
          </a:p>
          <a:p>
            <a:pPr>
              <a:spcBef>
                <a:spcPts val="300"/>
              </a:spcBef>
              <a:spcAft>
                <a:spcPts val="300"/>
              </a:spcAft>
              <a:buClr>
                <a:schemeClr val="tx1">
                  <a:lumMod val="50000"/>
                  <a:lumOff val="50000"/>
                </a:schemeClr>
              </a:buClr>
            </a:pPr>
            <a:endParaRPr lang="cs-CZ" sz="2000" dirty="0"/>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16</a:t>
            </a:fld>
            <a:endParaRPr lang="cs-CZ">
              <a:solidFill>
                <a:srgbClr val="000000"/>
              </a:solidFill>
            </a:endParaRPr>
          </a:p>
        </p:txBody>
      </p:sp>
    </p:spTree>
    <p:extLst>
      <p:ext uri="{BB962C8B-B14F-4D97-AF65-F5344CB8AC3E}">
        <p14:creationId xmlns:p14="http://schemas.microsoft.com/office/powerpoint/2010/main" val="39039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62612" y="761945"/>
            <a:ext cx="10753200" cy="451576"/>
          </a:xfrm>
        </p:spPr>
        <p:txBody>
          <a:bodyPr/>
          <a:lstStyle/>
          <a:p>
            <a:r>
              <a:rPr lang="cs-CZ" b="1" dirty="0"/>
              <a:t>Vedoucí zaměstnanec</a:t>
            </a:r>
          </a:p>
        </p:txBody>
      </p:sp>
      <p:sp>
        <p:nvSpPr>
          <p:cNvPr id="3" name="Zástupný symbol pro obsah 2"/>
          <p:cNvSpPr>
            <a:spLocks noGrp="1"/>
          </p:cNvSpPr>
          <p:nvPr>
            <p:ph idx="1"/>
          </p:nvPr>
        </p:nvSpPr>
        <p:spPr>
          <a:xfrm>
            <a:off x="998290" y="2060848"/>
            <a:ext cx="10779710" cy="4680520"/>
          </a:xfrm>
        </p:spPr>
        <p:txBody>
          <a:bodyPr/>
          <a:lstStyle/>
          <a:p>
            <a:pPr>
              <a:spcBef>
                <a:spcPts val="600"/>
              </a:spcBef>
              <a:spcAft>
                <a:spcPts val="600"/>
              </a:spcAft>
              <a:buClr>
                <a:schemeClr val="tx1">
                  <a:lumMod val="50000"/>
                  <a:lumOff val="50000"/>
                </a:schemeClr>
              </a:buClr>
            </a:pPr>
            <a:r>
              <a:rPr lang="cs-CZ" sz="2000" dirty="0"/>
              <a:t>§ 11 ZP</a:t>
            </a:r>
          </a:p>
          <a:p>
            <a:pPr marL="0" indent="0">
              <a:spcBef>
                <a:spcPts val="600"/>
              </a:spcBef>
              <a:spcAft>
                <a:spcPts val="2400"/>
              </a:spcAft>
              <a:buClr>
                <a:schemeClr val="tx1">
                  <a:lumMod val="50000"/>
                  <a:lumOff val="50000"/>
                </a:schemeClr>
              </a:buClr>
              <a:buNone/>
            </a:pPr>
            <a:r>
              <a:rPr lang="cs-CZ" sz="2000" i="1" dirty="0"/>
              <a:t>	„Vedoucími zaměstnanci zaměstnavatele se rozumějí zaměstnanci, kteří jsou na jednotlivých stupních řízení zaměstnavatele oprávněni stanovit a ukládat podřízeným zaměstnancům pracovní úkoly, organizovat, řídit a kontrolovat jejich práci a dávat jim k tomu účelu závazné pokyny. Vedoucím zaměstnancem je nebo se za vedoucího zaměstnance považuje rovněž vedoucí organizační složky státu.“</a:t>
            </a:r>
          </a:p>
          <a:p>
            <a:pPr>
              <a:spcBef>
                <a:spcPts val="600"/>
              </a:spcBef>
              <a:spcAft>
                <a:spcPts val="0"/>
              </a:spcAft>
              <a:buClr>
                <a:schemeClr val="tx1">
                  <a:lumMod val="50000"/>
                  <a:lumOff val="50000"/>
                </a:schemeClr>
              </a:buClr>
            </a:pPr>
            <a:r>
              <a:rPr lang="cs-CZ" sz="2000" dirty="0"/>
              <a:t>širší okruh práv a povinností</a:t>
            </a:r>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17</a:t>
            </a:fld>
            <a:endParaRPr lang="cs-CZ">
              <a:solidFill>
                <a:srgbClr val="000000"/>
              </a:solidFill>
            </a:endParaRPr>
          </a:p>
        </p:txBody>
      </p:sp>
    </p:spTree>
    <p:extLst>
      <p:ext uri="{BB962C8B-B14F-4D97-AF65-F5344CB8AC3E}">
        <p14:creationId xmlns:p14="http://schemas.microsoft.com/office/powerpoint/2010/main" val="199299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008" y="953472"/>
            <a:ext cx="9441505" cy="503237"/>
          </a:xfrm>
        </p:spPr>
        <p:txBody>
          <a:bodyPr/>
          <a:lstStyle/>
          <a:p>
            <a:r>
              <a:rPr lang="cs-CZ" b="1" dirty="0"/>
              <a:t>Zaměstnavatel</a:t>
            </a:r>
          </a:p>
        </p:txBody>
      </p:sp>
      <p:sp>
        <p:nvSpPr>
          <p:cNvPr id="3" name="Zástupný symbol pro obsah 2"/>
          <p:cNvSpPr>
            <a:spLocks noGrp="1"/>
          </p:cNvSpPr>
          <p:nvPr>
            <p:ph idx="1"/>
          </p:nvPr>
        </p:nvSpPr>
        <p:spPr>
          <a:xfrm>
            <a:off x="755008" y="1844824"/>
            <a:ext cx="11165747" cy="4896544"/>
          </a:xfrm>
        </p:spPr>
        <p:txBody>
          <a:bodyPr/>
          <a:lstStyle/>
          <a:p>
            <a:pPr>
              <a:spcBef>
                <a:spcPts val="300"/>
              </a:spcBef>
              <a:spcAft>
                <a:spcPts val="300"/>
              </a:spcAft>
              <a:buClr>
                <a:srgbClr val="0000DC"/>
              </a:buClr>
              <a:buFont typeface="Arial" panose="020B0604020202020204" pitchFamily="34" charset="0"/>
              <a:buChar char="–"/>
            </a:pPr>
            <a:r>
              <a:rPr lang="cs-CZ" sz="2600" dirty="0"/>
              <a:t>fyzická osoba</a:t>
            </a:r>
          </a:p>
          <a:p>
            <a:pPr lvl="1">
              <a:spcBef>
                <a:spcPts val="300"/>
              </a:spcBef>
              <a:spcAft>
                <a:spcPts val="300"/>
              </a:spcAft>
              <a:buClr>
                <a:srgbClr val="0000DC"/>
              </a:buClr>
              <a:buFont typeface="Arial" panose="020B0604020202020204" pitchFamily="34" charset="0"/>
              <a:buChar char="–"/>
            </a:pPr>
            <a:r>
              <a:rPr lang="cs-CZ" dirty="0"/>
              <a:t>právní osobnost</a:t>
            </a:r>
          </a:p>
          <a:p>
            <a:pPr marL="1200150" lvl="2" indent="-285750">
              <a:spcBef>
                <a:spcPts val="300"/>
              </a:spcBef>
              <a:spcAft>
                <a:spcPts val="300"/>
              </a:spcAft>
              <a:buClr>
                <a:srgbClr val="0000DC"/>
              </a:buClr>
              <a:buFont typeface="Arial" panose="020B0604020202020204" pitchFamily="34" charset="0"/>
              <a:buChar char="–"/>
            </a:pPr>
            <a:r>
              <a:rPr lang="cs-CZ" dirty="0"/>
              <a:t>narození - smrt</a:t>
            </a:r>
          </a:p>
          <a:p>
            <a:pPr lvl="1">
              <a:spcBef>
                <a:spcPts val="300"/>
              </a:spcBef>
              <a:spcAft>
                <a:spcPts val="300"/>
              </a:spcAft>
              <a:buClr>
                <a:srgbClr val="0000DC"/>
              </a:buClr>
              <a:buFont typeface="Arial" panose="020B0604020202020204" pitchFamily="34" charset="0"/>
              <a:buChar char="–"/>
            </a:pPr>
            <a:r>
              <a:rPr lang="cs-CZ" dirty="0"/>
              <a:t>svéprávnost</a:t>
            </a:r>
          </a:p>
          <a:p>
            <a:pPr marL="1200150" lvl="2" indent="-285750">
              <a:spcBef>
                <a:spcPts val="300"/>
              </a:spcBef>
              <a:spcAft>
                <a:spcPts val="300"/>
              </a:spcAft>
              <a:buClr>
                <a:srgbClr val="0000DC"/>
              </a:buClr>
              <a:buFont typeface="Arial" panose="020B0604020202020204" pitchFamily="34" charset="0"/>
              <a:buChar char="–"/>
            </a:pPr>
            <a:r>
              <a:rPr lang="cs-CZ" dirty="0"/>
              <a:t>zletilost</a:t>
            </a:r>
          </a:p>
          <a:p>
            <a:pPr marL="1200150" lvl="2" indent="-285750">
              <a:spcBef>
                <a:spcPts val="300"/>
              </a:spcBef>
              <a:spcAft>
                <a:spcPts val="300"/>
              </a:spcAft>
              <a:buClr>
                <a:srgbClr val="0000DC"/>
              </a:buClr>
              <a:buFont typeface="Arial" panose="020B0604020202020204" pitchFamily="34" charset="0"/>
              <a:buChar char="–"/>
            </a:pPr>
            <a:r>
              <a:rPr lang="cs-CZ" dirty="0"/>
              <a:t>dříve?</a:t>
            </a:r>
          </a:p>
          <a:p>
            <a:pPr>
              <a:spcBef>
                <a:spcPts val="300"/>
              </a:spcBef>
              <a:spcAft>
                <a:spcPts val="300"/>
              </a:spcAft>
              <a:buClr>
                <a:srgbClr val="0000DC"/>
              </a:buClr>
              <a:buFont typeface="Arial" panose="020B0604020202020204" pitchFamily="34" charset="0"/>
              <a:buChar char="–"/>
            </a:pPr>
            <a:r>
              <a:rPr lang="cs-CZ" sz="2600" dirty="0"/>
              <a:t>právnická osoba</a:t>
            </a:r>
          </a:p>
          <a:p>
            <a:pPr lvl="1">
              <a:spcBef>
                <a:spcPts val="300"/>
              </a:spcBef>
              <a:spcAft>
                <a:spcPts val="300"/>
              </a:spcAft>
              <a:buClr>
                <a:srgbClr val="0000DC"/>
              </a:buClr>
              <a:buFont typeface="Arial" panose="020B0604020202020204" pitchFamily="34" charset="0"/>
              <a:buChar char="–"/>
            </a:pPr>
            <a:r>
              <a:rPr lang="cs-CZ" dirty="0"/>
              <a:t>zápis do veřejného rejstříku</a:t>
            </a:r>
          </a:p>
          <a:p>
            <a:pPr lvl="1">
              <a:spcBef>
                <a:spcPts val="300"/>
              </a:spcBef>
              <a:spcAft>
                <a:spcPts val="300"/>
              </a:spcAft>
              <a:buClr>
                <a:srgbClr val="0000DC"/>
              </a:buClr>
              <a:buFont typeface="Arial" panose="020B0604020202020204" pitchFamily="34" charset="0"/>
              <a:buChar char="–"/>
            </a:pPr>
            <a:r>
              <a:rPr lang="cs-CZ" dirty="0"/>
              <a:t>zástupce</a:t>
            </a:r>
          </a:p>
          <a:p>
            <a:pPr lvl="1">
              <a:spcBef>
                <a:spcPts val="300"/>
              </a:spcBef>
              <a:spcAft>
                <a:spcPts val="300"/>
              </a:spcAft>
              <a:buClr>
                <a:srgbClr val="0000DC"/>
              </a:buClr>
              <a:buFont typeface="Arial" panose="020B0604020202020204" pitchFamily="34" charset="0"/>
              <a:buChar char="–"/>
            </a:pPr>
            <a:r>
              <a:rPr lang="cs-CZ" dirty="0"/>
              <a:t>§ 166 odst. 1 OZ „</a:t>
            </a:r>
            <a:r>
              <a:rPr lang="cs-CZ" i="1" dirty="0"/>
              <a:t> Právnickou osobu zastupují její zaměstnanci v rozsahu obvyklém vzhledem k jejich zařazení nebo funkci; přitom rozhoduje stav, jak se jeví veřejnosti…“ </a:t>
            </a:r>
            <a:endParaRPr lang="cs-CZ" dirty="0"/>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18</a:t>
            </a:fld>
            <a:endParaRPr lang="cs-CZ">
              <a:solidFill>
                <a:srgbClr val="000000"/>
              </a:solidFill>
            </a:endParaRPr>
          </a:p>
        </p:txBody>
      </p:sp>
    </p:spTree>
    <p:extLst>
      <p:ext uri="{BB962C8B-B14F-4D97-AF65-F5344CB8AC3E}">
        <p14:creationId xmlns:p14="http://schemas.microsoft.com/office/powerpoint/2010/main" val="428817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3">
                                            <p:txEl>
                                              <p:pRg st="8" end="8"/>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p:cTn id="52"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Výdělečná činnost dítěte</a:t>
            </a:r>
          </a:p>
        </p:txBody>
      </p:sp>
      <p:sp>
        <p:nvSpPr>
          <p:cNvPr id="3" name="Zástupný symbol pro obsah 2"/>
          <p:cNvSpPr>
            <a:spLocks noGrp="1"/>
          </p:cNvSpPr>
          <p:nvPr>
            <p:ph idx="1"/>
          </p:nvPr>
        </p:nvSpPr>
        <p:spPr>
          <a:xfrm>
            <a:off x="719999" y="1394625"/>
            <a:ext cx="10923919" cy="4608512"/>
          </a:xfrm>
        </p:spPr>
        <p:txBody>
          <a:bodyPr/>
          <a:lstStyle/>
          <a:p>
            <a:pPr>
              <a:spcBef>
                <a:spcPts val="600"/>
              </a:spcBef>
              <a:spcAft>
                <a:spcPts val="600"/>
              </a:spcAft>
              <a:buClr>
                <a:srgbClr val="0000DC"/>
              </a:buClr>
              <a:buFont typeface="Arial" panose="020B0604020202020204" pitchFamily="34" charset="0"/>
              <a:buChar char="–"/>
            </a:pPr>
            <a:r>
              <a:rPr lang="cs-CZ" dirty="0"/>
              <a:t>§ 34 OZ</a:t>
            </a:r>
          </a:p>
          <a:p>
            <a:pPr marL="0" indent="0" algn="just">
              <a:spcBef>
                <a:spcPts val="600"/>
              </a:spcBef>
              <a:spcAft>
                <a:spcPts val="600"/>
              </a:spcAft>
              <a:buClr>
                <a:srgbClr val="0000DC"/>
              </a:buClr>
              <a:buNone/>
            </a:pPr>
            <a:r>
              <a:rPr lang="cs-CZ" sz="2200" i="1" dirty="0"/>
              <a:t>„ 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pPr>
              <a:spcBef>
                <a:spcPts val="600"/>
              </a:spcBef>
              <a:spcAft>
                <a:spcPts val="600"/>
              </a:spcAft>
              <a:buClr>
                <a:srgbClr val="0000DC"/>
              </a:buClr>
              <a:buFont typeface="Arial" panose="020B0604020202020204" pitchFamily="34" charset="0"/>
              <a:buChar char="–"/>
            </a:pPr>
            <a:r>
              <a:rPr lang="cs-CZ" dirty="0"/>
              <a:t>§ 121 a násl. </a:t>
            </a:r>
            <a:r>
              <a:rPr lang="cs-CZ" dirty="0" err="1"/>
              <a:t>ZoZ</a:t>
            </a:r>
            <a:endParaRPr lang="cs-CZ" dirty="0"/>
          </a:p>
          <a:p>
            <a:pPr lvl="1">
              <a:spcBef>
                <a:spcPts val="600"/>
              </a:spcBef>
              <a:spcAft>
                <a:spcPts val="600"/>
              </a:spcAft>
              <a:buClr>
                <a:srgbClr val="0000DC"/>
              </a:buClr>
              <a:buFont typeface="Arial" panose="020B0604020202020204" pitchFamily="34" charset="0"/>
              <a:buChar char="–"/>
            </a:pPr>
            <a:r>
              <a:rPr lang="cs-CZ" dirty="0"/>
              <a:t>výkon umělecké, kulturní, reklamní a sportovní činnosti</a:t>
            </a:r>
          </a:p>
          <a:p>
            <a:pPr lvl="1">
              <a:spcBef>
                <a:spcPts val="600"/>
              </a:spcBef>
              <a:spcAft>
                <a:spcPts val="600"/>
              </a:spcAft>
              <a:buClr>
                <a:srgbClr val="0000DC"/>
              </a:buClr>
              <a:buFont typeface="Arial" panose="020B0604020202020204" pitchFamily="34" charset="0"/>
              <a:buChar char="–"/>
            </a:pPr>
            <a:r>
              <a:rPr lang="cs-CZ" dirty="0"/>
              <a:t>písemná žádost</a:t>
            </a:r>
          </a:p>
          <a:p>
            <a:pPr lvl="1">
              <a:spcBef>
                <a:spcPts val="600"/>
              </a:spcBef>
              <a:spcAft>
                <a:spcPts val="600"/>
              </a:spcAft>
              <a:buClr>
                <a:srgbClr val="0000DC"/>
              </a:buClr>
              <a:buFont typeface="Arial" panose="020B0604020202020204" pitchFamily="34" charset="0"/>
              <a:buChar char="–"/>
            </a:pPr>
            <a:r>
              <a:rPr lang="cs-CZ" dirty="0"/>
              <a:t>krajská pobočka Úřadu práce</a:t>
            </a:r>
          </a:p>
          <a:p>
            <a:pPr>
              <a:spcBef>
                <a:spcPts val="300"/>
              </a:spcBef>
              <a:spcAft>
                <a:spcPts val="300"/>
              </a:spcAft>
              <a:buClr>
                <a:schemeClr val="tx1">
                  <a:lumMod val="50000"/>
                  <a:lumOff val="50000"/>
                </a:schemeClr>
              </a:buClr>
            </a:pPr>
            <a:endParaRPr lang="cs-CZ" sz="2600" dirty="0">
              <a:latin typeface="Calibri" panose="020F0502020204030204" pitchFamily="34" charset="0"/>
            </a:endParaRPr>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19</a:t>
            </a:fld>
            <a:endParaRPr lang="cs-CZ">
              <a:solidFill>
                <a:srgbClr val="000000"/>
              </a:solidFill>
            </a:endParaRPr>
          </a:p>
        </p:txBody>
      </p:sp>
    </p:spTree>
    <p:extLst>
      <p:ext uri="{BB962C8B-B14F-4D97-AF65-F5344CB8AC3E}">
        <p14:creationId xmlns:p14="http://schemas.microsoft.com/office/powerpoint/2010/main" val="390357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5470210-78D5-48F1-B62F-0C257135B36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1B204B0B-E19E-4076-913D-1D6AE96EF639}"/>
              </a:ext>
            </a:extLst>
          </p:cNvPr>
          <p:cNvSpPr>
            <a:spLocks noGrp="1"/>
          </p:cNvSpPr>
          <p:nvPr>
            <p:ph type="title"/>
          </p:nvPr>
        </p:nvSpPr>
        <p:spPr/>
        <p:txBody>
          <a:bodyPr/>
          <a:lstStyle/>
          <a:p>
            <a:r>
              <a:rPr lang="cs-CZ" dirty="0"/>
              <a:t>Pracovní právo</a:t>
            </a:r>
          </a:p>
        </p:txBody>
      </p:sp>
      <p:sp>
        <p:nvSpPr>
          <p:cNvPr id="5" name="Zástupný symbol pro obsah 4">
            <a:extLst>
              <a:ext uri="{FF2B5EF4-FFF2-40B4-BE49-F238E27FC236}">
                <a16:creationId xmlns:a16="http://schemas.microsoft.com/office/drawing/2014/main" id="{2E780572-E974-4BB8-A298-4C2FFA69A882}"/>
              </a:ext>
            </a:extLst>
          </p:cNvPr>
          <p:cNvSpPr>
            <a:spLocks noGrp="1"/>
          </p:cNvSpPr>
          <p:nvPr>
            <p:ph idx="1"/>
          </p:nvPr>
        </p:nvSpPr>
        <p:spPr>
          <a:xfrm>
            <a:off x="5080884" y="4407291"/>
            <a:ext cx="7522616" cy="1820709"/>
          </a:xfrm>
        </p:spPr>
        <p:txBody>
          <a:bodyPr/>
          <a:lstStyle/>
          <a:p>
            <a:pPr marL="72000" indent="0">
              <a:buNone/>
            </a:pPr>
            <a:endParaRPr lang="cs-CZ" dirty="0"/>
          </a:p>
          <a:p>
            <a:pPr marL="72000" indent="0">
              <a:buNone/>
            </a:pPr>
            <a:endParaRPr lang="cs-CZ" dirty="0"/>
          </a:p>
        </p:txBody>
      </p:sp>
      <p:pic>
        <p:nvPicPr>
          <p:cNvPr id="2050" name="Picture 2" descr="Pracovní právo | Občankáři">
            <a:extLst>
              <a:ext uri="{FF2B5EF4-FFF2-40B4-BE49-F238E27FC236}">
                <a16:creationId xmlns:a16="http://schemas.microsoft.com/office/drawing/2014/main" id="{673E28F8-9E76-4CCD-A719-412995DE1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0200" y="1392322"/>
            <a:ext cx="5164138" cy="206565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us regale montanorum – Wikipedie">
            <a:extLst>
              <a:ext uri="{FF2B5EF4-FFF2-40B4-BE49-F238E27FC236}">
                <a16:creationId xmlns:a16="http://schemas.microsoft.com/office/drawing/2014/main" id="{E4C577A5-D9D2-4420-86B1-A72A9D4AC9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000" y="1398347"/>
            <a:ext cx="4484688" cy="28702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Řád čelední, vydaný dne 7. dubna 1866 pro království České, vyjímajíc  hlavní ... - Česko - Google Books">
            <a:extLst>
              <a:ext uri="{FF2B5EF4-FFF2-40B4-BE49-F238E27FC236}">
                <a16:creationId xmlns:a16="http://schemas.microsoft.com/office/drawing/2014/main" id="{449A37AB-1254-4B1A-AEC0-97AC33C865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5844" y="1502971"/>
            <a:ext cx="1219200" cy="18954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Povinnosti v BOZP PO :: Pavel Svoboda - Bezpečnost práce / Požární ochrana">
            <a:extLst>
              <a:ext uri="{FF2B5EF4-FFF2-40B4-BE49-F238E27FC236}">
                <a16:creationId xmlns:a16="http://schemas.microsoft.com/office/drawing/2014/main" id="{C0737F10-3175-4B3A-9D7B-0B9D76B2AF23}"/>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42192" y="4005263"/>
            <a:ext cx="1219200" cy="258945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Vznik pracovního poměru - Portál POHODA">
            <a:extLst>
              <a:ext uri="{FF2B5EF4-FFF2-40B4-BE49-F238E27FC236}">
                <a16:creationId xmlns:a16="http://schemas.microsoft.com/office/drawing/2014/main" id="{886C2DBD-02BD-4701-8ED0-DE1ABFC440D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65250" y="4407291"/>
            <a:ext cx="3461500" cy="2310388"/>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ISTORIE | :: ODBOROVÁ ORGANIZACE PT ::">
            <a:extLst>
              <a:ext uri="{FF2B5EF4-FFF2-40B4-BE49-F238E27FC236}">
                <a16:creationId xmlns:a16="http://schemas.microsoft.com/office/drawing/2014/main" id="{3A4E8C29-EB5D-4DD9-9F67-6C99130CFBD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1500" y="4355964"/>
            <a:ext cx="3182100" cy="2361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391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 fill="hold"/>
                                        <p:tgtEl>
                                          <p:spTgt spid="2052"/>
                                        </p:tgtEl>
                                        <p:attrNameLst>
                                          <p:attrName>ppt_w</p:attrName>
                                        </p:attrNameLst>
                                      </p:cBhvr>
                                      <p:tavLst>
                                        <p:tav tm="0">
                                          <p:val>
                                            <p:fltVal val="0"/>
                                          </p:val>
                                        </p:tav>
                                        <p:tav tm="100000">
                                          <p:val>
                                            <p:strVal val="#ppt_w"/>
                                          </p:val>
                                        </p:tav>
                                      </p:tavLst>
                                    </p:anim>
                                    <p:anim calcmode="lin" valueType="num">
                                      <p:cBhvr>
                                        <p:cTn id="8" dur="500" fill="hold"/>
                                        <p:tgtEl>
                                          <p:spTgt spid="2052"/>
                                        </p:tgtEl>
                                        <p:attrNameLst>
                                          <p:attrName>ppt_h</p:attrName>
                                        </p:attrNameLst>
                                      </p:cBhvr>
                                      <p:tavLst>
                                        <p:tav tm="0">
                                          <p:val>
                                            <p:fltVal val="0"/>
                                          </p:val>
                                        </p:tav>
                                        <p:tav tm="100000">
                                          <p:val>
                                            <p:strVal val="#ppt_h"/>
                                          </p:val>
                                        </p:tav>
                                      </p:tavLst>
                                    </p:anim>
                                    <p:animEffect transition="in" filter="fade">
                                      <p:cBhvr>
                                        <p:cTn id="9" dur="500"/>
                                        <p:tgtEl>
                                          <p:spTgt spid="2052"/>
                                        </p:tgtEl>
                                      </p:cBhvr>
                                    </p:animEffect>
                                  </p:childTnLst>
                                </p:cTn>
                              </p:par>
                              <p:par>
                                <p:cTn id="10" presetID="53" presetClass="entr" presetSubtype="16" fill="hold" nodeType="withEffect">
                                  <p:stCondLst>
                                    <p:cond delay="0"/>
                                  </p:stCondLst>
                                  <p:childTnLst>
                                    <p:set>
                                      <p:cBhvr>
                                        <p:cTn id="11" dur="1" fill="hold">
                                          <p:stCondLst>
                                            <p:cond delay="0"/>
                                          </p:stCondLst>
                                        </p:cTn>
                                        <p:tgtEl>
                                          <p:spTgt spid="2054"/>
                                        </p:tgtEl>
                                        <p:attrNameLst>
                                          <p:attrName>style.visibility</p:attrName>
                                        </p:attrNameLst>
                                      </p:cBhvr>
                                      <p:to>
                                        <p:strVal val="visible"/>
                                      </p:to>
                                    </p:set>
                                    <p:anim calcmode="lin" valueType="num">
                                      <p:cBhvr>
                                        <p:cTn id="12" dur="500" fill="hold"/>
                                        <p:tgtEl>
                                          <p:spTgt spid="2054"/>
                                        </p:tgtEl>
                                        <p:attrNameLst>
                                          <p:attrName>ppt_w</p:attrName>
                                        </p:attrNameLst>
                                      </p:cBhvr>
                                      <p:tavLst>
                                        <p:tav tm="0">
                                          <p:val>
                                            <p:fltVal val="0"/>
                                          </p:val>
                                        </p:tav>
                                        <p:tav tm="100000">
                                          <p:val>
                                            <p:strVal val="#ppt_w"/>
                                          </p:val>
                                        </p:tav>
                                      </p:tavLst>
                                    </p:anim>
                                    <p:anim calcmode="lin" valueType="num">
                                      <p:cBhvr>
                                        <p:cTn id="13" dur="500" fill="hold"/>
                                        <p:tgtEl>
                                          <p:spTgt spid="2054"/>
                                        </p:tgtEl>
                                        <p:attrNameLst>
                                          <p:attrName>ppt_h</p:attrName>
                                        </p:attrNameLst>
                                      </p:cBhvr>
                                      <p:tavLst>
                                        <p:tav tm="0">
                                          <p:val>
                                            <p:fltVal val="0"/>
                                          </p:val>
                                        </p:tav>
                                        <p:tav tm="100000">
                                          <p:val>
                                            <p:strVal val="#ppt_h"/>
                                          </p:val>
                                        </p:tav>
                                      </p:tavLst>
                                    </p:anim>
                                    <p:animEffect transition="in" filter="fade">
                                      <p:cBhvr>
                                        <p:cTn id="14" dur="500"/>
                                        <p:tgtEl>
                                          <p:spTgt spid="2054"/>
                                        </p:tgtEl>
                                      </p:cBhvr>
                                    </p:animEffect>
                                  </p:childTnLst>
                                </p:cTn>
                              </p:par>
                              <p:par>
                                <p:cTn id="15" presetID="53" presetClass="entr" presetSubtype="16" fill="hold" nodeType="withEffect">
                                  <p:stCondLst>
                                    <p:cond delay="0"/>
                                  </p:stCondLst>
                                  <p:childTnLst>
                                    <p:set>
                                      <p:cBhvr>
                                        <p:cTn id="16" dur="1" fill="hold">
                                          <p:stCondLst>
                                            <p:cond delay="0"/>
                                          </p:stCondLst>
                                        </p:cTn>
                                        <p:tgtEl>
                                          <p:spTgt spid="2050"/>
                                        </p:tgtEl>
                                        <p:attrNameLst>
                                          <p:attrName>style.visibility</p:attrName>
                                        </p:attrNameLst>
                                      </p:cBhvr>
                                      <p:to>
                                        <p:strVal val="visible"/>
                                      </p:to>
                                    </p:set>
                                    <p:anim calcmode="lin" valueType="num">
                                      <p:cBhvr>
                                        <p:cTn id="17" dur="500" fill="hold"/>
                                        <p:tgtEl>
                                          <p:spTgt spid="2050"/>
                                        </p:tgtEl>
                                        <p:attrNameLst>
                                          <p:attrName>ppt_w</p:attrName>
                                        </p:attrNameLst>
                                      </p:cBhvr>
                                      <p:tavLst>
                                        <p:tav tm="0">
                                          <p:val>
                                            <p:fltVal val="0"/>
                                          </p:val>
                                        </p:tav>
                                        <p:tav tm="100000">
                                          <p:val>
                                            <p:strVal val="#ppt_w"/>
                                          </p:val>
                                        </p:tav>
                                      </p:tavLst>
                                    </p:anim>
                                    <p:anim calcmode="lin" valueType="num">
                                      <p:cBhvr>
                                        <p:cTn id="18" dur="500" fill="hold"/>
                                        <p:tgtEl>
                                          <p:spTgt spid="2050"/>
                                        </p:tgtEl>
                                        <p:attrNameLst>
                                          <p:attrName>ppt_h</p:attrName>
                                        </p:attrNameLst>
                                      </p:cBhvr>
                                      <p:tavLst>
                                        <p:tav tm="0">
                                          <p:val>
                                            <p:fltVal val="0"/>
                                          </p:val>
                                        </p:tav>
                                        <p:tav tm="100000">
                                          <p:val>
                                            <p:strVal val="#ppt_h"/>
                                          </p:val>
                                        </p:tav>
                                      </p:tavLst>
                                    </p:anim>
                                    <p:animEffect transition="in" filter="fade">
                                      <p:cBhvr>
                                        <p:cTn id="19" dur="500"/>
                                        <p:tgtEl>
                                          <p:spTgt spid="2050"/>
                                        </p:tgtEl>
                                      </p:cBhvr>
                                    </p:animEffect>
                                  </p:childTnLst>
                                </p:cTn>
                              </p:par>
                              <p:par>
                                <p:cTn id="20" presetID="53" presetClass="entr" presetSubtype="16" fill="hold" nodeType="withEffect">
                                  <p:stCondLst>
                                    <p:cond delay="0"/>
                                  </p:stCondLst>
                                  <p:childTnLst>
                                    <p:set>
                                      <p:cBhvr>
                                        <p:cTn id="21" dur="1" fill="hold">
                                          <p:stCondLst>
                                            <p:cond delay="0"/>
                                          </p:stCondLst>
                                        </p:cTn>
                                        <p:tgtEl>
                                          <p:spTgt spid="2060"/>
                                        </p:tgtEl>
                                        <p:attrNameLst>
                                          <p:attrName>style.visibility</p:attrName>
                                        </p:attrNameLst>
                                      </p:cBhvr>
                                      <p:to>
                                        <p:strVal val="visible"/>
                                      </p:to>
                                    </p:set>
                                    <p:anim calcmode="lin" valueType="num">
                                      <p:cBhvr>
                                        <p:cTn id="22" dur="500" fill="hold"/>
                                        <p:tgtEl>
                                          <p:spTgt spid="2060"/>
                                        </p:tgtEl>
                                        <p:attrNameLst>
                                          <p:attrName>ppt_w</p:attrName>
                                        </p:attrNameLst>
                                      </p:cBhvr>
                                      <p:tavLst>
                                        <p:tav tm="0">
                                          <p:val>
                                            <p:fltVal val="0"/>
                                          </p:val>
                                        </p:tav>
                                        <p:tav tm="100000">
                                          <p:val>
                                            <p:strVal val="#ppt_w"/>
                                          </p:val>
                                        </p:tav>
                                      </p:tavLst>
                                    </p:anim>
                                    <p:anim calcmode="lin" valueType="num">
                                      <p:cBhvr>
                                        <p:cTn id="23" dur="500" fill="hold"/>
                                        <p:tgtEl>
                                          <p:spTgt spid="2060"/>
                                        </p:tgtEl>
                                        <p:attrNameLst>
                                          <p:attrName>ppt_h</p:attrName>
                                        </p:attrNameLst>
                                      </p:cBhvr>
                                      <p:tavLst>
                                        <p:tav tm="0">
                                          <p:val>
                                            <p:fltVal val="0"/>
                                          </p:val>
                                        </p:tav>
                                        <p:tav tm="100000">
                                          <p:val>
                                            <p:strVal val="#ppt_h"/>
                                          </p:val>
                                        </p:tav>
                                      </p:tavLst>
                                    </p:anim>
                                    <p:animEffect transition="in" filter="fade">
                                      <p:cBhvr>
                                        <p:cTn id="24" dur="500"/>
                                        <p:tgtEl>
                                          <p:spTgt spid="2060"/>
                                        </p:tgtEl>
                                      </p:cBhvr>
                                    </p:animEffect>
                                  </p:childTnLst>
                                </p:cTn>
                              </p:par>
                              <p:par>
                                <p:cTn id="25" presetID="53" presetClass="entr" presetSubtype="16" fill="hold" nodeType="withEffect">
                                  <p:stCondLst>
                                    <p:cond delay="0"/>
                                  </p:stCondLst>
                                  <p:childTnLst>
                                    <p:set>
                                      <p:cBhvr>
                                        <p:cTn id="26" dur="1" fill="hold">
                                          <p:stCondLst>
                                            <p:cond delay="0"/>
                                          </p:stCondLst>
                                        </p:cTn>
                                        <p:tgtEl>
                                          <p:spTgt spid="2058"/>
                                        </p:tgtEl>
                                        <p:attrNameLst>
                                          <p:attrName>style.visibility</p:attrName>
                                        </p:attrNameLst>
                                      </p:cBhvr>
                                      <p:to>
                                        <p:strVal val="visible"/>
                                      </p:to>
                                    </p:set>
                                    <p:anim calcmode="lin" valueType="num">
                                      <p:cBhvr>
                                        <p:cTn id="27" dur="500" fill="hold"/>
                                        <p:tgtEl>
                                          <p:spTgt spid="2058"/>
                                        </p:tgtEl>
                                        <p:attrNameLst>
                                          <p:attrName>ppt_w</p:attrName>
                                        </p:attrNameLst>
                                      </p:cBhvr>
                                      <p:tavLst>
                                        <p:tav tm="0">
                                          <p:val>
                                            <p:fltVal val="0"/>
                                          </p:val>
                                        </p:tav>
                                        <p:tav tm="100000">
                                          <p:val>
                                            <p:strVal val="#ppt_w"/>
                                          </p:val>
                                        </p:tav>
                                      </p:tavLst>
                                    </p:anim>
                                    <p:anim calcmode="lin" valueType="num">
                                      <p:cBhvr>
                                        <p:cTn id="28" dur="500" fill="hold"/>
                                        <p:tgtEl>
                                          <p:spTgt spid="2058"/>
                                        </p:tgtEl>
                                        <p:attrNameLst>
                                          <p:attrName>ppt_h</p:attrName>
                                        </p:attrNameLst>
                                      </p:cBhvr>
                                      <p:tavLst>
                                        <p:tav tm="0">
                                          <p:val>
                                            <p:fltVal val="0"/>
                                          </p:val>
                                        </p:tav>
                                        <p:tav tm="100000">
                                          <p:val>
                                            <p:strVal val="#ppt_h"/>
                                          </p:val>
                                        </p:tav>
                                      </p:tavLst>
                                    </p:anim>
                                    <p:animEffect transition="in" filter="fade">
                                      <p:cBhvr>
                                        <p:cTn id="29" dur="500"/>
                                        <p:tgtEl>
                                          <p:spTgt spid="2058"/>
                                        </p:tgtEl>
                                      </p:cBhvr>
                                    </p:animEffect>
                                  </p:childTnLst>
                                </p:cTn>
                              </p:par>
                              <p:par>
                                <p:cTn id="30" presetID="53" presetClass="entr" presetSubtype="16" fill="hold" nodeType="withEffect">
                                  <p:stCondLst>
                                    <p:cond delay="0"/>
                                  </p:stCondLst>
                                  <p:childTnLst>
                                    <p:set>
                                      <p:cBhvr>
                                        <p:cTn id="31" dur="1" fill="hold">
                                          <p:stCondLst>
                                            <p:cond delay="0"/>
                                          </p:stCondLst>
                                        </p:cTn>
                                        <p:tgtEl>
                                          <p:spTgt spid="2056"/>
                                        </p:tgtEl>
                                        <p:attrNameLst>
                                          <p:attrName>style.visibility</p:attrName>
                                        </p:attrNameLst>
                                      </p:cBhvr>
                                      <p:to>
                                        <p:strVal val="visible"/>
                                      </p:to>
                                    </p:set>
                                    <p:anim calcmode="lin" valueType="num">
                                      <p:cBhvr>
                                        <p:cTn id="32" dur="500" fill="hold"/>
                                        <p:tgtEl>
                                          <p:spTgt spid="2056"/>
                                        </p:tgtEl>
                                        <p:attrNameLst>
                                          <p:attrName>ppt_w</p:attrName>
                                        </p:attrNameLst>
                                      </p:cBhvr>
                                      <p:tavLst>
                                        <p:tav tm="0">
                                          <p:val>
                                            <p:fltVal val="0"/>
                                          </p:val>
                                        </p:tav>
                                        <p:tav tm="100000">
                                          <p:val>
                                            <p:strVal val="#ppt_w"/>
                                          </p:val>
                                        </p:tav>
                                      </p:tavLst>
                                    </p:anim>
                                    <p:anim calcmode="lin" valueType="num">
                                      <p:cBhvr>
                                        <p:cTn id="33" dur="500" fill="hold"/>
                                        <p:tgtEl>
                                          <p:spTgt spid="2056"/>
                                        </p:tgtEl>
                                        <p:attrNameLst>
                                          <p:attrName>ppt_h</p:attrName>
                                        </p:attrNameLst>
                                      </p:cBhvr>
                                      <p:tavLst>
                                        <p:tav tm="0">
                                          <p:val>
                                            <p:fltVal val="0"/>
                                          </p:val>
                                        </p:tav>
                                        <p:tav tm="100000">
                                          <p:val>
                                            <p:strVal val="#ppt_h"/>
                                          </p:val>
                                        </p:tav>
                                      </p:tavLst>
                                    </p:anim>
                                    <p:animEffect transition="in" filter="fade">
                                      <p:cBhvr>
                                        <p:cTn id="34" dur="5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05343" y="1196752"/>
            <a:ext cx="10620463" cy="5472608"/>
          </a:xfrm>
        </p:spPr>
        <p:txBody>
          <a:bodyPr/>
          <a:lstStyle/>
          <a:p>
            <a:pPr>
              <a:lnSpc>
                <a:spcPct val="110000"/>
              </a:lnSpc>
              <a:spcBef>
                <a:spcPts val="600"/>
              </a:spcBef>
              <a:spcAft>
                <a:spcPts val="600"/>
              </a:spcAft>
            </a:pPr>
            <a:r>
              <a:rPr lang="cs-CZ" b="1" dirty="0">
                <a:solidFill>
                  <a:srgbClr val="0000DC"/>
                </a:solidFill>
              </a:rPr>
              <a:t>uchazeč o zaměstnání </a:t>
            </a:r>
            <a:r>
              <a:rPr lang="cs-CZ" dirty="0"/>
              <a:t>(§ 24 a násl. </a:t>
            </a:r>
            <a:r>
              <a:rPr lang="cs-CZ" dirty="0" err="1"/>
              <a:t>ZoZ</a:t>
            </a:r>
            <a:r>
              <a:rPr lang="cs-CZ" dirty="0"/>
              <a:t>)</a:t>
            </a:r>
          </a:p>
          <a:p>
            <a:pPr lvl="1">
              <a:lnSpc>
                <a:spcPct val="110000"/>
              </a:lnSpc>
              <a:spcBef>
                <a:spcPts val="600"/>
              </a:spcBef>
              <a:spcAft>
                <a:spcPts val="600"/>
              </a:spcAft>
            </a:pPr>
            <a:r>
              <a:rPr lang="cs-CZ" sz="2400" dirty="0"/>
              <a:t>fyzická osoba, která osobně požádá o zprostředkování </a:t>
            </a:r>
            <a:r>
              <a:rPr lang="cs-CZ" sz="2400" b="1" dirty="0"/>
              <a:t>vhodného </a:t>
            </a:r>
            <a:r>
              <a:rPr lang="cs-CZ" sz="2400" dirty="0"/>
              <a:t>zaměstnání krajskou pobočku Úřadu práce, v jejímž územním obvodu má bydliště</a:t>
            </a:r>
          </a:p>
          <a:p>
            <a:pPr lvl="1">
              <a:lnSpc>
                <a:spcPct val="110000"/>
              </a:lnSpc>
              <a:spcBef>
                <a:spcPts val="600"/>
              </a:spcBef>
              <a:spcAft>
                <a:spcPts val="600"/>
              </a:spcAft>
            </a:pPr>
            <a:r>
              <a:rPr lang="cs-CZ" sz="2400" dirty="0"/>
              <a:t>bydliště na území ČR</a:t>
            </a:r>
          </a:p>
          <a:p>
            <a:pPr lvl="1">
              <a:lnSpc>
                <a:spcPct val="110000"/>
              </a:lnSpc>
              <a:spcBef>
                <a:spcPts val="600"/>
              </a:spcBef>
              <a:spcAft>
                <a:spcPts val="600"/>
              </a:spcAft>
            </a:pPr>
            <a:r>
              <a:rPr lang="cs-CZ" sz="2400" dirty="0"/>
              <a:t>není v pracovněprávním vztahu </a:t>
            </a:r>
          </a:p>
          <a:p>
            <a:pPr>
              <a:lnSpc>
                <a:spcPct val="110000"/>
              </a:lnSpc>
              <a:spcBef>
                <a:spcPts val="600"/>
              </a:spcBef>
              <a:spcAft>
                <a:spcPts val="600"/>
              </a:spcAft>
            </a:pPr>
            <a:r>
              <a:rPr lang="cs-CZ" b="1" dirty="0">
                <a:solidFill>
                  <a:srgbClr val="0000DC"/>
                </a:solidFill>
              </a:rPr>
              <a:t>zájemce o zaměstnání </a:t>
            </a:r>
            <a:r>
              <a:rPr lang="cs-CZ" dirty="0"/>
              <a:t>(§ 22 a násl. </a:t>
            </a:r>
            <a:r>
              <a:rPr lang="cs-CZ" dirty="0" err="1"/>
              <a:t>ZoZ</a:t>
            </a:r>
            <a:r>
              <a:rPr lang="cs-CZ" dirty="0"/>
              <a:t>)</a:t>
            </a:r>
          </a:p>
          <a:p>
            <a:pPr lvl="1">
              <a:lnSpc>
                <a:spcPct val="110000"/>
              </a:lnSpc>
              <a:spcBef>
                <a:spcPts val="600"/>
              </a:spcBef>
              <a:spcAft>
                <a:spcPts val="600"/>
              </a:spcAft>
            </a:pPr>
            <a:r>
              <a:rPr lang="cs-CZ" sz="2400" dirty="0"/>
              <a:t>fyzická osoba, která má zájem o zprostředkování zaměstnání a za tím účelem požádá o zařazení do evidence zájemců o zaměstnání </a:t>
            </a:r>
            <a:r>
              <a:rPr lang="cs-CZ" sz="2400" b="1" dirty="0"/>
              <a:t>kteroukoliv</a:t>
            </a:r>
            <a:r>
              <a:rPr lang="cs-CZ" sz="2400" dirty="0"/>
              <a:t> krajskou pobočku Úřadu práce</a:t>
            </a:r>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20</a:t>
            </a:fld>
            <a:endParaRPr lang="cs-CZ">
              <a:solidFill>
                <a:srgbClr val="000000"/>
              </a:solidFill>
            </a:endParaRPr>
          </a:p>
        </p:txBody>
      </p:sp>
    </p:spTree>
    <p:extLst>
      <p:ext uri="{BB962C8B-B14F-4D97-AF65-F5344CB8AC3E}">
        <p14:creationId xmlns:p14="http://schemas.microsoft.com/office/powerpoint/2010/main" val="128740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Pracovní poměr</a:t>
            </a:r>
          </a:p>
        </p:txBody>
      </p:sp>
      <p:sp>
        <p:nvSpPr>
          <p:cNvPr id="3" name="Zástupný symbol pro obsah 2"/>
          <p:cNvSpPr>
            <a:spLocks noGrp="1"/>
          </p:cNvSpPr>
          <p:nvPr>
            <p:ph idx="1"/>
          </p:nvPr>
        </p:nvSpPr>
        <p:spPr>
          <a:xfrm>
            <a:off x="855677" y="1547480"/>
            <a:ext cx="10209402" cy="4680520"/>
          </a:xfrm>
        </p:spPr>
        <p:txBody>
          <a:bodyPr/>
          <a:lstStyle/>
          <a:p>
            <a:pPr>
              <a:spcBef>
                <a:spcPts val="600"/>
              </a:spcBef>
              <a:spcAft>
                <a:spcPts val="600"/>
              </a:spcAft>
              <a:buClr>
                <a:srgbClr val="0000DC"/>
              </a:buClr>
              <a:buFont typeface="Arial" panose="020B0604020202020204" pitchFamily="34" charset="0"/>
              <a:buChar char="–"/>
            </a:pPr>
            <a:r>
              <a:rPr lang="cs-CZ" b="1" dirty="0">
                <a:solidFill>
                  <a:srgbClr val="0000DC"/>
                </a:solidFill>
              </a:rPr>
              <a:t>založení</a:t>
            </a:r>
            <a:r>
              <a:rPr lang="cs-CZ" dirty="0"/>
              <a:t> (§ 33 ZP)</a:t>
            </a:r>
          </a:p>
          <a:p>
            <a:pPr lvl="1">
              <a:spcBef>
                <a:spcPts val="600"/>
              </a:spcBef>
              <a:spcAft>
                <a:spcPts val="600"/>
              </a:spcAft>
              <a:buClr>
                <a:srgbClr val="0000DC"/>
              </a:buClr>
              <a:buFont typeface="Arial" panose="020B0604020202020204" pitchFamily="34" charset="0"/>
              <a:buChar char="–"/>
            </a:pPr>
            <a:r>
              <a:rPr lang="cs-CZ" dirty="0"/>
              <a:t>pracovní smlouva</a:t>
            </a:r>
          </a:p>
          <a:p>
            <a:pPr lvl="1">
              <a:spcBef>
                <a:spcPts val="600"/>
              </a:spcBef>
              <a:spcAft>
                <a:spcPts val="600"/>
              </a:spcAft>
              <a:buClr>
                <a:srgbClr val="0000DC"/>
              </a:buClr>
              <a:buFont typeface="Arial" panose="020B0604020202020204" pitchFamily="34" charset="0"/>
              <a:buChar char="–"/>
            </a:pPr>
            <a:r>
              <a:rPr lang="cs-CZ" dirty="0"/>
              <a:t>jmenování</a:t>
            </a:r>
          </a:p>
          <a:p>
            <a:pPr lvl="1">
              <a:spcBef>
                <a:spcPts val="600"/>
              </a:spcBef>
              <a:spcAft>
                <a:spcPts val="600"/>
              </a:spcAft>
              <a:buClr>
                <a:srgbClr val="0000DC"/>
              </a:buClr>
              <a:buFont typeface="Arial" panose="020B0604020202020204" pitchFamily="34" charset="0"/>
              <a:buChar char="–"/>
            </a:pPr>
            <a:r>
              <a:rPr lang="cs-CZ" dirty="0"/>
              <a:t>volba?</a:t>
            </a:r>
          </a:p>
          <a:p>
            <a:pPr>
              <a:spcBef>
                <a:spcPts val="600"/>
              </a:spcBef>
              <a:spcAft>
                <a:spcPts val="600"/>
              </a:spcAft>
              <a:buClr>
                <a:srgbClr val="0000DC"/>
              </a:buClr>
              <a:buFont typeface="Arial" panose="020B0604020202020204" pitchFamily="34" charset="0"/>
              <a:buChar char="–"/>
            </a:pPr>
            <a:r>
              <a:rPr lang="cs-CZ" b="1" dirty="0">
                <a:solidFill>
                  <a:srgbClr val="0000DC"/>
                </a:solidFill>
              </a:rPr>
              <a:t>vznik</a:t>
            </a:r>
            <a:r>
              <a:rPr lang="cs-CZ" dirty="0"/>
              <a:t> (§ 36 ZP)</a:t>
            </a:r>
          </a:p>
          <a:p>
            <a:pPr lvl="1">
              <a:spcBef>
                <a:spcPts val="600"/>
              </a:spcBef>
              <a:spcAft>
                <a:spcPts val="600"/>
              </a:spcAft>
              <a:buClr>
                <a:srgbClr val="0000DC"/>
              </a:buClr>
              <a:buFont typeface="Arial" panose="020B0604020202020204" pitchFamily="34" charset="0"/>
              <a:buChar char="–"/>
            </a:pPr>
            <a:r>
              <a:rPr lang="cs-CZ" dirty="0">
                <a:cs typeface="Calibri" panose="020F0502020204030204" pitchFamily="34" charset="0"/>
              </a:rPr>
              <a:t>pracovní poměr vzniká dnem, který byl sjednán v pracovní smlouvě jako den nástupu do práce nebo </a:t>
            </a:r>
          </a:p>
          <a:p>
            <a:pPr lvl="1">
              <a:spcBef>
                <a:spcPts val="600"/>
              </a:spcBef>
              <a:spcAft>
                <a:spcPts val="600"/>
              </a:spcAft>
              <a:buClr>
                <a:srgbClr val="0000DC"/>
              </a:buClr>
              <a:buFont typeface="Arial" panose="020B0604020202020204" pitchFamily="34" charset="0"/>
              <a:buChar char="–"/>
            </a:pPr>
            <a:r>
              <a:rPr lang="cs-CZ" dirty="0">
                <a:cs typeface="Calibri" panose="020F0502020204030204" pitchFamily="34" charset="0"/>
              </a:rPr>
              <a:t>dnem, který byl uveden jako den jmenování na pracovní místo vedoucího zaměstnance</a:t>
            </a:r>
          </a:p>
          <a:p>
            <a:pPr lvl="1">
              <a:spcBef>
                <a:spcPts val="300"/>
              </a:spcBef>
              <a:spcAft>
                <a:spcPts val="600"/>
              </a:spcAft>
              <a:buClr>
                <a:schemeClr val="tx1">
                  <a:lumMod val="50000"/>
                  <a:lumOff val="50000"/>
                </a:schemeClr>
              </a:buClr>
              <a:buFont typeface="Wingdings" panose="05000000000000000000" pitchFamily="2" charset="2"/>
              <a:buChar char="Ø"/>
            </a:pPr>
            <a:endParaRPr lang="cs-CZ" dirty="0"/>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21</a:t>
            </a:fld>
            <a:endParaRPr lang="cs-CZ">
              <a:solidFill>
                <a:srgbClr val="000000"/>
              </a:solidFill>
            </a:endParaRPr>
          </a:p>
        </p:txBody>
      </p:sp>
    </p:spTree>
    <p:extLst>
      <p:ext uri="{BB962C8B-B14F-4D97-AF65-F5344CB8AC3E}">
        <p14:creationId xmlns:p14="http://schemas.microsoft.com/office/powerpoint/2010/main" val="49319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pic>
        <p:nvPicPr>
          <p:cNvPr id="1026" name="Picture 2" descr="VÃ½sledek obrÃ¡zku pro pracovnÃ­ smlouva"/>
          <p:cNvPicPr>
            <a:picLocks noChangeAspect="1" noChangeArrowheads="1"/>
          </p:cNvPicPr>
          <p:nvPr/>
        </p:nvPicPr>
        <p:blipFill>
          <a:blip r:embed="rId3" cstate="print"/>
          <a:srcRect/>
          <a:stretch>
            <a:fillRect/>
          </a:stretch>
        </p:blipFill>
        <p:spPr bwMode="auto">
          <a:xfrm>
            <a:off x="2962482" y="2066926"/>
            <a:ext cx="6376252" cy="3084513"/>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Pracovní smlouva</a:t>
            </a:r>
          </a:p>
        </p:txBody>
      </p:sp>
      <p:sp>
        <p:nvSpPr>
          <p:cNvPr id="5" name="Zástupný symbol pro obsah 4"/>
          <p:cNvSpPr>
            <a:spLocks noGrp="1"/>
          </p:cNvSpPr>
          <p:nvPr>
            <p:ph idx="1"/>
          </p:nvPr>
        </p:nvSpPr>
        <p:spPr/>
        <p:txBody>
          <a:bodyPr/>
          <a:lstStyle/>
          <a:p>
            <a:pPr>
              <a:buNone/>
            </a:pPr>
            <a:endParaRPr lang="cs-CZ" dirty="0"/>
          </a:p>
          <a:p>
            <a:pPr>
              <a:buNone/>
            </a:pPr>
            <a:endParaRPr lang="cs-CZ" dirty="0"/>
          </a:p>
          <a:p>
            <a:r>
              <a:rPr lang="cs-CZ" dirty="0"/>
              <a:t>Písemný návrh, písemné přijetí, nevyžadují se projevy účastníků na téže listině</a:t>
            </a:r>
          </a:p>
          <a:p>
            <a:r>
              <a:rPr lang="cs-CZ" b="1" dirty="0"/>
              <a:t>Co když je pracovní smlouva uzavřena ústně?</a:t>
            </a:r>
          </a:p>
          <a:p>
            <a:pPr>
              <a:buNone/>
            </a:pPr>
            <a:endParaRPr lang="cs-CZ" dirty="0"/>
          </a:p>
        </p:txBody>
      </p:sp>
      <p:sp>
        <p:nvSpPr>
          <p:cNvPr id="7" name="TextovéPole 6"/>
          <p:cNvSpPr txBox="1"/>
          <p:nvPr/>
        </p:nvSpPr>
        <p:spPr>
          <a:xfrm>
            <a:off x="902854" y="1494888"/>
            <a:ext cx="10569146" cy="830997"/>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cs-CZ" b="1" dirty="0"/>
              <a:t>§ 34 ZP</a:t>
            </a:r>
          </a:p>
          <a:p>
            <a:r>
              <a:rPr lang="cs-CZ" dirty="0"/>
              <a:t>(2) Pracovní smlouva musí být uzavřena </a:t>
            </a:r>
            <a:r>
              <a:rPr lang="cs-CZ" b="1" dirty="0"/>
              <a:t>písemně</a:t>
            </a:r>
            <a:r>
              <a:rPr lang="cs-CZ" dirty="0"/>
              <a:t>.</a:t>
            </a:r>
          </a:p>
        </p:txBody>
      </p:sp>
      <p:sp>
        <p:nvSpPr>
          <p:cNvPr id="10" name="TextovéPole 9"/>
          <p:cNvSpPr txBox="1"/>
          <p:nvPr/>
        </p:nvSpPr>
        <p:spPr>
          <a:xfrm>
            <a:off x="834190" y="3979095"/>
            <a:ext cx="11030976"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cs-CZ" sz="1600" b="1" dirty="0"/>
              <a:t>§ 20 ZP</a:t>
            </a:r>
          </a:p>
          <a:p>
            <a:pPr algn="just"/>
            <a:r>
              <a:rPr lang="cs-CZ" sz="1600" dirty="0"/>
              <a:t>Nebylo-li právní jednání učiněno ve formě, kterou vyžaduje tento zákon, a bylo-li již započato s plněním, není možné se neplatnosti tohoto jednání dovolat u těch jednání, jimiž vzniká nebo se mění základní pracovněprávní vztah.</a:t>
            </a:r>
          </a:p>
        </p:txBody>
      </p:sp>
      <p:sp>
        <p:nvSpPr>
          <p:cNvPr id="6" name="TextovéPole 5">
            <a:extLst>
              <a:ext uri="{FF2B5EF4-FFF2-40B4-BE49-F238E27FC236}">
                <a16:creationId xmlns:a16="http://schemas.microsoft.com/office/drawing/2014/main" id="{FEC332C3-43F2-491A-B6B3-29170CBB6354}"/>
              </a:ext>
            </a:extLst>
          </p:cNvPr>
          <p:cNvSpPr txBox="1"/>
          <p:nvPr/>
        </p:nvSpPr>
        <p:spPr>
          <a:xfrm>
            <a:off x="5662863" y="2959768"/>
            <a:ext cx="914400" cy="914400"/>
          </a:xfrm>
          <a:prstGeom prst="rect">
            <a:avLst/>
          </a:prstGeom>
          <a:noFill/>
        </p:spPr>
        <p:txBody>
          <a:bodyPr wrap="square" rtlCol="0">
            <a:spAutoFit/>
          </a:bodyPr>
          <a:lstStyle/>
          <a:p>
            <a:endParaRPr lang="cs-CZ" dirty="0"/>
          </a:p>
        </p:txBody>
      </p:sp>
      <p:sp>
        <p:nvSpPr>
          <p:cNvPr id="8" name="TextovéPole 7">
            <a:extLst>
              <a:ext uri="{FF2B5EF4-FFF2-40B4-BE49-F238E27FC236}">
                <a16:creationId xmlns:a16="http://schemas.microsoft.com/office/drawing/2014/main" id="{EEBAFBA6-8F69-4396-80D4-C4F143F0BF02}"/>
              </a:ext>
            </a:extLst>
          </p:cNvPr>
          <p:cNvSpPr txBox="1"/>
          <p:nvPr/>
        </p:nvSpPr>
        <p:spPr>
          <a:xfrm>
            <a:off x="834190" y="5244029"/>
            <a:ext cx="11030976" cy="150810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cs-CZ" sz="1600" b="1" dirty="0">
                <a:solidFill>
                  <a:srgbClr val="0000DC"/>
                </a:solidFill>
              </a:rPr>
              <a:t>NS 21 </a:t>
            </a:r>
            <a:r>
              <a:rPr lang="cs-CZ" sz="1600" b="1" dirty="0" err="1">
                <a:solidFill>
                  <a:srgbClr val="0000DC"/>
                </a:solidFill>
              </a:rPr>
              <a:t>Cdo</a:t>
            </a:r>
            <a:r>
              <a:rPr lang="cs-CZ" sz="1600" b="1" dirty="0">
                <a:solidFill>
                  <a:srgbClr val="0000DC"/>
                </a:solidFill>
              </a:rPr>
              <a:t> 2444/2013</a:t>
            </a:r>
          </a:p>
          <a:p>
            <a:pPr algn="just"/>
            <a:r>
              <a:rPr lang="cs-CZ" sz="1600" dirty="0"/>
              <a:t>I když zákoník práce požaduje, aby byla pracovní smlouva uzavřena písemně, nespojuje s nedodržením předepsané písemné formy výslovně neplatnost tohoto pracovněprávního úkonu. Platná je proto pracovní smlouva nejen tehdy, byla-li uzavřena písemně, ale i v případě, že byla sjednána ústně, popřípadě jiným způsobem nevzbuzujícím pochybnost, co chtěli zaměstnanec a zaměstnavatel projevit (konkludentně). </a:t>
            </a:r>
          </a:p>
          <a:p>
            <a:endParaRPr lang="cs-CZ"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checkerboard(across)">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checkerboard(across)">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DEAD78-F83C-469C-96AD-387EC8C955F4}"/>
              </a:ext>
            </a:extLst>
          </p:cNvPr>
          <p:cNvSpPr>
            <a:spLocks noGrp="1"/>
          </p:cNvSpPr>
          <p:nvPr>
            <p:ph type="title"/>
          </p:nvPr>
        </p:nvSpPr>
        <p:spPr/>
        <p:txBody>
          <a:bodyPr/>
          <a:lstStyle/>
          <a:p>
            <a:r>
              <a:rPr lang="cs-CZ" dirty="0"/>
              <a:t>Obsah pracovní smlouvy</a:t>
            </a:r>
          </a:p>
        </p:txBody>
      </p:sp>
      <p:sp>
        <p:nvSpPr>
          <p:cNvPr id="3" name="Zástupný symbol pro obsah 2">
            <a:extLst>
              <a:ext uri="{FF2B5EF4-FFF2-40B4-BE49-F238E27FC236}">
                <a16:creationId xmlns:a16="http://schemas.microsoft.com/office/drawing/2014/main" id="{0C697C76-0135-4F07-AD68-11E339EACDFD}"/>
              </a:ext>
            </a:extLst>
          </p:cNvPr>
          <p:cNvSpPr>
            <a:spLocks noGrp="1"/>
          </p:cNvSpPr>
          <p:nvPr>
            <p:ph idx="1"/>
          </p:nvPr>
        </p:nvSpPr>
        <p:spPr>
          <a:noFill/>
        </p:spPr>
        <p:txBody>
          <a:bodyPr/>
          <a:lstStyle/>
          <a:p>
            <a:pPr marL="72000" indent="0">
              <a:buNone/>
            </a:pPr>
            <a:endParaRPr lang="cs-CZ" dirty="0"/>
          </a:p>
          <a:p>
            <a:endParaRPr lang="cs-CZ" b="1" dirty="0"/>
          </a:p>
          <a:p>
            <a:endParaRPr lang="cs-CZ" b="1" dirty="0"/>
          </a:p>
        </p:txBody>
      </p:sp>
      <p:sp>
        <p:nvSpPr>
          <p:cNvPr id="4" name="Zástupný symbol pro číslo snímku 3">
            <a:extLst>
              <a:ext uri="{FF2B5EF4-FFF2-40B4-BE49-F238E27FC236}">
                <a16:creationId xmlns:a16="http://schemas.microsoft.com/office/drawing/2014/main" id="{A952B00A-D43E-496B-8A55-857F1D73B356}"/>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graphicFrame>
        <p:nvGraphicFramePr>
          <p:cNvPr id="18" name="Diagram 17">
            <a:extLst>
              <a:ext uri="{FF2B5EF4-FFF2-40B4-BE49-F238E27FC236}">
                <a16:creationId xmlns:a16="http://schemas.microsoft.com/office/drawing/2014/main" id="{418B503C-0B1C-4C32-8B07-72F2916D6F8A}"/>
              </a:ext>
            </a:extLst>
          </p:cNvPr>
          <p:cNvGraphicFramePr/>
          <p:nvPr>
            <p:extLst>
              <p:ext uri="{D42A27DB-BD31-4B8C-83A1-F6EECF244321}">
                <p14:modId xmlns:p14="http://schemas.microsoft.com/office/powerpoint/2010/main" val="299061479"/>
              </p:ext>
            </p:extLst>
          </p:nvPr>
        </p:nvGraphicFramePr>
        <p:xfrm>
          <a:off x="2032000" y="2063931"/>
          <a:ext cx="8278949" cy="40744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322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1"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AsOne/>
      </p:bldGraphic>
      <p:bldGraphic spid="18" grpId="1">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CA1EFD-0A9C-419F-B757-294C77E7C365}"/>
              </a:ext>
            </a:extLst>
          </p:cNvPr>
          <p:cNvSpPr>
            <a:spLocks noGrp="1"/>
          </p:cNvSpPr>
          <p:nvPr>
            <p:ph type="title"/>
          </p:nvPr>
        </p:nvSpPr>
        <p:spPr/>
        <p:txBody>
          <a:bodyPr/>
          <a:lstStyle/>
          <a:p>
            <a:r>
              <a:rPr lang="cs-CZ" sz="2800" dirty="0"/>
              <a:t>Nezbytné obsahové náležitosti (§ 34 odst. 1 ZP)</a:t>
            </a:r>
          </a:p>
        </p:txBody>
      </p:sp>
      <p:sp>
        <p:nvSpPr>
          <p:cNvPr id="3" name="Zástupný symbol pro obsah 2">
            <a:extLst>
              <a:ext uri="{FF2B5EF4-FFF2-40B4-BE49-F238E27FC236}">
                <a16:creationId xmlns:a16="http://schemas.microsoft.com/office/drawing/2014/main" id="{E553D09B-DAED-4A7C-A867-C63698D7CBCD}"/>
              </a:ext>
            </a:extLst>
          </p:cNvPr>
          <p:cNvSpPr>
            <a:spLocks noGrp="1"/>
          </p:cNvSpPr>
          <p:nvPr>
            <p:ph idx="1"/>
          </p:nvPr>
        </p:nvSpPr>
        <p:spPr/>
        <p:txBody>
          <a:bodyPr/>
          <a:lstStyle/>
          <a:p>
            <a:pPr marL="72000" indent="0" algn="just">
              <a:buNone/>
            </a:pPr>
            <a:endParaRPr lang="cs-CZ" b="1" dirty="0">
              <a:solidFill>
                <a:srgbClr val="7030A0"/>
              </a:solidFill>
            </a:endParaRPr>
          </a:p>
        </p:txBody>
      </p:sp>
      <p:sp>
        <p:nvSpPr>
          <p:cNvPr id="4" name="Zástupný symbol pro číslo snímku 3">
            <a:extLst>
              <a:ext uri="{FF2B5EF4-FFF2-40B4-BE49-F238E27FC236}">
                <a16:creationId xmlns:a16="http://schemas.microsoft.com/office/drawing/2014/main" id="{952DAB53-5555-4EA6-84B9-0945D6CCADDD}"/>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5" name="TextovéPole 4">
            <a:extLst>
              <a:ext uri="{FF2B5EF4-FFF2-40B4-BE49-F238E27FC236}">
                <a16:creationId xmlns:a16="http://schemas.microsoft.com/office/drawing/2014/main" id="{298FD059-A2C1-4902-99A3-DFF99F799E08}"/>
              </a:ext>
            </a:extLst>
          </p:cNvPr>
          <p:cNvSpPr txBox="1"/>
          <p:nvPr/>
        </p:nvSpPr>
        <p:spPr>
          <a:xfrm>
            <a:off x="866273" y="2406316"/>
            <a:ext cx="6673516"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dirty="0">
                <a:solidFill>
                  <a:schemeClr val="tx1"/>
                </a:solidFill>
              </a:rPr>
              <a:t>a) </a:t>
            </a:r>
            <a:r>
              <a:rPr lang="cs-CZ" b="1" dirty="0">
                <a:solidFill>
                  <a:schemeClr val="tx1"/>
                </a:solidFill>
              </a:rPr>
              <a:t>druh práce</a:t>
            </a:r>
            <a:r>
              <a:rPr lang="cs-CZ" dirty="0">
                <a:solidFill>
                  <a:schemeClr val="tx1"/>
                </a:solidFill>
              </a:rPr>
              <a:t>, který má zaměstnanec pro zaměstnavatele vykonávat</a:t>
            </a:r>
          </a:p>
          <a:p>
            <a:r>
              <a:rPr lang="cs-CZ" dirty="0"/>
              <a:t> </a:t>
            </a:r>
          </a:p>
        </p:txBody>
      </p:sp>
      <p:sp>
        <p:nvSpPr>
          <p:cNvPr id="6" name="TextovéPole 5">
            <a:extLst>
              <a:ext uri="{FF2B5EF4-FFF2-40B4-BE49-F238E27FC236}">
                <a16:creationId xmlns:a16="http://schemas.microsoft.com/office/drawing/2014/main" id="{4A59C902-1688-4ED0-B1B9-D0DC89514464}"/>
              </a:ext>
            </a:extLst>
          </p:cNvPr>
          <p:cNvSpPr txBox="1"/>
          <p:nvPr/>
        </p:nvSpPr>
        <p:spPr>
          <a:xfrm>
            <a:off x="2213811" y="3625594"/>
            <a:ext cx="6994358"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dirty="0">
                <a:solidFill>
                  <a:schemeClr val="tx1"/>
                </a:solidFill>
              </a:rPr>
              <a:t>b) </a:t>
            </a:r>
            <a:r>
              <a:rPr lang="cs-CZ" b="1" dirty="0">
                <a:solidFill>
                  <a:schemeClr val="tx1"/>
                </a:solidFill>
              </a:rPr>
              <a:t>místo nebo místa výkonu práce</a:t>
            </a:r>
            <a:r>
              <a:rPr lang="cs-CZ" dirty="0">
                <a:solidFill>
                  <a:schemeClr val="tx1"/>
                </a:solidFill>
              </a:rPr>
              <a:t>, ve kterých má být práce vykonávána a</a:t>
            </a:r>
          </a:p>
          <a:p>
            <a:r>
              <a:rPr lang="cs-CZ" dirty="0"/>
              <a:t> </a:t>
            </a:r>
          </a:p>
        </p:txBody>
      </p:sp>
      <p:sp>
        <p:nvSpPr>
          <p:cNvPr id="7" name="TextovéPole 6">
            <a:extLst>
              <a:ext uri="{FF2B5EF4-FFF2-40B4-BE49-F238E27FC236}">
                <a16:creationId xmlns:a16="http://schemas.microsoft.com/office/drawing/2014/main" id="{618B5EEE-1DDE-4C8C-AEEC-F36D760DDECE}"/>
              </a:ext>
            </a:extLst>
          </p:cNvPr>
          <p:cNvSpPr txBox="1"/>
          <p:nvPr/>
        </p:nvSpPr>
        <p:spPr>
          <a:xfrm>
            <a:off x="3994483" y="4844872"/>
            <a:ext cx="5502443"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cs-CZ" dirty="0">
                <a:solidFill>
                  <a:schemeClr val="tx1"/>
                </a:solidFill>
              </a:rPr>
              <a:t>c) </a:t>
            </a:r>
            <a:r>
              <a:rPr lang="cs-CZ" b="1" dirty="0">
                <a:solidFill>
                  <a:schemeClr val="tx1"/>
                </a:solidFill>
              </a:rPr>
              <a:t>den nástupu do práce</a:t>
            </a:r>
          </a:p>
        </p:txBody>
      </p:sp>
    </p:spTree>
    <p:extLst>
      <p:ext uri="{BB962C8B-B14F-4D97-AF65-F5344CB8AC3E}">
        <p14:creationId xmlns:p14="http://schemas.microsoft.com/office/powerpoint/2010/main" val="164683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43D368-A485-439D-9B41-2254150B271D}"/>
              </a:ext>
            </a:extLst>
          </p:cNvPr>
          <p:cNvSpPr>
            <a:spLocks noGrp="1"/>
          </p:cNvSpPr>
          <p:nvPr>
            <p:ph type="title"/>
          </p:nvPr>
        </p:nvSpPr>
        <p:spPr/>
        <p:txBody>
          <a:bodyPr/>
          <a:lstStyle/>
          <a:p>
            <a:r>
              <a:rPr lang="cs-CZ" dirty="0"/>
              <a:t>Druh práce</a:t>
            </a:r>
          </a:p>
        </p:txBody>
      </p:sp>
      <p:sp>
        <p:nvSpPr>
          <p:cNvPr id="3" name="Zástupný symbol pro obsah 2">
            <a:extLst>
              <a:ext uri="{FF2B5EF4-FFF2-40B4-BE49-F238E27FC236}">
                <a16:creationId xmlns:a16="http://schemas.microsoft.com/office/drawing/2014/main" id="{F91CBFAA-7CC1-400E-AD31-4300BB9FBFBF}"/>
              </a:ext>
            </a:extLst>
          </p:cNvPr>
          <p:cNvSpPr>
            <a:spLocks noGrp="1"/>
          </p:cNvSpPr>
          <p:nvPr>
            <p:ph idx="1"/>
          </p:nvPr>
        </p:nvSpPr>
        <p:spPr>
          <a:xfrm>
            <a:off x="679453" y="2017713"/>
            <a:ext cx="10782180" cy="4437516"/>
          </a:xfrm>
        </p:spPr>
        <p:txBody>
          <a:bodyPr/>
          <a:lstStyle/>
          <a:p>
            <a:r>
              <a:rPr lang="cs-CZ" sz="2000" dirty="0"/>
              <a:t>Zásadní význam pro věcné vymezení pracovního závazku zaměstnance </a:t>
            </a:r>
          </a:p>
          <a:p>
            <a:r>
              <a:rPr lang="cs-CZ" sz="2000" dirty="0"/>
              <a:t>Základ povinnosti zaměstnance konat práci určitého druhu</a:t>
            </a:r>
          </a:p>
          <a:p>
            <a:r>
              <a:rPr lang="cs-CZ" sz="2000" dirty="0"/>
              <a:t>Základ práva zaměstnance na to, aby mu zaměstnavatel přiděloval práci sjednaného druhu</a:t>
            </a:r>
          </a:p>
          <a:p>
            <a:r>
              <a:rPr lang="cs-CZ" sz="2000" dirty="0"/>
              <a:t>Vymezení práce genericky = určitý okruh stejnorodých činností, nikoliv jako individuální pracovní úkol</a:t>
            </a:r>
          </a:p>
          <a:p>
            <a:r>
              <a:rPr lang="cs-CZ" sz="2000" b="1" dirty="0">
                <a:solidFill>
                  <a:srgbClr val="0000DC"/>
                </a:solidFill>
              </a:rPr>
              <a:t>pracovní náplň</a:t>
            </a:r>
            <a:endParaRPr lang="cs-CZ" b="1" dirty="0">
              <a:solidFill>
                <a:srgbClr val="0000DC"/>
              </a:solidFill>
            </a:endParaRPr>
          </a:p>
          <a:p>
            <a:pPr lvl="1"/>
            <a:r>
              <a:rPr lang="cs-CZ" sz="1600" dirty="0"/>
              <a:t>bližší popis pracovních úkolů</a:t>
            </a:r>
          </a:p>
          <a:p>
            <a:pPr lvl="1"/>
            <a:r>
              <a:rPr lang="cs-CZ" sz="1600" b="1" dirty="0">
                <a:solidFill>
                  <a:srgbClr val="0000DC"/>
                </a:solidFill>
              </a:rPr>
              <a:t>zpravidla informativní dokument, kterým zaměstnavatel blíže specifikuje obsah sjednaného druhu práce (musí být v souladu se sjednaným druhem práce)</a:t>
            </a:r>
          </a:p>
          <a:p>
            <a:pPr marL="72000" indent="0">
              <a:buNone/>
            </a:pPr>
            <a:endParaRPr lang="cs-CZ" dirty="0"/>
          </a:p>
        </p:txBody>
      </p:sp>
      <p:sp>
        <p:nvSpPr>
          <p:cNvPr id="4" name="Zástupný symbol pro číslo snímku 3">
            <a:extLst>
              <a:ext uri="{FF2B5EF4-FFF2-40B4-BE49-F238E27FC236}">
                <a16:creationId xmlns:a16="http://schemas.microsoft.com/office/drawing/2014/main" id="{1BCBE780-6BB5-45CB-8206-3273AED0DB44}"/>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266278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039982-3997-4C94-AA5A-8FC8FAC5ABBB}"/>
              </a:ext>
            </a:extLst>
          </p:cNvPr>
          <p:cNvSpPr>
            <a:spLocks noGrp="1"/>
          </p:cNvSpPr>
          <p:nvPr>
            <p:ph type="title"/>
          </p:nvPr>
        </p:nvSpPr>
        <p:spPr/>
        <p:txBody>
          <a:bodyPr/>
          <a:lstStyle/>
          <a:p>
            <a:r>
              <a:rPr lang="cs-CZ" dirty="0"/>
              <a:t>Místo (místa) výkonu práce</a:t>
            </a:r>
          </a:p>
        </p:txBody>
      </p:sp>
      <p:sp>
        <p:nvSpPr>
          <p:cNvPr id="3" name="Zástupný symbol pro obsah 2">
            <a:extLst>
              <a:ext uri="{FF2B5EF4-FFF2-40B4-BE49-F238E27FC236}">
                <a16:creationId xmlns:a16="http://schemas.microsoft.com/office/drawing/2014/main" id="{6EA56F8A-36F5-46E1-BE46-0AB745A66F7E}"/>
              </a:ext>
            </a:extLst>
          </p:cNvPr>
          <p:cNvSpPr>
            <a:spLocks noGrp="1"/>
          </p:cNvSpPr>
          <p:nvPr>
            <p:ph idx="1"/>
          </p:nvPr>
        </p:nvSpPr>
        <p:spPr/>
        <p:txBody>
          <a:bodyPr/>
          <a:lstStyle/>
          <a:p>
            <a:pPr>
              <a:buNone/>
            </a:pPr>
            <a:r>
              <a:rPr lang="cs-CZ" dirty="0">
                <a:solidFill>
                  <a:srgbClr val="0000DC"/>
                </a:solidFill>
              </a:rPr>
              <a:t>= </a:t>
            </a:r>
            <a:r>
              <a:rPr lang="cs-CZ" b="1" dirty="0">
                <a:solidFill>
                  <a:srgbClr val="0000DC"/>
                </a:solidFill>
              </a:rPr>
              <a:t>určení, kde bude zaměstnanec práci vykonávat </a:t>
            </a:r>
          </a:p>
          <a:p>
            <a:endParaRPr lang="cs-CZ" dirty="0"/>
          </a:p>
          <a:p>
            <a:r>
              <a:rPr lang="cs-CZ" dirty="0"/>
              <a:t>Lze stejně jako druh práce sjednat </a:t>
            </a:r>
            <a:r>
              <a:rPr lang="cs-CZ" b="1" dirty="0"/>
              <a:t>úzce</a:t>
            </a:r>
            <a:r>
              <a:rPr lang="cs-CZ" dirty="0"/>
              <a:t> (např. adresa sídla zaměstnavatele, konkrétní pracoviště) či </a:t>
            </a:r>
            <a:r>
              <a:rPr lang="cs-CZ" b="1" dirty="0"/>
              <a:t>široce</a:t>
            </a:r>
            <a:r>
              <a:rPr lang="cs-CZ" dirty="0"/>
              <a:t> (např. větším územním celkem – kraj, území ČR,…)</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EC8F984E-72FE-4A47-9D7E-5F015623B7DD}"/>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pic>
        <p:nvPicPr>
          <p:cNvPr id="40962" name="Picture 2" descr="File:Nerealizovaná varianta krajů ČR.PNG - Wikimedia Commons"/>
          <p:cNvPicPr>
            <a:picLocks noChangeAspect="1" noChangeArrowheads="1"/>
          </p:cNvPicPr>
          <p:nvPr/>
        </p:nvPicPr>
        <p:blipFill>
          <a:blip r:embed="rId3" cstate="print"/>
          <a:srcRect/>
          <a:stretch>
            <a:fillRect/>
          </a:stretch>
        </p:blipFill>
        <p:spPr bwMode="auto">
          <a:xfrm>
            <a:off x="8553451" y="4002942"/>
            <a:ext cx="3168650" cy="1829058"/>
          </a:xfrm>
          <a:prstGeom prst="rect">
            <a:avLst/>
          </a:prstGeom>
          <a:noFill/>
        </p:spPr>
      </p:pic>
    </p:spTree>
    <p:extLst>
      <p:ext uri="{BB962C8B-B14F-4D97-AF65-F5344CB8AC3E}">
        <p14:creationId xmlns:p14="http://schemas.microsoft.com/office/powerpoint/2010/main" val="78716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500" fill="hold"/>
                                        <p:tgtEl>
                                          <p:spTgt spid="40962"/>
                                        </p:tgtEl>
                                        <p:attrNameLst>
                                          <p:attrName>ppt_w</p:attrName>
                                        </p:attrNameLst>
                                      </p:cBhvr>
                                      <p:tavLst>
                                        <p:tav tm="0">
                                          <p:val>
                                            <p:fltVal val="0"/>
                                          </p:val>
                                        </p:tav>
                                        <p:tav tm="100000">
                                          <p:val>
                                            <p:strVal val="#ppt_w"/>
                                          </p:val>
                                        </p:tav>
                                      </p:tavLst>
                                    </p:anim>
                                    <p:anim calcmode="lin" valueType="num">
                                      <p:cBhvr>
                                        <p:cTn id="8" dur="500" fill="hold"/>
                                        <p:tgtEl>
                                          <p:spTgt spid="40962"/>
                                        </p:tgtEl>
                                        <p:attrNameLst>
                                          <p:attrName>ppt_h</p:attrName>
                                        </p:attrNameLst>
                                      </p:cBhvr>
                                      <p:tavLst>
                                        <p:tav tm="0">
                                          <p:val>
                                            <p:fltVal val="0"/>
                                          </p:val>
                                        </p:tav>
                                        <p:tav tm="100000">
                                          <p:val>
                                            <p:strVal val="#ppt_h"/>
                                          </p:val>
                                        </p:tav>
                                      </p:tavLst>
                                    </p:anim>
                                    <p:animEffect transition="in" filter="fade">
                                      <p:cBhvr>
                                        <p:cTn id="9" dur="500"/>
                                        <p:tgtEl>
                                          <p:spTgt spid="4096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3923C-BE2F-454C-8DDB-209527030B14}"/>
              </a:ext>
            </a:extLst>
          </p:cNvPr>
          <p:cNvSpPr>
            <a:spLocks noGrp="1"/>
          </p:cNvSpPr>
          <p:nvPr>
            <p:ph type="title"/>
          </p:nvPr>
        </p:nvSpPr>
        <p:spPr/>
        <p:txBody>
          <a:bodyPr/>
          <a:lstStyle/>
          <a:p>
            <a:r>
              <a:rPr lang="cs-CZ" dirty="0"/>
              <a:t>Den nástupu do práce</a:t>
            </a:r>
          </a:p>
        </p:txBody>
      </p:sp>
      <p:sp>
        <p:nvSpPr>
          <p:cNvPr id="3" name="Zástupný symbol pro obsah 2">
            <a:extLst>
              <a:ext uri="{FF2B5EF4-FFF2-40B4-BE49-F238E27FC236}">
                <a16:creationId xmlns:a16="http://schemas.microsoft.com/office/drawing/2014/main" id="{6E13EBCD-A6D7-4B12-B49C-E47541DD9E9C}"/>
              </a:ext>
            </a:extLst>
          </p:cNvPr>
          <p:cNvSpPr>
            <a:spLocks noGrp="1"/>
          </p:cNvSpPr>
          <p:nvPr>
            <p:ph idx="1"/>
          </p:nvPr>
        </p:nvSpPr>
        <p:spPr/>
        <p:txBody>
          <a:bodyPr/>
          <a:lstStyle/>
          <a:p>
            <a:r>
              <a:rPr lang="cs-CZ" sz="2000" b="1" dirty="0">
                <a:solidFill>
                  <a:srgbClr val="0000DC"/>
                </a:solidFill>
              </a:rPr>
              <a:t>zásadní význam pro vznik pracovního poměru</a:t>
            </a:r>
          </a:p>
          <a:p>
            <a:endParaRPr lang="cs-CZ" sz="2000" dirty="0"/>
          </a:p>
          <a:p>
            <a:endParaRPr lang="cs-CZ" sz="2000" dirty="0"/>
          </a:p>
          <a:p>
            <a:endParaRPr lang="cs-CZ" sz="2000" dirty="0"/>
          </a:p>
          <a:p>
            <a:endParaRPr lang="cs-CZ" sz="2000" dirty="0"/>
          </a:p>
          <a:p>
            <a:r>
              <a:rPr lang="cs-CZ" sz="2000" dirty="0"/>
              <a:t>Nemusí být určen výhradně kalendářním datem, ale i jinou skutečností</a:t>
            </a:r>
          </a:p>
          <a:p>
            <a:pPr lvl="1" algn="just"/>
            <a:r>
              <a:rPr lang="cs-CZ" sz="1400" i="1" dirty="0"/>
              <a:t>Den nástupu do práce může být dohodnut nejen přímým časovým údajem, nýbrž i na základě jiných, konkrétním datem neoznačených objektivně zjistitelných skutečností, o nichž účastníci při uzavírání pracovní smlouvy nemusí mít ani jistotu, kdy přesně nastanou, které však nepřipouštějí pochybnosti o tom, že jimi byl den nástupu do práce nezaměnitelně označen, a které umožňují jednoznačný závěr, kterým dnem pracovní poměr vznikne. (srov. i např. </a:t>
            </a:r>
            <a:r>
              <a:rPr lang="cs-CZ" sz="1400" b="1" i="1" dirty="0">
                <a:solidFill>
                  <a:srgbClr val="0000DC"/>
                </a:solidFill>
              </a:rPr>
              <a:t>NS 21 </a:t>
            </a:r>
            <a:r>
              <a:rPr lang="cs-CZ" sz="1400" b="1" i="1" dirty="0" err="1">
                <a:solidFill>
                  <a:srgbClr val="0000DC"/>
                </a:solidFill>
              </a:rPr>
              <a:t>Cdo</a:t>
            </a:r>
            <a:r>
              <a:rPr lang="cs-CZ" sz="1400" b="1" i="1" dirty="0">
                <a:solidFill>
                  <a:srgbClr val="0000DC"/>
                </a:solidFill>
              </a:rPr>
              <a:t> 811/2002</a:t>
            </a:r>
            <a:r>
              <a:rPr lang="cs-CZ" sz="1400" i="1" dirty="0"/>
              <a:t>)</a:t>
            </a:r>
          </a:p>
        </p:txBody>
      </p:sp>
      <p:sp>
        <p:nvSpPr>
          <p:cNvPr id="4" name="Zástupný symbol pro číslo snímku 3">
            <a:extLst>
              <a:ext uri="{FF2B5EF4-FFF2-40B4-BE49-F238E27FC236}">
                <a16:creationId xmlns:a16="http://schemas.microsoft.com/office/drawing/2014/main" id="{5F517503-B2DC-49C4-897B-513E94CD7C2F}"/>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5" name="TextovéPole 4"/>
          <p:cNvSpPr txBox="1"/>
          <p:nvPr/>
        </p:nvSpPr>
        <p:spPr>
          <a:xfrm>
            <a:off x="790575" y="2124075"/>
            <a:ext cx="1099185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cs-CZ" b="1" dirty="0">
                <a:solidFill>
                  <a:schemeClr val="tx1"/>
                </a:solidFill>
              </a:rPr>
              <a:t>§ 36 ZP</a:t>
            </a:r>
          </a:p>
          <a:p>
            <a:pPr algn="just"/>
            <a:r>
              <a:rPr lang="cs-CZ" dirty="0">
                <a:solidFill>
                  <a:schemeClr val="tx1"/>
                </a:solidFill>
              </a:rPr>
              <a:t>Pracovní poměr vzniká dnem, který byl sjednán v pracovní smlouvě jako den nástupu do práce nebo dnem, který byl uveden jako den jmenování na pracovní místo vedoucího zaměstnance.</a:t>
            </a:r>
          </a:p>
        </p:txBody>
      </p:sp>
    </p:spTree>
    <p:extLst>
      <p:ext uri="{BB962C8B-B14F-4D97-AF65-F5344CB8AC3E}">
        <p14:creationId xmlns:p14="http://schemas.microsoft.com/office/powerpoint/2010/main" val="158028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3">
                                            <p:txEl>
                                              <p:pRg st="5" end="5"/>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p:cTn id="2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EE2E4F7-53F5-4971-93DD-567A5DADD2D3}"/>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2CA510D1-F3A6-469C-A31C-17848E141CD3}"/>
              </a:ext>
            </a:extLst>
          </p:cNvPr>
          <p:cNvSpPr>
            <a:spLocks noGrp="1"/>
          </p:cNvSpPr>
          <p:nvPr>
            <p:ph type="title"/>
          </p:nvPr>
        </p:nvSpPr>
        <p:spPr/>
        <p:txBody>
          <a:bodyPr/>
          <a:lstStyle/>
          <a:p>
            <a:r>
              <a:rPr lang="cs-CZ" dirty="0"/>
              <a:t>Vznik pracovního poměru</a:t>
            </a:r>
          </a:p>
        </p:txBody>
      </p:sp>
      <p:sp>
        <p:nvSpPr>
          <p:cNvPr id="5" name="Zástupný symbol pro obsah 4">
            <a:extLst>
              <a:ext uri="{FF2B5EF4-FFF2-40B4-BE49-F238E27FC236}">
                <a16:creationId xmlns:a16="http://schemas.microsoft.com/office/drawing/2014/main" id="{80864B77-4F78-421C-A612-A6DAD60F2519}"/>
              </a:ext>
            </a:extLst>
          </p:cNvPr>
          <p:cNvSpPr>
            <a:spLocks noGrp="1"/>
          </p:cNvSpPr>
          <p:nvPr>
            <p:ph idx="1"/>
          </p:nvPr>
        </p:nvSpPr>
        <p:spPr/>
        <p:txBody>
          <a:bodyPr/>
          <a:lstStyle/>
          <a:p>
            <a:pPr marL="72000" indent="0" algn="just">
              <a:buNone/>
            </a:pPr>
            <a:r>
              <a:rPr lang="cs-CZ" dirty="0"/>
              <a:t>Jan Pracovitý (zaměstnanec) a Makáme, s. r. o. (zaměstnavatel) si sjednali jako den nástupu do práce den 25. 9. 2021 (sobota). Jan Pracovitý se na pracoviště dostavil dne 27. 9. 2021 (pondělí), tedy v den, na který měl rozvrženou první směnu. </a:t>
            </a:r>
            <a:r>
              <a:rPr lang="cs-CZ" b="1" dirty="0"/>
              <a:t>Kdy (datum) vznikl pracovní poměr Jana Pracovitého? Jaký to má právní význam?</a:t>
            </a:r>
            <a:endParaRPr lang="cs-CZ" sz="2400" dirty="0"/>
          </a:p>
          <a:p>
            <a:endParaRPr lang="cs-CZ" dirty="0"/>
          </a:p>
        </p:txBody>
      </p:sp>
    </p:spTree>
    <p:extLst>
      <p:ext uri="{BB962C8B-B14F-4D97-AF65-F5344CB8AC3E}">
        <p14:creationId xmlns:p14="http://schemas.microsoft.com/office/powerpoint/2010/main" val="128335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1196753"/>
            <a:ext cx="9530513" cy="503237"/>
          </a:xfrm>
        </p:spPr>
        <p:txBody>
          <a:bodyPr/>
          <a:lstStyle/>
          <a:p>
            <a:r>
              <a:rPr lang="cs-CZ" b="1" dirty="0"/>
              <a:t>Pracovní právo </a:t>
            </a:r>
          </a:p>
        </p:txBody>
      </p:sp>
      <p:sp>
        <p:nvSpPr>
          <p:cNvPr id="3" name="Zástupný symbol pro obsah 2"/>
          <p:cNvSpPr>
            <a:spLocks noGrp="1"/>
          </p:cNvSpPr>
          <p:nvPr>
            <p:ph idx="1"/>
          </p:nvPr>
        </p:nvSpPr>
        <p:spPr>
          <a:xfrm>
            <a:off x="710267" y="2060848"/>
            <a:ext cx="10771465" cy="4608512"/>
          </a:xfrm>
        </p:spPr>
        <p:txBody>
          <a:bodyPr/>
          <a:lstStyle/>
          <a:p>
            <a:pPr>
              <a:lnSpc>
                <a:spcPct val="110000"/>
              </a:lnSpc>
              <a:spcBef>
                <a:spcPts val="1200"/>
              </a:spcBef>
              <a:spcAft>
                <a:spcPts val="1200"/>
              </a:spcAft>
              <a:buClr>
                <a:srgbClr val="0000DC"/>
              </a:buClr>
              <a:buFont typeface="Arial" panose="020B0604020202020204" pitchFamily="34" charset="0"/>
              <a:buChar char="–"/>
            </a:pPr>
            <a:r>
              <a:rPr lang="cs-CZ" sz="2000" dirty="0"/>
              <a:t>samostatné právní odvětví</a:t>
            </a:r>
          </a:p>
          <a:p>
            <a:pPr>
              <a:lnSpc>
                <a:spcPct val="110000"/>
              </a:lnSpc>
              <a:spcBef>
                <a:spcPts val="1200"/>
              </a:spcBef>
              <a:spcAft>
                <a:spcPts val="1200"/>
              </a:spcAft>
              <a:buClr>
                <a:srgbClr val="0000DC"/>
              </a:buClr>
              <a:buFont typeface="Arial" panose="020B0604020202020204" pitchFamily="34" charset="0"/>
              <a:buChar char="–"/>
            </a:pPr>
            <a:r>
              <a:rPr lang="cs-CZ" sz="2000" dirty="0"/>
              <a:t>soubor právních norem, které upravují ucelenou výseč společenských vztahů – vztahy pracovněprávní</a:t>
            </a:r>
          </a:p>
          <a:p>
            <a:pPr>
              <a:lnSpc>
                <a:spcPct val="110000"/>
              </a:lnSpc>
              <a:spcBef>
                <a:spcPts val="1200"/>
              </a:spcBef>
              <a:spcAft>
                <a:spcPts val="1200"/>
              </a:spcAft>
              <a:buClr>
                <a:srgbClr val="0000DC"/>
              </a:buClr>
              <a:buFont typeface="Arial" panose="020B0604020202020204" pitchFamily="34" charset="0"/>
              <a:buChar char="–"/>
            </a:pPr>
            <a:r>
              <a:rPr lang="cs-CZ" sz="2000" dirty="0"/>
              <a:t>cca 4 miliónů zaměstnanců</a:t>
            </a:r>
          </a:p>
          <a:p>
            <a:pPr>
              <a:spcBef>
                <a:spcPts val="1200"/>
              </a:spcBef>
              <a:spcAft>
                <a:spcPts val="1200"/>
              </a:spcAft>
              <a:buClr>
                <a:srgbClr val="0000DC"/>
              </a:buClr>
              <a:buFont typeface="Arial" panose="020B0604020202020204" pitchFamily="34" charset="0"/>
              <a:buChar char="–"/>
            </a:pPr>
            <a:r>
              <a:rPr lang="cs-CZ" sz="2000" dirty="0"/>
              <a:t>pojem „práce“</a:t>
            </a:r>
          </a:p>
          <a:p>
            <a:pPr lvl="1">
              <a:spcBef>
                <a:spcPts val="1200"/>
              </a:spcBef>
              <a:spcAft>
                <a:spcPts val="1200"/>
              </a:spcAft>
              <a:buClr>
                <a:srgbClr val="0000DC"/>
              </a:buClr>
              <a:buFont typeface="Arial" panose="020B0604020202020204" pitchFamily="34" charset="0"/>
              <a:buChar char="–"/>
            </a:pPr>
            <a:r>
              <a:rPr lang="cs-CZ" sz="1800" dirty="0"/>
              <a:t>cílevědomá lidská činnost, která vede k uspokojování materiálních, sociálních a duchovních potřeb</a:t>
            </a:r>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3</a:t>
            </a:fld>
            <a:endParaRPr lang="cs-CZ">
              <a:solidFill>
                <a:srgbClr val="000000"/>
              </a:solidFill>
            </a:endParaRPr>
          </a:p>
        </p:txBody>
      </p:sp>
    </p:spTree>
    <p:extLst>
      <p:ext uri="{BB962C8B-B14F-4D97-AF65-F5344CB8AC3E}">
        <p14:creationId xmlns:p14="http://schemas.microsoft.com/office/powerpoint/2010/main" val="337379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Pracovní smlouva – doplňující náležitosti</a:t>
            </a:r>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30</a:t>
            </a:fld>
            <a:endParaRPr lang="cs-CZ">
              <a:solidFill>
                <a:srgbClr val="000000"/>
              </a:solidFill>
            </a:endParaRPr>
          </a:p>
        </p:txBody>
      </p:sp>
      <p:graphicFrame>
        <p:nvGraphicFramePr>
          <p:cNvPr id="5" name="Zástupný symbol pro obsah 4">
            <a:extLst>
              <a:ext uri="{FF2B5EF4-FFF2-40B4-BE49-F238E27FC236}">
                <a16:creationId xmlns:a16="http://schemas.microsoft.com/office/drawing/2014/main" id="{23134A29-5796-40B0-9FEB-D0C38EC6F2A7}"/>
              </a:ext>
            </a:extLst>
          </p:cNvPr>
          <p:cNvGraphicFramePr>
            <a:graphicFrameLocks noGrp="1"/>
          </p:cNvGraphicFramePr>
          <p:nvPr>
            <p:ph idx="1"/>
            <p:extLst>
              <p:ext uri="{D42A27DB-BD31-4B8C-83A1-F6EECF244321}">
                <p14:modId xmlns:p14="http://schemas.microsoft.com/office/powerpoint/2010/main" val="2372344568"/>
              </p:ext>
            </p:extLst>
          </p:nvPr>
        </p:nvGraphicFramePr>
        <p:xfrm>
          <a:off x="998539" y="1927952"/>
          <a:ext cx="9621722" cy="4814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183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1"/>
          </p:nvPr>
        </p:nvSpPr>
        <p:spPr/>
        <p:txBody>
          <a:bodyPr/>
          <a:lstStyle/>
          <a:p>
            <a:fld id="{9E4FE448-5C75-4D2C-9A83-4A8D99F6F6BC}" type="slidenum">
              <a:rPr lang="cs-CZ" smtClean="0">
                <a:solidFill>
                  <a:srgbClr val="000000"/>
                </a:solidFill>
              </a:rPr>
              <a:pPr/>
              <a:t>31</a:t>
            </a:fld>
            <a:endParaRPr lang="cs-CZ">
              <a:solidFill>
                <a:srgbClr val="000000"/>
              </a:solidFill>
            </a:endParaRPr>
          </a:p>
        </p:txBody>
      </p:sp>
      <p:sp>
        <p:nvSpPr>
          <p:cNvPr id="2" name="Nadpis 1"/>
          <p:cNvSpPr>
            <a:spLocks noGrp="1"/>
          </p:cNvSpPr>
          <p:nvPr>
            <p:ph type="title"/>
          </p:nvPr>
        </p:nvSpPr>
        <p:spPr/>
        <p:txBody>
          <a:bodyPr/>
          <a:lstStyle/>
          <a:p>
            <a:pPr algn="ctr"/>
            <a:r>
              <a:rPr lang="cs-CZ" dirty="0"/>
              <a:t>Děkuji za pozornost!</a:t>
            </a:r>
          </a:p>
        </p:txBody>
      </p:sp>
      <p:sp>
        <p:nvSpPr>
          <p:cNvPr id="3" name="Podnadpis 2">
            <a:extLst>
              <a:ext uri="{FF2B5EF4-FFF2-40B4-BE49-F238E27FC236}">
                <a16:creationId xmlns:a16="http://schemas.microsoft.com/office/drawing/2014/main" id="{1D4E6C9E-45D6-4795-975A-9DB3F338356C}"/>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72091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5999" y="1340769"/>
            <a:ext cx="9530513" cy="503237"/>
          </a:xfrm>
        </p:spPr>
        <p:txBody>
          <a:bodyPr/>
          <a:lstStyle/>
          <a:p>
            <a:r>
              <a:rPr lang="cs-CZ" b="1" dirty="0"/>
              <a:t>Pracovní právo </a:t>
            </a:r>
          </a:p>
        </p:txBody>
      </p:sp>
      <p:sp>
        <p:nvSpPr>
          <p:cNvPr id="3" name="Zástupný symbol pro obsah 2"/>
          <p:cNvSpPr>
            <a:spLocks noGrp="1"/>
          </p:cNvSpPr>
          <p:nvPr>
            <p:ph idx="1"/>
          </p:nvPr>
        </p:nvSpPr>
        <p:spPr>
          <a:xfrm>
            <a:off x="729842" y="2492896"/>
            <a:ext cx="11308360" cy="4248472"/>
          </a:xfrm>
        </p:spPr>
        <p:txBody>
          <a:bodyPr/>
          <a:lstStyle/>
          <a:p>
            <a:pPr>
              <a:spcBef>
                <a:spcPts val="1200"/>
              </a:spcBef>
              <a:spcAft>
                <a:spcPts val="1200"/>
              </a:spcAft>
              <a:buClr>
                <a:srgbClr val="0000DC"/>
              </a:buClr>
              <a:buFont typeface="Arial" panose="020B0604020202020204" pitchFamily="34" charset="0"/>
              <a:buChar char="–"/>
            </a:pPr>
            <a:r>
              <a:rPr lang="cs-CZ" dirty="0"/>
              <a:t>předmětem zájmu pracovního práva je </a:t>
            </a:r>
            <a:r>
              <a:rPr lang="cs-CZ" i="1" dirty="0"/>
              <a:t>výdělečná činnost </a:t>
            </a:r>
            <a:r>
              <a:rPr lang="cs-CZ" b="1" i="1" dirty="0">
                <a:solidFill>
                  <a:srgbClr val="0000DC"/>
                </a:solidFill>
              </a:rPr>
              <a:t>závislá</a:t>
            </a:r>
            <a:r>
              <a:rPr lang="cs-CZ" dirty="0"/>
              <a:t> </a:t>
            </a:r>
          </a:p>
          <a:p>
            <a:pPr>
              <a:spcBef>
                <a:spcPts val="1200"/>
              </a:spcBef>
              <a:spcAft>
                <a:spcPts val="1200"/>
              </a:spcAft>
              <a:buClr>
                <a:srgbClr val="0000DC"/>
              </a:buClr>
              <a:buFont typeface="Arial" panose="020B0604020202020204" pitchFamily="34" charset="0"/>
              <a:buChar char="–"/>
            </a:pPr>
            <a:r>
              <a:rPr lang="cs-CZ" dirty="0"/>
              <a:t>předmětem pracovního práva jsou </a:t>
            </a:r>
            <a:r>
              <a:rPr lang="cs-CZ" b="1" dirty="0">
                <a:solidFill>
                  <a:srgbClr val="0000DC"/>
                </a:solidFill>
              </a:rPr>
              <a:t>pracovněprávní vztahy</a:t>
            </a:r>
          </a:p>
          <a:p>
            <a:pPr lvl="1">
              <a:spcBef>
                <a:spcPts val="1200"/>
              </a:spcBef>
              <a:spcAft>
                <a:spcPts val="1200"/>
              </a:spcAft>
              <a:buClr>
                <a:srgbClr val="0000DC"/>
              </a:buClr>
              <a:buFont typeface="Arial" panose="020B0604020202020204" pitchFamily="34" charset="0"/>
              <a:buChar char="–"/>
            </a:pPr>
            <a:r>
              <a:rPr lang="cs-CZ" sz="2400" dirty="0"/>
              <a:t>vznikají při výkonu nebo v souvislosti s výkonem závislé práce</a:t>
            </a:r>
          </a:p>
          <a:p>
            <a:pPr marL="0" indent="0">
              <a:lnSpc>
                <a:spcPct val="110000"/>
              </a:lnSpc>
              <a:spcBef>
                <a:spcPts val="1200"/>
              </a:spcBef>
              <a:spcAft>
                <a:spcPts val="1200"/>
              </a:spcAft>
              <a:buNone/>
            </a:pPr>
            <a:endParaRPr lang="cs-CZ" dirty="0">
              <a:latin typeface="Calibri" panose="020F0502020204030204" pitchFamily="34" charset="0"/>
            </a:endParaRPr>
          </a:p>
        </p:txBody>
      </p:sp>
      <p:sp>
        <p:nvSpPr>
          <p:cNvPr id="7" name="Zástupný symbol pro číslo snímku 6"/>
          <p:cNvSpPr>
            <a:spLocks noGrp="1"/>
          </p:cNvSpPr>
          <p:nvPr>
            <p:ph type="sldNum" sz="quarter" idx="11"/>
          </p:nvPr>
        </p:nvSpPr>
        <p:spPr/>
        <p:txBody>
          <a:bodyPr/>
          <a:lstStyle/>
          <a:p>
            <a:fld id="{9E4FE448-5C75-4D2C-9A83-4A8D99F6F6BC}" type="slidenum">
              <a:rPr lang="cs-CZ" smtClean="0">
                <a:solidFill>
                  <a:srgbClr val="000000"/>
                </a:solidFill>
              </a:rPr>
              <a:pPr/>
              <a:t>4</a:t>
            </a:fld>
            <a:endParaRPr lang="cs-CZ">
              <a:solidFill>
                <a:srgbClr val="000000"/>
              </a:solidFill>
            </a:endParaRPr>
          </a:p>
        </p:txBody>
      </p:sp>
    </p:spTree>
    <p:extLst>
      <p:ext uri="{BB962C8B-B14F-4D97-AF65-F5344CB8AC3E}">
        <p14:creationId xmlns:p14="http://schemas.microsoft.com/office/powerpoint/2010/main" val="237564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3"/>
          <p:cNvSpPr txBox="1">
            <a:spLocks noGrp="1"/>
          </p:cNvSpPr>
          <p:nvPr>
            <p:ph type="title"/>
          </p:nvPr>
        </p:nvSpPr>
        <p:spPr>
          <a:xfrm>
            <a:off x="416915" y="430152"/>
            <a:ext cx="9497723" cy="647274"/>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b="1" dirty="0"/>
              <a:t>Prameny pracovního práva</a:t>
            </a:r>
            <a:endParaRPr dirty="0"/>
          </a:p>
        </p:txBody>
      </p:sp>
      <p:sp>
        <p:nvSpPr>
          <p:cNvPr id="162" name="Google Shape;162;p23"/>
          <p:cNvSpPr txBox="1">
            <a:spLocks noGrp="1"/>
          </p:cNvSpPr>
          <p:nvPr>
            <p:ph type="body" idx="1"/>
          </p:nvPr>
        </p:nvSpPr>
        <p:spPr>
          <a:xfrm>
            <a:off x="698269" y="1274886"/>
            <a:ext cx="11155680" cy="5225668"/>
          </a:xfrm>
          <a:prstGeom prst="rect">
            <a:avLst/>
          </a:prstGeom>
          <a:noFill/>
          <a:ln>
            <a:noFill/>
          </a:ln>
        </p:spPr>
        <p:txBody>
          <a:bodyPr spcFirstLastPara="1" wrap="square" lIns="0" tIns="0" rIns="0" bIns="0" anchor="t" anchorCtr="0">
            <a:noAutofit/>
          </a:bodyPr>
          <a:lstStyle/>
          <a:p>
            <a:pPr marL="252000" lvl="0" indent="-180000" algn="l" rtl="0">
              <a:lnSpc>
                <a:spcPct val="110000"/>
              </a:lnSpc>
              <a:spcBef>
                <a:spcPts val="0"/>
              </a:spcBef>
              <a:spcAft>
                <a:spcPts val="0"/>
              </a:spcAft>
              <a:buClrTx/>
              <a:buSzPts val="2000"/>
              <a:buChar char="̶"/>
            </a:pPr>
            <a:r>
              <a:rPr lang="cs-CZ" sz="2000" dirty="0"/>
              <a:t>Zákon č. 262/2006 Sb., zákoník práce, ve znění pozdějších předpisů.</a:t>
            </a:r>
            <a:endParaRPr dirty="0"/>
          </a:p>
          <a:p>
            <a:pPr marL="252000" lvl="0" indent="-180000" algn="l" rtl="0">
              <a:lnSpc>
                <a:spcPct val="110000"/>
              </a:lnSpc>
              <a:spcBef>
                <a:spcPts val="0"/>
              </a:spcBef>
              <a:spcAft>
                <a:spcPts val="0"/>
              </a:spcAft>
              <a:buClrTx/>
              <a:buSzPts val="2000"/>
              <a:buChar char="̶"/>
            </a:pPr>
            <a:r>
              <a:rPr lang="cs-CZ" sz="2000" dirty="0"/>
              <a:t>Zákon č. 89/2012 Sb., občanský zákoník, ve znění pozdějších předpisů.</a:t>
            </a:r>
            <a:endParaRPr dirty="0"/>
          </a:p>
          <a:p>
            <a:pPr marL="252000" lvl="0" indent="-180000" algn="l" rtl="0">
              <a:lnSpc>
                <a:spcPct val="110000"/>
              </a:lnSpc>
              <a:spcBef>
                <a:spcPts val="0"/>
              </a:spcBef>
              <a:spcAft>
                <a:spcPts val="0"/>
              </a:spcAft>
              <a:buClrTx/>
              <a:buSzPts val="2000"/>
              <a:buChar char="̶"/>
            </a:pPr>
            <a:r>
              <a:rPr lang="cs-CZ" sz="2000" dirty="0"/>
              <a:t>Zákon č. 435/2004 Sb., o zaměstnanosti, ve znění pozdějších předpisů.</a:t>
            </a:r>
            <a:endParaRPr dirty="0"/>
          </a:p>
          <a:p>
            <a:pPr marL="252000" lvl="0" indent="-180000" algn="l" rtl="0">
              <a:lnSpc>
                <a:spcPct val="110000"/>
              </a:lnSpc>
              <a:spcBef>
                <a:spcPts val="0"/>
              </a:spcBef>
              <a:spcAft>
                <a:spcPts val="0"/>
              </a:spcAft>
              <a:buClrTx/>
              <a:buSzPts val="2000"/>
              <a:buChar char="̶"/>
            </a:pPr>
            <a:r>
              <a:rPr lang="cs-CZ" sz="2000" dirty="0"/>
              <a:t>Zákon č. 198/2009 Sb., o rovném zacházení a o právních prostředcích ochrany před diskriminací a o změně některých zákonů (antidiskriminační zákon), ve znění pozdějších předpisů.</a:t>
            </a:r>
            <a:endParaRPr dirty="0"/>
          </a:p>
          <a:p>
            <a:pPr marL="252000" lvl="0" indent="-180000" algn="l" rtl="0">
              <a:lnSpc>
                <a:spcPct val="110000"/>
              </a:lnSpc>
              <a:spcBef>
                <a:spcPts val="0"/>
              </a:spcBef>
              <a:spcAft>
                <a:spcPts val="0"/>
              </a:spcAft>
              <a:buClrTx/>
              <a:buSzPts val="2000"/>
              <a:buChar char="̶"/>
            </a:pPr>
            <a:r>
              <a:rPr lang="cs-CZ" sz="2000" dirty="0"/>
              <a:t>Zákon č. 251/2005 Sb., o inspekci práce, ve znění pozdějších předpisů.</a:t>
            </a:r>
            <a:endParaRPr dirty="0"/>
          </a:p>
          <a:p>
            <a:pPr marL="252000" lvl="0" indent="-180000" algn="l" rtl="0">
              <a:lnSpc>
                <a:spcPct val="110000"/>
              </a:lnSpc>
              <a:spcBef>
                <a:spcPts val="0"/>
              </a:spcBef>
              <a:spcAft>
                <a:spcPts val="0"/>
              </a:spcAft>
              <a:buClrTx/>
              <a:buSzPts val="2000"/>
              <a:buChar char="̶"/>
            </a:pPr>
            <a:r>
              <a:rPr lang="cs-CZ" sz="2000" dirty="0"/>
              <a:t>Zákon č. 2/1991 Sb., o kolektivním vyjednávání, ve znění pozdějších předpisů.</a:t>
            </a:r>
            <a:endParaRPr dirty="0"/>
          </a:p>
          <a:p>
            <a:pPr marL="252000" lvl="0" indent="-180000" algn="l" rtl="0">
              <a:lnSpc>
                <a:spcPct val="110000"/>
              </a:lnSpc>
              <a:spcBef>
                <a:spcPts val="0"/>
              </a:spcBef>
              <a:spcAft>
                <a:spcPts val="0"/>
              </a:spcAft>
              <a:buClrTx/>
              <a:buSzPts val="2000"/>
              <a:buChar char="̶"/>
            </a:pPr>
            <a:r>
              <a:rPr lang="cs-CZ" sz="2000" dirty="0"/>
              <a:t>Nařízení vlády č. 567/2006 Sb., o minimální mzdě, o nejnižších úrovních zaručené mzdy, o vymezení ztíženého pracovního prostředí a o výši příplatku ke mzdě za práci ve ztíženém pracovním prostředí, ve znění pozdějších předpisů.</a:t>
            </a:r>
          </a:p>
          <a:p>
            <a:pPr marL="252000" lvl="0" indent="-180000">
              <a:lnSpc>
                <a:spcPct val="110000"/>
              </a:lnSpc>
              <a:buClrTx/>
              <a:buSzPts val="2000"/>
            </a:pPr>
            <a:r>
              <a:rPr lang="cs-CZ" sz="2000" dirty="0"/>
              <a:t>Nařízení vlády č. 590/2006 Sb., kterým se stanoví okruh a rozsah jiných důležitých osobních překážek v práci.</a:t>
            </a:r>
          </a:p>
          <a:p>
            <a:pPr marL="252000" lvl="0" indent="-180000" algn="l" rtl="0">
              <a:lnSpc>
                <a:spcPct val="110000"/>
              </a:lnSpc>
              <a:spcBef>
                <a:spcPts val="0"/>
              </a:spcBef>
              <a:spcAft>
                <a:spcPts val="0"/>
              </a:spcAft>
              <a:buClrTx/>
              <a:buSzPts val="2000"/>
              <a:buChar char="̶"/>
            </a:pPr>
            <a:r>
              <a:rPr lang="cs-CZ" sz="2000" dirty="0"/>
              <a:t>Zákon č. 99/1963 Sb., občanský soudní řád, ve znění pozdějších předpisů.</a:t>
            </a:r>
            <a:endParaRPr dirty="0"/>
          </a:p>
        </p:txBody>
      </p:sp>
      <p:pic>
        <p:nvPicPr>
          <p:cNvPr id="16386" name="Picture 2" descr="Image result for zákoník práce"/>
          <p:cNvPicPr>
            <a:picLocks noChangeAspect="1" noChangeArrowheads="1"/>
          </p:cNvPicPr>
          <p:nvPr/>
        </p:nvPicPr>
        <p:blipFill>
          <a:blip r:embed="rId3"/>
          <a:srcRect/>
          <a:stretch>
            <a:fillRect/>
          </a:stretch>
        </p:blipFill>
        <p:spPr bwMode="auto">
          <a:xfrm>
            <a:off x="10392508" y="0"/>
            <a:ext cx="1280744" cy="210468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2">
                                            <p:txEl>
                                              <p:pRg st="0" end="0"/>
                                            </p:txEl>
                                          </p:spTgt>
                                        </p:tgtEl>
                                        <p:attrNameLst>
                                          <p:attrName>style.visibility</p:attrName>
                                        </p:attrNameLst>
                                      </p:cBhvr>
                                      <p:to>
                                        <p:strVal val="visible"/>
                                      </p:to>
                                    </p:set>
                                    <p:anim calcmode="lin" valueType="num">
                                      <p:cBhvr>
                                        <p:cTn id="7" dur="500" fill="hold"/>
                                        <p:tgtEl>
                                          <p:spTgt spid="16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6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162">
                                            <p:txEl>
                                              <p:pRg st="1" end="1"/>
                                            </p:txEl>
                                          </p:spTgt>
                                        </p:tgtEl>
                                        <p:attrNameLst>
                                          <p:attrName>style.visibility</p:attrName>
                                        </p:attrNameLst>
                                      </p:cBhvr>
                                      <p:to>
                                        <p:strVal val="visible"/>
                                      </p:to>
                                    </p:set>
                                    <p:anim calcmode="lin" valueType="num">
                                      <p:cBhvr>
                                        <p:cTn id="12" dur="500" fill="hold"/>
                                        <p:tgtEl>
                                          <p:spTgt spid="16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6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162">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162">
                                            <p:txEl>
                                              <p:pRg st="2" end="2"/>
                                            </p:txEl>
                                          </p:spTgt>
                                        </p:tgtEl>
                                        <p:attrNameLst>
                                          <p:attrName>style.visibility</p:attrName>
                                        </p:attrNameLst>
                                      </p:cBhvr>
                                      <p:to>
                                        <p:strVal val="visible"/>
                                      </p:to>
                                    </p:set>
                                    <p:anim calcmode="lin" valueType="num">
                                      <p:cBhvr>
                                        <p:cTn id="17" dur="500" fill="hold"/>
                                        <p:tgtEl>
                                          <p:spTgt spid="16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6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162">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162">
                                            <p:txEl>
                                              <p:pRg st="3" end="3"/>
                                            </p:txEl>
                                          </p:spTgt>
                                        </p:tgtEl>
                                        <p:attrNameLst>
                                          <p:attrName>style.visibility</p:attrName>
                                        </p:attrNameLst>
                                      </p:cBhvr>
                                      <p:to>
                                        <p:strVal val="visible"/>
                                      </p:to>
                                    </p:set>
                                    <p:anim calcmode="lin" valueType="num">
                                      <p:cBhvr>
                                        <p:cTn id="22" dur="500" fill="hold"/>
                                        <p:tgtEl>
                                          <p:spTgt spid="162">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162">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162">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162">
                                            <p:txEl>
                                              <p:pRg st="4" end="4"/>
                                            </p:txEl>
                                          </p:spTgt>
                                        </p:tgtEl>
                                        <p:attrNameLst>
                                          <p:attrName>style.visibility</p:attrName>
                                        </p:attrNameLst>
                                      </p:cBhvr>
                                      <p:to>
                                        <p:strVal val="visible"/>
                                      </p:to>
                                    </p:set>
                                    <p:anim calcmode="lin" valueType="num">
                                      <p:cBhvr>
                                        <p:cTn id="27" dur="500" fill="hold"/>
                                        <p:tgtEl>
                                          <p:spTgt spid="16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16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162">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162">
                                            <p:txEl>
                                              <p:pRg st="5" end="5"/>
                                            </p:txEl>
                                          </p:spTgt>
                                        </p:tgtEl>
                                        <p:attrNameLst>
                                          <p:attrName>style.visibility</p:attrName>
                                        </p:attrNameLst>
                                      </p:cBhvr>
                                      <p:to>
                                        <p:strVal val="visible"/>
                                      </p:to>
                                    </p:set>
                                    <p:anim calcmode="lin" valueType="num">
                                      <p:cBhvr>
                                        <p:cTn id="32" dur="500" fill="hold"/>
                                        <p:tgtEl>
                                          <p:spTgt spid="162">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162">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162">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162">
                                            <p:txEl>
                                              <p:pRg st="6" end="6"/>
                                            </p:txEl>
                                          </p:spTgt>
                                        </p:tgtEl>
                                        <p:attrNameLst>
                                          <p:attrName>style.visibility</p:attrName>
                                        </p:attrNameLst>
                                      </p:cBhvr>
                                      <p:to>
                                        <p:strVal val="visible"/>
                                      </p:to>
                                    </p:set>
                                    <p:anim calcmode="lin" valueType="num">
                                      <p:cBhvr>
                                        <p:cTn id="37" dur="500" fill="hold"/>
                                        <p:tgtEl>
                                          <p:spTgt spid="162">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162">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162">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162">
                                            <p:txEl>
                                              <p:pRg st="7" end="7"/>
                                            </p:txEl>
                                          </p:spTgt>
                                        </p:tgtEl>
                                        <p:attrNameLst>
                                          <p:attrName>style.visibility</p:attrName>
                                        </p:attrNameLst>
                                      </p:cBhvr>
                                      <p:to>
                                        <p:strVal val="visible"/>
                                      </p:to>
                                    </p:set>
                                    <p:anim calcmode="lin" valueType="num">
                                      <p:cBhvr>
                                        <p:cTn id="42" dur="500" fill="hold"/>
                                        <p:tgtEl>
                                          <p:spTgt spid="162">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162">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162">
                                            <p:txEl>
                                              <p:pRg st="7" end="7"/>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162">
                                            <p:txEl>
                                              <p:pRg st="8" end="8"/>
                                            </p:txEl>
                                          </p:spTgt>
                                        </p:tgtEl>
                                        <p:attrNameLst>
                                          <p:attrName>style.visibility</p:attrName>
                                        </p:attrNameLst>
                                      </p:cBhvr>
                                      <p:to>
                                        <p:strVal val="visible"/>
                                      </p:to>
                                    </p:set>
                                    <p:anim calcmode="lin" valueType="num">
                                      <p:cBhvr>
                                        <p:cTn id="47" dur="500" fill="hold"/>
                                        <p:tgtEl>
                                          <p:spTgt spid="162">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162">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16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Kolektivní smlouva</a:t>
            </a:r>
          </a:p>
        </p:txBody>
      </p:sp>
      <p:sp>
        <p:nvSpPr>
          <p:cNvPr id="5" name="Zástupný symbol pro obsah 4"/>
          <p:cNvSpPr>
            <a:spLocks noGrp="1"/>
          </p:cNvSpPr>
          <p:nvPr>
            <p:ph idx="1"/>
          </p:nvPr>
        </p:nvSpPr>
        <p:spPr/>
        <p:txBody>
          <a:bodyPr/>
          <a:lstStyle/>
          <a:p>
            <a:r>
              <a:rPr lang="cs-CZ" sz="2400" dirty="0"/>
              <a:t>§ 22 a násl. ZP</a:t>
            </a:r>
          </a:p>
          <a:p>
            <a:r>
              <a:rPr lang="cs-CZ" sz="2400" dirty="0"/>
              <a:t>Lze upravit:</a:t>
            </a:r>
          </a:p>
          <a:p>
            <a:pPr lvl="1"/>
            <a:r>
              <a:rPr lang="cs-CZ" sz="1800" dirty="0"/>
              <a:t>práva zaměstnanců v pracovněprávních vztazích</a:t>
            </a:r>
          </a:p>
          <a:p>
            <a:pPr lvl="1"/>
            <a:r>
              <a:rPr lang="cs-CZ" sz="1800" dirty="0"/>
              <a:t>práva a povinnosti smluvních stran kolektivní smlouvy</a:t>
            </a:r>
          </a:p>
          <a:p>
            <a:r>
              <a:rPr lang="cs-CZ" sz="2400" dirty="0"/>
              <a:t>kolektivní smlouvu smí za zaměstnance uzavřít pouze </a:t>
            </a:r>
            <a:r>
              <a:rPr lang="cs-CZ" sz="2400" b="1" dirty="0"/>
              <a:t>odborová organizace</a:t>
            </a:r>
          </a:p>
          <a:p>
            <a:r>
              <a:rPr lang="cs-CZ" sz="2400" dirty="0"/>
              <a:t>postup při uzavírání kolektivní smlouvy včetně řešení sporů mezi smluvními stranami se řídí zákonem upravujícím kolektivní vyjednávání</a:t>
            </a:r>
          </a:p>
          <a:p>
            <a:r>
              <a:rPr lang="cs-CZ" sz="2400" b="1" dirty="0">
                <a:solidFill>
                  <a:srgbClr val="0000DC"/>
                </a:solidFill>
              </a:rPr>
              <a:t>podnikové</a:t>
            </a:r>
            <a:r>
              <a:rPr lang="cs-CZ" sz="2400" dirty="0"/>
              <a:t> a </a:t>
            </a:r>
            <a:r>
              <a:rPr lang="cs-CZ" sz="2400" b="1" dirty="0">
                <a:solidFill>
                  <a:srgbClr val="0000DC"/>
                </a:solidFill>
              </a:rPr>
              <a:t>vyššího stupně</a:t>
            </a:r>
          </a:p>
          <a:p>
            <a:endParaRPr lang="cs-CZ" sz="2400" dirty="0"/>
          </a:p>
          <a:p>
            <a:endParaRPr lang="cs-CZ" dirty="0"/>
          </a:p>
        </p:txBody>
      </p:sp>
      <p:sp>
        <p:nvSpPr>
          <p:cNvPr id="6" name="TextovéPole 5"/>
          <p:cNvSpPr txBox="1"/>
          <p:nvPr/>
        </p:nvSpPr>
        <p:spPr>
          <a:xfrm>
            <a:off x="7716981" y="1407934"/>
            <a:ext cx="2544619"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cs-CZ" sz="1200" b="1" dirty="0">
                <a:solidFill>
                  <a:schemeClr val="tx1"/>
                </a:solidFill>
              </a:rPr>
              <a:t>normativní část</a:t>
            </a:r>
          </a:p>
          <a:p>
            <a:pPr marL="171450" indent="-171450">
              <a:buFontTx/>
              <a:buChar char="-"/>
            </a:pPr>
            <a:r>
              <a:rPr lang="cs-CZ" sz="1200" dirty="0">
                <a:solidFill>
                  <a:schemeClr val="tx1"/>
                </a:solidFill>
              </a:rPr>
              <a:t>pramen práva</a:t>
            </a:r>
          </a:p>
          <a:p>
            <a:pPr marL="171450" indent="-171450">
              <a:buFontTx/>
              <a:buChar char="-"/>
            </a:pPr>
            <a:r>
              <a:rPr lang="cs-CZ" sz="1200" dirty="0">
                <a:solidFill>
                  <a:schemeClr val="tx1"/>
                </a:solidFill>
              </a:rPr>
              <a:t>zakládá práva jednotlivým zaměstnancům</a:t>
            </a:r>
          </a:p>
          <a:p>
            <a:pPr algn="ctr"/>
            <a:endParaRPr lang="cs-CZ" sz="1200" b="1" dirty="0">
              <a:solidFill>
                <a:schemeClr val="tx1"/>
              </a:solidFill>
            </a:endParaRPr>
          </a:p>
        </p:txBody>
      </p:sp>
      <p:sp>
        <p:nvSpPr>
          <p:cNvPr id="7" name="TextovéPole 6"/>
          <p:cNvSpPr txBox="1"/>
          <p:nvPr/>
        </p:nvSpPr>
        <p:spPr>
          <a:xfrm>
            <a:off x="7641567" y="2620857"/>
            <a:ext cx="3560619"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cs-CZ" sz="1200" b="1" dirty="0">
                <a:solidFill>
                  <a:schemeClr val="tx1"/>
                </a:solidFill>
              </a:rPr>
              <a:t>obligační část</a:t>
            </a:r>
          </a:p>
          <a:p>
            <a:pPr algn="ctr"/>
            <a:r>
              <a:rPr lang="cs-CZ" sz="1200" b="1" dirty="0">
                <a:solidFill>
                  <a:schemeClr val="tx1"/>
                </a:solidFill>
              </a:rPr>
              <a:t>- </a:t>
            </a:r>
            <a:r>
              <a:rPr lang="cs-CZ" sz="1200" dirty="0">
                <a:solidFill>
                  <a:schemeClr val="tx1"/>
                </a:solidFill>
                <a:latin typeface="+mn-lt"/>
              </a:rPr>
              <a:t>zavazuje smluvní strany kolektivní smlouvy</a:t>
            </a:r>
          </a:p>
          <a:p>
            <a:pPr algn="ctr"/>
            <a:endParaRPr lang="cs-CZ" sz="1200" b="1" dirty="0">
              <a:solidFill>
                <a:schemeClr val="tx1"/>
              </a:solidFill>
            </a:endParaRPr>
          </a:p>
        </p:txBody>
      </p:sp>
      <p:cxnSp>
        <p:nvCxnSpPr>
          <p:cNvPr id="9" name="Přímá spojnice se šipkou 8"/>
          <p:cNvCxnSpPr>
            <a:cxnSpLocks/>
          </p:cNvCxnSpPr>
          <p:nvPr/>
        </p:nvCxnSpPr>
        <p:spPr bwMode="auto">
          <a:xfrm flipV="1">
            <a:off x="6268825" y="2026763"/>
            <a:ext cx="1372742" cy="594094"/>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a:cxnSpLocks/>
            <a:endCxn id="7" idx="1"/>
          </p:cNvCxnSpPr>
          <p:nvPr/>
        </p:nvCxnSpPr>
        <p:spPr bwMode="auto">
          <a:xfrm>
            <a:off x="6636470" y="2944023"/>
            <a:ext cx="1005097" cy="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284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5">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5">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5">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p:cTn id="27"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5">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 calcmode="lin" valueType="num">
                                      <p:cBhvr>
                                        <p:cTn id="3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5">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p:cTn id="37"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5">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500" fill="hold"/>
                                        <p:tgtEl>
                                          <p:spTgt spid="9"/>
                                        </p:tgtEl>
                                        <p:attrNameLst>
                                          <p:attrName>ppt_w</p:attrName>
                                        </p:attrNameLst>
                                      </p:cBhvr>
                                      <p:tavLst>
                                        <p:tav tm="0">
                                          <p:val>
                                            <p:fltVal val="0"/>
                                          </p:val>
                                        </p:tav>
                                        <p:tav tm="100000">
                                          <p:val>
                                            <p:strVal val="#ppt_w"/>
                                          </p:val>
                                        </p:tav>
                                      </p:tavLst>
                                    </p:anim>
                                    <p:anim calcmode="lin" valueType="num">
                                      <p:cBhvr>
                                        <p:cTn id="45" dur="500" fill="hold"/>
                                        <p:tgtEl>
                                          <p:spTgt spid="9"/>
                                        </p:tgtEl>
                                        <p:attrNameLst>
                                          <p:attrName>ppt_h</p:attrName>
                                        </p:attrNameLst>
                                      </p:cBhvr>
                                      <p:tavLst>
                                        <p:tav tm="0">
                                          <p:val>
                                            <p:fltVal val="0"/>
                                          </p:val>
                                        </p:tav>
                                        <p:tav tm="100000">
                                          <p:val>
                                            <p:strVal val="#ppt_h"/>
                                          </p:val>
                                        </p:tav>
                                      </p:tavLst>
                                    </p:anim>
                                    <p:animEffect transition="in" filter="fade">
                                      <p:cBhvr>
                                        <p:cTn id="46" dur="500"/>
                                        <p:tgtEl>
                                          <p:spTgt spid="9"/>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500" fill="hold"/>
                                        <p:tgtEl>
                                          <p:spTgt spid="6"/>
                                        </p:tgtEl>
                                        <p:attrNameLst>
                                          <p:attrName>ppt_w</p:attrName>
                                        </p:attrNameLst>
                                      </p:cBhvr>
                                      <p:tavLst>
                                        <p:tav tm="0">
                                          <p:val>
                                            <p:fltVal val="0"/>
                                          </p:val>
                                        </p:tav>
                                        <p:tav tm="100000">
                                          <p:val>
                                            <p:strVal val="#ppt_w"/>
                                          </p:val>
                                        </p:tav>
                                      </p:tavLst>
                                    </p:anim>
                                    <p:anim calcmode="lin" valueType="num">
                                      <p:cBhvr>
                                        <p:cTn id="50" dur="500" fill="hold"/>
                                        <p:tgtEl>
                                          <p:spTgt spid="6"/>
                                        </p:tgtEl>
                                        <p:attrNameLst>
                                          <p:attrName>ppt_h</p:attrName>
                                        </p:attrNameLst>
                                      </p:cBhvr>
                                      <p:tavLst>
                                        <p:tav tm="0">
                                          <p:val>
                                            <p:fltVal val="0"/>
                                          </p:val>
                                        </p:tav>
                                        <p:tav tm="100000">
                                          <p:val>
                                            <p:strVal val="#ppt_h"/>
                                          </p:val>
                                        </p:tav>
                                      </p:tavLst>
                                    </p:anim>
                                    <p:animEffect transition="in" filter="fade">
                                      <p:cBhvr>
                                        <p:cTn id="51" dur="5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p:cTn id="61" dur="500" fill="hold"/>
                                        <p:tgtEl>
                                          <p:spTgt spid="7"/>
                                        </p:tgtEl>
                                        <p:attrNameLst>
                                          <p:attrName>ppt_w</p:attrName>
                                        </p:attrNameLst>
                                      </p:cBhvr>
                                      <p:tavLst>
                                        <p:tav tm="0">
                                          <p:val>
                                            <p:fltVal val="0"/>
                                          </p:val>
                                        </p:tav>
                                        <p:tav tm="100000">
                                          <p:val>
                                            <p:strVal val="#ppt_w"/>
                                          </p:val>
                                        </p:tav>
                                      </p:tavLst>
                                    </p:anim>
                                    <p:anim calcmode="lin" valueType="num">
                                      <p:cBhvr>
                                        <p:cTn id="62" dur="500" fill="hold"/>
                                        <p:tgtEl>
                                          <p:spTgt spid="7"/>
                                        </p:tgtEl>
                                        <p:attrNameLst>
                                          <p:attrName>ppt_h</p:attrName>
                                        </p:attrNameLst>
                                      </p:cBhvr>
                                      <p:tavLst>
                                        <p:tav tm="0">
                                          <p:val>
                                            <p:fltVal val="0"/>
                                          </p:val>
                                        </p:tav>
                                        <p:tav tm="100000">
                                          <p:val>
                                            <p:strVal val="#ppt_h"/>
                                          </p:val>
                                        </p:tav>
                                      </p:tavLst>
                                    </p:anim>
                                    <p:animEffect transition="in" filter="fade">
                                      <p:cBhvr>
                                        <p:cTn id="6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Vnitřní předpisy zaměstnavatele</a:t>
            </a:r>
          </a:p>
        </p:txBody>
      </p:sp>
      <p:sp>
        <p:nvSpPr>
          <p:cNvPr id="5" name="Zástupný symbol pro obsah 4"/>
          <p:cNvSpPr>
            <a:spLocks noGrp="1"/>
          </p:cNvSpPr>
          <p:nvPr>
            <p:ph idx="1"/>
          </p:nvPr>
        </p:nvSpPr>
        <p:spPr>
          <a:xfrm>
            <a:off x="720000" y="1692002"/>
            <a:ext cx="10753200" cy="5165998"/>
          </a:xfrm>
        </p:spPr>
        <p:txBody>
          <a:bodyPr/>
          <a:lstStyle/>
          <a:p>
            <a:r>
              <a:rPr lang="cs-CZ" dirty="0"/>
              <a:t>vnitropodnikové normativní akty</a:t>
            </a:r>
          </a:p>
          <a:p>
            <a:r>
              <a:rPr lang="cs-CZ" dirty="0"/>
              <a:t>tzv. „lokální prameny práva“</a:t>
            </a:r>
          </a:p>
          <a:p>
            <a:r>
              <a:rPr lang="cs-CZ" dirty="0"/>
              <a:t>právo zaměstnavatele vydávat vnitropodnikové normy a regulovat chování individuálně určeného okruhu subjektů je odvozeno ze zákoníku práce a je projevem řídící pravomoci zaměstnavatele</a:t>
            </a:r>
          </a:p>
          <a:p>
            <a:r>
              <a:rPr lang="cs-CZ" b="1" dirty="0">
                <a:solidFill>
                  <a:srgbClr val="C00000"/>
                </a:solidFill>
              </a:rPr>
              <a:t>nesmí být v rozporu s právními předpisy</a:t>
            </a:r>
          </a:p>
          <a:p>
            <a:endParaRPr lang="cs-CZ" b="1" dirty="0">
              <a:solidFill>
                <a:srgbClr val="C00000"/>
              </a:solidFill>
            </a:endParaRPr>
          </a:p>
          <a:p>
            <a:r>
              <a:rPr lang="cs-CZ" b="1" dirty="0"/>
              <a:t>Pracovní řád </a:t>
            </a:r>
            <a:endParaRPr lang="cs-CZ" dirty="0"/>
          </a:p>
          <a:p>
            <a:pPr lvl="1"/>
            <a:r>
              <a:rPr lang="cs-CZ" dirty="0"/>
              <a:t>zvláštní druh vnitřního předpisu</a:t>
            </a:r>
          </a:p>
          <a:p>
            <a:pPr lvl="1"/>
            <a:r>
              <a:rPr lang="cs-CZ" dirty="0"/>
              <a:t>rozvádí ustanovení zákoníku práce, popřípadě zvláštních právních předpisů podle zvláštních podmínek u zaměstnavatele, pokud jde o povinnosti zaměstnavatele a zaměstnance vyplývající z pracovněprávních vztahů</a:t>
            </a:r>
          </a:p>
          <a:p>
            <a:pPr lvl="1"/>
            <a:endParaRPr lang="cs-CZ"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5">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5">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5">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p:cTn id="27"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5">
                                            <p:txEl>
                                              <p:pRg st="5" end="5"/>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 calcmode="lin" valueType="num">
                                      <p:cBhvr>
                                        <p:cTn id="32"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5">
                                            <p:txEl>
                                              <p:pRg st="6" end="6"/>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p:cTn id="37"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Závislá práce</a:t>
            </a:r>
          </a:p>
        </p:txBody>
      </p:sp>
      <p:sp>
        <p:nvSpPr>
          <p:cNvPr id="5" name="Zástupný symbol pro obsah 4"/>
          <p:cNvSpPr>
            <a:spLocks noGrp="1"/>
          </p:cNvSpPr>
          <p:nvPr>
            <p:ph idx="1"/>
          </p:nvPr>
        </p:nvSpPr>
        <p:spPr/>
        <p:txBody>
          <a:bodyPr/>
          <a:lstStyle/>
          <a:p>
            <a:pPr marL="72000" indent="0">
              <a:buNone/>
            </a:pPr>
            <a:endParaRPr lang="cs-CZ" dirty="0"/>
          </a:p>
          <a:p>
            <a:pPr marL="72000" indent="0">
              <a:buNone/>
            </a:pPr>
            <a:endParaRPr lang="cs-CZ" dirty="0"/>
          </a:p>
        </p:txBody>
      </p:sp>
      <p:sp>
        <p:nvSpPr>
          <p:cNvPr id="6" name="TextovéPole 5"/>
          <p:cNvSpPr txBox="1"/>
          <p:nvPr/>
        </p:nvSpPr>
        <p:spPr>
          <a:xfrm>
            <a:off x="795746" y="2422072"/>
            <a:ext cx="10024654"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cs-CZ" sz="1200" b="1" dirty="0"/>
              <a:t>§ 2 ZP</a:t>
            </a:r>
          </a:p>
          <a:p>
            <a:pPr algn="just"/>
            <a:r>
              <a:rPr lang="cs-CZ" sz="1200" dirty="0"/>
              <a:t>(1) Závislou prací je práce, která je vykonávána </a:t>
            </a:r>
            <a:r>
              <a:rPr lang="cs-CZ" sz="1200" b="1" dirty="0"/>
              <a:t>ve vztahu nadřízenosti zaměstnavatele a podřízenosti zaměstnance</a:t>
            </a:r>
            <a:r>
              <a:rPr lang="cs-CZ" sz="1200" dirty="0"/>
              <a:t>, </a:t>
            </a:r>
            <a:r>
              <a:rPr lang="cs-CZ" sz="1200" b="1" dirty="0"/>
              <a:t>jménem zaměstnavatele</a:t>
            </a:r>
            <a:r>
              <a:rPr lang="cs-CZ" sz="1200" dirty="0"/>
              <a:t>, </a:t>
            </a:r>
            <a:r>
              <a:rPr lang="cs-CZ" sz="1200" b="1" dirty="0"/>
              <a:t>podle pokynů zaměstnavatele </a:t>
            </a:r>
            <a:r>
              <a:rPr lang="cs-CZ" sz="1200" dirty="0"/>
              <a:t>a zaměstnanec ji pro zaměstnavatele vykonává </a:t>
            </a:r>
            <a:r>
              <a:rPr lang="cs-CZ" sz="1200" b="1" dirty="0"/>
              <a:t>osobně</a:t>
            </a:r>
            <a:r>
              <a:rPr lang="cs-CZ" sz="1200" dirty="0"/>
              <a:t>.</a:t>
            </a:r>
          </a:p>
          <a:p>
            <a:r>
              <a:rPr lang="cs-CZ" sz="1200" dirty="0"/>
              <a:t> </a:t>
            </a:r>
          </a:p>
          <a:p>
            <a:pPr algn="just"/>
            <a:r>
              <a:rPr lang="cs-CZ" sz="1200" dirty="0"/>
              <a:t>(2) Závislá práce musí být vykonávána </a:t>
            </a:r>
            <a:r>
              <a:rPr lang="cs-CZ" sz="1200" b="1" dirty="0"/>
              <a:t>za mzdu, plat nebo odměnu za práci</a:t>
            </a:r>
            <a:r>
              <a:rPr lang="cs-CZ" sz="1200" dirty="0"/>
              <a:t>, </a:t>
            </a:r>
            <a:r>
              <a:rPr lang="cs-CZ" sz="1200" b="1" dirty="0"/>
              <a:t>na náklady </a:t>
            </a:r>
            <a:r>
              <a:rPr lang="cs-CZ" sz="1200" dirty="0"/>
              <a:t>a </a:t>
            </a:r>
            <a:r>
              <a:rPr lang="cs-CZ" sz="1200" b="1" dirty="0"/>
              <a:t>odpovědnost zaměstnavatele</a:t>
            </a:r>
            <a:r>
              <a:rPr lang="cs-CZ" sz="1200" dirty="0"/>
              <a:t>, </a:t>
            </a:r>
            <a:r>
              <a:rPr lang="cs-CZ" sz="1200" b="1" dirty="0"/>
              <a:t>v pracovní době na pracovišti </a:t>
            </a:r>
            <a:r>
              <a:rPr lang="cs-CZ" sz="1200" dirty="0"/>
              <a:t>zaměstnavatele, popřípadě </a:t>
            </a:r>
            <a:r>
              <a:rPr lang="cs-CZ" sz="1200" b="1" dirty="0"/>
              <a:t>na jiném dohodnutém místě</a:t>
            </a:r>
            <a:r>
              <a:rPr lang="cs-CZ" sz="1200" dirty="0"/>
              <a:t>.</a:t>
            </a:r>
          </a:p>
        </p:txBody>
      </p:sp>
      <p:sp>
        <p:nvSpPr>
          <p:cNvPr id="8" name="TextovéPole 7"/>
          <p:cNvSpPr txBox="1"/>
          <p:nvPr/>
        </p:nvSpPr>
        <p:spPr>
          <a:xfrm>
            <a:off x="6577147" y="3423557"/>
            <a:ext cx="2452553" cy="276999"/>
          </a:xfrm>
          <a:prstGeom prst="rect">
            <a:avLst/>
          </a:prstGeom>
          <a:solidFill>
            <a:schemeClr val="accent2">
              <a:lumMod val="60000"/>
              <a:lumOff val="40000"/>
            </a:schemeClr>
          </a:solidFill>
        </p:spPr>
        <p:txBody>
          <a:bodyPr wrap="square" rtlCol="0">
            <a:spAutoFit/>
          </a:bodyPr>
          <a:lstStyle/>
          <a:p>
            <a:r>
              <a:rPr lang="cs-CZ" sz="1200" dirty="0"/>
              <a:t>podmínky výkonu závislé práce</a:t>
            </a:r>
          </a:p>
        </p:txBody>
      </p:sp>
      <p:sp>
        <p:nvSpPr>
          <p:cNvPr id="9" name="TextovéPole 8"/>
          <p:cNvSpPr txBox="1"/>
          <p:nvPr/>
        </p:nvSpPr>
        <p:spPr>
          <a:xfrm>
            <a:off x="8484325" y="2343917"/>
            <a:ext cx="2115095" cy="276999"/>
          </a:xfrm>
          <a:prstGeom prst="rect">
            <a:avLst/>
          </a:prstGeom>
          <a:solidFill>
            <a:schemeClr val="accent2">
              <a:lumMod val="60000"/>
              <a:lumOff val="40000"/>
            </a:schemeClr>
          </a:solidFill>
        </p:spPr>
        <p:txBody>
          <a:bodyPr wrap="square" rtlCol="0">
            <a:spAutoFit/>
          </a:bodyPr>
          <a:lstStyle/>
          <a:p>
            <a:r>
              <a:rPr lang="cs-CZ" sz="1200" dirty="0"/>
              <a:t>definiční znaky závislé práce</a:t>
            </a:r>
          </a:p>
        </p:txBody>
      </p:sp>
      <p:sp>
        <p:nvSpPr>
          <p:cNvPr id="2" name="TextovéPole 1"/>
          <p:cNvSpPr txBox="1"/>
          <p:nvPr/>
        </p:nvSpPr>
        <p:spPr>
          <a:xfrm>
            <a:off x="795746" y="4786861"/>
            <a:ext cx="10024654"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cs-CZ" sz="1200" b="1" dirty="0">
                <a:solidFill>
                  <a:schemeClr val="tx1"/>
                </a:solidFill>
              </a:rPr>
              <a:t>§ 3 ZP</a:t>
            </a:r>
          </a:p>
          <a:p>
            <a:r>
              <a:rPr lang="cs-CZ" sz="1200" dirty="0">
                <a:solidFill>
                  <a:schemeClr val="tx1"/>
                </a:solidFill>
              </a:rPr>
              <a:t>Závislá práce může být vykonávána výlučně </a:t>
            </a:r>
            <a:r>
              <a:rPr lang="cs-CZ" sz="1200" b="1" dirty="0">
                <a:solidFill>
                  <a:schemeClr val="tx1"/>
                </a:solidFill>
              </a:rPr>
              <a:t>v základním pracovněprávním vztahu</a:t>
            </a:r>
            <a:r>
              <a:rPr lang="cs-CZ" sz="1200" dirty="0">
                <a:solidFill>
                  <a:schemeClr val="tx1"/>
                </a:solidFill>
              </a:rPr>
              <a:t>, </a:t>
            </a:r>
            <a:r>
              <a:rPr lang="cs-CZ" sz="1200" b="1" dirty="0">
                <a:solidFill>
                  <a:schemeClr val="tx1"/>
                </a:solidFill>
              </a:rPr>
              <a:t>není-li upravena zvláštními právními předpisy</a:t>
            </a:r>
            <a:r>
              <a:rPr lang="cs-CZ" sz="1200" dirty="0">
                <a:solidFill>
                  <a:schemeClr val="tx1"/>
                </a:solidFill>
              </a:rPr>
              <a:t>. Základními pracovněprávními vztahy jsou </a:t>
            </a:r>
            <a:r>
              <a:rPr lang="cs-CZ" sz="1200" b="1" dirty="0">
                <a:solidFill>
                  <a:schemeClr val="tx1"/>
                </a:solidFill>
              </a:rPr>
              <a:t>pracovní poměr </a:t>
            </a:r>
            <a:r>
              <a:rPr lang="cs-CZ" sz="1200" dirty="0">
                <a:solidFill>
                  <a:schemeClr val="tx1"/>
                </a:solidFill>
              </a:rPr>
              <a:t>a </a:t>
            </a:r>
            <a:r>
              <a:rPr lang="cs-CZ" sz="1200" b="1" dirty="0">
                <a:solidFill>
                  <a:schemeClr val="tx1"/>
                </a:solidFill>
              </a:rPr>
              <a:t>právní vztahy založené dohodami o pracích konaných mimo pracovní poměr</a:t>
            </a:r>
            <a:r>
              <a:rPr lang="cs-CZ" sz="1200" dirty="0">
                <a:solidFill>
                  <a:schemeClr val="tx1"/>
                </a:solidFill>
              </a:rPr>
              <a:t>.</a:t>
            </a:r>
          </a:p>
        </p:txBody>
      </p:sp>
      <p:sp>
        <p:nvSpPr>
          <p:cNvPr id="11" name="TextovéPole 10"/>
          <p:cNvSpPr txBox="1"/>
          <p:nvPr/>
        </p:nvSpPr>
        <p:spPr>
          <a:xfrm>
            <a:off x="6577147" y="5385429"/>
            <a:ext cx="2265596" cy="461665"/>
          </a:xfrm>
          <a:prstGeom prst="rect">
            <a:avLst/>
          </a:prstGeom>
          <a:solidFill>
            <a:schemeClr val="accent2">
              <a:lumMod val="60000"/>
              <a:lumOff val="40000"/>
            </a:schemeClr>
          </a:solidFill>
        </p:spPr>
        <p:txBody>
          <a:bodyPr wrap="square" rtlCol="0">
            <a:spAutoFit/>
          </a:bodyPr>
          <a:lstStyle/>
          <a:p>
            <a:r>
              <a:rPr lang="cs-CZ" sz="1200" dirty="0"/>
              <a:t>Dohoda o provedení práce</a:t>
            </a:r>
          </a:p>
          <a:p>
            <a:r>
              <a:rPr lang="cs-CZ" sz="1200" dirty="0"/>
              <a:t>Dohoda o pracovní činnosti</a:t>
            </a:r>
          </a:p>
        </p:txBody>
      </p:sp>
    </p:spTree>
    <p:extLst>
      <p:ext uri="{BB962C8B-B14F-4D97-AF65-F5344CB8AC3E}">
        <p14:creationId xmlns:p14="http://schemas.microsoft.com/office/powerpoint/2010/main" val="2022710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2"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4007" y="1052736"/>
            <a:ext cx="10600147" cy="643862"/>
          </a:xfrm>
        </p:spPr>
        <p:txBody>
          <a:bodyPr/>
          <a:lstStyle/>
          <a:p>
            <a:r>
              <a:rPr lang="cs-CZ" sz="2800" dirty="0"/>
              <a:t>Zastření pracovněprávního vztahu a výkon nelegální práce</a:t>
            </a:r>
          </a:p>
        </p:txBody>
      </p:sp>
      <p:sp>
        <p:nvSpPr>
          <p:cNvPr id="3" name="Zástupný symbol pro obsah 2"/>
          <p:cNvSpPr>
            <a:spLocks noGrp="1"/>
          </p:cNvSpPr>
          <p:nvPr>
            <p:ph idx="1"/>
          </p:nvPr>
        </p:nvSpPr>
        <p:spPr>
          <a:xfrm>
            <a:off x="729841" y="2204864"/>
            <a:ext cx="11081857" cy="4392488"/>
          </a:xfrm>
        </p:spPr>
        <p:txBody>
          <a:bodyPr>
            <a:normAutofit/>
          </a:bodyPr>
          <a:lstStyle/>
          <a:p>
            <a:r>
              <a:rPr lang="cs-CZ" sz="1800" dirty="0"/>
              <a:t>snaží-li se strany založit jiný než pracovněprávní vztah</a:t>
            </a:r>
          </a:p>
          <a:p>
            <a:r>
              <a:rPr lang="cs-CZ" sz="1800" dirty="0"/>
              <a:t>§ 555 odst. 2 OZ</a:t>
            </a:r>
          </a:p>
          <a:p>
            <a:pPr marL="0" indent="0">
              <a:spcBef>
                <a:spcPts val="600"/>
              </a:spcBef>
              <a:spcAft>
                <a:spcPts val="2400"/>
              </a:spcAft>
              <a:buNone/>
            </a:pPr>
            <a:endParaRPr lang="cs-CZ" sz="2000" i="1" dirty="0"/>
          </a:p>
          <a:p>
            <a:pPr marL="0" indent="0">
              <a:spcBef>
                <a:spcPts val="600"/>
              </a:spcBef>
              <a:spcAft>
                <a:spcPts val="2400"/>
              </a:spcAft>
              <a:buNone/>
            </a:pPr>
            <a:r>
              <a:rPr lang="cs-CZ" sz="1800" i="1" dirty="0"/>
              <a:t>„Má-li být určitým právním jednáním zastřeno jiné právní jednání, posoudí se podle jeho pravé povahy.“ </a:t>
            </a:r>
          </a:p>
          <a:p>
            <a:endParaRPr lang="cs-CZ" sz="1800" dirty="0"/>
          </a:p>
          <a:p>
            <a:endParaRPr lang="cs-CZ" sz="1800" dirty="0"/>
          </a:p>
          <a:p>
            <a:endParaRPr lang="cs-CZ" sz="1800" dirty="0"/>
          </a:p>
        </p:txBody>
      </p:sp>
      <p:sp>
        <p:nvSpPr>
          <p:cNvPr id="4" name="Zástupný symbol pro číslo snímku 4"/>
          <p:cNvSpPr>
            <a:spLocks noGrp="1"/>
          </p:cNvSpPr>
          <p:nvPr>
            <p:ph type="sldNum" sz="quarter" idx="11"/>
          </p:nvPr>
        </p:nvSpPr>
        <p:spPr>
          <a:xfrm>
            <a:off x="9547226" y="6442076"/>
            <a:ext cx="663575" cy="263525"/>
          </a:xfrm>
        </p:spPr>
        <p:txBody>
          <a:bodyPr/>
          <a:lstStyle/>
          <a:p>
            <a:fld id="{FB7735A5-A2C2-4DF9-A29E-B1E9B343D2D7}" type="slidenum">
              <a:rPr lang="cs-CZ" altLang="cs-CZ">
                <a:latin typeface="Calibri" panose="020F0502020204030204" pitchFamily="34" charset="0"/>
              </a:rPr>
              <a:pPr/>
              <a:t>9</a:t>
            </a:fld>
            <a:endParaRPr lang="cs-CZ" altLang="cs-CZ" dirty="0">
              <a:latin typeface="Calibri" panose="020F0502020204030204" pitchFamily="34" charset="0"/>
            </a:endParaRPr>
          </a:p>
        </p:txBody>
      </p:sp>
    </p:spTree>
    <p:extLst>
      <p:ext uri="{BB962C8B-B14F-4D97-AF65-F5344CB8AC3E}">
        <p14:creationId xmlns:p14="http://schemas.microsoft.com/office/powerpoint/2010/main" val="269429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70</TotalTime>
  <Words>1772</Words>
  <Application>Microsoft Office PowerPoint</Application>
  <PresentationFormat>Širokoúhlá obrazovka</PresentationFormat>
  <Paragraphs>259</Paragraphs>
  <Slides>31</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Tahoma</vt:lpstr>
      <vt:lpstr>Wingdings</vt:lpstr>
      <vt:lpstr>Prezentace_MU_CZ</vt:lpstr>
      <vt:lpstr>Základy pracovního práva</vt:lpstr>
      <vt:lpstr>Pracovní právo</vt:lpstr>
      <vt:lpstr>Pracovní právo </vt:lpstr>
      <vt:lpstr>Pracovní právo </vt:lpstr>
      <vt:lpstr>Prameny pracovního práva</vt:lpstr>
      <vt:lpstr>Kolektivní smlouva</vt:lpstr>
      <vt:lpstr>Vnitřní předpisy zaměstnavatele</vt:lpstr>
      <vt:lpstr>Závislá práce</vt:lpstr>
      <vt:lpstr>Zastření pracovněprávního vztahu a výkon nelegální práce</vt:lpstr>
      <vt:lpstr>Systém pracovního práva</vt:lpstr>
      <vt:lpstr>Pracovněprávní vztahy</vt:lpstr>
      <vt:lpstr>Prvky pracovního poměru a jejich změny</vt:lpstr>
      <vt:lpstr>Prvky pracovního poměru a jejich změny</vt:lpstr>
      <vt:lpstr>Obsah pracovního poměru</vt:lpstr>
      <vt:lpstr>Právní osobnost a svéprávnost</vt:lpstr>
      <vt:lpstr>Zaměstnanec</vt:lpstr>
      <vt:lpstr>Vedoucí zaměstnanec</vt:lpstr>
      <vt:lpstr>Zaměstnavatel</vt:lpstr>
      <vt:lpstr>Výdělečná činnost dítěte</vt:lpstr>
      <vt:lpstr>Prezentace aplikace PowerPoint</vt:lpstr>
      <vt:lpstr>Pracovní poměr</vt:lpstr>
      <vt:lpstr>Prezentace aplikace PowerPoint</vt:lpstr>
      <vt:lpstr>Pracovní smlouva</vt:lpstr>
      <vt:lpstr>Obsah pracovní smlouvy</vt:lpstr>
      <vt:lpstr>Nezbytné obsahové náležitosti (§ 34 odst. 1 ZP)</vt:lpstr>
      <vt:lpstr>Druh práce</vt:lpstr>
      <vt:lpstr>Místo (místa) výkonu práce</vt:lpstr>
      <vt:lpstr>Den nástupu do práce</vt:lpstr>
      <vt:lpstr>Vznik pracovního poměru</vt:lpstr>
      <vt:lpstr>Pracovní smlouva – doplňující náležitosti</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pracovního práva</dc:title>
  <dc:creator>Michal Smejkal</dc:creator>
  <cp:lastModifiedBy>Michal Smejkal</cp:lastModifiedBy>
  <cp:revision>39</cp:revision>
  <cp:lastPrinted>1601-01-01T00:00:00Z</cp:lastPrinted>
  <dcterms:created xsi:type="dcterms:W3CDTF">2021-02-19T20:26:56Z</dcterms:created>
  <dcterms:modified xsi:type="dcterms:W3CDTF">2023-07-12T05:43:06Z</dcterms:modified>
</cp:coreProperties>
</file>