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312" r:id="rId6"/>
    <p:sldId id="313" r:id="rId7"/>
    <p:sldId id="368" r:id="rId8"/>
    <p:sldId id="367" r:id="rId9"/>
    <p:sldId id="373" r:id="rId10"/>
    <p:sldId id="369" r:id="rId11"/>
    <p:sldId id="352" r:id="rId12"/>
    <p:sldId id="353" r:id="rId13"/>
    <p:sldId id="372" r:id="rId14"/>
    <p:sldId id="370" r:id="rId15"/>
    <p:sldId id="371" r:id="rId16"/>
    <p:sldId id="362" r:id="rId17"/>
    <p:sldId id="310" r:id="rId18"/>
    <p:sldId id="365" r:id="rId19"/>
    <p:sldId id="316" r:id="rId20"/>
    <p:sldId id="320" r:id="rId21"/>
    <p:sldId id="363" r:id="rId22"/>
    <p:sldId id="326" r:id="rId23"/>
    <p:sldId id="325" r:id="rId24"/>
    <p:sldId id="261" r:id="rId2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679D5-DD38-46C3-920D-3DA3FD71E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93E785-09E5-4791-87A6-A0E7D7D9357D}">
      <dgm:prSet phldrT="[Text]"/>
      <dgm:spPr/>
      <dgm:t>
        <a:bodyPr/>
        <a:lstStyle/>
        <a:p>
          <a:r>
            <a:rPr lang="cs-CZ" dirty="0"/>
            <a:t>Vstupy</a:t>
          </a:r>
        </a:p>
      </dgm:t>
    </dgm:pt>
    <dgm:pt modelId="{6D827917-A92C-424E-B5EE-8E53E40C188B}" type="parTrans" cxnId="{F08C6456-91ED-4F4A-9674-6CAD4D8EA6C9}">
      <dgm:prSet/>
      <dgm:spPr/>
      <dgm:t>
        <a:bodyPr/>
        <a:lstStyle/>
        <a:p>
          <a:endParaRPr lang="cs-CZ"/>
        </a:p>
      </dgm:t>
    </dgm:pt>
    <dgm:pt modelId="{F49AC93C-C4DD-44E4-A390-6887AA300D60}" type="sibTrans" cxnId="{F08C6456-91ED-4F4A-9674-6CAD4D8EA6C9}">
      <dgm:prSet/>
      <dgm:spPr/>
      <dgm:t>
        <a:bodyPr/>
        <a:lstStyle/>
        <a:p>
          <a:endParaRPr lang="cs-CZ"/>
        </a:p>
      </dgm:t>
    </dgm:pt>
    <dgm:pt modelId="{65A9BA43-0F18-4736-A70E-1BEE2D23615A}">
      <dgm:prSet phldrT="[Text]"/>
      <dgm:spPr/>
      <dgm:t>
        <a:bodyPr/>
        <a:lstStyle/>
        <a:p>
          <a:r>
            <a:rPr lang="cs-CZ" dirty="0"/>
            <a:t>Zdroje tvrdé vs. lidské</a:t>
          </a:r>
        </a:p>
      </dgm:t>
    </dgm:pt>
    <dgm:pt modelId="{BCD1DA5F-B864-480A-8006-D9361D501F26}" type="parTrans" cxnId="{3E675D06-5C71-4246-9A2D-F0402CA83FE7}">
      <dgm:prSet/>
      <dgm:spPr/>
      <dgm:t>
        <a:bodyPr/>
        <a:lstStyle/>
        <a:p>
          <a:endParaRPr lang="cs-CZ"/>
        </a:p>
      </dgm:t>
    </dgm:pt>
    <dgm:pt modelId="{736C1867-36B6-4F28-97B9-708061A75C0E}" type="sibTrans" cxnId="{3E675D06-5C71-4246-9A2D-F0402CA83FE7}">
      <dgm:prSet/>
      <dgm:spPr/>
      <dgm:t>
        <a:bodyPr/>
        <a:lstStyle/>
        <a:p>
          <a:endParaRPr lang="cs-CZ"/>
        </a:p>
      </dgm:t>
    </dgm:pt>
    <dgm:pt modelId="{3A693F9B-77A7-4F9D-9866-864EA9477047}">
      <dgm:prSet phldrT="[Text]"/>
      <dgm:spPr/>
      <dgm:t>
        <a:bodyPr/>
        <a:lstStyle/>
        <a:p>
          <a:r>
            <a:rPr lang="cs-CZ" dirty="0"/>
            <a:t>Cesta od vstupu po výstup</a:t>
          </a:r>
        </a:p>
      </dgm:t>
    </dgm:pt>
    <dgm:pt modelId="{145B799A-1EBF-441E-9D01-74C8D88FD21F}" type="parTrans" cxnId="{A5F2A2C9-45A1-4962-B6F8-9DE2A06EFBD9}">
      <dgm:prSet/>
      <dgm:spPr/>
      <dgm:t>
        <a:bodyPr/>
        <a:lstStyle/>
        <a:p>
          <a:endParaRPr lang="cs-CZ"/>
        </a:p>
      </dgm:t>
    </dgm:pt>
    <dgm:pt modelId="{F2F728B6-E38B-445D-AD4B-06517AD67E0C}" type="sibTrans" cxnId="{A5F2A2C9-45A1-4962-B6F8-9DE2A06EFBD9}">
      <dgm:prSet/>
      <dgm:spPr/>
      <dgm:t>
        <a:bodyPr/>
        <a:lstStyle/>
        <a:p>
          <a:endParaRPr lang="cs-CZ"/>
        </a:p>
      </dgm:t>
    </dgm:pt>
    <dgm:pt modelId="{0E24ECDF-0A49-48E4-AF1C-2814BEFD4406}">
      <dgm:prSet phldrT="[Text]"/>
      <dgm:spPr/>
      <dgm:t>
        <a:bodyPr/>
        <a:lstStyle/>
        <a:p>
          <a:r>
            <a:rPr lang="cs-CZ" dirty="0"/>
            <a:t>Výstupy</a:t>
          </a:r>
        </a:p>
      </dgm:t>
    </dgm:pt>
    <dgm:pt modelId="{B1974E6D-27B6-4319-9930-9B1BB24D89FF}" type="parTrans" cxnId="{A6BE43F0-8C71-41F4-9914-D5648733BFCC}">
      <dgm:prSet/>
      <dgm:spPr/>
      <dgm:t>
        <a:bodyPr/>
        <a:lstStyle/>
        <a:p>
          <a:endParaRPr lang="cs-CZ"/>
        </a:p>
      </dgm:t>
    </dgm:pt>
    <dgm:pt modelId="{EAF26E7C-D227-4EFF-92B8-031259AF466C}" type="sibTrans" cxnId="{A6BE43F0-8C71-41F4-9914-D5648733BFCC}">
      <dgm:prSet/>
      <dgm:spPr/>
      <dgm:t>
        <a:bodyPr/>
        <a:lstStyle/>
        <a:p>
          <a:endParaRPr lang="cs-CZ"/>
        </a:p>
      </dgm:t>
    </dgm:pt>
    <dgm:pt modelId="{AEA8BFFF-C7A9-4CBB-BC54-B22DE81D5BC3}">
      <dgm:prSet phldrT="[Text]"/>
      <dgm:spPr/>
      <dgm:t>
        <a:bodyPr/>
        <a:lstStyle/>
        <a:p>
          <a:r>
            <a:rPr lang="cs-CZ" dirty="0"/>
            <a:t>Prodej, marketing</a:t>
          </a:r>
        </a:p>
      </dgm:t>
    </dgm:pt>
    <dgm:pt modelId="{FA31FE0D-2E40-4080-A0F6-8CCA9F836341}" type="parTrans" cxnId="{97D63E20-05E0-46F3-A9CD-63F68FE4CB96}">
      <dgm:prSet/>
      <dgm:spPr/>
      <dgm:t>
        <a:bodyPr/>
        <a:lstStyle/>
        <a:p>
          <a:endParaRPr lang="cs-CZ"/>
        </a:p>
      </dgm:t>
    </dgm:pt>
    <dgm:pt modelId="{182D9D43-96DE-4A36-8ADA-4F7628402036}" type="sibTrans" cxnId="{97D63E20-05E0-46F3-A9CD-63F68FE4CB96}">
      <dgm:prSet/>
      <dgm:spPr/>
      <dgm:t>
        <a:bodyPr/>
        <a:lstStyle/>
        <a:p>
          <a:endParaRPr lang="cs-CZ"/>
        </a:p>
      </dgm:t>
    </dgm:pt>
    <dgm:pt modelId="{7C4E1FB6-4F3F-4E03-8383-0B34794931A4}">
      <dgm:prSet phldrT="[Text]"/>
      <dgm:spPr/>
      <dgm:t>
        <a:bodyPr/>
        <a:lstStyle/>
        <a:p>
          <a:r>
            <a:rPr lang="cs-CZ" dirty="0"/>
            <a:t>Péče o zákazníky</a:t>
          </a:r>
        </a:p>
      </dgm:t>
    </dgm:pt>
    <dgm:pt modelId="{58EBB721-73F2-42BF-9471-0EF6E24B613F}" type="parTrans" cxnId="{D0E1AED6-2870-4BB7-BC28-FE69B4F7F89B}">
      <dgm:prSet/>
      <dgm:spPr/>
      <dgm:t>
        <a:bodyPr/>
        <a:lstStyle/>
        <a:p>
          <a:endParaRPr lang="cs-CZ"/>
        </a:p>
      </dgm:t>
    </dgm:pt>
    <dgm:pt modelId="{22B57376-500F-42CA-885D-29DE4A5E822E}" type="sibTrans" cxnId="{D0E1AED6-2870-4BB7-BC28-FE69B4F7F89B}">
      <dgm:prSet/>
      <dgm:spPr/>
      <dgm:t>
        <a:bodyPr/>
        <a:lstStyle/>
        <a:p>
          <a:endParaRPr lang="cs-CZ"/>
        </a:p>
      </dgm:t>
    </dgm:pt>
    <dgm:pt modelId="{A56893EC-41BA-4875-8A4B-B1925CF1BE0A}">
      <dgm:prSet phldrT="[Text]"/>
      <dgm:spPr/>
      <dgm:t>
        <a:bodyPr/>
        <a:lstStyle/>
        <a:p>
          <a:r>
            <a:rPr lang="cs-CZ" dirty="0"/>
            <a:t>Kapitál, energie, lidská práce, materiál</a:t>
          </a:r>
        </a:p>
      </dgm:t>
    </dgm:pt>
    <dgm:pt modelId="{726DDB25-3C44-4425-A1E9-55D9C9FBB72A}" type="parTrans" cxnId="{E961F022-A55E-4E19-BCF3-27AC0C73D40D}">
      <dgm:prSet/>
      <dgm:spPr/>
      <dgm:t>
        <a:bodyPr/>
        <a:lstStyle/>
        <a:p>
          <a:endParaRPr lang="cs-CZ"/>
        </a:p>
      </dgm:t>
    </dgm:pt>
    <dgm:pt modelId="{CF853B2D-C9E9-4A91-A6C6-B8CA7DF67638}" type="sibTrans" cxnId="{E961F022-A55E-4E19-BCF3-27AC0C73D40D}">
      <dgm:prSet/>
      <dgm:spPr/>
      <dgm:t>
        <a:bodyPr/>
        <a:lstStyle/>
        <a:p>
          <a:endParaRPr lang="cs-CZ"/>
        </a:p>
      </dgm:t>
    </dgm:pt>
    <dgm:pt modelId="{71AB006F-59CE-45DC-AE79-97DEA2E18C61}">
      <dgm:prSet phldrT="[Text]"/>
      <dgm:spPr/>
      <dgm:t>
        <a:bodyPr/>
        <a:lstStyle/>
        <a:p>
          <a:r>
            <a:rPr lang="cs-CZ" dirty="0"/>
            <a:t>Procesy a struktury</a:t>
          </a:r>
        </a:p>
      </dgm:t>
    </dgm:pt>
    <dgm:pt modelId="{1558AE05-F3FE-40A7-BC02-3A17D42338A5}" type="parTrans" cxnId="{F6B673E3-81BE-473D-92B5-6CF6ED709CFE}">
      <dgm:prSet/>
      <dgm:spPr/>
      <dgm:t>
        <a:bodyPr/>
        <a:lstStyle/>
        <a:p>
          <a:endParaRPr lang="cs-CZ"/>
        </a:p>
      </dgm:t>
    </dgm:pt>
    <dgm:pt modelId="{71876298-846A-4A0A-BF00-8C526FEC2820}" type="sibTrans" cxnId="{F6B673E3-81BE-473D-92B5-6CF6ED709CFE}">
      <dgm:prSet/>
      <dgm:spPr/>
      <dgm:t>
        <a:bodyPr/>
        <a:lstStyle/>
        <a:p>
          <a:endParaRPr lang="cs-CZ"/>
        </a:p>
      </dgm:t>
    </dgm:pt>
    <dgm:pt modelId="{78AB259A-5C9D-443F-8245-A0095D197B20}">
      <dgm:prSet phldrT="[Text]"/>
      <dgm:spPr/>
      <dgm:t>
        <a:bodyPr/>
        <a:lstStyle/>
        <a:p>
          <a:r>
            <a:rPr lang="cs-CZ" dirty="0"/>
            <a:t>Vedení, řízení, výkon, pravomoci, odpovědnost</a:t>
          </a:r>
        </a:p>
      </dgm:t>
    </dgm:pt>
    <dgm:pt modelId="{F81225E9-2D70-40AD-BDEE-6DE459518C9C}" type="parTrans" cxnId="{B77A46E8-85B6-4BEA-9FEF-351FCD825C0A}">
      <dgm:prSet/>
      <dgm:spPr/>
      <dgm:t>
        <a:bodyPr/>
        <a:lstStyle/>
        <a:p>
          <a:endParaRPr lang="cs-CZ"/>
        </a:p>
      </dgm:t>
    </dgm:pt>
    <dgm:pt modelId="{A6F9ECA8-DF6B-439E-B63C-C588810F1C1E}" type="sibTrans" cxnId="{B77A46E8-85B6-4BEA-9FEF-351FCD825C0A}">
      <dgm:prSet/>
      <dgm:spPr/>
      <dgm:t>
        <a:bodyPr/>
        <a:lstStyle/>
        <a:p>
          <a:endParaRPr lang="cs-CZ"/>
        </a:p>
      </dgm:t>
    </dgm:pt>
    <dgm:pt modelId="{019C229E-90F6-4B16-9AF1-7A6868414E79}" type="pres">
      <dgm:prSet presAssocID="{3BE679D5-DD38-46C3-920D-3DA3FD71EFFF}" presName="Name0" presStyleCnt="0">
        <dgm:presLayoutVars>
          <dgm:dir/>
          <dgm:animLvl val="lvl"/>
          <dgm:resizeHandles val="exact"/>
        </dgm:presLayoutVars>
      </dgm:prSet>
      <dgm:spPr/>
    </dgm:pt>
    <dgm:pt modelId="{0F09DD5A-E737-4ED5-845D-EF2D1F1329EF}" type="pres">
      <dgm:prSet presAssocID="{6A93E785-09E5-4791-87A6-A0E7D7D9357D}" presName="linNode" presStyleCnt="0"/>
      <dgm:spPr/>
    </dgm:pt>
    <dgm:pt modelId="{7E37A25D-3927-49A1-803B-274C988DF157}" type="pres">
      <dgm:prSet presAssocID="{6A93E785-09E5-4791-87A6-A0E7D7D9357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6BC12BA-AEBF-42A5-8300-5B050A64AAF4}" type="pres">
      <dgm:prSet presAssocID="{6A93E785-09E5-4791-87A6-A0E7D7D9357D}" presName="descendantText" presStyleLbl="alignAccFollowNode1" presStyleIdx="0" presStyleCnt="3">
        <dgm:presLayoutVars>
          <dgm:bulletEnabled val="1"/>
        </dgm:presLayoutVars>
      </dgm:prSet>
      <dgm:spPr/>
    </dgm:pt>
    <dgm:pt modelId="{5FC563E2-3116-497F-BEFC-954F579F02D8}" type="pres">
      <dgm:prSet presAssocID="{F49AC93C-C4DD-44E4-A390-6887AA300D60}" presName="sp" presStyleCnt="0"/>
      <dgm:spPr/>
    </dgm:pt>
    <dgm:pt modelId="{A1D7927C-27B7-4F41-B519-73BEE8B1C6B5}" type="pres">
      <dgm:prSet presAssocID="{71AB006F-59CE-45DC-AE79-97DEA2E18C61}" presName="linNode" presStyleCnt="0"/>
      <dgm:spPr/>
    </dgm:pt>
    <dgm:pt modelId="{A0042998-E197-4DAF-B88E-41034B7BA17D}" type="pres">
      <dgm:prSet presAssocID="{71AB006F-59CE-45DC-AE79-97DEA2E18C6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237F687-18A1-4F9C-A915-7ECA0F27D29F}" type="pres">
      <dgm:prSet presAssocID="{71AB006F-59CE-45DC-AE79-97DEA2E18C61}" presName="descendantText" presStyleLbl="alignAccFollowNode1" presStyleIdx="1" presStyleCnt="3">
        <dgm:presLayoutVars>
          <dgm:bulletEnabled val="1"/>
        </dgm:presLayoutVars>
      </dgm:prSet>
      <dgm:spPr/>
    </dgm:pt>
    <dgm:pt modelId="{09A630BE-0808-4792-BC1E-2E1EA847FC71}" type="pres">
      <dgm:prSet presAssocID="{71876298-846A-4A0A-BF00-8C526FEC2820}" presName="sp" presStyleCnt="0"/>
      <dgm:spPr/>
    </dgm:pt>
    <dgm:pt modelId="{66512864-E8F2-470B-9BFA-F547F736D939}" type="pres">
      <dgm:prSet presAssocID="{0E24ECDF-0A49-48E4-AF1C-2814BEFD4406}" presName="linNode" presStyleCnt="0"/>
      <dgm:spPr/>
    </dgm:pt>
    <dgm:pt modelId="{2AA70B64-D501-4687-800F-7D4846879126}" type="pres">
      <dgm:prSet presAssocID="{0E24ECDF-0A49-48E4-AF1C-2814BEFD440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4FC2B3E-5B56-496C-A500-7C3755DD3B22}" type="pres">
      <dgm:prSet presAssocID="{0E24ECDF-0A49-48E4-AF1C-2814BEFD4406}" presName="descendantText" presStyleLbl="alignAccFollowNode1" presStyleIdx="2" presStyleCnt="3" custLinFactNeighborY="3452">
        <dgm:presLayoutVars>
          <dgm:bulletEnabled val="1"/>
        </dgm:presLayoutVars>
      </dgm:prSet>
      <dgm:spPr/>
    </dgm:pt>
  </dgm:ptLst>
  <dgm:cxnLst>
    <dgm:cxn modelId="{3E675D06-5C71-4246-9A2D-F0402CA83FE7}" srcId="{6A93E785-09E5-4791-87A6-A0E7D7D9357D}" destId="{65A9BA43-0F18-4736-A70E-1BEE2D23615A}" srcOrd="1" destOrd="0" parTransId="{BCD1DA5F-B864-480A-8006-D9361D501F26}" sibTransId="{736C1867-36B6-4F28-97B9-708061A75C0E}"/>
    <dgm:cxn modelId="{AE1F1D07-32F5-488A-AA6D-A44916800ACE}" type="presOf" srcId="{0E24ECDF-0A49-48E4-AF1C-2814BEFD4406}" destId="{2AA70B64-D501-4687-800F-7D4846879126}" srcOrd="0" destOrd="0" presId="urn:microsoft.com/office/officeart/2005/8/layout/vList5"/>
    <dgm:cxn modelId="{97D63E20-05E0-46F3-A9CD-63F68FE4CB96}" srcId="{0E24ECDF-0A49-48E4-AF1C-2814BEFD4406}" destId="{AEA8BFFF-C7A9-4CBB-BC54-B22DE81D5BC3}" srcOrd="0" destOrd="0" parTransId="{FA31FE0D-2E40-4080-A0F6-8CCA9F836341}" sibTransId="{182D9D43-96DE-4A36-8ADA-4F7628402036}"/>
    <dgm:cxn modelId="{E961F022-A55E-4E19-BCF3-27AC0C73D40D}" srcId="{6A93E785-09E5-4791-87A6-A0E7D7D9357D}" destId="{A56893EC-41BA-4875-8A4B-B1925CF1BE0A}" srcOrd="0" destOrd="0" parTransId="{726DDB25-3C44-4425-A1E9-55D9C9FBB72A}" sibTransId="{CF853B2D-C9E9-4A91-A6C6-B8CA7DF67638}"/>
    <dgm:cxn modelId="{64D27F39-735C-4423-AEB0-17332B82B76C}" type="presOf" srcId="{AEA8BFFF-C7A9-4CBB-BC54-B22DE81D5BC3}" destId="{74FC2B3E-5B56-496C-A500-7C3755DD3B22}" srcOrd="0" destOrd="0" presId="urn:microsoft.com/office/officeart/2005/8/layout/vList5"/>
    <dgm:cxn modelId="{7416C23D-F010-4C67-BFCA-5CB364E16C2C}" type="presOf" srcId="{3BE679D5-DD38-46C3-920D-3DA3FD71EFFF}" destId="{019C229E-90F6-4B16-9AF1-7A6868414E79}" srcOrd="0" destOrd="0" presId="urn:microsoft.com/office/officeart/2005/8/layout/vList5"/>
    <dgm:cxn modelId="{D39E7F43-7F61-4833-A6B6-436B14F05A12}" type="presOf" srcId="{A56893EC-41BA-4875-8A4B-B1925CF1BE0A}" destId="{96BC12BA-AEBF-42A5-8300-5B050A64AAF4}" srcOrd="0" destOrd="0" presId="urn:microsoft.com/office/officeart/2005/8/layout/vList5"/>
    <dgm:cxn modelId="{03FE5D74-EB81-4262-8B46-9C32DAFF0595}" type="presOf" srcId="{7C4E1FB6-4F3F-4E03-8383-0B34794931A4}" destId="{74FC2B3E-5B56-496C-A500-7C3755DD3B22}" srcOrd="0" destOrd="1" presId="urn:microsoft.com/office/officeart/2005/8/layout/vList5"/>
    <dgm:cxn modelId="{F08C6456-91ED-4F4A-9674-6CAD4D8EA6C9}" srcId="{3BE679D5-DD38-46C3-920D-3DA3FD71EFFF}" destId="{6A93E785-09E5-4791-87A6-A0E7D7D9357D}" srcOrd="0" destOrd="0" parTransId="{6D827917-A92C-424E-B5EE-8E53E40C188B}" sibTransId="{F49AC93C-C4DD-44E4-A390-6887AA300D60}"/>
    <dgm:cxn modelId="{F863AA7D-6A7B-499C-B4AB-E9F19C2D270F}" type="presOf" srcId="{71AB006F-59CE-45DC-AE79-97DEA2E18C61}" destId="{A0042998-E197-4DAF-B88E-41034B7BA17D}" srcOrd="0" destOrd="0" presId="urn:microsoft.com/office/officeart/2005/8/layout/vList5"/>
    <dgm:cxn modelId="{EF605791-6FDB-47D5-965A-A24C37D53F28}" type="presOf" srcId="{6A93E785-09E5-4791-87A6-A0E7D7D9357D}" destId="{7E37A25D-3927-49A1-803B-274C988DF157}" srcOrd="0" destOrd="0" presId="urn:microsoft.com/office/officeart/2005/8/layout/vList5"/>
    <dgm:cxn modelId="{4C5ECB95-5FDE-44D5-85B1-65FB44EFC80D}" type="presOf" srcId="{78AB259A-5C9D-443F-8245-A0095D197B20}" destId="{E237F687-18A1-4F9C-A915-7ECA0F27D29F}" srcOrd="0" destOrd="1" presId="urn:microsoft.com/office/officeart/2005/8/layout/vList5"/>
    <dgm:cxn modelId="{A5F2A2C9-45A1-4962-B6F8-9DE2A06EFBD9}" srcId="{71AB006F-59CE-45DC-AE79-97DEA2E18C61}" destId="{3A693F9B-77A7-4F9D-9866-864EA9477047}" srcOrd="0" destOrd="0" parTransId="{145B799A-1EBF-441E-9D01-74C8D88FD21F}" sibTransId="{F2F728B6-E38B-445D-AD4B-06517AD67E0C}"/>
    <dgm:cxn modelId="{D0E1AED6-2870-4BB7-BC28-FE69B4F7F89B}" srcId="{0E24ECDF-0A49-48E4-AF1C-2814BEFD4406}" destId="{7C4E1FB6-4F3F-4E03-8383-0B34794931A4}" srcOrd="1" destOrd="0" parTransId="{58EBB721-73F2-42BF-9471-0EF6E24B613F}" sibTransId="{22B57376-500F-42CA-885D-29DE4A5E822E}"/>
    <dgm:cxn modelId="{F6B673E3-81BE-473D-92B5-6CF6ED709CFE}" srcId="{3BE679D5-DD38-46C3-920D-3DA3FD71EFFF}" destId="{71AB006F-59CE-45DC-AE79-97DEA2E18C61}" srcOrd="1" destOrd="0" parTransId="{1558AE05-F3FE-40A7-BC02-3A17D42338A5}" sibTransId="{71876298-846A-4A0A-BF00-8C526FEC2820}"/>
    <dgm:cxn modelId="{B77A46E8-85B6-4BEA-9FEF-351FCD825C0A}" srcId="{71AB006F-59CE-45DC-AE79-97DEA2E18C61}" destId="{78AB259A-5C9D-443F-8245-A0095D197B20}" srcOrd="1" destOrd="0" parTransId="{F81225E9-2D70-40AD-BDEE-6DE459518C9C}" sibTransId="{A6F9ECA8-DF6B-439E-B63C-C588810F1C1E}"/>
    <dgm:cxn modelId="{BD755FED-4303-4AFB-B532-4752710F1503}" type="presOf" srcId="{3A693F9B-77A7-4F9D-9866-864EA9477047}" destId="{E237F687-18A1-4F9C-A915-7ECA0F27D29F}" srcOrd="0" destOrd="0" presId="urn:microsoft.com/office/officeart/2005/8/layout/vList5"/>
    <dgm:cxn modelId="{A6BE43F0-8C71-41F4-9914-D5648733BFCC}" srcId="{3BE679D5-DD38-46C3-920D-3DA3FD71EFFF}" destId="{0E24ECDF-0A49-48E4-AF1C-2814BEFD4406}" srcOrd="2" destOrd="0" parTransId="{B1974E6D-27B6-4319-9930-9B1BB24D89FF}" sibTransId="{EAF26E7C-D227-4EFF-92B8-031259AF466C}"/>
    <dgm:cxn modelId="{32265BF4-6EB1-46CE-A762-6D0D0648696E}" type="presOf" srcId="{65A9BA43-0F18-4736-A70E-1BEE2D23615A}" destId="{96BC12BA-AEBF-42A5-8300-5B050A64AAF4}" srcOrd="0" destOrd="1" presId="urn:microsoft.com/office/officeart/2005/8/layout/vList5"/>
    <dgm:cxn modelId="{4934A9A8-FB20-4185-BF64-A1EB8F3DE60F}" type="presParOf" srcId="{019C229E-90F6-4B16-9AF1-7A6868414E79}" destId="{0F09DD5A-E737-4ED5-845D-EF2D1F1329EF}" srcOrd="0" destOrd="0" presId="urn:microsoft.com/office/officeart/2005/8/layout/vList5"/>
    <dgm:cxn modelId="{F2295D52-3318-4DFA-A27F-66DEDE1A27B6}" type="presParOf" srcId="{0F09DD5A-E737-4ED5-845D-EF2D1F1329EF}" destId="{7E37A25D-3927-49A1-803B-274C988DF157}" srcOrd="0" destOrd="0" presId="urn:microsoft.com/office/officeart/2005/8/layout/vList5"/>
    <dgm:cxn modelId="{6F9D27C6-3181-440A-94DC-076A146F63A1}" type="presParOf" srcId="{0F09DD5A-E737-4ED5-845D-EF2D1F1329EF}" destId="{96BC12BA-AEBF-42A5-8300-5B050A64AAF4}" srcOrd="1" destOrd="0" presId="urn:microsoft.com/office/officeart/2005/8/layout/vList5"/>
    <dgm:cxn modelId="{DE3C9AF1-058B-4F1B-8AE9-12DB984281F3}" type="presParOf" srcId="{019C229E-90F6-4B16-9AF1-7A6868414E79}" destId="{5FC563E2-3116-497F-BEFC-954F579F02D8}" srcOrd="1" destOrd="0" presId="urn:microsoft.com/office/officeart/2005/8/layout/vList5"/>
    <dgm:cxn modelId="{88AFD6FF-A4C8-4AAD-A82D-5E18C93A007E}" type="presParOf" srcId="{019C229E-90F6-4B16-9AF1-7A6868414E79}" destId="{A1D7927C-27B7-4F41-B519-73BEE8B1C6B5}" srcOrd="2" destOrd="0" presId="urn:microsoft.com/office/officeart/2005/8/layout/vList5"/>
    <dgm:cxn modelId="{407F66B3-3414-4DFF-A87D-9AAFD81F3AD9}" type="presParOf" srcId="{A1D7927C-27B7-4F41-B519-73BEE8B1C6B5}" destId="{A0042998-E197-4DAF-B88E-41034B7BA17D}" srcOrd="0" destOrd="0" presId="urn:microsoft.com/office/officeart/2005/8/layout/vList5"/>
    <dgm:cxn modelId="{ADAA9930-74B7-4172-B32D-57BA9C4BDD3D}" type="presParOf" srcId="{A1D7927C-27B7-4F41-B519-73BEE8B1C6B5}" destId="{E237F687-18A1-4F9C-A915-7ECA0F27D29F}" srcOrd="1" destOrd="0" presId="urn:microsoft.com/office/officeart/2005/8/layout/vList5"/>
    <dgm:cxn modelId="{75EC0F66-2825-4340-8E05-E2E92EA13BD9}" type="presParOf" srcId="{019C229E-90F6-4B16-9AF1-7A6868414E79}" destId="{09A630BE-0808-4792-BC1E-2E1EA847FC71}" srcOrd="3" destOrd="0" presId="urn:microsoft.com/office/officeart/2005/8/layout/vList5"/>
    <dgm:cxn modelId="{97225E10-7DA2-4598-9FEB-A6722E78923D}" type="presParOf" srcId="{019C229E-90F6-4B16-9AF1-7A6868414E79}" destId="{66512864-E8F2-470B-9BFA-F547F736D939}" srcOrd="4" destOrd="0" presId="urn:microsoft.com/office/officeart/2005/8/layout/vList5"/>
    <dgm:cxn modelId="{A26F91C7-31D6-4065-B487-6E04CA4240F9}" type="presParOf" srcId="{66512864-E8F2-470B-9BFA-F547F736D939}" destId="{2AA70B64-D501-4687-800F-7D4846879126}" srcOrd="0" destOrd="0" presId="urn:microsoft.com/office/officeart/2005/8/layout/vList5"/>
    <dgm:cxn modelId="{025D574F-9C38-4B91-9C1D-C7DD9AC163BD}" type="presParOf" srcId="{66512864-E8F2-470B-9BFA-F547F736D939}" destId="{74FC2B3E-5B56-496C-A500-7C3755DD3B2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C12BA-AEBF-42A5-8300-5B050A64AAF4}">
      <dsp:nvSpPr>
        <dsp:cNvPr id="0" name=""/>
        <dsp:cNvSpPr/>
      </dsp:nvSpPr>
      <dsp:spPr>
        <a:xfrm rot="5400000">
          <a:off x="4403034" y="-1611045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Kapitál, energie, lidská práce, materiál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Zdroje tvrdé vs. lidské</a:t>
          </a:r>
        </a:p>
      </dsp:txBody>
      <dsp:txXfrm rot="-5400000">
        <a:off x="2642616" y="206837"/>
        <a:ext cx="4640520" cy="1062219"/>
      </dsp:txXfrm>
    </dsp:sp>
    <dsp:sp modelId="{7E37A25D-3927-49A1-803B-274C988DF157}">
      <dsp:nvSpPr>
        <dsp:cNvPr id="0" name=""/>
        <dsp:cNvSpPr/>
      </dsp:nvSpPr>
      <dsp:spPr>
        <a:xfrm>
          <a:off x="0" y="2229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Vstupy</a:t>
          </a:r>
        </a:p>
      </dsp:txBody>
      <dsp:txXfrm>
        <a:off x="71829" y="74058"/>
        <a:ext cx="2498958" cy="1327775"/>
      </dsp:txXfrm>
    </dsp:sp>
    <dsp:sp modelId="{E237F687-18A1-4F9C-A915-7ECA0F27D29F}">
      <dsp:nvSpPr>
        <dsp:cNvPr id="0" name=""/>
        <dsp:cNvSpPr/>
      </dsp:nvSpPr>
      <dsp:spPr>
        <a:xfrm rot="5400000">
          <a:off x="4403034" y="-66040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Cesta od vstupu po výstup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Vedení, řízení, výkon, pravomoci, odpovědnost</a:t>
          </a:r>
        </a:p>
      </dsp:txBody>
      <dsp:txXfrm rot="-5400000">
        <a:off x="2642616" y="1751842"/>
        <a:ext cx="4640520" cy="1062219"/>
      </dsp:txXfrm>
    </dsp:sp>
    <dsp:sp modelId="{A0042998-E197-4DAF-B88E-41034B7BA17D}">
      <dsp:nvSpPr>
        <dsp:cNvPr id="0" name=""/>
        <dsp:cNvSpPr/>
      </dsp:nvSpPr>
      <dsp:spPr>
        <a:xfrm>
          <a:off x="0" y="1547235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Procesy a struktury</a:t>
          </a:r>
        </a:p>
      </dsp:txBody>
      <dsp:txXfrm>
        <a:off x="71829" y="1619064"/>
        <a:ext cx="2498958" cy="1327775"/>
      </dsp:txXfrm>
    </dsp:sp>
    <dsp:sp modelId="{74FC2B3E-5B56-496C-A500-7C3755DD3B22}">
      <dsp:nvSpPr>
        <dsp:cNvPr id="0" name=""/>
        <dsp:cNvSpPr/>
      </dsp:nvSpPr>
      <dsp:spPr>
        <a:xfrm rot="5400000">
          <a:off x="4403034" y="1519600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Prodej, marketing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Péče o zákazníky</a:t>
          </a:r>
        </a:p>
      </dsp:txBody>
      <dsp:txXfrm rot="-5400000">
        <a:off x="2642616" y="3337482"/>
        <a:ext cx="4640520" cy="1062219"/>
      </dsp:txXfrm>
    </dsp:sp>
    <dsp:sp modelId="{2AA70B64-D501-4687-800F-7D4846879126}">
      <dsp:nvSpPr>
        <dsp:cNvPr id="0" name=""/>
        <dsp:cNvSpPr/>
      </dsp:nvSpPr>
      <dsp:spPr>
        <a:xfrm>
          <a:off x="0" y="3092240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Výstupy</a:t>
          </a:r>
        </a:p>
      </dsp:txBody>
      <dsp:txXfrm>
        <a:off x="71829" y="3164069"/>
        <a:ext cx="2498958" cy="1327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02.07.2023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02.07.2023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934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220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34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4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95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48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93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142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475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82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95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4720" y="751144"/>
            <a:ext cx="9491342" cy="173397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Řízení ekonomických subjektů a manažerské procesy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/>
              <a:t>EZP</a:t>
            </a:r>
          </a:p>
          <a:p>
            <a:r>
              <a:rPr lang="cs-CZ" sz="3200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05374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Odpovědnost zúčastněných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64640"/>
            <a:ext cx="10018713" cy="511048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Společníci SRO – ručí do výše nesplněné vkladové povinnosti (typicky na začátku či při zvyšování ZK, případně i po převodu)</a:t>
            </a:r>
          </a:p>
          <a:p>
            <a:r>
              <a:rPr lang="cs-CZ" altLang="cs-CZ" sz="3200" dirty="0"/>
              <a:t>Obdobně akcionáři – „ručí“ za splacení emisního kurzu jím upsaných akcií</a:t>
            </a:r>
          </a:p>
          <a:p>
            <a:r>
              <a:rPr lang="cs-CZ" altLang="cs-CZ" sz="3200" dirty="0"/>
              <a:t>Jednatelé a členové představenstva (správní rady)– povinnost péče řádného hospodáře, jinak může být dána jejich odpovědnost za způsobenou újmu (případně za závazky)</a:t>
            </a:r>
          </a:p>
          <a:p>
            <a:r>
              <a:rPr lang="cs-CZ" altLang="cs-CZ" sz="3200" dirty="0"/>
              <a:t>Pojem „péče řádného hospodáře“ klíčový; úprava dílem v ZOK a dílem vyplývá z judikatury</a:t>
            </a:r>
          </a:p>
          <a:p>
            <a:endParaRPr lang="cs-CZ" altLang="cs-CZ" sz="3200" dirty="0"/>
          </a:p>
          <a:p>
            <a:pPr marL="457200" lvl="1" indent="0">
              <a:buNone/>
            </a:pPr>
            <a:endParaRPr lang="cs-CZ" altLang="cs-CZ" sz="2800" dirty="0"/>
          </a:p>
          <a:p>
            <a:pPr lvl="1"/>
            <a:endParaRPr lang="cs-CZ" altLang="cs-CZ" sz="28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755108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543133"/>
          </a:xfrm>
        </p:spPr>
        <p:txBody>
          <a:bodyPr/>
          <a:lstStyle/>
          <a:p>
            <a:pPr algn="l"/>
            <a:r>
              <a:rPr lang="cs-CZ" b="1" dirty="0"/>
              <a:t>Obecně k ekonomickým otázkám držby akcie/podílu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031" y="1665514"/>
            <a:ext cx="10018713" cy="4887225"/>
          </a:xfrm>
        </p:spPr>
        <p:txBody>
          <a:bodyPr anchor="t">
            <a:normAutofit fontScale="85000" lnSpcReduction="10000"/>
          </a:bodyPr>
          <a:lstStyle/>
          <a:p>
            <a:r>
              <a:rPr lang="cs-CZ" b="1" dirty="0"/>
              <a:t>Kmenové akcie (a.s.)</a:t>
            </a:r>
          </a:p>
          <a:p>
            <a:r>
              <a:rPr lang="cs-CZ" dirty="0"/>
              <a:t>Právo účastnit se valných hromad, předkládat návrhy, hlasovat v poměru (nominální hodnoty) svých akcií k (nominální hodnotě) všech akcií (</a:t>
            </a:r>
            <a:r>
              <a:rPr lang="cs-CZ" b="1" dirty="0"/>
              <a:t>nepřímé</a:t>
            </a:r>
            <a:r>
              <a:rPr lang="cs-CZ" dirty="0"/>
              <a:t> řízení společnosti)</a:t>
            </a:r>
          </a:p>
          <a:p>
            <a:r>
              <a:rPr lang="cs-CZ" dirty="0"/>
              <a:t>Právo na podíl na zisku (na dividendu), právo na odpovídající podíl na likvidačním zůstatku</a:t>
            </a:r>
          </a:p>
          <a:p>
            <a:endParaRPr lang="cs-CZ" dirty="0"/>
          </a:p>
          <a:p>
            <a:r>
              <a:rPr lang="cs-CZ" b="1" dirty="0"/>
              <a:t>Prioritní akcie (a.s.)</a:t>
            </a:r>
          </a:p>
          <a:p>
            <a:r>
              <a:rPr lang="cs-CZ" dirty="0"/>
              <a:t>Většinou bez hlasovacích práv</a:t>
            </a:r>
          </a:p>
          <a:p>
            <a:r>
              <a:rPr lang="cs-CZ" dirty="0"/>
              <a:t>Většinou prioritní právo na podíl na zisku (na dividendu), většinou prioritní právo na odpovídající podíl na likvidačním zůstatku</a:t>
            </a:r>
          </a:p>
          <a:p>
            <a:endParaRPr lang="cs-CZ" dirty="0"/>
          </a:p>
          <a:p>
            <a:r>
              <a:rPr lang="cs-CZ" b="1" dirty="0"/>
              <a:t>Obchodní podíl (s.r.o.)</a:t>
            </a:r>
          </a:p>
          <a:p>
            <a:r>
              <a:rPr lang="cs-CZ" dirty="0"/>
              <a:t>„obecný“ zapsaný v obchodním rejstříku vs. ve formě kmenového listu (cenný papír)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173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83920"/>
            <a:ext cx="10018713" cy="1200596"/>
          </a:xfrm>
        </p:spPr>
        <p:txBody>
          <a:bodyPr/>
          <a:lstStyle/>
          <a:p>
            <a:pPr algn="l"/>
            <a:r>
              <a:rPr lang="cs-CZ" b="1" dirty="0"/>
              <a:t>Vybrané daňové otázky – daň z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031" y="1412240"/>
            <a:ext cx="10018713" cy="5140499"/>
          </a:xfrm>
        </p:spPr>
        <p:txBody>
          <a:bodyPr anchor="t">
            <a:normAutofit/>
          </a:bodyPr>
          <a:lstStyle/>
          <a:p>
            <a:r>
              <a:rPr lang="cs-CZ" dirty="0"/>
              <a:t>OSVČ – daň z příjmu FO, 15% resp. 23% (klouzavá progrese)</a:t>
            </a:r>
          </a:p>
          <a:p>
            <a:endParaRPr lang="cs-CZ" dirty="0"/>
          </a:p>
          <a:p>
            <a:r>
              <a:rPr lang="cs-CZ" dirty="0"/>
              <a:t>SRO – sazba daně 19%, při výplatě podílu na zisku pak srážková daň 15%</a:t>
            </a:r>
          </a:p>
          <a:p>
            <a:endParaRPr lang="cs-CZ" dirty="0"/>
          </a:p>
          <a:p>
            <a:r>
              <a:rPr lang="cs-CZ" dirty="0"/>
              <a:t>AS – sazba daně 19%, při výplatě dividendy pak srážková daň 15%</a:t>
            </a:r>
          </a:p>
          <a:p>
            <a:endParaRPr lang="cs-CZ" dirty="0"/>
          </a:p>
          <a:p>
            <a:r>
              <a:rPr lang="cs-CZ" dirty="0"/>
              <a:t>Osvobození u kapitálového výnosu (jen základní požadavky):</a:t>
            </a:r>
          </a:p>
          <a:p>
            <a:pPr lvl="1"/>
            <a:r>
              <a:rPr lang="cs-CZ" dirty="0"/>
              <a:t>Časový test u SRO 5 let</a:t>
            </a:r>
          </a:p>
          <a:p>
            <a:pPr lvl="1"/>
            <a:r>
              <a:rPr lang="cs-CZ" dirty="0"/>
              <a:t>Časový test u AS 3 roky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891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Obecně k struktuře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70000"/>
            <a:ext cx="10018713" cy="4937760"/>
          </a:xfrm>
        </p:spPr>
        <p:txBody>
          <a:bodyPr anchor="t">
            <a:normAutofit lnSpcReduction="10000"/>
          </a:bodyPr>
          <a:lstStyle/>
          <a:p>
            <a:r>
              <a:rPr lang="cs-CZ" sz="2800" dirty="0"/>
              <a:t>V praxi: matka – dcera  (vnučka, atd.), různé kombinace držení podílů; možnost i držení vlastních akcií (ovšem v omezeném rozsahu s omezenými právy)</a:t>
            </a:r>
          </a:p>
          <a:p>
            <a:r>
              <a:rPr lang="cs-CZ" sz="2800" dirty="0"/>
              <a:t>Různé důvody, např.:</a:t>
            </a:r>
          </a:p>
          <a:p>
            <a:pPr lvl="1"/>
            <a:r>
              <a:rPr lang="cs-CZ" sz="2400" dirty="0"/>
              <a:t>odlišné sektory</a:t>
            </a:r>
          </a:p>
          <a:p>
            <a:pPr lvl="1"/>
            <a:r>
              <a:rPr lang="cs-CZ" sz="2400" dirty="0"/>
              <a:t>jednotlivé projekty</a:t>
            </a:r>
          </a:p>
          <a:p>
            <a:pPr lvl="2"/>
            <a:r>
              <a:rPr lang="cs-CZ" sz="2200" dirty="0"/>
              <a:t>diversifikace rizika</a:t>
            </a:r>
          </a:p>
          <a:p>
            <a:pPr lvl="2"/>
            <a:r>
              <a:rPr lang="cs-CZ" sz="2200" dirty="0"/>
              <a:t>odlišní investoři</a:t>
            </a:r>
          </a:p>
          <a:p>
            <a:pPr lvl="2"/>
            <a:r>
              <a:rPr lang="cs-CZ" sz="2200" dirty="0"/>
              <a:t>odlišné regiony/jurisdikce), </a:t>
            </a:r>
          </a:p>
          <a:p>
            <a:pPr lvl="1"/>
            <a:r>
              <a:rPr lang="cs-CZ" sz="2400" dirty="0"/>
              <a:t>historické důvody, atd.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233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5600"/>
            <a:ext cx="10018713" cy="1213103"/>
          </a:xfrm>
        </p:spPr>
        <p:txBody>
          <a:bodyPr/>
          <a:lstStyle/>
          <a:p>
            <a:pPr algn="l"/>
            <a:r>
              <a:rPr lang="cs-CZ" b="1" dirty="0"/>
              <a:t>Pohledy na korporaci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813808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3200" dirty="0"/>
              <a:t>Korporace jako „stroj“</a:t>
            </a:r>
          </a:p>
          <a:p>
            <a:pPr lvl="1"/>
            <a:r>
              <a:rPr lang="cs-CZ" altLang="cs-CZ" sz="2800" dirty="0"/>
              <a:t>Jiný způsob organizační struktury i skladby aktiv i pasiv u společností výrobních vs. prodejních vs. konzultačních</a:t>
            </a:r>
          </a:p>
          <a:p>
            <a:r>
              <a:rPr lang="cs-CZ" altLang="cs-CZ" sz="3200" dirty="0"/>
              <a:t>Vstup, proces, výstup</a:t>
            </a:r>
          </a:p>
          <a:p>
            <a:r>
              <a:rPr lang="cs-CZ" altLang="cs-CZ" sz="3200" dirty="0"/>
              <a:t>Výstupem je určitý Produkt </a:t>
            </a:r>
          </a:p>
          <a:p>
            <a:endParaRPr lang="cs-CZ" altLang="cs-CZ" sz="3200" dirty="0"/>
          </a:p>
          <a:p>
            <a:r>
              <a:rPr lang="cs-CZ" altLang="cs-CZ" sz="3200" dirty="0"/>
              <a:t>Produkt je vytvářen v určitém systému</a:t>
            </a:r>
          </a:p>
          <a:p>
            <a:r>
              <a:rPr lang="cs-CZ" altLang="cs-CZ" sz="3200" dirty="0"/>
              <a:t>Různé pohledy na systém, ve kterém je produkt vytvářen</a:t>
            </a:r>
          </a:p>
          <a:p>
            <a:r>
              <a:rPr lang="cs-CZ" altLang="cs-CZ" sz="3200" dirty="0"/>
              <a:t>Znaky vitálního systému </a:t>
            </a:r>
          </a:p>
          <a:p>
            <a:r>
              <a:rPr lang="cs-CZ" altLang="cs-CZ" sz="3200" dirty="0"/>
              <a:t>(např. Jiří Plamínek, Vedení lidí, týmů a firem. Praktický atlas managementu. Grada </a:t>
            </a:r>
            <a:r>
              <a:rPr lang="cs-CZ" altLang="cs-CZ" sz="3200" dirty="0" err="1"/>
              <a:t>Publishing</a:t>
            </a:r>
            <a:r>
              <a:rPr lang="cs-CZ" altLang="cs-CZ" sz="3200" dirty="0"/>
              <a:t>, ISBN 978-80-247-2448-5)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par>
              <p:cTn id="2"/>
            </p:par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49937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Čtyři pohledy na systém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14272"/>
            <a:ext cx="10018713" cy="5096256"/>
          </a:xfrm>
        </p:spPr>
        <p:txBody>
          <a:bodyPr anchor="t"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sz="3200" dirty="0"/>
              <a:t>Užitečnost produktu</a:t>
            </a:r>
          </a:p>
          <a:p>
            <a:pPr lvl="1"/>
            <a:r>
              <a:rPr lang="cs-CZ" altLang="cs-CZ" sz="2800" dirty="0"/>
              <a:t>Harmonie s „požadavky okolí“</a:t>
            </a:r>
          </a:p>
          <a:p>
            <a:pPr lvl="1"/>
            <a:r>
              <a:rPr lang="cs-CZ" altLang="cs-CZ" sz="2800" dirty="0"/>
              <a:t>Smysl a užitek pro příjemce produktu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/>
              <a:t>Efektivita tvorby produktu</a:t>
            </a:r>
          </a:p>
          <a:p>
            <a:pPr lvl="1"/>
            <a:r>
              <a:rPr lang="cs-CZ" altLang="cs-CZ" sz="2800" dirty="0"/>
              <a:t>Dobré fungování systému </a:t>
            </a:r>
          </a:p>
          <a:p>
            <a:pPr lvl="1"/>
            <a:r>
              <a:rPr lang="cs-CZ" altLang="cs-CZ" sz="2800" dirty="0"/>
              <a:t>Procesy, zdroje a struktura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/>
              <a:t>Stabilita systému</a:t>
            </a:r>
            <a:endParaRPr lang="cs-CZ" altLang="cs-CZ" sz="2800" dirty="0"/>
          </a:p>
          <a:p>
            <a:pPr lvl="1"/>
            <a:r>
              <a:rPr lang="cs-CZ" altLang="cs-CZ" sz="2800" dirty="0"/>
              <a:t>Kroky ke dlouhodobé stabilitě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/>
              <a:t>Dynamika / rozvoj</a:t>
            </a:r>
          </a:p>
          <a:p>
            <a:pPr lvl="1"/>
            <a:r>
              <a:rPr lang="cs-CZ" altLang="cs-CZ" sz="2800" dirty="0"/>
              <a:t>Rozvoj, inovace, ovlivňování okolí</a:t>
            </a:r>
          </a:p>
        </p:txBody>
      </p:sp>
    </p:spTree>
    <p:extLst>
      <p:ext uri="{BB962C8B-B14F-4D97-AF65-F5344CB8AC3E}">
        <p14:creationId xmlns:p14="http://schemas.microsoft.com/office/powerpoint/2010/main" val="3044831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I. Užitečnost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36187" y="1280160"/>
            <a:ext cx="10018713" cy="557784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Co je hlavním produktem?</a:t>
            </a:r>
          </a:p>
          <a:p>
            <a:r>
              <a:rPr lang="cs-CZ" altLang="cs-CZ" sz="3200" dirty="0"/>
              <a:t>Je po takovém produktu poptávka?</a:t>
            </a:r>
          </a:p>
          <a:p>
            <a:r>
              <a:rPr lang="cs-CZ" altLang="cs-CZ" sz="3200" dirty="0"/>
              <a:t>Má akcionář/společník zájem na vstupu do takového sektoru? </a:t>
            </a:r>
          </a:p>
          <a:p>
            <a:endParaRPr lang="cs-CZ" altLang="cs-CZ" sz="3200" dirty="0"/>
          </a:p>
          <a:p>
            <a:r>
              <a:rPr lang="cs-CZ" altLang="cs-CZ" sz="3200" dirty="0"/>
              <a:t>Analýza užitečnosti: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/>
              <a:t>Subjekty a jejich potřeby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/>
              <a:t>Produkty</a:t>
            </a:r>
          </a:p>
          <a:p>
            <a:pPr marL="0" indent="0">
              <a:buNone/>
            </a:pPr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2963883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II. Efektivita tvorby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Vhodně pořízené zdroje, vhodné procesy, vhodné produkty</a:t>
            </a:r>
          </a:p>
          <a:p>
            <a:endParaRPr lang="cs-CZ" altLang="cs-CZ" sz="3200" dirty="0"/>
          </a:p>
          <a:p>
            <a:pPr marL="0" indent="0">
              <a:buNone/>
            </a:pPr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577336" y="1993392"/>
          <a:ext cx="7340600" cy="4565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Procesy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70000"/>
            <a:ext cx="10018713" cy="4937760"/>
          </a:xfrm>
        </p:spPr>
        <p:txBody>
          <a:bodyPr anchor="t">
            <a:normAutofit/>
          </a:bodyPr>
          <a:lstStyle/>
          <a:p>
            <a:r>
              <a:rPr lang="cs-CZ" sz="2800" dirty="0"/>
              <a:t>Určitý standardizovaný popsatelný (do určité míry měřitelný) postup</a:t>
            </a:r>
          </a:p>
          <a:p>
            <a:r>
              <a:rPr lang="cs-CZ" sz="2800" dirty="0"/>
              <a:t>Různé druhy</a:t>
            </a:r>
          </a:p>
          <a:p>
            <a:r>
              <a:rPr lang="cs-CZ" sz="2800" dirty="0"/>
              <a:t>Získávání zdrojů (materiál), zaměstnanců, procesy ve výrobě, prodeji, péče o zákazníky, marketingu, administrativa, finance, atd.</a:t>
            </a:r>
          </a:p>
          <a:p>
            <a:r>
              <a:rPr lang="cs-CZ" sz="2800" dirty="0"/>
              <a:t>Formálně zapsané procesy vs. neformálně používané procesy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4859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III. Stabilita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Hledání stability systému</a:t>
            </a:r>
          </a:p>
          <a:p>
            <a:r>
              <a:rPr lang="cs-CZ" altLang="cs-CZ" sz="3200" dirty="0"/>
              <a:t>Nejen hlídání nastavených struktur a procesů, ale monitoring a zpětné vazby, identifikace výkyvů</a:t>
            </a:r>
          </a:p>
          <a:p>
            <a:r>
              <a:rPr lang="cs-CZ" altLang="cs-CZ" sz="3200" dirty="0"/>
              <a:t>Adaptace na změny, vytváření strategie, sledování okolního prostředí</a:t>
            </a:r>
          </a:p>
          <a:p>
            <a:endParaRPr lang="cs-CZ" altLang="cs-CZ" sz="3200" dirty="0"/>
          </a:p>
          <a:p>
            <a:r>
              <a:rPr lang="cs-CZ" altLang="cs-CZ" sz="3200" dirty="0"/>
              <a:t>Krizový management – v nerovnovážné situaci (např. společnost čelí blížícímu se úpadku</a:t>
            </a:r>
          </a:p>
          <a:p>
            <a:pPr marL="0" indent="0">
              <a:buNone/>
            </a:pPr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5419807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8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Cíl dnešní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578096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Právní a obchodní aspekty vnitřní struktury obchodních společností s důrazem na otázky řízení (vedení)</a:t>
            </a:r>
          </a:p>
          <a:p>
            <a:r>
              <a:rPr lang="cs-CZ" altLang="cs-CZ" sz="3200" dirty="0"/>
              <a:t>Obchodní struktury</a:t>
            </a:r>
          </a:p>
          <a:p>
            <a:r>
              <a:rPr lang="cs-CZ" altLang="cs-CZ" sz="3200" dirty="0"/>
              <a:t>Úvod do manažerských procesů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222776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IV. Dynamika / rozvoj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9032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Předvídání vývoje sektoru</a:t>
            </a:r>
          </a:p>
          <a:p>
            <a:r>
              <a:rPr lang="cs-CZ" altLang="cs-CZ" sz="3200" dirty="0"/>
              <a:t>Měnící se role obchodní společnosti s jejím růstem (odpovědnost, větší kontrola ze strany veřejnosti)</a:t>
            </a:r>
          </a:p>
          <a:p>
            <a:r>
              <a:rPr lang="cs-CZ" altLang="cs-CZ" sz="3200" dirty="0"/>
              <a:t>Měnící se společenský přístup (cíle společnosti, udržitelnost, sociální aspekty)</a:t>
            </a:r>
          </a:p>
          <a:p>
            <a:r>
              <a:rPr lang="cs-CZ" altLang="cs-CZ" sz="3200" dirty="0"/>
              <a:t>Možné vstupy do dalších sektorů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776576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Volba formy podnikatelského subjektu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16303"/>
            <a:ext cx="10018713" cy="4854448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OSVČ</a:t>
            </a:r>
          </a:p>
          <a:p>
            <a:r>
              <a:rPr lang="cs-CZ" altLang="cs-CZ" sz="3200" dirty="0"/>
              <a:t>Kapitálové společnosti</a:t>
            </a:r>
          </a:p>
          <a:p>
            <a:pPr lvl="1"/>
            <a:r>
              <a:rPr lang="cs-CZ" altLang="cs-CZ" sz="2800" dirty="0"/>
              <a:t>Akciová společnost (v AJ většinou </a:t>
            </a:r>
            <a:r>
              <a:rPr lang="cs-CZ" altLang="cs-CZ" sz="2800" dirty="0" err="1"/>
              <a:t>corporation</a:t>
            </a:r>
            <a:r>
              <a:rPr lang="cs-CZ" altLang="cs-CZ" sz="2800" dirty="0"/>
              <a:t>, joint </a:t>
            </a:r>
            <a:r>
              <a:rPr lang="cs-CZ" altLang="cs-CZ" sz="2800" dirty="0" err="1"/>
              <a:t>stock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company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Společnost s ručením omezeným (v AJ většinou LLC)</a:t>
            </a:r>
          </a:p>
          <a:p>
            <a:r>
              <a:rPr lang="cs-CZ" altLang="cs-CZ" sz="3200" dirty="0"/>
              <a:t>Osobní společnost</a:t>
            </a:r>
          </a:p>
          <a:p>
            <a:pPr lvl="1"/>
            <a:r>
              <a:rPr lang="cs-CZ" altLang="cs-CZ" sz="2800" dirty="0"/>
              <a:t>Veřejná obchodní společnost (v AJ většinou </a:t>
            </a:r>
            <a:r>
              <a:rPr lang="cs-CZ" altLang="cs-CZ" sz="2800" dirty="0" err="1"/>
              <a:t>partnership</a:t>
            </a:r>
            <a:r>
              <a:rPr lang="cs-CZ" altLang="cs-CZ" sz="2800" dirty="0"/>
              <a:t>)</a:t>
            </a:r>
          </a:p>
          <a:p>
            <a:r>
              <a:rPr lang="cs-CZ" altLang="cs-CZ" sz="3200" dirty="0"/>
              <a:t>Smíšený typ</a:t>
            </a:r>
          </a:p>
          <a:p>
            <a:pPr lvl="1"/>
            <a:r>
              <a:rPr lang="cs-CZ" altLang="cs-CZ" sz="2800" dirty="0"/>
              <a:t>Komanditní společnosti (v AJ např. limited </a:t>
            </a:r>
            <a:r>
              <a:rPr lang="cs-CZ" altLang="cs-CZ" sz="2800" dirty="0" err="1"/>
              <a:t>partnership</a:t>
            </a:r>
            <a:r>
              <a:rPr lang="cs-CZ" altLang="cs-CZ" sz="2800" dirty="0"/>
              <a:t>)</a:t>
            </a:r>
          </a:p>
          <a:p>
            <a:endParaRPr lang="cs-CZ" altLang="cs-CZ" sz="2800" dirty="0"/>
          </a:p>
          <a:p>
            <a:pPr marL="457200" lvl="1" indent="0">
              <a:buNone/>
            </a:pPr>
            <a:endParaRPr lang="cs-CZ" altLang="cs-CZ" sz="2800" dirty="0"/>
          </a:p>
          <a:p>
            <a:pPr lvl="1"/>
            <a:endParaRPr lang="cs-CZ" altLang="cs-CZ" sz="28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3934807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91008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OSVČ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209040"/>
            <a:ext cx="10018713" cy="5457952"/>
          </a:xfrm>
        </p:spPr>
        <p:txBody>
          <a:bodyPr anchor="t">
            <a:normAutofit fontScale="70000" lnSpcReduction="20000"/>
          </a:bodyPr>
          <a:lstStyle/>
          <a:p>
            <a:r>
              <a:rPr lang="cs-CZ" altLang="cs-CZ" sz="3200" dirty="0"/>
              <a:t>Fyzická osoba</a:t>
            </a:r>
          </a:p>
          <a:p>
            <a:r>
              <a:rPr lang="cs-CZ" altLang="cs-CZ" sz="3200" dirty="0"/>
              <a:t>Kdo samostatně vykonává na vlastní účet a odpovědnost výdělečnou činnost živnostenským nebo obdobným způsobem se záměrem činit tak soustavně za účelem dosažení zisku je považován za podnikatele. (OZ § 420) Má se za to, že podnikatelem je osoba, která má živnostenské nebo jiné oprávnění podle jiného zákona (OZ §421, odst. 1)</a:t>
            </a:r>
          </a:p>
          <a:p>
            <a:r>
              <a:rPr lang="cs-CZ" altLang="cs-CZ" sz="3200" dirty="0"/>
              <a:t>Jiné oprávnění: např. různá svobodná povolání (advokacie), různí distributoři (vázaní zástupci, atd.) (ŽZ upravuje, co živností není – srov. § 3; tam se uplatní konkrétní sektorové předpisy)</a:t>
            </a:r>
          </a:p>
          <a:p>
            <a:r>
              <a:rPr lang="cs-CZ" altLang="cs-CZ" sz="3200" dirty="0"/>
              <a:t>Jedná pod svým vlastním jménem</a:t>
            </a:r>
          </a:p>
          <a:p>
            <a:r>
              <a:rPr lang="cs-CZ" altLang="cs-CZ" sz="3200" dirty="0"/>
              <a:t>Odpovídá („ručí“) svým majetkem</a:t>
            </a:r>
          </a:p>
          <a:p>
            <a:r>
              <a:rPr lang="cs-CZ" sz="3200" dirty="0"/>
              <a:t>Složitější dispozice s předmětem podnikání (majetek i závazky se vztahují k FO)</a:t>
            </a:r>
          </a:p>
          <a:p>
            <a:r>
              <a:rPr lang="cs-CZ" sz="3200" dirty="0"/>
              <a:t>Typicky složitější získávání kapitálu (riziko dalších závazků, riziko smrti, objektivní složitost kumulace kapitálu od více investorů, atd.)</a:t>
            </a:r>
          </a:p>
          <a:p>
            <a:endParaRPr 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2800" dirty="0"/>
          </a:p>
          <a:p>
            <a:pPr marL="457200" lvl="1" indent="0">
              <a:buNone/>
            </a:pPr>
            <a:endParaRPr lang="cs-CZ" altLang="cs-CZ" sz="2800" dirty="0"/>
          </a:p>
          <a:p>
            <a:pPr lvl="1"/>
            <a:endParaRPr lang="cs-CZ" altLang="cs-CZ" sz="28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919596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8"/>
            <a:ext cx="10018713" cy="1213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Právní aspekty vnitřní struktury řízení v kapitálových společnostech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5067808"/>
          </a:xfrm>
        </p:spPr>
        <p:txBody>
          <a:bodyPr anchor="t">
            <a:normAutofit fontScale="62500" lnSpcReduction="20000"/>
          </a:bodyPr>
          <a:lstStyle/>
          <a:p>
            <a:r>
              <a:rPr lang="cs-CZ" altLang="cs-CZ" sz="3200" dirty="0"/>
              <a:t>Orgán reprezentující majitele (valná hromada)</a:t>
            </a:r>
          </a:p>
          <a:p>
            <a:pPr lvl="1"/>
            <a:r>
              <a:rPr lang="cs-CZ" altLang="cs-CZ" sz="2800" dirty="0"/>
              <a:t>Majitelé se přímo nepodílí na řízení (výjimky dále)</a:t>
            </a:r>
          </a:p>
          <a:p>
            <a:pPr lvl="1"/>
            <a:r>
              <a:rPr lang="cs-CZ" altLang="cs-CZ" sz="2800" dirty="0"/>
              <a:t>Právnická osoba existuje samostatně a má své zájmy, není to „peněženka“ majitelů</a:t>
            </a:r>
          </a:p>
          <a:p>
            <a:pPr lvl="1"/>
            <a:r>
              <a:rPr lang="cs-CZ" altLang="cs-CZ" sz="2800" dirty="0"/>
              <a:t>Majitelé se podílí na zisku (přísné podmínky jak)</a:t>
            </a:r>
          </a:p>
          <a:p>
            <a:r>
              <a:rPr lang="cs-CZ" altLang="cs-CZ" sz="3200" dirty="0"/>
              <a:t>Statutární orgán</a:t>
            </a:r>
          </a:p>
          <a:p>
            <a:pPr lvl="1"/>
            <a:r>
              <a:rPr lang="cs-CZ" altLang="cs-CZ" sz="2800" dirty="0"/>
              <a:t>Má na starosti obchodní vedení i strategické řízení</a:t>
            </a:r>
          </a:p>
          <a:p>
            <a:pPr lvl="1"/>
            <a:r>
              <a:rPr lang="cs-CZ" altLang="cs-CZ" sz="2800" dirty="0"/>
              <a:t>Vždy musí jednat „s péčí řádného hospodáře“ (jednat s náležitou péčí ve prospěch právnické osoby, kterou řídí)</a:t>
            </a:r>
          </a:p>
          <a:p>
            <a:pPr lvl="1"/>
            <a:r>
              <a:rPr lang="cs-CZ" altLang="cs-CZ" sz="2800" dirty="0"/>
              <a:t>V některých případech může přijímat pokyny valné hromady</a:t>
            </a:r>
          </a:p>
          <a:p>
            <a:pPr lvl="1"/>
            <a:r>
              <a:rPr lang="cs-CZ" altLang="cs-CZ" sz="2800" dirty="0"/>
              <a:t>V některých případech mohou statutáři být odpovědni vůči některým subjektům za jednání právnické osoby</a:t>
            </a:r>
          </a:p>
          <a:p>
            <a:r>
              <a:rPr lang="cs-CZ" altLang="cs-CZ" sz="3200" dirty="0"/>
              <a:t>Dozorčí orgán</a:t>
            </a:r>
          </a:p>
          <a:p>
            <a:pPr lvl="1"/>
            <a:r>
              <a:rPr lang="cs-CZ" altLang="cs-CZ" sz="2900" dirty="0"/>
              <a:t>Zřizován v některých případech</a:t>
            </a:r>
          </a:p>
          <a:p>
            <a:pPr lvl="1"/>
            <a:r>
              <a:rPr lang="cs-CZ" altLang="cs-CZ" sz="2900" dirty="0"/>
              <a:t>Kontrola činnosti statutárního orgánu</a:t>
            </a:r>
          </a:p>
          <a:p>
            <a:pPr lvl="1"/>
            <a:endParaRPr lang="cs-CZ" altLang="cs-CZ" sz="2900" dirty="0"/>
          </a:p>
          <a:p>
            <a:pPr lvl="1"/>
            <a:endParaRPr lang="cs-CZ" altLang="cs-CZ" sz="28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559396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14960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Právní aspekty vnitřní struktury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83792"/>
            <a:ext cx="10018713" cy="4854448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Akciová společnost</a:t>
            </a:r>
          </a:p>
          <a:p>
            <a:pPr lvl="1"/>
            <a:r>
              <a:rPr lang="cs-CZ" altLang="cs-CZ" sz="2800" dirty="0"/>
              <a:t>Valná hromada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Představenstvo (dualistický)</a:t>
            </a:r>
          </a:p>
          <a:p>
            <a:pPr lvl="1"/>
            <a:r>
              <a:rPr lang="cs-CZ" altLang="cs-CZ" sz="2800" dirty="0"/>
              <a:t>Dozorčí rada (dualistický)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Správní rada (monistický)</a:t>
            </a:r>
          </a:p>
          <a:p>
            <a:pPr lvl="1"/>
            <a:endParaRPr lang="cs-CZ" altLang="cs-CZ" sz="2800" dirty="0"/>
          </a:p>
          <a:p>
            <a:pPr lvl="1"/>
            <a:r>
              <a:rPr lang="cs-CZ" altLang="cs-CZ" sz="2800" dirty="0"/>
              <a:t>Právní úprava primárně ZOK, OZ a </a:t>
            </a:r>
            <a:r>
              <a:rPr lang="cs-CZ" altLang="cs-CZ" sz="2800" u="sng" dirty="0"/>
              <a:t>stanovy</a:t>
            </a:r>
          </a:p>
          <a:p>
            <a:pPr marL="457200" lvl="1" indent="0">
              <a:buNone/>
            </a:pPr>
            <a:endParaRPr lang="cs-CZ" altLang="cs-CZ" sz="2800" dirty="0"/>
          </a:p>
          <a:p>
            <a:pPr lvl="1"/>
            <a:endParaRPr lang="cs-CZ" altLang="cs-CZ" sz="28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5448444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Vnitřní struktura řízení – a. 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Dualistický systém (§ 435-455)</a:t>
            </a:r>
          </a:p>
          <a:p>
            <a:pPr lvl="1"/>
            <a:r>
              <a:rPr lang="cs-CZ" dirty="0"/>
              <a:t>Statutární orgán je představenstvo (většinou 3 členy, stanovy), volí si předsedu </a:t>
            </a:r>
          </a:p>
          <a:p>
            <a:pPr lvl="1"/>
            <a:r>
              <a:rPr lang="cs-CZ" dirty="0"/>
              <a:t>Představenstvu náleží vedení obchodní společnosti (§ 435, odst. 2) a primárně jednání na venek (v určitém rozsahu i zaměstnanci, prokurista)</a:t>
            </a:r>
          </a:p>
          <a:p>
            <a:pPr lvl="1"/>
            <a:r>
              <a:rPr lang="cs-CZ" dirty="0"/>
              <a:t>Představenstvo rozhoduje většinou svých členů (stanovy)</a:t>
            </a:r>
          </a:p>
          <a:p>
            <a:pPr lvl="1"/>
            <a:r>
              <a:rPr lang="cs-CZ" dirty="0"/>
              <a:t>Dozorčí rada dohlíží na výkon působnosti představenstva a činnost společnosti, § 446</a:t>
            </a:r>
          </a:p>
          <a:p>
            <a:endParaRPr lang="cs-CZ" dirty="0"/>
          </a:p>
          <a:p>
            <a:r>
              <a:rPr lang="cs-CZ" dirty="0"/>
              <a:t>Monistický systém (§ 456-463)</a:t>
            </a:r>
          </a:p>
          <a:p>
            <a:pPr lvl="1"/>
            <a:r>
              <a:rPr lang="cs-CZ" dirty="0"/>
              <a:t>Statutární orgán je správní rada (do novely v 2020 byl statutární ředitel)</a:t>
            </a:r>
          </a:p>
          <a:p>
            <a:pPr lvl="1"/>
            <a:r>
              <a:rPr lang="cs-CZ" dirty="0"/>
              <a:t>Správní rada (i funkce kontrolní), 3 členové, pokud nestanoví stanovy jinak</a:t>
            </a:r>
          </a:p>
          <a:p>
            <a:pPr lvl="1"/>
            <a:r>
              <a:rPr lang="cs-CZ" dirty="0"/>
              <a:t>Správní rada provádí vedení i dohled</a:t>
            </a:r>
          </a:p>
        </p:txBody>
      </p:sp>
    </p:spTree>
    <p:extLst>
      <p:ext uri="{BB962C8B-B14F-4D97-AF65-F5344CB8AC3E}">
        <p14:creationId xmlns:p14="http://schemas.microsoft.com/office/powerpoint/2010/main" val="24354846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12928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Vnitřní struktura řízení – a. 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91346"/>
            <a:ext cx="9515287" cy="4114800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3200" dirty="0"/>
              <a:t>Valná hromada</a:t>
            </a:r>
          </a:p>
          <a:p>
            <a:pPr lvl="1"/>
            <a:r>
              <a:rPr lang="cs-CZ" altLang="cs-CZ" sz="2800" dirty="0"/>
              <a:t>Umožňuje akcionářům podílet se na řízení společnosti (de facto nepřímé řízení)</a:t>
            </a:r>
          </a:p>
          <a:p>
            <a:pPr lvl="1"/>
            <a:r>
              <a:rPr lang="cs-CZ" altLang="cs-CZ" sz="2800" dirty="0"/>
              <a:t>Rozhoduje o klíčových otázkách a dispozicích (zejm. ochrana investice akcionářů) – úprava i ve stanovách</a:t>
            </a:r>
          </a:p>
          <a:p>
            <a:pPr lvl="1"/>
            <a:r>
              <a:rPr lang="cs-CZ" altLang="cs-CZ" sz="2800" dirty="0"/>
              <a:t>Fakticky může být tvořena jedním, několika či velkým množstvím akcionářů</a:t>
            </a:r>
          </a:p>
          <a:p>
            <a:pPr lvl="1"/>
            <a:r>
              <a:rPr lang="cs-CZ" altLang="cs-CZ" sz="2800" dirty="0"/>
              <a:t>Zcela jiná „kultura“ valné hromady je v malých a. s. a ve velkých a.s.</a:t>
            </a:r>
          </a:p>
          <a:p>
            <a:pPr lvl="1"/>
            <a:r>
              <a:rPr lang="cs-CZ" altLang="cs-CZ" sz="2800" dirty="0"/>
              <a:t>V praxi mezi více akcionáři vznikají různé „koalice“ (skupiny)</a:t>
            </a:r>
          </a:p>
          <a:p>
            <a:pPr lvl="1"/>
            <a:r>
              <a:rPr lang="cs-CZ" altLang="cs-CZ" sz="2800" dirty="0"/>
              <a:t>Aktivní a pasivní akcionáři</a:t>
            </a:r>
          </a:p>
          <a:p>
            <a:pPr lvl="1"/>
            <a:endParaRPr lang="cs-CZ" altLang="cs-CZ" sz="28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9884075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14960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K s. r. o. dle ZOK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854448"/>
          </a:xfrm>
        </p:spPr>
        <p:txBody>
          <a:bodyPr anchor="t">
            <a:normAutofit fontScale="70000" lnSpcReduction="20000"/>
          </a:bodyPr>
          <a:lstStyle/>
          <a:p>
            <a:r>
              <a:rPr lang="cs-CZ" altLang="cs-CZ" sz="3200" dirty="0"/>
              <a:t>Valná hromada – podobné jako u a.s.</a:t>
            </a:r>
          </a:p>
          <a:p>
            <a:pPr lvl="1"/>
            <a:r>
              <a:rPr lang="cs-CZ" altLang="cs-CZ" sz="2800" dirty="0"/>
              <a:t>Umožňuje společníkům podílet se na řízení společnosti (de facto nepřímé řízení)</a:t>
            </a:r>
          </a:p>
          <a:p>
            <a:pPr lvl="1"/>
            <a:r>
              <a:rPr lang="cs-CZ" altLang="cs-CZ" sz="2800" dirty="0"/>
              <a:t>Rozhoduje o klíčových otázkách a dispozicích (zejm. ochrana investice společníků) – úprava i ve společenské smlouvě</a:t>
            </a:r>
          </a:p>
          <a:p>
            <a:pPr lvl="1"/>
            <a:r>
              <a:rPr lang="cs-CZ" altLang="cs-CZ" sz="2800" dirty="0"/>
              <a:t>Fakticky může být tvořena jedním, několika či velkým množstvím společníků – jiná kultura malé, rodinné, velké</a:t>
            </a:r>
          </a:p>
          <a:p>
            <a:pPr lvl="1"/>
            <a:r>
              <a:rPr lang="cs-CZ" altLang="cs-CZ" sz="2800" dirty="0"/>
              <a:t>Akcentována otázka volby „partnerů“ </a:t>
            </a:r>
          </a:p>
          <a:p>
            <a:r>
              <a:rPr lang="cs-CZ" altLang="cs-CZ" sz="3200" dirty="0"/>
              <a:t>Jednatelé</a:t>
            </a:r>
          </a:p>
          <a:p>
            <a:pPr lvl="1"/>
            <a:r>
              <a:rPr lang="cs-CZ" altLang="cs-CZ" sz="2800" dirty="0"/>
              <a:t>Statutární orgán; jeden či více jednatelů (mohou tvořit i kolektivní orgán)</a:t>
            </a:r>
          </a:p>
          <a:p>
            <a:pPr lvl="1"/>
            <a:r>
              <a:rPr lang="cs-CZ" altLang="cs-CZ" sz="2800" dirty="0"/>
              <a:t>Obchodní vedení, primárně jednání na venek</a:t>
            </a:r>
          </a:p>
          <a:p>
            <a:r>
              <a:rPr lang="cs-CZ" altLang="cs-CZ" sz="3200" dirty="0"/>
              <a:t>Dozorčí rada</a:t>
            </a:r>
          </a:p>
          <a:p>
            <a:pPr lvl="1"/>
            <a:r>
              <a:rPr lang="cs-CZ" altLang="cs-CZ" sz="2800" dirty="0"/>
              <a:t>Jen stanoví-li společenská smlouva či právní předpis</a:t>
            </a:r>
          </a:p>
          <a:p>
            <a:pPr lvl="1"/>
            <a:r>
              <a:rPr lang="cs-CZ" altLang="cs-CZ" sz="2800" dirty="0"/>
              <a:t>podobné dozorčí radě v a.s.</a:t>
            </a:r>
          </a:p>
          <a:p>
            <a:pPr lvl="1"/>
            <a:endParaRPr lang="cs-CZ" altLang="cs-CZ" sz="2800" dirty="0"/>
          </a:p>
          <a:p>
            <a:pPr lvl="1"/>
            <a:endParaRPr lang="cs-CZ" altLang="cs-CZ" sz="2800" dirty="0"/>
          </a:p>
          <a:p>
            <a:pPr lvl="1"/>
            <a:endParaRPr lang="cs-CZ" altLang="cs-CZ" sz="28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596042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640B28E003A54EAB582783A18D48F5" ma:contentTypeVersion="12" ma:contentTypeDescription="Vytvoří nový dokument" ma:contentTypeScope="" ma:versionID="b20c8677b41298b00813f7042dc9e42f">
  <xsd:schema xmlns:xsd="http://www.w3.org/2001/XMLSchema" xmlns:xs="http://www.w3.org/2001/XMLSchema" xmlns:p="http://schemas.microsoft.com/office/2006/metadata/properties" xmlns:ns3="188d5dcd-eed8-442a-b5ac-cb47f5e38b55" xmlns:ns4="cf5aa79d-ceb3-4123-b10c-3c053f17e341" targetNamespace="http://schemas.microsoft.com/office/2006/metadata/properties" ma:root="true" ma:fieldsID="e85ab3941e1d90b41ed43a8bd318233f" ns3:_="" ns4:_="">
    <xsd:import namespace="188d5dcd-eed8-442a-b5ac-cb47f5e38b55"/>
    <xsd:import namespace="cf5aa79d-ceb3-4123-b10c-3c053f17e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5dcd-eed8-442a-b5ac-cb47f5e38b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aa79d-ceb3-4123-b10c-3c053f17e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68EDCC-3E4F-4997-8E0B-F31F745BA450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cf5aa79d-ceb3-4123-b10c-3c053f17e341"/>
    <ds:schemaRef ds:uri="188d5dcd-eed8-442a-b5ac-cb47f5e38b5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401897-1337-45E1-B213-19BFA401BF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43376B-8A3A-4EA3-AE54-0EFED9460D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d5dcd-eed8-442a-b5ac-cb47f5e38b55"/>
    <ds:schemaRef ds:uri="cf5aa79d-ceb3-4123-b10c-3c053f17e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1410</Words>
  <Application>Microsoft Office PowerPoint</Application>
  <PresentationFormat>Širokoúhlá obrazovka</PresentationFormat>
  <Paragraphs>264</Paragraphs>
  <Slides>21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Corbel</vt:lpstr>
      <vt:lpstr>Paralaxa</vt:lpstr>
      <vt:lpstr>Řízení ekonomických subjektů a manažerské procesy</vt:lpstr>
      <vt:lpstr>Cíl dnešní přednášky</vt:lpstr>
      <vt:lpstr>Volba formy podnikatelského subjektu</vt:lpstr>
      <vt:lpstr>OSVČ</vt:lpstr>
      <vt:lpstr>Právní aspekty vnitřní struktury řízení v kapitálových společnostech</vt:lpstr>
      <vt:lpstr>Právní aspekty vnitřní struktury řízení</vt:lpstr>
      <vt:lpstr>Vnitřní struktura řízení – a. s.</vt:lpstr>
      <vt:lpstr>Vnitřní struktura řízení – a. s.</vt:lpstr>
      <vt:lpstr>K s. r. o. dle ZOK</vt:lpstr>
      <vt:lpstr>Odpovědnost zúčastněných osob</vt:lpstr>
      <vt:lpstr>Obecně k ekonomickým otázkám držby akcie/podílu</vt:lpstr>
      <vt:lpstr>Vybrané daňové otázky – daň z příjmů</vt:lpstr>
      <vt:lpstr>Obecně k struktuře skupiny</vt:lpstr>
      <vt:lpstr>Pohledy na korporaci</vt:lpstr>
      <vt:lpstr>Čtyři pohledy na systém </vt:lpstr>
      <vt:lpstr>I. Užitečnost produktu</vt:lpstr>
      <vt:lpstr>II. Efektivita tvorby produktu</vt:lpstr>
      <vt:lpstr>Procesy</vt:lpstr>
      <vt:lpstr>III. Stabilita systému</vt:lpstr>
      <vt:lpstr>IV. Dynamika / rozvoj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Eva Tomášková</cp:lastModifiedBy>
  <cp:revision>249</cp:revision>
  <cp:lastPrinted>2016-12-01T06:58:45Z</cp:lastPrinted>
  <dcterms:created xsi:type="dcterms:W3CDTF">2016-10-17T17:38:14Z</dcterms:created>
  <dcterms:modified xsi:type="dcterms:W3CDTF">2023-07-02T20:17:23Z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0x010100E8640B28E003A54EAB582783A18D48F5</vt:lpwstr>
  </property>
</Properties>
</file>