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313" r:id="rId2"/>
    <p:sldId id="363" r:id="rId3"/>
    <p:sldId id="352" r:id="rId4"/>
    <p:sldId id="373" r:id="rId5"/>
    <p:sldId id="356" r:id="rId6"/>
    <p:sldId id="359" r:id="rId7"/>
    <p:sldId id="360" r:id="rId8"/>
    <p:sldId id="361" r:id="rId9"/>
    <p:sldId id="374" r:id="rId10"/>
    <p:sldId id="375" r:id="rId11"/>
    <p:sldId id="376" r:id="rId12"/>
    <p:sldId id="377" r:id="rId13"/>
    <p:sldId id="265" r:id="rId14"/>
    <p:sldId id="260" r:id="rId15"/>
    <p:sldId id="268" r:id="rId16"/>
    <p:sldId id="269" r:id="rId17"/>
    <p:sldId id="276" r:id="rId18"/>
    <p:sldId id="275" r:id="rId19"/>
    <p:sldId id="272" r:id="rId20"/>
  </p:sldIdLst>
  <p:sldSz cx="9144000" cy="6858000" type="screen4x3"/>
  <p:notesSz cx="6797675" cy="9926638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1pPr>
    <a:lvl2pPr marL="4572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2pPr>
    <a:lvl3pPr marL="9144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3pPr>
    <a:lvl4pPr marL="1371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4pPr>
    <a:lvl5pPr marL="18288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95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B30F5"/>
    <a:srgbClr val="FFCC66"/>
    <a:srgbClr val="A8F006"/>
    <a:srgbClr val="0D01AF"/>
    <a:srgbClr val="990000"/>
    <a:srgbClr val="FFFF99"/>
    <a:srgbClr val="000099"/>
    <a:srgbClr val="0000CC"/>
    <a:srgbClr val="CC0000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1344" y="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995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>
            <a:extLst>
              <a:ext uri="{FF2B5EF4-FFF2-40B4-BE49-F238E27FC236}">
                <a16:creationId xmlns:a16="http://schemas.microsoft.com/office/drawing/2014/main" id="{9753451B-5A2E-48AB-9C69-70FE4B28BE4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defRPr sz="1200">
                <a:solidFill>
                  <a:srgbClr val="000000"/>
                </a:solidFill>
                <a:latin typeface="Arial" charset="0"/>
                <a:cs typeface="Arial Unicode MS" pitchFamily="34" charset="-128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E54953F9-4689-45B1-81B7-25F28AA73A11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defRPr sz="1200">
                <a:solidFill>
                  <a:srgbClr val="000000"/>
                </a:solidFill>
                <a:latin typeface="Arial" charset="0"/>
                <a:cs typeface="Arial Unicode MS" pitchFamily="34" charset="-128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428" name="Rectangle 4">
            <a:extLst>
              <a:ext uri="{FF2B5EF4-FFF2-40B4-BE49-F238E27FC236}">
                <a16:creationId xmlns:a16="http://schemas.microsoft.com/office/drawing/2014/main" id="{D8A09C61-7E19-4194-9B28-44F26C90EE07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defRPr sz="1200">
                <a:solidFill>
                  <a:srgbClr val="000000"/>
                </a:solidFill>
                <a:latin typeface="Arial" charset="0"/>
                <a:cs typeface="Arial Unicode MS" pitchFamily="34" charset="-128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429" name="Rectangle 5">
            <a:extLst>
              <a:ext uri="{FF2B5EF4-FFF2-40B4-BE49-F238E27FC236}">
                <a16:creationId xmlns:a16="http://schemas.microsoft.com/office/drawing/2014/main" id="{06C87FE9-B6B6-4670-AF61-5531FB508005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buNone/>
              <a:defRPr sz="12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fld id="{62AB1F64-0595-4BE2-9453-B47F4F8BC88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>
            <a:extLst>
              <a:ext uri="{FF2B5EF4-FFF2-40B4-BE49-F238E27FC236}">
                <a16:creationId xmlns:a16="http://schemas.microsoft.com/office/drawing/2014/main" id="{9697ED65-2C63-4D7E-898D-DE6AF0EC748C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754063"/>
            <a:ext cx="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D2706E0E-C6E0-4ABB-BB90-055AF1884C4A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79450" y="4714875"/>
            <a:ext cx="5437188" cy="446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80452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9D66611-C18A-4529-9F6D-972AD5C585E0}" type="slidenum">
              <a:rPr lang="cs-CZ" altLang="cs-CZ" smtClean="0">
                <a:latin typeface="Arial" panose="020B0604020202020204" pitchFamily="34" charset="0"/>
                <a:ea typeface="WenQuanYi Micro Hei"/>
              </a:rPr>
              <a:pPr>
                <a:spcBef>
                  <a:spcPct val="0"/>
                </a:spcBef>
                <a:buClrTx/>
                <a:buFontTx/>
                <a:buNone/>
              </a:pPr>
              <a:t>13</a:t>
            </a:fld>
            <a:endParaRPr lang="cs-CZ" altLang="cs-CZ">
              <a:latin typeface="Arial" panose="020B0604020202020204" pitchFamily="34" charset="0"/>
              <a:ea typeface="WenQuanYi Micro Hei"/>
            </a:endParaRPr>
          </a:p>
        </p:txBody>
      </p:sp>
      <p:sp>
        <p:nvSpPr>
          <p:cNvPr id="6553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554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187793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11F0609-EA5A-49BE-9E3D-AA8A323D62B5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08E624E-C68F-44FF-9E75-202CA0BFE773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681BA85-4513-4BB7-8B25-6189BBC6F36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2E1CA4-B9BD-47B6-A415-C15D34E5D7D5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089992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5146F4C-2AC6-4643-AD0D-B4076B7F1E9B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23FE9A3-9F4B-47C0-95A7-173B2CEC7F94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F96CF2A-06BF-4426-9C0A-CB3DF6AE960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72F7DE-6DBA-41B7-B3A9-809304B58A31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79616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28588"/>
            <a:ext cx="2055813" cy="5995987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3D41B57-42BE-401A-9EAC-070142654833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9376A7E-ECC8-484C-BF2F-7AD097CF3FA3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C97258B-5578-4F3E-BCC9-90894B6A259E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2FD26E-8376-4904-8030-B4FC4B23B2CF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6936966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433512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C88D3D9D-1F6A-465C-A03A-BD0F409D6F1A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B32F65A-CBFE-4E2A-808A-99574099C4C3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3DFF178-BCC9-48FD-AEC3-A9930954E846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EFB236-DA98-4DF3-AF61-2132E0636744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7693728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433512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6613" y="1600200"/>
            <a:ext cx="4038600" cy="21859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6613" y="3938588"/>
            <a:ext cx="4038600" cy="2185987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EDDB7D9C-94EA-4597-99FF-C9299F6BEB60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5B94D90-D7DB-4F03-81C9-828C3A5C889F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DD0C410-CFFC-4D3D-92E8-F6F513657C79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8706DE-5E48-4090-8F30-67DA8A971B04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448486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2EA777E-8CDA-4A66-A236-9106D975FC9A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9356A2A-FCC1-42E8-8F17-2D0CAB2BAFF3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A37A90B-B1F2-4CCE-B072-7329FC99D74A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43868E-6F49-4777-89BD-F3D2CDF4134A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493609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DA58B8B-6FD3-48BD-AEC9-28080C611DB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71ABDAC-941F-455F-96D6-5498E8E5FFA7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AEE2D54-F0E3-42C4-BE5D-EBD42D4EDF3A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7816CB-9456-4091-9FCF-1CC3F8371E8B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992161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2FE6C47B-D403-4C38-A5CE-3C6A3BB73D48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8A6DE80E-0BAA-4EB0-B5BE-69363A33C98E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12EACD02-CC28-4F68-90A6-2B9E140CD85E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090085-0F97-4ACD-A692-6232DCB1689D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326862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8F99AF82-73DA-4FBA-9B75-9AA837B1922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D6E4B1DE-5D89-49B4-96A3-99770CFA581D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53242A61-417E-44AC-9BBE-25B0563B1C01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F6AFEB-8701-40BC-B68F-609936902DA1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499971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410ECC3E-4A6C-4B23-9EF7-D6D80FC50CE5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D0CE68F-FFD8-4FA3-844C-B2489D8ED9C9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613B50F-AF92-4E37-88B0-5C2C1DF37C1B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0F9608-3818-403E-9F5F-A5AEBF23A258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464175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7D2A45CE-550E-405E-BC61-A85CF7218CED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88F923CD-764D-42E9-B121-8319119CDBF2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AC989CC-F84E-4D46-B43B-04C1CAE71C44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F3B890-646D-444C-AABE-5890640DF38C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457054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A4B0AC91-9E20-449A-A43F-67D0B8C8877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53D13F9A-81BE-4AB4-ABB5-7C7ED13D0300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F6FBDD83-84DB-4F26-9DA1-97646807D97E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D948D2-FB43-4EDD-BE1E-9BF09DBD4D3A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754081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8A034F5D-D9BB-4530-B2E7-E12F40F81E5E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C5A08324-9AE3-439D-81F8-82285BD8BAEF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17B78081-4DC4-49F9-B45E-B114BB86B126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99E5D5-6BF2-4578-A540-0C69923D36C3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324231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A6A86516-A3A4-4268-B307-77B70BC898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Klepněte pro úpravu formátu titulního textu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2D66845E-65DB-4DB3-B3B3-F6B0D67E96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Klepněte pro úpravu formátu textu osnovy</a:t>
            </a:r>
          </a:p>
          <a:p>
            <a:pPr lvl="1"/>
            <a:r>
              <a:rPr lang="en-GB" altLang="cs-CZ"/>
              <a:t>Druhá úroveň</a:t>
            </a:r>
          </a:p>
          <a:p>
            <a:pPr lvl="2"/>
            <a:r>
              <a:rPr lang="en-GB" altLang="cs-CZ"/>
              <a:t>Třetí úroveň</a:t>
            </a:r>
          </a:p>
          <a:p>
            <a:pPr lvl="3"/>
            <a:r>
              <a:rPr lang="en-GB" altLang="cs-CZ"/>
              <a:t>Čtvrtá úroveň osnovy</a:t>
            </a:r>
          </a:p>
          <a:p>
            <a:pPr lvl="4"/>
            <a:r>
              <a:rPr lang="en-GB" altLang="cs-CZ"/>
              <a:t>Pátá úroveň osnovy</a:t>
            </a:r>
          </a:p>
          <a:p>
            <a:pPr lvl="4"/>
            <a:r>
              <a:rPr lang="en-GB" altLang="cs-CZ"/>
              <a:t>Šestá úroveň</a:t>
            </a:r>
          </a:p>
          <a:p>
            <a:pPr lvl="4"/>
            <a:r>
              <a:rPr lang="en-GB" altLang="cs-CZ"/>
              <a:t>Sedmá úroveň</a:t>
            </a:r>
          </a:p>
          <a:p>
            <a:pPr lvl="4"/>
            <a:r>
              <a:rPr lang="en-GB" altLang="cs-CZ"/>
              <a:t>Osmá úroveň textu</a:t>
            </a:r>
          </a:p>
          <a:p>
            <a:pPr lvl="4"/>
            <a:r>
              <a:rPr lang="en-GB" altLang="cs-CZ"/>
              <a:t>Devátá úroveň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F784A4AD-AC44-44D4-86E4-1F4A15BB4D40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buClr>
                <a:srgbClr val="002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BB8F631-87B5-4E39-81BB-338166CA9EC8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94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buClr>
                <a:srgbClr val="002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29A19DE4-B67B-4767-A3EB-278678023E25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buClr>
                <a:srgbClr val="002000"/>
              </a:buClr>
              <a:buSzPct val="100000"/>
              <a:buFont typeface="Arial" panose="020B0604020202020204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fld id="{A3CA17ED-94FF-41F2-A4FD-F15951150103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2pPr>
      <a:lvl3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3pPr>
      <a:lvl4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4pPr>
      <a:lvl5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5pPr>
      <a:lvl6pPr marL="4572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6pPr>
      <a:lvl7pPr marL="9144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7pPr>
      <a:lvl8pPr marL="1371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8pPr>
      <a:lvl9pPr marL="18288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9pPr>
    </p:titleStyle>
    <p:bodyStyle>
      <a:lvl1pPr marL="341313" indent="-341313" algn="l" defTabSz="449263" rtl="0" eaLnBrk="0" fontAlgn="base" hangingPunct="0">
        <a:lnSpc>
          <a:spcPct val="93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1363" indent="-284163" algn="l" defTabSz="449263" rtl="0" eaLnBrk="0" fontAlgn="base" hangingPunct="0">
        <a:lnSpc>
          <a:spcPct val="93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–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–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ww.google.ca/url?sa=i&amp;rct=j&amp;q=&amp;esrc=s&amp;source=images&amp;cd=&amp;cad=rja&amp;uact=8&amp;ved=2ahUKEwilyarD2abfAhUM-aQKHWJECOkQjRx6BAgBEAU&amp;url=https://www.irishtimes.com/culture/books/spilt-milk-how-brexit-threatens-baileys-and-dubliner-cheese-1.3242752&amp;psig=AOvVaw2hRXs2vzH5pr2xG5tU1KaG&amp;ust=1545130084393187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16244DDC-CE68-4B7A-8E20-FF4A6A91FA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00113" y="765175"/>
            <a:ext cx="7773987" cy="5799138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cs-CZ" altLang="cs-CZ" sz="2800" dirty="0"/>
              <a:t>Prof. JUDr. Vladimír Týč, CSc.</a:t>
            </a:r>
            <a:br>
              <a:rPr lang="cs-CZ" altLang="cs-CZ" sz="2800" dirty="0"/>
            </a:br>
            <a:br>
              <a:rPr lang="cs-CZ" altLang="cs-CZ" sz="2800" dirty="0"/>
            </a:br>
            <a:br>
              <a:rPr lang="cs-CZ" altLang="cs-CZ" sz="2800" dirty="0"/>
            </a:br>
            <a:r>
              <a:rPr lang="cs-CZ" altLang="cs-CZ" sz="4000" b="1" dirty="0">
                <a:solidFill>
                  <a:srgbClr val="CC0000"/>
                </a:solidFill>
              </a:rPr>
              <a:t>CHARAKTERISTIKA</a:t>
            </a:r>
            <a:br>
              <a:rPr lang="cs-CZ" altLang="cs-CZ" sz="4000" b="1" dirty="0">
                <a:solidFill>
                  <a:srgbClr val="CC0000"/>
                </a:solidFill>
              </a:rPr>
            </a:br>
            <a:r>
              <a:rPr lang="cs-CZ" altLang="cs-CZ" sz="4000" b="1" dirty="0">
                <a:solidFill>
                  <a:srgbClr val="CC0000"/>
                </a:solidFill>
              </a:rPr>
              <a:t> EVROPSKÉ UNIE</a:t>
            </a:r>
            <a:br>
              <a:rPr lang="cs-CZ" altLang="cs-CZ" sz="4000" b="1" dirty="0">
                <a:solidFill>
                  <a:srgbClr val="CC0000"/>
                </a:solidFill>
              </a:rPr>
            </a:br>
            <a:br>
              <a:rPr lang="cs-CZ" altLang="cs-CZ" sz="4000" b="1" dirty="0">
                <a:solidFill>
                  <a:srgbClr val="CC0000"/>
                </a:solidFill>
              </a:rPr>
            </a:br>
            <a:r>
              <a:rPr lang="cs-CZ" altLang="cs-CZ" sz="4000" b="1" dirty="0">
                <a:solidFill>
                  <a:srgbClr val="CC0000"/>
                </a:solidFill>
              </a:rPr>
              <a:t>Fenomén nadstátnosti, členství v EU</a:t>
            </a:r>
            <a:br>
              <a:rPr lang="cs-CZ" altLang="cs-CZ" b="1" dirty="0">
                <a:solidFill>
                  <a:srgbClr val="CC0000"/>
                </a:solidFill>
              </a:rPr>
            </a:br>
            <a:br>
              <a:rPr lang="cs-CZ" altLang="cs-CZ" sz="3000" b="1" dirty="0"/>
            </a:br>
            <a:r>
              <a:rPr lang="cs-CZ" altLang="cs-CZ" sz="3000" b="1" dirty="0"/>
              <a:t>předmět 301 -- </a:t>
            </a:r>
            <a:r>
              <a:rPr lang="cs-CZ" altLang="cs-CZ" sz="3200" b="1" dirty="0">
                <a:solidFill>
                  <a:srgbClr val="006600"/>
                </a:solidFill>
              </a:rPr>
              <a:t>2024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8CBE3A-00A7-6EFB-C78A-D714C4AACE3F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C66"/>
          </a:solidFill>
        </p:spPr>
        <p:txBody>
          <a:bodyPr/>
          <a:lstStyle/>
          <a:p>
            <a:r>
              <a:rPr lang="cs-CZ" sz="4000" dirty="0"/>
              <a:t>Členství v EU – postup při přijímání nového člena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3E265A-19C8-59EE-DE2E-23866D5BA0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8013" cy="4853136"/>
          </a:xfrm>
        </p:spPr>
        <p:txBody>
          <a:bodyPr/>
          <a:lstStyle/>
          <a:p>
            <a:r>
              <a:rPr lang="cs-CZ" sz="2000" b="1" dirty="0">
                <a:solidFill>
                  <a:schemeClr val="tx1"/>
                </a:solidFill>
                <a:effectLst/>
              </a:rPr>
              <a:t>Podání žádosti </a:t>
            </a:r>
            <a:r>
              <a:rPr lang="cs-CZ" sz="2000" dirty="0">
                <a:solidFill>
                  <a:schemeClr val="tx1"/>
                </a:solidFill>
                <a:effectLst/>
              </a:rPr>
              <a:t>o členství Evropské radě.</a:t>
            </a:r>
            <a:r>
              <a:rPr lang="cs-CZ" sz="2000" dirty="0"/>
              <a:t> Poté udělen </a:t>
            </a:r>
            <a:r>
              <a:rPr lang="cs-CZ" sz="2000" b="1" dirty="0"/>
              <a:t>status kandidátského státu.</a:t>
            </a:r>
          </a:p>
          <a:p>
            <a:pPr algn="l"/>
            <a:r>
              <a:rPr lang="cs-CZ" sz="2000" dirty="0">
                <a:solidFill>
                  <a:schemeClr val="tx1"/>
                </a:solidFill>
                <a:effectLst/>
              </a:rPr>
              <a:t>Komise zhodnotí připravenost této země ke splnění kodaňských kritérií. Na základě stanoviska Komise pak Rada rozhodne o mandátu k </a:t>
            </a:r>
            <a:r>
              <a:rPr lang="cs-CZ" sz="2000" b="1" dirty="0">
                <a:solidFill>
                  <a:schemeClr val="tx1"/>
                </a:solidFill>
                <a:effectLst/>
              </a:rPr>
              <a:t>přístupovému jednání.</a:t>
            </a:r>
            <a:r>
              <a:rPr lang="cs-CZ" sz="2000" dirty="0">
                <a:solidFill>
                  <a:schemeClr val="tx1"/>
                </a:solidFill>
                <a:effectLst/>
              </a:rPr>
              <a:t> Poté je formálně zahájeno toto jednání (detailní projednávání jednotlivých oblastí).</a:t>
            </a:r>
          </a:p>
          <a:p>
            <a:pPr algn="l"/>
            <a:r>
              <a:rPr lang="cs-CZ" sz="2000" dirty="0">
                <a:solidFill>
                  <a:schemeClr val="tx1"/>
                </a:solidFill>
                <a:effectLst/>
              </a:rPr>
              <a:t>Uzavřít jednání trvá poměrně dlouho </a:t>
            </a:r>
            <a:r>
              <a:rPr lang="cs-CZ" sz="2000" b="1" dirty="0">
                <a:solidFill>
                  <a:schemeClr val="tx1"/>
                </a:solidFill>
                <a:effectLst/>
              </a:rPr>
              <a:t>(několik let), </a:t>
            </a:r>
            <a:r>
              <a:rPr lang="cs-CZ" sz="2000" dirty="0">
                <a:solidFill>
                  <a:schemeClr val="tx1"/>
                </a:solidFill>
                <a:effectLst/>
              </a:rPr>
              <a:t>protože kandidát musí splnit předepsaná (kodaňská) kritéria a do svého národního právního řádu zavést ohromné množství pravidel a předpisů EU. </a:t>
            </a:r>
          </a:p>
          <a:p>
            <a:r>
              <a:rPr lang="cs-CZ" sz="2000" dirty="0"/>
              <a:t>Poté </a:t>
            </a:r>
            <a:r>
              <a:rPr lang="cs-CZ" sz="2000" b="1" dirty="0"/>
              <a:t>o přijetí rozhoduje Rada </a:t>
            </a:r>
            <a:r>
              <a:rPr lang="cs-CZ" sz="2000" dirty="0"/>
              <a:t>(stávající členové) která rozhoduje </a:t>
            </a:r>
            <a:r>
              <a:rPr lang="cs-CZ" sz="2000" b="1" dirty="0"/>
              <a:t>jednomyslně</a:t>
            </a:r>
            <a:r>
              <a:rPr lang="cs-CZ" sz="2000" dirty="0"/>
              <a:t> po konzultaci s Komisí a po obdržení souhlasu Evropského parlamentu</a:t>
            </a:r>
          </a:p>
          <a:p>
            <a:r>
              <a:rPr lang="cs-CZ" sz="2000" dirty="0"/>
              <a:t>Konečný souhlas s přijetím a jeho podmínky obsahuje </a:t>
            </a:r>
            <a:r>
              <a:rPr lang="cs-CZ" sz="2000" b="1" dirty="0"/>
              <a:t>přístupová smlouva. </a:t>
            </a:r>
            <a:r>
              <a:rPr lang="cs-CZ" sz="2000" dirty="0"/>
              <a:t>Ta vyžaduje ratifikaci všemi členskými státy.</a:t>
            </a:r>
          </a:p>
          <a:p>
            <a:r>
              <a:rPr lang="cs-CZ" sz="2000" dirty="0"/>
              <a:t>V případě ČR trval tento proces cca 10 let.</a:t>
            </a:r>
          </a:p>
        </p:txBody>
      </p:sp>
    </p:spTree>
    <p:extLst>
      <p:ext uri="{BB962C8B-B14F-4D97-AF65-F5344CB8AC3E}">
        <p14:creationId xmlns:p14="http://schemas.microsoft.com/office/powerpoint/2010/main" val="29713325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193802-865C-C28E-4032-CE127F83E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Přidružení státu k EU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F9FD1F-0E32-836E-F057-AE13388E7D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na základě dohody s EU o přidružení</a:t>
            </a:r>
          </a:p>
          <a:p>
            <a:r>
              <a:rPr lang="cs-CZ" dirty="0"/>
              <a:t>často je přípravou na budoucí členství</a:t>
            </a:r>
          </a:p>
          <a:p>
            <a:r>
              <a:rPr lang="cs-CZ" dirty="0"/>
              <a:t>předběžně získává přidružený stát částečně některá členská práva (zejména uvolnění vzájemného obchodu)</a:t>
            </a:r>
          </a:p>
          <a:p>
            <a:r>
              <a:rPr lang="cs-CZ" dirty="0"/>
              <a:t>souběžně může probíhat přístupové jednání s Komisí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0050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AF2D9F-849C-F60D-4F1D-E9D7EDBF4C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996156"/>
          </a:xfrm>
        </p:spPr>
        <p:txBody>
          <a:bodyPr/>
          <a:lstStyle/>
          <a:p>
            <a:r>
              <a:rPr lang="cs-CZ" dirty="0"/>
              <a:t>Ukrajina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B7934B8-2B25-0F50-1A4E-A2147CDCF4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24744"/>
            <a:ext cx="8228013" cy="5184576"/>
          </a:xfrm>
        </p:spPr>
        <p:txBody>
          <a:bodyPr/>
          <a:lstStyle/>
          <a:p>
            <a:r>
              <a:rPr lang="cs-CZ" sz="2400" dirty="0"/>
              <a:t>členství v EU možné jen ve velmi dlouhé perspektivě (náročnost splnění podmínek)</a:t>
            </a:r>
          </a:p>
          <a:p>
            <a:r>
              <a:rPr lang="cs-CZ" sz="2400" b="0" i="0" dirty="0">
                <a:solidFill>
                  <a:srgbClr val="3E4951"/>
                </a:solidFill>
                <a:effectLst/>
                <a:latin typeface="Source Sans"/>
              </a:rPr>
              <a:t> </a:t>
            </a:r>
            <a:r>
              <a:rPr lang="cs-CZ" sz="2400" b="0" i="0" dirty="0">
                <a:solidFill>
                  <a:schemeClr val="tx1"/>
                </a:solidFill>
                <a:effectLst/>
                <a:latin typeface="Source Sans"/>
              </a:rPr>
              <a:t>V prosinci 2023 rozhodli vedoucí představitelé EU o</a:t>
            </a:r>
            <a:r>
              <a:rPr lang="cs-CZ" sz="2400" b="1" i="0" dirty="0">
                <a:solidFill>
                  <a:schemeClr val="tx1"/>
                </a:solidFill>
                <a:effectLst/>
                <a:latin typeface="Source Sans"/>
              </a:rPr>
              <a:t> zahájení přístupových jednání</a:t>
            </a:r>
            <a:r>
              <a:rPr lang="cs-CZ" sz="2400" b="0" i="0" dirty="0">
                <a:solidFill>
                  <a:schemeClr val="tx1"/>
                </a:solidFill>
                <a:effectLst/>
                <a:latin typeface="Source Sans"/>
              </a:rPr>
              <a:t> s Ukrajinou</a:t>
            </a:r>
          </a:p>
          <a:p>
            <a:r>
              <a:rPr lang="cs-CZ" sz="2400" dirty="0"/>
              <a:t>předběžná hodnocení Komise uvádějí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400" dirty="0"/>
              <a:t>tyto nejvážnější problémy: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400" dirty="0"/>
              <a:t>	korupce, 	praní špinavých peněz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400" dirty="0"/>
              <a:t>	oligarchové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400" dirty="0"/>
              <a:t>	postavení národnostních menšin</a:t>
            </a:r>
          </a:p>
          <a:p>
            <a:pPr marL="457200" lvl="1" indent="0">
              <a:buNone/>
            </a:pPr>
            <a:endParaRPr lang="cs-CZ" sz="2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400" dirty="0"/>
              <a:t>Ekonomické podmínky – způsobilost k začlenění do vnitřního trhu EU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14665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1"/>
          <p:cNvSpPr>
            <a:spLocks noGrp="1" noChangeArrowheads="1"/>
          </p:cNvSpPr>
          <p:nvPr>
            <p:ph type="title"/>
          </p:nvPr>
        </p:nvSpPr>
        <p:spPr>
          <a:xfrm>
            <a:off x="1056222" y="486465"/>
            <a:ext cx="7056784" cy="857250"/>
          </a:xfrm>
          <a:solidFill>
            <a:srgbClr val="FFFF00"/>
          </a:solidFill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cs-CZ" altLang="cs-CZ" b="1" dirty="0">
                <a:latin typeface="Arial" panose="020B0604020202020204" pitchFamily="34" charset="0"/>
                <a:cs typeface="Arial" panose="020B0604020202020204" pitchFamily="34" charset="0"/>
              </a:rPr>
              <a:t>Vystoupení z EU  </a:t>
            </a:r>
          </a:p>
        </p:txBody>
      </p:sp>
      <p:sp>
        <p:nvSpPr>
          <p:cNvPr id="5837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560" y="1484784"/>
            <a:ext cx="7992888" cy="4896543"/>
          </a:xfrm>
        </p:spPr>
        <p:txBody>
          <a:bodyPr>
            <a:normAutofit fontScale="92500" lnSpcReduction="10000"/>
          </a:bodyPr>
          <a:lstStyle/>
          <a:p>
            <a:pPr indent="-255985">
              <a:lnSpc>
                <a:spcPct val="80000"/>
              </a:lnSpc>
              <a:spcBef>
                <a:spcPts val="450"/>
              </a:spcBef>
              <a:buNone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  <a:defRPr/>
            </a:pPr>
            <a:endParaRPr lang="cs-CZ" altLang="cs-CZ" sz="1800" dirty="0"/>
          </a:p>
          <a:p>
            <a:pPr indent="-255985">
              <a:lnSpc>
                <a:spcPct val="80000"/>
              </a:lnSpc>
              <a:spcBef>
                <a:spcPts val="450"/>
              </a:spcBef>
              <a:buNone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  <a:defRPr/>
            </a:pPr>
            <a:r>
              <a:rPr lang="cs-CZ" altLang="cs-CZ" sz="2400" dirty="0"/>
              <a:t>*  </a:t>
            </a:r>
            <a:r>
              <a:rPr lang="cs-CZ" altLang="cs-CZ" sz="2400" b="1" dirty="0">
                <a:solidFill>
                  <a:srgbClr val="CC0000"/>
                </a:solidFill>
              </a:rPr>
              <a:t>nově článek 50 Smlouvy o EU -  jednostranný projev vůle</a:t>
            </a:r>
          </a:p>
          <a:p>
            <a:pPr indent="-255985">
              <a:lnSpc>
                <a:spcPct val="80000"/>
              </a:lnSpc>
              <a:spcBef>
                <a:spcPts val="450"/>
              </a:spcBef>
              <a:buNone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  <a:defRPr/>
            </a:pPr>
            <a:r>
              <a:rPr lang="cs-CZ" altLang="cs-CZ" sz="2400" dirty="0"/>
              <a:t>*  přetrvávající suverenita členského státu </a:t>
            </a:r>
          </a:p>
          <a:p>
            <a:pPr indent="-255985">
              <a:lnSpc>
                <a:spcPct val="80000"/>
              </a:lnSpc>
              <a:spcBef>
                <a:spcPts val="450"/>
              </a:spcBef>
              <a:buNone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  <a:defRPr/>
            </a:pPr>
            <a:r>
              <a:rPr lang="cs-CZ" altLang="cs-CZ" sz="2400" dirty="0"/>
              <a:t>*  forma realizace: </a:t>
            </a:r>
            <a:r>
              <a:rPr lang="cs-CZ" altLang="cs-CZ" sz="2400" b="1" dirty="0">
                <a:solidFill>
                  <a:srgbClr val="CC0000"/>
                </a:solidFill>
              </a:rPr>
              <a:t>mezinárodní smlouva = dohoda o vypořádání</a:t>
            </a:r>
          </a:p>
          <a:p>
            <a:pPr indent="-255985">
              <a:lnSpc>
                <a:spcPct val="80000"/>
              </a:lnSpc>
              <a:spcBef>
                <a:spcPts val="450"/>
              </a:spcBef>
              <a:buNone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  <a:defRPr/>
            </a:pPr>
            <a:r>
              <a:rPr lang="cs-CZ" altLang="cs-CZ" sz="2400" dirty="0"/>
              <a:t>*  dvojí význam nové úpravy:</a:t>
            </a:r>
          </a:p>
          <a:p>
            <a:pPr indent="-255985">
              <a:lnSpc>
                <a:spcPct val="80000"/>
              </a:lnSpc>
              <a:spcBef>
                <a:spcPts val="450"/>
              </a:spcBef>
              <a:buNone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  <a:defRPr/>
            </a:pPr>
            <a:r>
              <a:rPr lang="cs-CZ" altLang="cs-CZ" sz="2400" dirty="0"/>
              <a:t>		a) politický - deklaruje právo na vystoupení - členství není</a:t>
            </a:r>
            <a:r>
              <a:rPr lang="cs-CZ" altLang="cs-CZ" sz="2400" i="1" dirty="0"/>
              <a:t> věčný a neměnný závazek </a:t>
            </a:r>
          </a:p>
          <a:p>
            <a:pPr indent="-255985">
              <a:lnSpc>
                <a:spcPct val="80000"/>
              </a:lnSpc>
              <a:spcBef>
                <a:spcPts val="450"/>
              </a:spcBef>
              <a:buNone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  <a:defRPr/>
            </a:pPr>
            <a:r>
              <a:rPr lang="cs-CZ" altLang="cs-CZ" sz="2400" dirty="0"/>
              <a:t>		b) právní - stanoví </a:t>
            </a:r>
            <a:r>
              <a:rPr lang="cs-CZ" altLang="cs-CZ" sz="2400" i="1" dirty="0"/>
              <a:t>právní modality vystoupení </a:t>
            </a:r>
            <a:r>
              <a:rPr lang="cs-CZ" altLang="cs-CZ" sz="2400" dirty="0"/>
              <a:t>z EU</a:t>
            </a:r>
          </a:p>
          <a:p>
            <a:pPr indent="-255985">
              <a:lnSpc>
                <a:spcPct val="80000"/>
              </a:lnSpc>
              <a:spcBef>
                <a:spcPts val="450"/>
              </a:spcBef>
              <a:buNone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  <a:defRPr/>
            </a:pPr>
            <a:r>
              <a:rPr lang="cs-CZ" altLang="cs-CZ" sz="2400" dirty="0"/>
              <a:t>*  </a:t>
            </a:r>
            <a:r>
              <a:rPr lang="cs-CZ" altLang="cs-CZ" sz="2400" dirty="0">
                <a:solidFill>
                  <a:srgbClr val="1B30F5"/>
                </a:solidFill>
              </a:rPr>
              <a:t>eliminace nepříznivých následků: vstup do Evropského sdružení volného obchodu - Evropský hospodářský prostor  (??)</a:t>
            </a:r>
          </a:p>
          <a:p>
            <a:pPr marL="258365">
              <a:lnSpc>
                <a:spcPct val="80000"/>
              </a:lnSpc>
              <a:spcBef>
                <a:spcPts val="450"/>
              </a:spcBef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  <a:defRPr/>
            </a:pPr>
            <a:r>
              <a:rPr lang="cs-CZ" altLang="cs-CZ" sz="2400" dirty="0"/>
              <a:t>Grónsko (1985)</a:t>
            </a:r>
          </a:p>
          <a:p>
            <a:pPr marL="258365">
              <a:lnSpc>
                <a:spcPct val="80000"/>
              </a:lnSpc>
              <a:spcBef>
                <a:spcPts val="450"/>
              </a:spcBef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  <a:defRPr/>
            </a:pPr>
            <a:r>
              <a:rPr lang="cs-CZ" altLang="cs-CZ" sz="2400" dirty="0"/>
              <a:t>Velká Británie (2019) </a:t>
            </a:r>
            <a:r>
              <a:rPr lang="cs-CZ" altLang="cs-CZ" sz="2400" b="1" dirty="0">
                <a:solidFill>
                  <a:srgbClr val="CC0000"/>
                </a:solidFill>
              </a:rPr>
              <a:t>neexistuje</a:t>
            </a:r>
            <a:r>
              <a:rPr lang="cs-CZ" altLang="cs-CZ" sz="2400" b="1" i="1" dirty="0">
                <a:solidFill>
                  <a:srgbClr val="CC0000"/>
                </a:solidFill>
              </a:rPr>
              <a:t> institut vyloučení z EU</a:t>
            </a:r>
          </a:p>
          <a:p>
            <a:pPr indent="-255985">
              <a:lnSpc>
                <a:spcPct val="80000"/>
              </a:lnSpc>
              <a:spcBef>
                <a:spcPts val="450"/>
              </a:spcBef>
              <a:buNone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  <a:defRPr/>
            </a:pPr>
            <a:r>
              <a:rPr lang="cs-CZ" altLang="cs-CZ" sz="1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2568492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3768" y="404665"/>
            <a:ext cx="7841582" cy="1152128"/>
          </a:xfrm>
          <a:solidFill>
            <a:srgbClr val="0070C0"/>
          </a:solidFill>
        </p:spPr>
        <p:txBody>
          <a:bodyPr/>
          <a:lstStyle/>
          <a:p>
            <a:pPr algn="ctr"/>
            <a:r>
              <a:rPr lang="cs-CZ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Článek 50 Smlouvy o EU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867904"/>
            <a:ext cx="8352928" cy="4585431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1. Každý členský stát se v souladu se svými ústavními předpisy 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může </a:t>
            </a:r>
            <a:r>
              <a:rPr lang="cs-CZ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rozhodnout z Unie vystoupit.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2. Členský stát, který se rozhodne vystoupit, </a:t>
            </a:r>
            <a:r>
              <a:rPr lang="cs-CZ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oznámí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 svůj záměr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Evropské radě. S ohledem na pokyny Evropské rady Unie sjedná a uzavře s tímto státem </a:t>
            </a:r>
            <a:r>
              <a:rPr lang="cs-CZ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dohodu o podmínkách jeho vystoupení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. ….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3. Smlouvy (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SEU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SFEU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) přestávají být pro dotyčný stát použitelné 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dnem vstupu dohody o vystoupení v platnost,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nebo, nedojde-li k tomu, 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dva roky po oznámení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podle odstavce 2, nerozhodne-li Evropská rada jednomyslně po dohodě s dotyčným členským státem o 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prodloužení této lhůty.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7158914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1131094"/>
            <a:ext cx="7886700" cy="869156"/>
          </a:xfrm>
          <a:solidFill>
            <a:srgbClr val="FFC000"/>
          </a:solidFill>
        </p:spPr>
        <p:txBody>
          <a:bodyPr/>
          <a:lstStyle/>
          <a:p>
            <a:pPr algn="ctr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Možná řešení po vystoupení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2126582"/>
            <a:ext cx="7886700" cy="3519237"/>
          </a:xfrm>
        </p:spPr>
        <p:txBody>
          <a:bodyPr>
            <a:normAutofit fontScale="55000" lnSpcReduction="20000"/>
          </a:bodyPr>
          <a:lstStyle/>
          <a:p>
            <a:endParaRPr lang="cs-CZ" dirty="0"/>
          </a:p>
          <a:p>
            <a:r>
              <a:rPr lang="cs-CZ" dirty="0"/>
              <a:t>členství v </a:t>
            </a:r>
            <a:r>
              <a:rPr lang="cs-CZ" dirty="0" err="1"/>
              <a:t>EHP</a:t>
            </a:r>
            <a:r>
              <a:rPr lang="cs-CZ" dirty="0"/>
              <a:t> („norská varianta“)</a:t>
            </a:r>
          </a:p>
          <a:p>
            <a:r>
              <a:rPr lang="cs-CZ" dirty="0"/>
              <a:t>dvoustranné dohody („švýcarská varianta“)</a:t>
            </a:r>
          </a:p>
          <a:p>
            <a:r>
              <a:rPr lang="cs-CZ" dirty="0"/>
              <a:t>úplně zvláštní režim</a:t>
            </a:r>
          </a:p>
          <a:p>
            <a:r>
              <a:rPr lang="cs-CZ" dirty="0"/>
              <a:t>„tvrdý“ </a:t>
            </a:r>
            <a:r>
              <a:rPr lang="cs-CZ" dirty="0" err="1"/>
              <a:t>Brexit</a:t>
            </a:r>
            <a:r>
              <a:rPr lang="cs-CZ" dirty="0"/>
              <a:t> (žádné vztahy)</a:t>
            </a:r>
          </a:p>
          <a:p>
            <a:endParaRPr lang="cs-CZ" dirty="0"/>
          </a:p>
          <a:p>
            <a:r>
              <a:rPr lang="cs-CZ" dirty="0" err="1">
                <a:solidFill>
                  <a:srgbClr val="0000FF"/>
                </a:solidFill>
              </a:rPr>
              <a:t>Brexit</a:t>
            </a:r>
            <a:r>
              <a:rPr lang="cs-CZ" dirty="0">
                <a:solidFill>
                  <a:srgbClr val="0000FF"/>
                </a:solidFill>
              </a:rPr>
              <a:t>: chybí jasné informace, tiskové zprávy jsou zmatené a nesrozumitelné</a:t>
            </a:r>
          </a:p>
          <a:p>
            <a:endParaRPr lang="cs-CZ" dirty="0"/>
          </a:p>
          <a:p>
            <a:r>
              <a:rPr lang="cs-CZ" dirty="0"/>
              <a:t>SPECIFICKÝ A PRAKTICKY NEŘEŠITELNÝ PROBLÉM: HRANICE MEZI SEVERNÍM IRSKEM (mimo EU) A IRSKOU REPUBLIKOU (členem EU)</a:t>
            </a:r>
          </a:p>
        </p:txBody>
      </p:sp>
    </p:spTree>
    <p:extLst>
      <p:ext uri="{BB962C8B-B14F-4D97-AF65-F5344CB8AC3E}">
        <p14:creationId xmlns:p14="http://schemas.microsoft.com/office/powerpoint/2010/main" val="31786935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HRANICE MEZI SEVERNÍM IRSKEM (mimo EU) A IRSKOU REPUBLIKOU (členem EU)</a:t>
            </a:r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5822" y="2125266"/>
            <a:ext cx="6154153" cy="3508521"/>
          </a:xfrm>
        </p:spPr>
      </p:pic>
    </p:spTree>
    <p:extLst>
      <p:ext uri="{BB962C8B-B14F-4D97-AF65-F5344CB8AC3E}">
        <p14:creationId xmlns:p14="http://schemas.microsoft.com/office/powerpoint/2010/main" val="20927306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Irská hranice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 </a:t>
            </a:r>
          </a:p>
        </p:txBody>
      </p:sp>
      <p:pic>
        <p:nvPicPr>
          <p:cNvPr id="1026" name="Picture 2" descr="Související obrázek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169" y="2433388"/>
            <a:ext cx="5654842" cy="3056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17979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Irská hranice</a:t>
            </a:r>
          </a:p>
        </p:txBody>
      </p:sp>
      <p:pic>
        <p:nvPicPr>
          <p:cNvPr id="8" name="Zástupný symbol pro obsah 7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006" y="2409325"/>
            <a:ext cx="5450304" cy="3242510"/>
          </a:xfrm>
        </p:spPr>
      </p:pic>
    </p:spTree>
    <p:extLst>
      <p:ext uri="{BB962C8B-B14F-4D97-AF65-F5344CB8AC3E}">
        <p14:creationId xmlns:p14="http://schemas.microsoft.com/office/powerpoint/2010/main" val="23215759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pPr algn="ctr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Dohoda o vystoupení GB z EU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			</a:t>
            </a:r>
            <a:r>
              <a:rPr lang="cs-CZ" sz="3000" dirty="0"/>
              <a:t>„Irská pojistka“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78248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>
            <a:extLst>
              <a:ext uri="{FF2B5EF4-FFF2-40B4-BE49-F238E27FC236}">
                <a16:creationId xmlns:a16="http://schemas.microsoft.com/office/drawing/2014/main" id="{CD7832D2-DF66-42C0-99B1-CD29C04E65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212180"/>
          </a:xfrm>
          <a:solidFill>
            <a:srgbClr val="FFFF00"/>
          </a:solidFill>
        </p:spPr>
        <p:txBody>
          <a:bodyPr/>
          <a:lstStyle/>
          <a:p>
            <a:r>
              <a:rPr lang="cs-CZ" altLang="cs-CZ" dirty="0"/>
              <a:t>Předpoklady nadstátnosti EU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3CA73A2-D010-4706-AD42-2E4754DF94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556792"/>
            <a:ext cx="8496944" cy="4824536"/>
          </a:xfrm>
          <a:solidFill>
            <a:srgbClr val="FFFF99"/>
          </a:solidFill>
        </p:spPr>
        <p:txBody>
          <a:bodyPr/>
          <a:lstStyle/>
          <a:p>
            <a:pPr>
              <a:defRPr/>
            </a:pPr>
            <a:endParaRPr lang="cs-CZ" sz="2800" b="1" dirty="0">
              <a:solidFill>
                <a:srgbClr val="990000"/>
              </a:solidFill>
            </a:endParaRPr>
          </a:p>
          <a:p>
            <a:pPr>
              <a:defRPr/>
            </a:pPr>
            <a:r>
              <a:rPr lang="cs-CZ" sz="2800" b="1" dirty="0">
                <a:solidFill>
                  <a:srgbClr val="990000"/>
                </a:solidFill>
              </a:rPr>
              <a:t>Členské státy </a:t>
            </a:r>
            <a:r>
              <a:rPr lang="cs-CZ" sz="2800" b="1" i="1" dirty="0">
                <a:solidFill>
                  <a:srgbClr val="990000"/>
                </a:solidFill>
              </a:rPr>
              <a:t>se vzdávají ve prospěch této organizace (Společenství, dnes Unie) části svých svrchovaných práv (pravomocí).</a:t>
            </a:r>
          </a:p>
          <a:p>
            <a:pPr>
              <a:defRPr/>
            </a:pPr>
            <a:r>
              <a:rPr lang="cs-CZ" sz="2800" b="1" dirty="0">
                <a:solidFill>
                  <a:schemeClr val="tx1"/>
                </a:solidFill>
              </a:rPr>
              <a:t>= přenos výkonu pravomocí členských států   </a:t>
            </a:r>
            <a:r>
              <a:rPr lang="cs-CZ" sz="2800" b="1" u="sng" dirty="0">
                <a:solidFill>
                  <a:schemeClr val="tx1"/>
                </a:solidFill>
              </a:rPr>
              <a:t>v určitých oblastech</a:t>
            </a:r>
            <a:r>
              <a:rPr lang="cs-CZ" sz="2800" b="1" dirty="0">
                <a:solidFill>
                  <a:schemeClr val="tx1"/>
                </a:solidFill>
              </a:rPr>
              <a:t> na Unii</a:t>
            </a:r>
          </a:p>
          <a:p>
            <a:pPr>
              <a:defRPr/>
            </a:pPr>
            <a:endParaRPr lang="cs-CZ" sz="2800" b="1" dirty="0">
              <a:solidFill>
                <a:schemeClr val="tx1"/>
              </a:solidFill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pl-PL" sz="2800" b="1" dirty="0">
                <a:solidFill>
                  <a:schemeClr val="accent6"/>
                </a:solidFill>
              </a:rPr>
              <a:t>Dokumenty EU: „přenos pravomocí”, nikoli výkonu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br>
              <a:rPr lang="cs-CZ" b="1" dirty="0"/>
            </a:br>
            <a:br>
              <a:rPr lang="cs-CZ" dirty="0"/>
            </a:br>
            <a:endParaRPr lang="cs-CZ" dirty="0"/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>
            <a:extLst>
              <a:ext uri="{FF2B5EF4-FFF2-40B4-BE49-F238E27FC236}">
                <a16:creationId xmlns:a16="http://schemas.microsoft.com/office/drawing/2014/main" id="{3EDCBB45-3986-4F3B-A437-A4B2BC6B1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9"/>
            <a:ext cx="8228013" cy="1212179"/>
          </a:xfrm>
          <a:solidFill>
            <a:srgbClr val="FFFF00"/>
          </a:solidFill>
        </p:spPr>
        <p:txBody>
          <a:bodyPr/>
          <a:lstStyle/>
          <a:p>
            <a:r>
              <a:rPr lang="cs-CZ" altLang="cs-CZ" sz="3200" dirty="0"/>
              <a:t>Charakteristika nadstátnosti (podřízení členského státu Unii)</a:t>
            </a:r>
          </a:p>
        </p:txBody>
      </p:sp>
      <p:sp>
        <p:nvSpPr>
          <p:cNvPr id="17411" name="Zástupný symbol pro obsah 2">
            <a:extLst>
              <a:ext uri="{FF2B5EF4-FFF2-40B4-BE49-F238E27FC236}">
                <a16:creationId xmlns:a16="http://schemas.microsoft.com/office/drawing/2014/main" id="{A513C4C1-4CBD-4768-8529-6E9D16E7A7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484784"/>
            <a:ext cx="8352928" cy="5040560"/>
          </a:xfrm>
          <a:solidFill>
            <a:srgbClr val="FFFF99"/>
          </a:solidFill>
        </p:spPr>
        <p:txBody>
          <a:bodyPr/>
          <a:lstStyle/>
          <a:p>
            <a:endParaRPr lang="cs-CZ" sz="2400" dirty="0"/>
          </a:p>
          <a:p>
            <a:r>
              <a:rPr lang="cs-CZ" sz="2400" dirty="0"/>
              <a:t>Založením Společenství (dnes Unie), kdy Společenství (Unie) získala </a:t>
            </a:r>
            <a:r>
              <a:rPr lang="cs-CZ" sz="2400" b="1" u="sng" dirty="0"/>
              <a:t>skutečné pravomoci </a:t>
            </a:r>
            <a:r>
              <a:rPr lang="cs-CZ" sz="2400" b="1" dirty="0"/>
              <a:t>vyplývající z </a:t>
            </a:r>
            <a:r>
              <a:rPr lang="cs-CZ" sz="2400" b="1" u="sng" dirty="0"/>
              <a:t>omezení svrchovaných pravomocí </a:t>
            </a:r>
            <a:r>
              <a:rPr lang="cs-CZ" sz="2400" b="1" dirty="0"/>
              <a:t>nebo jejich přenosu ze států na Společenství (Unii), </a:t>
            </a:r>
          </a:p>
          <a:p>
            <a:r>
              <a:rPr lang="cs-CZ" sz="2400" dirty="0"/>
              <a:t>tyto státy </a:t>
            </a:r>
            <a:r>
              <a:rPr lang="cs-CZ" sz="2400" b="1" dirty="0">
                <a:solidFill>
                  <a:srgbClr val="C00000"/>
                </a:solidFill>
              </a:rPr>
              <a:t>omezily, byť jen v omezených oblastech, svá suverénní práva </a:t>
            </a:r>
            <a:r>
              <a:rPr lang="cs-CZ" sz="2400" b="1" dirty="0">
                <a:solidFill>
                  <a:schemeClr val="tx1"/>
                </a:solidFill>
              </a:rPr>
              <a:t>(tím se podřídily), </a:t>
            </a:r>
            <a:r>
              <a:rPr lang="cs-CZ" sz="2400" dirty="0"/>
              <a:t>a </a:t>
            </a:r>
          </a:p>
          <a:p>
            <a:r>
              <a:rPr lang="cs-CZ" sz="2400" dirty="0"/>
              <a:t>vytvořily tak </a:t>
            </a:r>
            <a:r>
              <a:rPr lang="cs-CZ" sz="2400" i="1" dirty="0"/>
              <a:t>mimo svůj vlastní právní řád </a:t>
            </a:r>
            <a:r>
              <a:rPr lang="cs-CZ" sz="2400" b="1" dirty="0">
                <a:solidFill>
                  <a:srgbClr val="C00000"/>
                </a:solidFill>
              </a:rPr>
              <a:t>nový (další)    (= právo EU).</a:t>
            </a:r>
          </a:p>
          <a:p>
            <a:r>
              <a:rPr lang="cs-CZ" sz="2400" b="1" i="1" dirty="0">
                <a:solidFill>
                  <a:schemeClr val="tx1"/>
                </a:solidFill>
              </a:rPr>
              <a:t>Tedy: přenesli jsme právotvorné pravomoci státu na Unii, a proto musíme právo EU respektovat a strpět jeho přednost před naším právem.</a:t>
            </a:r>
          </a:p>
          <a:p>
            <a:endParaRPr lang="cs-CZ" altLang="cs-CZ" sz="2400" dirty="0">
              <a:solidFill>
                <a:schemeClr val="tx1"/>
              </a:solidFill>
            </a:endParaRPr>
          </a:p>
          <a:p>
            <a:endParaRPr lang="cs-CZ" sz="2400" b="1" dirty="0">
              <a:solidFill>
                <a:srgbClr val="C00000"/>
              </a:solidFill>
            </a:endParaRPr>
          </a:p>
          <a:p>
            <a:endParaRPr lang="cs-CZ" altLang="cs-CZ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E70B72-3556-4417-B07E-7DF97F02EA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428204"/>
          </a:xfrm>
          <a:solidFill>
            <a:srgbClr val="FFFF00"/>
          </a:solidFill>
        </p:spPr>
        <p:txBody>
          <a:bodyPr/>
          <a:lstStyle/>
          <a:p>
            <a:r>
              <a:rPr lang="cs-CZ" sz="4000" dirty="0">
                <a:highlight>
                  <a:srgbClr val="FFFF00"/>
                </a:highlight>
              </a:rPr>
              <a:t>Jak se pravomoci přenášejí na Unii? </a:t>
            </a:r>
            <a:r>
              <a:rPr lang="cs-CZ" sz="4000" dirty="0"/>
              <a:t>(tzv. svěřené pravomoci)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ECF5104-8584-4926-8794-142D79ECAB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00808"/>
            <a:ext cx="8228013" cy="4680520"/>
          </a:xfrm>
        </p:spPr>
        <p:txBody>
          <a:bodyPr/>
          <a:lstStyle/>
          <a:p>
            <a:r>
              <a:rPr lang="cs-CZ" sz="2800" dirty="0"/>
              <a:t>cestou </a:t>
            </a:r>
            <a:r>
              <a:rPr lang="cs-CZ" sz="2800" dirty="0">
                <a:solidFill>
                  <a:srgbClr val="C00000"/>
                </a:solidFill>
              </a:rPr>
              <a:t>mezinárodních smluv, </a:t>
            </a:r>
            <a:r>
              <a:rPr lang="cs-CZ" sz="2800" dirty="0"/>
              <a:t>jimiž se členské státy na tomto přenosu na Unii jednomyslně dohodly („zřizovací smlouvy“)</a:t>
            </a:r>
          </a:p>
          <a:p>
            <a:r>
              <a:rPr lang="cs-CZ" sz="2800" dirty="0"/>
              <a:t>jsou to zejména: </a:t>
            </a:r>
            <a:r>
              <a:rPr lang="cs-CZ" sz="2800" dirty="0">
                <a:solidFill>
                  <a:srgbClr val="C00000"/>
                </a:solidFill>
              </a:rPr>
              <a:t>Smlouva o EU, Smlouva o fungování EU</a:t>
            </a:r>
          </a:p>
          <a:p>
            <a:r>
              <a:rPr lang="cs-CZ" sz="1600" b="1" dirty="0">
                <a:solidFill>
                  <a:schemeClr val="tx1"/>
                </a:solidFill>
              </a:rPr>
              <a:t>Příklady:</a:t>
            </a:r>
            <a:r>
              <a:rPr lang="cs-CZ" sz="1600" dirty="0">
                <a:solidFill>
                  <a:schemeClr val="tx1"/>
                </a:solidFill>
              </a:rPr>
              <a:t> </a:t>
            </a:r>
          </a:p>
          <a:p>
            <a:r>
              <a:rPr lang="cs-CZ" sz="1600" dirty="0">
                <a:solidFill>
                  <a:schemeClr val="tx1"/>
                </a:solidFill>
              </a:rPr>
              <a:t>Článek 83 SFEU: Evropský parlament a Rada mohou řádným legislativním postupem stanovit </a:t>
            </a:r>
            <a:r>
              <a:rPr lang="cs-CZ" sz="1600" b="1" dirty="0">
                <a:solidFill>
                  <a:schemeClr val="tx1"/>
                </a:solidFill>
              </a:rPr>
              <a:t>formou směrnic </a:t>
            </a:r>
            <a:r>
              <a:rPr lang="cs-CZ" sz="1600" dirty="0">
                <a:solidFill>
                  <a:schemeClr val="tx1"/>
                </a:solidFill>
              </a:rPr>
              <a:t>minimální pravidla týkající se </a:t>
            </a:r>
            <a:r>
              <a:rPr lang="cs-CZ" sz="1600" b="1" dirty="0">
                <a:solidFill>
                  <a:schemeClr val="tx1"/>
                </a:solidFill>
              </a:rPr>
              <a:t>vymezení trestných činů a sankcí </a:t>
            </a:r>
            <a:r>
              <a:rPr lang="cs-CZ" sz="1600" dirty="0">
                <a:solidFill>
                  <a:schemeClr val="tx1"/>
                </a:solidFill>
              </a:rPr>
              <a:t>v oblastech mimořádně závažné trestné činnosti s přeshraničním rozměrem z důvodu povahy nebo dopadu těchto trestných činů nebo kvůli zvláštní potřebě potírat ji na společném základě.</a:t>
            </a:r>
          </a:p>
          <a:p>
            <a:r>
              <a:rPr lang="cs-CZ" sz="1600" b="0" dirty="0">
                <a:solidFill>
                  <a:schemeClr val="tx1"/>
                </a:solidFill>
                <a:effectLst/>
              </a:rPr>
              <a:t>Článek 192 SFEU: Evropský parlament a Rada řádným legislativním postupem … </a:t>
            </a:r>
            <a:r>
              <a:rPr lang="cs-CZ" sz="1600" b="1" dirty="0">
                <a:solidFill>
                  <a:schemeClr val="tx1"/>
                </a:solidFill>
                <a:effectLst/>
              </a:rPr>
              <a:t>rozhodnou, jakou činnost </a:t>
            </a:r>
            <a:r>
              <a:rPr lang="cs-CZ" sz="1600" b="1" i="0" dirty="0">
                <a:solidFill>
                  <a:schemeClr val="tx1"/>
                </a:solidFill>
                <a:effectLst/>
              </a:rPr>
              <a:t>bude Unie vyvíjet, aby bylo dosaženo cílů ochrany životního prostředí.</a:t>
            </a:r>
          </a:p>
          <a:p>
            <a:pPr marL="514350" indent="-514350"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97852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2D139E3A-52B6-4731-B793-C118CE761C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079500"/>
          </a:xfrm>
          <a:solidFill>
            <a:srgbClr val="FFFF00"/>
          </a:solidFill>
        </p:spPr>
        <p:txBody>
          <a:bodyPr/>
          <a:lstStyle/>
          <a:p>
            <a:pPr eaLnBrk="1" hangingPunct="1"/>
            <a:br>
              <a:rPr lang="cs-CZ" altLang="cs-CZ" sz="4000" dirty="0"/>
            </a:br>
            <a:r>
              <a:rPr lang="cs-CZ" altLang="cs-CZ" sz="3200" b="1" dirty="0"/>
              <a:t>Delegování (přenášení) výkonu svrchovaných pravomocí na EU</a:t>
            </a:r>
            <a:br>
              <a:rPr lang="cs-CZ" altLang="cs-CZ" sz="3200" b="1" dirty="0"/>
            </a:br>
            <a:endParaRPr lang="cs-CZ" altLang="cs-CZ" sz="3200" b="1" dirty="0"/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372C2482-22DC-4969-9F13-BF0C417B4C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557338"/>
            <a:ext cx="8229600" cy="4824412"/>
          </a:xfrm>
          <a:solidFill>
            <a:srgbClr val="E3FDA9"/>
          </a:solidFill>
        </p:spPr>
        <p:txBody>
          <a:bodyPr/>
          <a:lstStyle/>
          <a:p>
            <a:endParaRPr lang="cs-CZ" altLang="cs-CZ" sz="2800" b="1" dirty="0">
              <a:solidFill>
                <a:srgbClr val="FF0000"/>
              </a:solidFill>
            </a:endParaRPr>
          </a:p>
          <a:p>
            <a:r>
              <a:rPr lang="cs-CZ" altLang="cs-CZ" sz="2800" b="1" dirty="0">
                <a:solidFill>
                  <a:srgbClr val="FF0000"/>
                </a:solidFill>
              </a:rPr>
              <a:t>prvotní je členský stát</a:t>
            </a:r>
          </a:p>
          <a:p>
            <a:r>
              <a:rPr lang="cs-CZ" altLang="cs-CZ" sz="2800" dirty="0"/>
              <a:t>pravomoci členských států jsou prvotní</a:t>
            </a:r>
          </a:p>
          <a:p>
            <a:r>
              <a:rPr lang="cs-CZ" altLang="cs-CZ" sz="2800" dirty="0"/>
              <a:t>členský stát </a:t>
            </a:r>
            <a:r>
              <a:rPr lang="cs-CZ" altLang="cs-CZ" sz="2800" u="sng" dirty="0"/>
              <a:t>rozhoduje</a:t>
            </a:r>
            <a:r>
              <a:rPr lang="cs-CZ" altLang="cs-CZ" sz="2800" dirty="0"/>
              <a:t> o tom, výkon kterých pravomocí bude delegovat (předávat) (</a:t>
            </a:r>
            <a:r>
              <a:rPr lang="cs-CZ" altLang="cs-CZ" sz="2800" u="sng" dirty="0"/>
              <a:t>ratifikací</a:t>
            </a:r>
            <a:r>
              <a:rPr lang="cs-CZ" altLang="cs-CZ" sz="2800" dirty="0"/>
              <a:t> ustanovení zřizovací smlouvy, které pravomoc přenáší)</a:t>
            </a:r>
          </a:p>
          <a:p>
            <a:r>
              <a:rPr lang="cs-CZ" altLang="cs-CZ" sz="2800" dirty="0"/>
              <a:t>nejednoznačnosti nebo nejasnosti: kdo rozhoduje o rozsahu předaného výkonu pravomocí?  (Soudní dvůr EU...?!)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>
            <a:extLst>
              <a:ext uri="{FF2B5EF4-FFF2-40B4-BE49-F238E27FC236}">
                <a16:creationId xmlns:a16="http://schemas.microsoft.com/office/drawing/2014/main" id="{CBFFA5B5-8ED1-4267-8CE4-A49F9C535E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38137"/>
          </a:xfrm>
          <a:solidFill>
            <a:srgbClr val="FFFF00"/>
          </a:solidFill>
        </p:spPr>
        <p:txBody>
          <a:bodyPr/>
          <a:lstStyle/>
          <a:p>
            <a:r>
              <a:rPr lang="cs-CZ" altLang="cs-CZ" dirty="0">
                <a:solidFill>
                  <a:srgbClr val="0D01AF"/>
                </a:solidFill>
              </a:rPr>
              <a:t>Členské státy – „vládci Smluv“</a:t>
            </a:r>
          </a:p>
        </p:txBody>
      </p:sp>
      <p:sp>
        <p:nvSpPr>
          <p:cNvPr id="28675" name="Zástupný symbol pro obsah 2">
            <a:extLst>
              <a:ext uri="{FF2B5EF4-FFF2-40B4-BE49-F238E27FC236}">
                <a16:creationId xmlns:a16="http://schemas.microsoft.com/office/drawing/2014/main" id="{C357CBB2-AA49-4ACC-9F61-4B38594E97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752528"/>
          </a:xfrm>
          <a:solidFill>
            <a:srgbClr val="E3FDA9"/>
          </a:solidFill>
        </p:spPr>
        <p:txBody>
          <a:bodyPr/>
          <a:lstStyle/>
          <a:p>
            <a:r>
              <a:rPr lang="cs-CZ" altLang="cs-CZ" sz="2400" dirty="0"/>
              <a:t>Transfer (výkonu) pravomocí: jen na základě (prostřednictvím) zřizovacích smluv.           </a:t>
            </a:r>
          </a:p>
          <a:p>
            <a:r>
              <a:rPr lang="cs-CZ" altLang="cs-CZ" sz="2400" dirty="0"/>
              <a:t>EU </a:t>
            </a:r>
            <a:r>
              <a:rPr lang="cs-CZ" altLang="cs-CZ" sz="2400" b="1" dirty="0"/>
              <a:t>nemá</a:t>
            </a:r>
            <a:r>
              <a:rPr lang="cs-CZ" altLang="cs-CZ" sz="2400" dirty="0"/>
              <a:t> žádné vlastní (původní) pravomoci.</a:t>
            </a:r>
          </a:p>
          <a:p>
            <a:r>
              <a:rPr lang="cs-CZ" altLang="cs-CZ" sz="2400" b="1" dirty="0"/>
              <a:t>Jedině členské státy tak určují rozsah přenosu výkonu svých pravomocí na Unii </a:t>
            </a:r>
            <a:r>
              <a:rPr lang="cs-CZ" altLang="cs-CZ" sz="2400" dirty="0"/>
              <a:t>cestou zřizovacích smluv, které jen ony samy schvalují. Proto jsou „vládci Smluv“ (</a:t>
            </a:r>
            <a:r>
              <a:rPr lang="cs-CZ" altLang="cs-CZ" sz="2400" dirty="0" err="1"/>
              <a:t>Herren</a:t>
            </a:r>
            <a:r>
              <a:rPr lang="cs-CZ" altLang="cs-CZ" sz="2400" dirty="0"/>
              <a:t> des </a:t>
            </a:r>
            <a:r>
              <a:rPr lang="cs-CZ" altLang="cs-CZ" sz="2400" dirty="0" err="1"/>
              <a:t>Verträge</a:t>
            </a:r>
            <a:r>
              <a:rPr lang="cs-CZ" altLang="cs-CZ" sz="2400" dirty="0"/>
              <a:t>).</a:t>
            </a:r>
          </a:p>
          <a:p>
            <a:r>
              <a:rPr lang="cs-CZ" altLang="cs-CZ" sz="2400" dirty="0"/>
              <a:t>Žádná změna Smluv, tedy ani přenos další pravomoci na EU, není možný bez souhlasu všech členských států.</a:t>
            </a:r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140CD2AD-A16D-4F07-91E6-A3F0484799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8013" cy="1860252"/>
          </a:xfrm>
          <a:solidFill>
            <a:srgbClr val="FFFF00"/>
          </a:solidFill>
        </p:spPr>
        <p:txBody>
          <a:bodyPr/>
          <a:lstStyle/>
          <a:p>
            <a:pPr eaLnBrk="1" hangingPunct="1"/>
            <a:br>
              <a:rPr lang="cs-CZ" altLang="cs-CZ" dirty="0"/>
            </a:br>
            <a:r>
              <a:rPr lang="cs-CZ" altLang="cs-CZ" dirty="0"/>
              <a:t>Příklad: Ústava Francie      (velmi decentní formulace !)</a:t>
            </a:r>
            <a:br>
              <a:rPr lang="cs-CZ" altLang="cs-CZ" dirty="0"/>
            </a:br>
            <a:endParaRPr lang="cs-CZ" altLang="cs-CZ" dirty="0"/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600C1655-32D1-4146-BFC2-CA6DD10455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204864"/>
            <a:ext cx="8229600" cy="4210050"/>
          </a:xfrm>
          <a:solidFill>
            <a:srgbClr val="E3FDA9"/>
          </a:solidFill>
        </p:spPr>
        <p:txBody>
          <a:bodyPr/>
          <a:lstStyle/>
          <a:p>
            <a:r>
              <a:rPr lang="cs-CZ" altLang="cs-CZ" b="1" dirty="0"/>
              <a:t>Čl. 88-1</a:t>
            </a:r>
            <a:endParaRPr lang="cs-CZ" altLang="cs-CZ" dirty="0"/>
          </a:p>
          <a:p>
            <a:r>
              <a:rPr lang="cs-CZ" dirty="0"/>
              <a:t>„Francouzská republika je členem Evropské unie, kterou tvoří státy, jež se </a:t>
            </a:r>
            <a:r>
              <a:rPr lang="cs-CZ" b="1" dirty="0">
                <a:solidFill>
                  <a:srgbClr val="C00000"/>
                </a:solidFill>
              </a:rPr>
              <a:t>svobodně rozhodly společně vykonávat určité pravomoci, </a:t>
            </a:r>
            <a:r>
              <a:rPr lang="cs-CZ" dirty="0"/>
              <a:t>za podmínek stanovených ve Smlouvě o Evropské unii a Smlouvě o fungování Evropské unie, ...“</a:t>
            </a:r>
            <a:endParaRPr lang="cs-CZ" alt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C912C44B-4C3E-4519-B3F7-45F875C80A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536" y="128588"/>
            <a:ext cx="8424936" cy="1433512"/>
          </a:xfrm>
          <a:solidFill>
            <a:srgbClr val="FFFF00"/>
          </a:solidFill>
        </p:spPr>
        <p:txBody>
          <a:bodyPr/>
          <a:lstStyle/>
          <a:p>
            <a:pPr eaLnBrk="1" hangingPunct="1"/>
            <a:br>
              <a:rPr lang="cs-CZ" altLang="cs-CZ" dirty="0"/>
            </a:br>
            <a:r>
              <a:rPr lang="cs-CZ" altLang="cs-CZ" dirty="0">
                <a:solidFill>
                  <a:schemeClr val="tx1"/>
                </a:solidFill>
              </a:rPr>
              <a:t>Charakter EU: chybí státní moc</a:t>
            </a:r>
            <a:br>
              <a:rPr lang="cs-CZ" altLang="cs-CZ" dirty="0">
                <a:solidFill>
                  <a:srgbClr val="0D01AF"/>
                </a:solidFill>
              </a:rPr>
            </a:br>
            <a:endParaRPr lang="cs-CZ" altLang="cs-CZ" dirty="0">
              <a:solidFill>
                <a:srgbClr val="0D01AF"/>
              </a:solidFill>
            </a:endParaRP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CF42CD69-CA2C-4396-85E3-A56CC5941A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4425"/>
          </a:xfrm>
          <a:solidFill>
            <a:srgbClr val="E3FDA9"/>
          </a:solidFill>
        </p:spPr>
        <p:txBody>
          <a:bodyPr/>
          <a:lstStyle/>
          <a:p>
            <a:pPr>
              <a:defRPr/>
            </a:pPr>
            <a:r>
              <a:rPr lang="cs-CZ" altLang="cs-CZ" b="1" dirty="0">
                <a:solidFill>
                  <a:srgbClr val="FF0000"/>
                </a:solidFill>
              </a:rPr>
              <a:t>státní moc si zachovávají členské státy</a:t>
            </a:r>
          </a:p>
          <a:p>
            <a:pPr>
              <a:defRPr/>
            </a:pPr>
            <a:r>
              <a:rPr lang="cs-CZ" altLang="cs-CZ" b="1" dirty="0">
                <a:solidFill>
                  <a:srgbClr val="FF0000"/>
                </a:solidFill>
              </a:rPr>
              <a:t>státní moc nepřechází na EU, </a:t>
            </a:r>
            <a:r>
              <a:rPr lang="cs-CZ" altLang="cs-CZ" dirty="0"/>
              <a:t>přechází pouze výkon některých pravomocí, a to pod kontrolou členských států</a:t>
            </a:r>
          </a:p>
          <a:p>
            <a:pPr>
              <a:defRPr/>
            </a:pPr>
            <a:r>
              <a:rPr lang="cs-CZ" altLang="cs-CZ" b="1" u="sng" dirty="0"/>
              <a:t>EU nemá žádnou státní moc</a:t>
            </a:r>
            <a:r>
              <a:rPr lang="cs-CZ" altLang="cs-CZ" b="1" dirty="0"/>
              <a:t>, není státem. Nemá proto ani vlastní svrchovanost.</a:t>
            </a:r>
            <a:r>
              <a:rPr lang="cs-CZ" altLang="cs-CZ" dirty="0"/>
              <a:t> Omezení svrchovanosti členských států (jejich podřízení EU) neznamená, že se jejich svrchovanost „přelévá“ na Unii</a:t>
            </a:r>
            <a:r>
              <a:rPr lang="cs-CZ" altLang="cs-CZ"/>
              <a:t>. </a:t>
            </a:r>
            <a:endParaRPr lang="cs-CZ" alt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8CBE3A-00A7-6EFB-C78A-D714C4AACE3F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C66"/>
          </a:solidFill>
        </p:spPr>
        <p:txBody>
          <a:bodyPr/>
          <a:lstStyle/>
          <a:p>
            <a:r>
              <a:rPr lang="cs-CZ" sz="4000" dirty="0"/>
              <a:t>Členství v EU – podmínky přijetí nového člena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3E265A-19C8-59EE-DE2E-23866D5BA0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0454" y="1700808"/>
            <a:ext cx="8228013" cy="4853136"/>
          </a:xfrm>
        </p:spPr>
        <p:txBody>
          <a:bodyPr/>
          <a:lstStyle/>
          <a:p>
            <a:pPr marL="0" indent="0">
              <a:buNone/>
            </a:pPr>
            <a:r>
              <a:rPr lang="cs-CZ" sz="2400" b="1" dirty="0"/>
              <a:t>Článek 49 SEU: Požádat o členství v Unii může</a:t>
            </a:r>
          </a:p>
          <a:p>
            <a:r>
              <a:rPr lang="cs-CZ" sz="2400" dirty="0"/>
              <a:t>evropský stát </a:t>
            </a:r>
          </a:p>
          <a:p>
            <a:pPr algn="just" fontAlgn="base">
              <a:buFont typeface="Arial" panose="020B0604020202020204" pitchFamily="34" charset="0"/>
              <a:buChar char="•"/>
            </a:pPr>
            <a:r>
              <a:rPr lang="cs-CZ" sz="2400" dirty="0"/>
              <a:t>POLITICKÁ KRITÉRIA: </a:t>
            </a:r>
            <a:r>
              <a:rPr lang="cs-CZ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stabilní instituce zaručující </a:t>
            </a:r>
            <a:r>
              <a:rPr lang="cs-CZ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demokracii, právní stát, dodržování lidských práv, úctu k menšinám</a:t>
            </a:r>
            <a:r>
              <a:rPr lang="cs-CZ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 jejich ochranu </a:t>
            </a:r>
            <a:r>
              <a:rPr lang="cs-CZ" sz="2400" dirty="0"/>
              <a:t>+ </a:t>
            </a:r>
            <a:r>
              <a:rPr lang="cs-CZ" sz="2400" b="1" dirty="0"/>
              <a:t>nízký stupeň korupce</a:t>
            </a:r>
          </a:p>
          <a:p>
            <a:r>
              <a:rPr lang="cs-CZ" sz="2400" dirty="0"/>
              <a:t>EKONOMICKÁ KRITÉRIA: </a:t>
            </a:r>
            <a:r>
              <a:rPr lang="cs-CZ" sz="2400" b="0" i="0" dirty="0">
                <a:solidFill>
                  <a:srgbClr val="000000"/>
                </a:solidFill>
                <a:effectLst/>
              </a:rPr>
              <a:t>existence fungujícího </a:t>
            </a:r>
            <a:r>
              <a:rPr lang="cs-CZ" sz="2400" b="1" i="0" dirty="0">
                <a:solidFill>
                  <a:srgbClr val="000000"/>
                </a:solidFill>
                <a:effectLst/>
              </a:rPr>
              <a:t>tržního hospodářství,</a:t>
            </a:r>
            <a:r>
              <a:rPr lang="cs-CZ" sz="2400" b="0" i="0" dirty="0">
                <a:solidFill>
                  <a:srgbClr val="000000"/>
                </a:solidFill>
                <a:effectLst/>
              </a:rPr>
              <a:t> schopnost vyrovnat se s </a:t>
            </a:r>
            <a:r>
              <a:rPr lang="cs-CZ" sz="2400" b="1" i="0" dirty="0">
                <a:solidFill>
                  <a:srgbClr val="000000"/>
                </a:solidFill>
                <a:effectLst/>
              </a:rPr>
              <a:t>konkurenčními tlaky a tržními procesy </a:t>
            </a:r>
            <a:r>
              <a:rPr lang="cs-CZ" sz="2400" b="0" i="0" dirty="0">
                <a:solidFill>
                  <a:srgbClr val="000000"/>
                </a:solidFill>
                <a:effectLst/>
              </a:rPr>
              <a:t>v rámci Unie </a:t>
            </a:r>
          </a:p>
          <a:p>
            <a:r>
              <a:rPr lang="cs-CZ" sz="2400" dirty="0"/>
              <a:t>s</a:t>
            </a:r>
            <a:r>
              <a:rPr lang="cs-CZ" sz="2400" b="0" i="0" dirty="0">
                <a:solidFill>
                  <a:srgbClr val="000000"/>
                </a:solidFill>
                <a:effectLst/>
              </a:rPr>
              <a:t>chopnost převzít závazky vyplývající z </a:t>
            </a:r>
            <a:r>
              <a:rPr lang="cs-CZ" sz="2400" b="1" i="0" dirty="0">
                <a:solidFill>
                  <a:srgbClr val="000000"/>
                </a:solidFill>
                <a:effectLst/>
              </a:rPr>
              <a:t>již existujícího unijního práva,</a:t>
            </a:r>
            <a:r>
              <a:rPr lang="cs-CZ" sz="2400" b="0" i="0" dirty="0">
                <a:solidFill>
                  <a:srgbClr val="000000"/>
                </a:solidFill>
                <a:effectLst/>
              </a:rPr>
              <a:t> efektivně je provádět</a:t>
            </a:r>
            <a:endParaRPr lang="cs-CZ" sz="2400" b="0" i="1" dirty="0">
              <a:solidFill>
                <a:srgbClr val="000000"/>
              </a:solidFill>
              <a:effectLst/>
            </a:endParaRPr>
          </a:p>
          <a:p>
            <a:r>
              <a:rPr lang="cs-CZ" sz="2400" b="1" dirty="0">
                <a:solidFill>
                  <a:srgbClr val="C00000"/>
                </a:solidFill>
              </a:rPr>
              <a:t>(= tzv. kodaňská kritéria)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4683377"/>
      </p:ext>
    </p:extLst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Výchozí návrh">
      <a:majorFont>
        <a:latin typeface="Arial"/>
        <a:ea typeface="Arial Unicode MS"/>
        <a:cs typeface="Arial Unicode MS"/>
      </a:majorFont>
      <a:minorFont>
        <a:latin typeface="Arial"/>
        <a:ea typeface="Arial Unicode MS"/>
        <a:cs typeface="Arial Unicode MS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4388</TotalTime>
  <Words>1183</Words>
  <Application>Microsoft Office PowerPoint</Application>
  <PresentationFormat>Předvádění na obrazovce (4:3)</PresentationFormat>
  <Paragraphs>105</Paragraphs>
  <Slides>19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3" baseType="lpstr">
      <vt:lpstr>Arial</vt:lpstr>
      <vt:lpstr>Source Sans</vt:lpstr>
      <vt:lpstr>Times New Roman</vt:lpstr>
      <vt:lpstr>Výchozí návrh</vt:lpstr>
      <vt:lpstr>Prof. JUDr. Vladimír Týč, CSc.   CHARAKTERISTIKA  EVROPSKÉ UNIE  Fenomén nadstátnosti, členství v EU  předmět 301 -- 2024</vt:lpstr>
      <vt:lpstr>Předpoklady nadstátnosti EU</vt:lpstr>
      <vt:lpstr>Charakteristika nadstátnosti (podřízení členského státu Unii)</vt:lpstr>
      <vt:lpstr>Jak se pravomoci přenášejí na Unii? (tzv. svěřené pravomoci) </vt:lpstr>
      <vt:lpstr> Delegování (přenášení) výkonu svrchovaných pravomocí na EU </vt:lpstr>
      <vt:lpstr>Členské státy – „vládci Smluv“</vt:lpstr>
      <vt:lpstr> Příklad: Ústava Francie      (velmi decentní formulace !) </vt:lpstr>
      <vt:lpstr> Charakter EU: chybí státní moc </vt:lpstr>
      <vt:lpstr>Členství v EU – podmínky přijetí nového člena</vt:lpstr>
      <vt:lpstr>Členství v EU – postup při přijímání nového člena</vt:lpstr>
      <vt:lpstr>Přidružení státu k EU</vt:lpstr>
      <vt:lpstr>Ukrajina</vt:lpstr>
      <vt:lpstr>Vystoupení z EU  </vt:lpstr>
      <vt:lpstr>Článek 50 Smlouvy o EU</vt:lpstr>
      <vt:lpstr>Možná řešení po vystoupení</vt:lpstr>
      <vt:lpstr>HRANICE MEZI SEVERNÍM IRSKEM (mimo EU) A IRSKOU REPUBLIKOU (členem EU)</vt:lpstr>
      <vt:lpstr>Irská hranice</vt:lpstr>
      <vt:lpstr>Irská hranice</vt:lpstr>
      <vt:lpstr>Dohoda o vystoupení GB z EU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1224</dc:creator>
  <cp:lastModifiedBy>Vladimír Týč</cp:lastModifiedBy>
  <cp:revision>185</cp:revision>
  <cp:lastPrinted>2016-10-17T14:07:27Z</cp:lastPrinted>
  <dcterms:modified xsi:type="dcterms:W3CDTF">2024-09-20T13:39:14Z</dcterms:modified>
</cp:coreProperties>
</file>