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1" r:id="rId5"/>
    <p:sldId id="266" r:id="rId6"/>
    <p:sldId id="267" r:id="rId7"/>
    <p:sldId id="268" r:id="rId8"/>
    <p:sldId id="269" r:id="rId9"/>
    <p:sldId id="262" r:id="rId10"/>
    <p:sldId id="259" r:id="rId11"/>
    <p:sldId id="284" r:id="rId12"/>
    <p:sldId id="263" r:id="rId13"/>
    <p:sldId id="27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DDC9"/>
    <a:srgbClr val="F8CAAA"/>
    <a:srgbClr val="FFFF66"/>
    <a:srgbClr val="C6F6C0"/>
    <a:srgbClr val="99FF33"/>
    <a:srgbClr val="CCFF33"/>
    <a:srgbClr val="F3FFF3"/>
    <a:srgbClr val="F3FFD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624E9-43E7-4219-A566-D15B290DE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55AAA8-475E-44F1-90AA-29D1AD72A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879FA-EDCC-4DA6-8266-2455D218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2A6EE-C1EF-4B69-A1C7-43318A81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F1E18-1605-4CAA-9D05-4F4B68F5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63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476D0-716B-42E1-A0D5-F7BDCB11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1D5A16-89E4-4ED6-9EA7-61F396C07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A1C89-D147-4A96-BBD5-40829CEE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59267-A2D4-46B5-8C52-CFAC4DFF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2B4CF-1F65-4665-9D10-389F515C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7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A31B23-1FF1-47EE-A00C-288F0222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348720-85C3-41E4-A2AF-5F3B07A3D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F21CCD-E9A1-4DBC-8B1C-12123B9C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2D340-D177-43CC-AD4F-F4FA9E6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A7F50-CECA-4D66-BD55-D047294E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7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10537-A751-4DC4-8A22-713A587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21697C-442B-4D6A-9BA6-C408AC32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5B64CA-4732-4E62-A351-FF2D91F1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076A3-7482-452C-BAFA-B35AE1D8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46B735-8C91-4419-9A8C-A6DF15F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0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72C52-C086-44B7-9250-B508FB31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1EF977F-97ED-4A0C-954E-9EE1E8A1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EB8BD-F3AD-476A-87F4-1061D9F9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7F77F-1A50-47B5-AA43-D6D0162E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17B09-7686-4DC1-A2D2-77B61142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1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2E3AC-C800-432C-A9E6-D920C9DB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0924F-2AA1-4C89-90D2-3696168C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263EE8-2C3D-4D93-88A5-59D0D4B47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7FE699-49E5-485B-9234-7E357FB7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21BAF8-B1D3-4EB3-A17E-E66A6537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90303F-9971-4831-9DCB-3DC302A1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72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E58AF-5257-4C38-8B06-D2E940F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C48127-0385-463B-A6CA-4335A6392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E8277C-2098-456B-B97C-92D4D63A1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9819C9B-7941-49CB-9214-813B0573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296FC45-736F-4ABF-9EAF-7E5638A9C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508BFF-61C1-4F29-9F43-B0B6195E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A909FF-B23A-4E80-B10A-734D6DF0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D9F09C-0647-4241-8C63-0FAF5832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8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AEB76-1ACF-4C29-A113-613C2395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79171B-CE38-41BA-836C-C3B59527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43A51D-D657-4176-AF28-75C11700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476BCF-8898-4C5D-844B-4EA670A2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C010F3-1863-4B88-8327-C399685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E915F0-8A07-4F95-9979-9106A152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881147-2BA3-473C-990D-9AED0917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77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7E2E0-A246-4F9B-9476-8403E244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404EA9-931C-4E76-8FE3-288F4036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610182E-BB17-4AE9-B82F-2D404A3F2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F99313-542D-411E-8823-53ADE38A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3F0725-5044-428F-9820-175E29F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9C001C-C266-40C8-852B-026E7C9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97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62DB3-E3E0-410C-9F0E-8AD320B4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DEB437-A4FC-42F3-87A3-C12577C52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1AF8EA-E79F-459D-86F8-D0722C22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0D930D-F921-4E39-AC47-97412841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AA5ED8-5B45-4536-84C4-D50E9CC8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025370-06F4-45FC-B2F2-572C1291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7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C07775-9275-4D38-8A16-AEE8391A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C083F4-6B1F-4A58-BEDB-C1D5D319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50263-459F-4ADE-A21E-1E245DEB7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82F1-B7DF-431C-986B-C00E00ED62F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ADDE01-DC85-479F-AE0C-9D39A5CB3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CA5BD4-DDDC-44EC-BA77-AD550B955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72FC-447E-486F-9344-0470D7B27A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2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D89CF-AE32-4FC3-8971-8BE6F9DE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88" y="1432874"/>
            <a:ext cx="9144000" cy="19961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l-PL" err="1">
                <a:solidFill>
                  <a:srgbClr val="FFFF00"/>
                </a:solidFill>
                <a:latin typeface="Arial Black" panose="020B0A04020102020204" pitchFamily="34" charset="0"/>
              </a:rPr>
              <a:t>Občanství</a:t>
            </a:r>
            <a:r>
              <a:rPr lang="pl-PL">
                <a:solidFill>
                  <a:srgbClr val="FFFF00"/>
                </a:solidFill>
                <a:latin typeface="Arial Black" panose="020B0A04020102020204" pitchFamily="34" charset="0"/>
              </a:rPr>
              <a:t> EU</a:t>
            </a:r>
            <a:br>
              <a:rPr lang="pl-PL">
                <a:latin typeface="Arial Black" panose="020B0A04020102020204" pitchFamily="34" charset="0"/>
              </a:rPr>
            </a:br>
            <a:endParaRPr lang="pl-PL" sz="440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743640-9D5B-42AA-965C-8033AC946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86"/>
            <a:ext cx="9144000" cy="1883210"/>
          </a:xfrm>
          <a:solidFill>
            <a:srgbClr val="FFFFCC"/>
          </a:solidFill>
        </p:spPr>
        <p:txBody>
          <a:bodyPr>
            <a:normAutofit/>
          </a:bodyPr>
          <a:lstStyle/>
          <a:p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301 –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PrF MU Brno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prof. JUDr. Vladimír Týč, CSc.</a:t>
            </a:r>
          </a:p>
        </p:txBody>
      </p:sp>
    </p:spTree>
    <p:extLst>
      <p:ext uri="{BB962C8B-B14F-4D97-AF65-F5344CB8AC3E}">
        <p14:creationId xmlns:p14="http://schemas.microsoft.com/office/powerpoint/2010/main" val="91414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Zákaz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diskriminace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podle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příslušnosti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6F6C0"/>
          </a:solidFill>
        </p:spPr>
        <p:txBody>
          <a:bodyPr>
            <a:norm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státní příslušnost = státní občanství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(nationality, nationalité)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    unijni občanství =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citizenship, citoyenneté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pl-PL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zákazu diskriminace: </a:t>
            </a:r>
            <a:r>
              <a:rPr lang="pl-PL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 rámci použití Smluv” </a:t>
            </a:r>
          </a:p>
          <a:p>
            <a:pPr marL="0" indent="0">
              <a:buNone/>
            </a:pPr>
            <a:r>
              <a:rPr lang="pl-PL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 oblastech náležejících do pravomoci EU </a:t>
            </a:r>
          </a:p>
        </p:txBody>
      </p:sp>
    </p:spTree>
    <p:extLst>
      <p:ext uri="{BB962C8B-B14F-4D97-AF65-F5344CB8AC3E}">
        <p14:creationId xmlns:p14="http://schemas.microsoft.com/office/powerpoint/2010/main" val="27258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6880" y="274637"/>
            <a:ext cx="8757920" cy="811121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Občan členského státu a zároveň občan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636912"/>
            <a:ext cx="8229600" cy="39464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</a:t>
            </a:r>
          </a:p>
        </p:txBody>
      </p:sp>
      <p:sp>
        <p:nvSpPr>
          <p:cNvPr id="4" name="Ovál 3"/>
          <p:cNvSpPr/>
          <p:nvPr/>
        </p:nvSpPr>
        <p:spPr>
          <a:xfrm>
            <a:off x="1778000" y="1137895"/>
            <a:ext cx="8229600" cy="5288697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                                   </a:t>
            </a:r>
            <a:r>
              <a:rPr lang="cs-CZ" sz="2800" b="1" dirty="0">
                <a:solidFill>
                  <a:schemeClr val="tx1"/>
                </a:solidFill>
              </a:rPr>
              <a:t>OBČAN ČLENSKÉHO STÁTU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                                    práva občana EU</a:t>
            </a:r>
          </a:p>
          <a:p>
            <a:pPr algn="ctr"/>
            <a:r>
              <a:rPr lang="cs-CZ" sz="2000" b="1" dirty="0"/>
              <a:t> 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                                             </a:t>
            </a:r>
            <a:r>
              <a:rPr lang="cs-CZ" sz="2000" b="1" i="1" dirty="0">
                <a:solidFill>
                  <a:schemeClr val="tx1"/>
                </a:solidFill>
              </a:rPr>
              <a:t>občanská práva </a:t>
            </a:r>
            <a:r>
              <a:rPr lang="cs-CZ" sz="2000" i="1" dirty="0">
                <a:solidFill>
                  <a:schemeClr val="tx1"/>
                </a:solidFill>
              </a:rPr>
              <a:t>vůči svému</a:t>
            </a:r>
          </a:p>
          <a:p>
            <a:pPr algn="ctr"/>
            <a:r>
              <a:rPr lang="cs-CZ" sz="2000" i="1" dirty="0">
                <a:solidFill>
                  <a:schemeClr val="tx1"/>
                </a:solidFill>
              </a:rPr>
              <a:t>                                 státu</a:t>
            </a:r>
            <a:r>
              <a:rPr lang="cs-CZ" sz="2000" dirty="0">
                <a:solidFill>
                  <a:schemeClr val="tx1"/>
                </a:solidFill>
              </a:rPr>
              <a:t> (právo volební,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                                            shromažďovací, na sociální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                              zabezpečení apod.) 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                                          </a:t>
            </a:r>
            <a:r>
              <a:rPr lang="cs-CZ" sz="2000" b="1" i="1" dirty="0">
                <a:solidFill>
                  <a:schemeClr val="tx1"/>
                </a:solidFill>
              </a:rPr>
              <a:t>občanské povinnosti </a:t>
            </a:r>
            <a:r>
              <a:rPr lang="cs-CZ" sz="2000" i="1" dirty="0">
                <a:solidFill>
                  <a:schemeClr val="tx1"/>
                </a:solidFill>
              </a:rPr>
              <a:t>vůči</a:t>
            </a:r>
          </a:p>
          <a:p>
            <a:pPr algn="ctr"/>
            <a:r>
              <a:rPr lang="cs-CZ" sz="2000" i="1" dirty="0">
                <a:solidFill>
                  <a:schemeClr val="tx1"/>
                </a:solidFill>
              </a:rPr>
              <a:t>                                   svému státu </a:t>
            </a:r>
            <a:r>
              <a:rPr lang="cs-CZ" sz="2000" dirty="0">
                <a:solidFill>
                  <a:schemeClr val="tx1"/>
                </a:solidFill>
              </a:rPr>
              <a:t>(branná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                                           povinnost, placení daní apod.)</a:t>
            </a:r>
          </a:p>
          <a:p>
            <a:pPr algn="ctr"/>
            <a:r>
              <a:rPr lang="cs-CZ" sz="2000" dirty="0"/>
              <a:t>            </a:t>
            </a:r>
          </a:p>
        </p:txBody>
      </p:sp>
      <p:sp>
        <p:nvSpPr>
          <p:cNvPr id="6" name="Ovál 5"/>
          <p:cNvSpPr/>
          <p:nvPr/>
        </p:nvSpPr>
        <p:spPr>
          <a:xfrm>
            <a:off x="1706880" y="1792244"/>
            <a:ext cx="4023360" cy="39799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OBČAN EU</a:t>
            </a:r>
          </a:p>
          <a:p>
            <a:pPr algn="ctr"/>
            <a:endParaRPr lang="cs-CZ" sz="2400" dirty="0"/>
          </a:p>
          <a:p>
            <a:pPr algn="ctr"/>
            <a:r>
              <a:rPr lang="cs-CZ" sz="2400" b="1" dirty="0"/>
              <a:t>politická a jiná práva na unijní úrovni </a:t>
            </a:r>
            <a:r>
              <a:rPr lang="cs-CZ" sz="2400" dirty="0"/>
              <a:t>(volný pohyb, obecní volby a volby do EP, petiční právo apod.)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žádné povinnosti  </a:t>
            </a:r>
          </a:p>
        </p:txBody>
      </p:sp>
    </p:spTree>
    <p:extLst>
      <p:ext uri="{BB962C8B-B14F-4D97-AF65-F5344CB8AC3E}">
        <p14:creationId xmlns:p14="http://schemas.microsoft.com/office/powerpoint/2010/main" val="427663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BDDC9"/>
          </a:solidFill>
        </p:spPr>
        <p:txBody>
          <a:bodyPr>
            <a:normAutofit/>
          </a:bodyPr>
          <a:lstStyle/>
          <a:p>
            <a:pPr algn="ctr"/>
            <a:r>
              <a:rPr lang="pl-PL" sz="3600">
                <a:latin typeface="Arial" panose="020B0604020202020204" pitchFamily="34" charset="0"/>
                <a:cs typeface="Arial" panose="020B0604020202020204" pitchFamily="34" charset="0"/>
              </a:rPr>
              <a:t>Závěr: </a:t>
            </a:r>
            <a:r>
              <a:rPr lang="cs-CZ" sz="3600">
                <a:latin typeface="Arial" panose="020B0604020202020204" pitchFamily="34" charset="0"/>
                <a:cs typeface="Arial" panose="020B0604020202020204" pitchFamily="34" charset="0"/>
              </a:rPr>
              <a:t>Proč je tedy unijní občanství tak žádoucím a nezpochybnitelným pojmem? </a:t>
            </a:r>
            <a:endParaRPr lang="pl-PL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5"/>
            <a:ext cx="10769600" cy="4351338"/>
          </a:xfrm>
          <a:solidFill>
            <a:srgbClr val="FBDDC9"/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Práva a povinnosti státních občanů a občanů Unie </a:t>
            </a:r>
            <a:r>
              <a:rPr lang="cs-CZ" b="1" i="1" dirty="0"/>
              <a:t>nejsou v praxi identická. </a:t>
            </a:r>
          </a:p>
          <a:p>
            <a:r>
              <a:rPr lang="cs-CZ" dirty="0">
                <a:highlight>
                  <a:srgbClr val="FFFF00"/>
                </a:highlight>
              </a:rPr>
              <a:t>Unijní občanství se uplatňuje tam, kde se jedná o </a:t>
            </a:r>
            <a:r>
              <a:rPr lang="cs-CZ" b="1" i="1" dirty="0">
                <a:highlight>
                  <a:srgbClr val="FFFF00"/>
                </a:highlight>
              </a:rPr>
              <a:t>politická práva občana na unijní úrovni. </a:t>
            </a:r>
          </a:p>
          <a:p>
            <a:r>
              <a:rPr lang="cs-CZ" b="1" i="1" dirty="0"/>
              <a:t>žádné povinnosti</a:t>
            </a:r>
            <a:r>
              <a:rPr lang="cs-CZ" dirty="0"/>
              <a:t> z titulu občanství Unie</a:t>
            </a:r>
          </a:p>
          <a:p>
            <a:r>
              <a:rPr lang="cs-CZ" b="1" dirty="0">
                <a:solidFill>
                  <a:srgbClr val="C00000"/>
                </a:solidFill>
                <a:highlight>
                  <a:srgbClr val="FFFF00"/>
                </a:highlight>
              </a:rPr>
              <a:t>Naproti tomu práva nebo povinnosti státního občana vnitrostátní povahy vůbec do sféry zájmu unijního občanství nespadají </a:t>
            </a:r>
            <a:r>
              <a:rPr lang="cs-CZ" dirty="0">
                <a:highlight>
                  <a:srgbClr val="FFFF00"/>
                </a:highlight>
              </a:rPr>
              <a:t>(např. branná povinnost) </a:t>
            </a:r>
          </a:p>
          <a:p>
            <a:r>
              <a:rPr lang="cs-CZ" dirty="0"/>
              <a:t>K zavedení pojmu </a:t>
            </a:r>
            <a:r>
              <a:rPr lang="cs-CZ" b="1" dirty="0"/>
              <a:t>občanství Unie </a:t>
            </a:r>
            <a:r>
              <a:rPr lang="cs-CZ" dirty="0"/>
              <a:t>vedly </a:t>
            </a:r>
            <a:r>
              <a:rPr lang="cs-CZ" b="1" i="1" dirty="0"/>
              <a:t>politické důvody </a:t>
            </a:r>
            <a:r>
              <a:rPr lang="cs-CZ" dirty="0"/>
              <a:t>(vytváření politické unie, vytváření evropské identity). </a:t>
            </a:r>
          </a:p>
          <a:p>
            <a:r>
              <a:rPr lang="cs-CZ" u="sng" dirty="0"/>
              <a:t>Nezodpovězená otázka</a:t>
            </a:r>
            <a:r>
              <a:rPr lang="cs-CZ" dirty="0"/>
              <a:t>: zatímco státní občanství je právním vztahem mezi občanem a státem, je také unijní občanství skutečně právním vztahem mezi občanem a Unií? Nebo je to jen vztah neprávní, politický?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13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42EF5-1D7C-4DF8-A061-2C29188E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 - povaha občanství Unie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9962C-4607-4770-9DF1-92D0E4EC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občanství EU není a nemůže být skutečným občanstvím, které je vztahem mezi osobou (občanem) a jeho státem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občanství EU není přímým vztahem občan – EU (vztah je zprostředkován přes členské státy) </a:t>
            </a:r>
          </a:p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není státem</a:t>
            </a:r>
          </a:p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EU je heterogenní, není </a:t>
            </a:r>
            <a:r>
              <a:rPr lang="cs-CZ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jednotný „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démos“ (lid, národ)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154E-94B6-466B-406D-6B3F3DEF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34F2E-3FD7-0C9E-54B2-92B835C9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Členský stát: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státní příslušnost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 státní občanství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EU: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občanství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citizenship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Národnost: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češtině = něco jiného (původ, jazyk – národnostní menšina)</a:t>
            </a:r>
          </a:p>
          <a:p>
            <a:pPr marL="457200" lvl="1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příklad: český občan polské národnosti</a:t>
            </a:r>
          </a:p>
        </p:txBody>
      </p:sp>
    </p:spTree>
    <p:extLst>
      <p:ext uri="{BB962C8B-B14F-4D97-AF65-F5344CB8AC3E}">
        <p14:creationId xmlns:p14="http://schemas.microsoft.com/office/powerpoint/2010/main" val="170250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  <a:solidFill>
            <a:srgbClr val="99FF33"/>
          </a:solidFill>
        </p:spPr>
        <p:txBody>
          <a:bodyPr>
            <a:normAutofit/>
          </a:bodyPr>
          <a:lstStyle/>
          <a:p>
            <a:pPr algn="ctr"/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Zavedení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občanství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EU (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Maastricht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– 1992/1993)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5012866"/>
          </a:xfrm>
          <a:solidFill>
            <a:srgbClr val="C6F6C0"/>
          </a:solidFill>
        </p:spPr>
        <p:txBody>
          <a:bodyPr>
            <a:normAutofit fontScale="85000" lnSpcReduction="20000"/>
          </a:bodyPr>
          <a:lstStyle/>
          <a:p>
            <a:r>
              <a:rPr lang="cs-CZ" dirty="0"/>
              <a:t>Článek 20 SFEU</a:t>
            </a:r>
          </a:p>
          <a:p>
            <a:r>
              <a:rPr lang="cs-CZ" b="1" dirty="0"/>
              <a:t>1. Zavádí se občanství Unie. Každá osoba, která má státní příslušnost členského státu, je občanem Unie. </a:t>
            </a:r>
            <a:r>
              <a:rPr lang="cs-CZ" dirty="0"/>
              <a:t>Občanství Unie </a:t>
            </a:r>
            <a:r>
              <a:rPr lang="cs-CZ" dirty="0">
                <a:solidFill>
                  <a:srgbClr val="0000CC"/>
                </a:solidFill>
              </a:rPr>
              <a:t>doplňuje</a:t>
            </a:r>
            <a:r>
              <a:rPr lang="cs-CZ" dirty="0"/>
              <a:t> občanství členského státu, nenahrazuje je.   </a:t>
            </a:r>
            <a:r>
              <a:rPr lang="cs-CZ" dirty="0">
                <a:solidFill>
                  <a:srgbClr val="0000CC"/>
                </a:solidFill>
              </a:rPr>
              <a:t>(V čem je doplňuje ??)</a:t>
            </a:r>
          </a:p>
          <a:p>
            <a:r>
              <a:rPr lang="pl-PL" dirty="0"/>
              <a:t>TEDY PLATÍ:</a:t>
            </a:r>
          </a:p>
          <a:p>
            <a:r>
              <a:rPr lang="pl-PL" dirty="0" err="1"/>
              <a:t>Příslušník</a:t>
            </a:r>
            <a:r>
              <a:rPr lang="pl-PL" dirty="0"/>
              <a:t> (</a:t>
            </a:r>
            <a:r>
              <a:rPr lang="pl-PL" dirty="0" err="1"/>
              <a:t>občan</a:t>
            </a:r>
            <a:r>
              <a:rPr lang="pl-PL" dirty="0"/>
              <a:t>) </a:t>
            </a:r>
            <a:r>
              <a:rPr lang="pl-PL" dirty="0" err="1"/>
              <a:t>členského</a:t>
            </a:r>
            <a:r>
              <a:rPr lang="pl-PL" dirty="0"/>
              <a:t> </a:t>
            </a:r>
            <a:r>
              <a:rPr lang="pl-PL" dirty="0" err="1"/>
              <a:t>státu</a:t>
            </a:r>
            <a:r>
              <a:rPr lang="pl-PL" dirty="0"/>
              <a:t> = </a:t>
            </a:r>
            <a:r>
              <a:rPr lang="pl-PL" dirty="0" err="1"/>
              <a:t>občan</a:t>
            </a:r>
            <a:r>
              <a:rPr lang="pl-PL" dirty="0"/>
              <a:t> Unie</a:t>
            </a:r>
          </a:p>
          <a:p>
            <a:r>
              <a:rPr lang="pl-PL" dirty="0" err="1"/>
              <a:t>Občan</a:t>
            </a:r>
            <a:r>
              <a:rPr lang="pl-PL" dirty="0"/>
              <a:t> Unie = </a:t>
            </a:r>
            <a:r>
              <a:rPr lang="pl-PL" dirty="0" err="1"/>
              <a:t>příslušník</a:t>
            </a:r>
            <a:r>
              <a:rPr lang="pl-PL" dirty="0"/>
              <a:t> (</a:t>
            </a:r>
            <a:r>
              <a:rPr lang="pl-PL" dirty="0" err="1"/>
              <a:t>občan</a:t>
            </a:r>
            <a:r>
              <a:rPr lang="pl-PL" dirty="0"/>
              <a:t>) </a:t>
            </a:r>
            <a:r>
              <a:rPr lang="pl-PL" dirty="0" err="1"/>
              <a:t>některého</a:t>
            </a:r>
            <a:r>
              <a:rPr lang="pl-PL" dirty="0"/>
              <a:t> </a:t>
            </a:r>
            <a:r>
              <a:rPr lang="pl-PL" dirty="0" err="1"/>
              <a:t>členského</a:t>
            </a:r>
            <a:r>
              <a:rPr lang="pl-PL" dirty="0"/>
              <a:t> </a:t>
            </a:r>
            <a:r>
              <a:rPr lang="pl-PL" dirty="0" err="1"/>
              <a:t>státu</a:t>
            </a:r>
            <a:endParaRPr lang="pl-PL" dirty="0"/>
          </a:p>
          <a:p>
            <a:r>
              <a:rPr lang="pl-PL" dirty="0" err="1"/>
              <a:t>Všichni</a:t>
            </a:r>
            <a:r>
              <a:rPr lang="pl-PL" dirty="0"/>
              <a:t> </a:t>
            </a:r>
            <a:r>
              <a:rPr lang="pl-PL" dirty="0" err="1"/>
              <a:t>občané</a:t>
            </a:r>
            <a:r>
              <a:rPr lang="pl-PL" dirty="0"/>
              <a:t> </a:t>
            </a:r>
            <a:r>
              <a:rPr lang="pl-PL" dirty="0" err="1"/>
              <a:t>členských</a:t>
            </a:r>
            <a:r>
              <a:rPr lang="pl-PL" dirty="0"/>
              <a:t> </a:t>
            </a:r>
            <a:r>
              <a:rPr lang="pl-PL" dirty="0" err="1"/>
              <a:t>států</a:t>
            </a:r>
            <a:r>
              <a:rPr lang="pl-PL" dirty="0"/>
              <a:t> </a:t>
            </a:r>
            <a:r>
              <a:rPr lang="pl-PL" dirty="0" err="1"/>
              <a:t>jsou</a:t>
            </a:r>
            <a:r>
              <a:rPr lang="pl-PL" dirty="0"/>
              <a:t> </a:t>
            </a:r>
            <a:r>
              <a:rPr lang="pl-PL" dirty="0" err="1"/>
              <a:t>občany</a:t>
            </a:r>
            <a:r>
              <a:rPr lang="pl-PL" dirty="0"/>
              <a:t> EU. </a:t>
            </a:r>
            <a:r>
              <a:rPr lang="pl-PL" dirty="0" err="1"/>
              <a:t>Neexistuje</a:t>
            </a:r>
            <a:r>
              <a:rPr lang="pl-PL" dirty="0"/>
              <a:t> </a:t>
            </a:r>
            <a:r>
              <a:rPr lang="pl-PL" dirty="0" err="1"/>
              <a:t>občan</a:t>
            </a:r>
            <a:r>
              <a:rPr lang="pl-PL" dirty="0"/>
              <a:t> </a:t>
            </a:r>
            <a:r>
              <a:rPr lang="pl-PL" dirty="0" err="1"/>
              <a:t>členského</a:t>
            </a:r>
            <a:r>
              <a:rPr lang="pl-PL" dirty="0"/>
              <a:t> </a:t>
            </a:r>
            <a:r>
              <a:rPr lang="pl-PL" dirty="0" err="1"/>
              <a:t>státu</a:t>
            </a:r>
            <a:r>
              <a:rPr lang="pl-PL" dirty="0"/>
              <a:t>, </a:t>
            </a:r>
            <a:r>
              <a:rPr lang="pl-PL" dirty="0" err="1"/>
              <a:t>který</a:t>
            </a:r>
            <a:r>
              <a:rPr lang="pl-PL" dirty="0"/>
              <a:t> by </a:t>
            </a:r>
            <a:r>
              <a:rPr lang="pl-PL" dirty="0" err="1"/>
              <a:t>nebyl</a:t>
            </a:r>
            <a:r>
              <a:rPr lang="pl-PL" dirty="0"/>
              <a:t> </a:t>
            </a:r>
            <a:r>
              <a:rPr lang="pl-PL" dirty="0" err="1"/>
              <a:t>občanem</a:t>
            </a:r>
            <a:r>
              <a:rPr lang="pl-PL" dirty="0"/>
              <a:t> Unie. </a:t>
            </a:r>
            <a:r>
              <a:rPr lang="pl-PL" dirty="0" err="1"/>
              <a:t>Všichni</a:t>
            </a:r>
            <a:r>
              <a:rPr lang="pl-PL" dirty="0"/>
              <a:t> </a:t>
            </a:r>
            <a:r>
              <a:rPr lang="pl-PL" dirty="0" err="1"/>
              <a:t>občané</a:t>
            </a:r>
            <a:r>
              <a:rPr lang="pl-PL" dirty="0"/>
              <a:t> Unie </a:t>
            </a:r>
            <a:r>
              <a:rPr lang="pl-PL" dirty="0" err="1"/>
              <a:t>jsou</a:t>
            </a:r>
            <a:r>
              <a:rPr lang="pl-PL" dirty="0"/>
              <a:t> </a:t>
            </a:r>
            <a:r>
              <a:rPr lang="pl-PL" dirty="0" err="1"/>
              <a:t>občany</a:t>
            </a:r>
            <a:r>
              <a:rPr lang="pl-PL" dirty="0"/>
              <a:t> </a:t>
            </a:r>
            <a:r>
              <a:rPr lang="pl-PL" dirty="0" err="1"/>
              <a:t>některého</a:t>
            </a:r>
            <a:r>
              <a:rPr lang="pl-PL" dirty="0"/>
              <a:t> </a:t>
            </a:r>
            <a:r>
              <a:rPr lang="pl-PL" dirty="0" err="1"/>
              <a:t>členského</a:t>
            </a:r>
            <a:r>
              <a:rPr lang="pl-PL" dirty="0"/>
              <a:t> </a:t>
            </a:r>
            <a:r>
              <a:rPr lang="pl-PL" dirty="0" err="1"/>
              <a:t>státu</a:t>
            </a:r>
            <a:r>
              <a:rPr lang="pl-PL" dirty="0"/>
              <a:t>. </a:t>
            </a:r>
            <a:r>
              <a:rPr lang="pl-PL" dirty="0" err="1"/>
              <a:t>Nemůže</a:t>
            </a:r>
            <a:r>
              <a:rPr lang="pl-PL" dirty="0"/>
              <a:t> </a:t>
            </a:r>
            <a:r>
              <a:rPr lang="pl-PL" dirty="0" err="1"/>
              <a:t>existovat</a:t>
            </a:r>
            <a:r>
              <a:rPr lang="pl-PL" dirty="0"/>
              <a:t> </a:t>
            </a:r>
            <a:r>
              <a:rPr lang="pl-PL" dirty="0" err="1"/>
              <a:t>občan</a:t>
            </a:r>
            <a:r>
              <a:rPr lang="pl-PL" dirty="0"/>
              <a:t> Unie, </a:t>
            </a:r>
            <a:r>
              <a:rPr lang="pl-PL" dirty="0" err="1"/>
              <a:t>který</a:t>
            </a:r>
            <a:r>
              <a:rPr lang="pl-PL" dirty="0"/>
              <a:t> by </a:t>
            </a:r>
            <a:r>
              <a:rPr lang="pl-PL" dirty="0" err="1"/>
              <a:t>nebyl</a:t>
            </a:r>
            <a:r>
              <a:rPr lang="pl-PL" dirty="0"/>
              <a:t> </a:t>
            </a:r>
            <a:r>
              <a:rPr lang="pl-PL" dirty="0" err="1"/>
              <a:t>občanem</a:t>
            </a:r>
            <a:r>
              <a:rPr lang="pl-PL" dirty="0"/>
              <a:t> </a:t>
            </a:r>
            <a:r>
              <a:rPr lang="pl-PL" dirty="0" err="1"/>
              <a:t>členského</a:t>
            </a:r>
            <a:r>
              <a:rPr lang="pl-PL" dirty="0"/>
              <a:t> </a:t>
            </a:r>
            <a:r>
              <a:rPr lang="pl-PL" dirty="0" err="1"/>
              <a:t>státu</a:t>
            </a:r>
            <a:r>
              <a:rPr lang="pl-PL" dirty="0"/>
              <a:t>. </a:t>
            </a:r>
            <a:r>
              <a:rPr lang="pl-PL" dirty="0" err="1">
                <a:highlight>
                  <a:srgbClr val="FFFF00"/>
                </a:highlight>
              </a:rPr>
              <a:t>Množina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občanů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členských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států</a:t>
            </a:r>
            <a:r>
              <a:rPr lang="pl-PL" dirty="0">
                <a:highlight>
                  <a:srgbClr val="FFFF00"/>
                </a:highlight>
              </a:rPr>
              <a:t> je </a:t>
            </a:r>
            <a:r>
              <a:rPr lang="pl-PL" dirty="0" err="1">
                <a:highlight>
                  <a:srgbClr val="FFFF00"/>
                </a:highlight>
              </a:rPr>
              <a:t>identická</a:t>
            </a:r>
            <a:r>
              <a:rPr lang="pl-PL" dirty="0">
                <a:highlight>
                  <a:srgbClr val="FFFF00"/>
                </a:highlight>
              </a:rPr>
              <a:t> s </a:t>
            </a:r>
            <a:r>
              <a:rPr lang="cs-CZ" dirty="0">
                <a:highlight>
                  <a:srgbClr val="FFFF00"/>
                </a:highlight>
              </a:rPr>
              <a:t>množinou</a:t>
            </a:r>
            <a:r>
              <a:rPr lang="pl-PL" dirty="0">
                <a:highlight>
                  <a:srgbClr val="FFFF00"/>
                </a:highlight>
              </a:rPr>
              <a:t> </a:t>
            </a:r>
            <a:r>
              <a:rPr lang="pl-PL" dirty="0" err="1">
                <a:highlight>
                  <a:srgbClr val="FFFF00"/>
                </a:highlight>
              </a:rPr>
              <a:t>občanů</a:t>
            </a:r>
            <a:r>
              <a:rPr lang="pl-PL" dirty="0">
                <a:highlight>
                  <a:srgbClr val="FFFF00"/>
                </a:highlight>
              </a:rPr>
              <a:t> EU.</a:t>
            </a:r>
          </a:p>
          <a:p>
            <a:r>
              <a:rPr lang="pl-PL" dirty="0"/>
              <a:t>JE TEDY VĚCNÝ (OBSAHOVÝ) ROZDÍL MEZI OBČANEM ČLENSKÉHO STÁTU A OBČANEM UNIE (A NAOPAK) ?? NEBO </a:t>
            </a:r>
            <a:r>
              <a:rPr lang="pl-PL" b="1" dirty="0"/>
              <a:t>JE OBČANSTVÍ UNIE JEN POLITICKÝM POJMEM ?</a:t>
            </a:r>
          </a:p>
        </p:txBody>
      </p:sp>
    </p:spTree>
    <p:extLst>
      <p:ext uri="{BB962C8B-B14F-4D97-AF65-F5344CB8AC3E}">
        <p14:creationId xmlns:p14="http://schemas.microsoft.com/office/powerpoint/2010/main" val="284459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9BCA7-6366-4E75-8DC6-0D4DF453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latin typeface="Arial Narrow" panose="020B0606020202030204" pitchFamily="34" charset="0"/>
                <a:cs typeface="Arial" panose="020B0604020202020204" pitchFamily="34" charset="0"/>
              </a:rPr>
              <a:t>Občanky a občané             Občanky a občané EU</a:t>
            </a:r>
            <a:br>
              <a:rPr lang="cs-CZ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>
                <a:latin typeface="Arial Narrow" panose="020B0606020202030204" pitchFamily="34" charset="0"/>
                <a:cs typeface="Arial" panose="020B0604020202020204" pitchFamily="34" charset="0"/>
              </a:rPr>
              <a:t>členských států EU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AFD529B-2B1E-4179-A39D-B57D5FA4F2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0069"/>
            <a:ext cx="5181600" cy="3886200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C435FC3-8E75-4B14-B5F4-36EC454F0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20069"/>
            <a:ext cx="5181600" cy="38862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FD14A1-6F2A-4DAA-BF18-41FB9AE079B2}"/>
              </a:ext>
            </a:extLst>
          </p:cNvPr>
          <p:cNvSpPr txBox="1"/>
          <p:nvPr/>
        </p:nvSpPr>
        <p:spPr>
          <a:xfrm>
            <a:off x="1719264" y="5962650"/>
            <a:ext cx="890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 Místo: Tatranská magistrála, Vysoké Tatry, Slovenská republika, EU</a:t>
            </a:r>
          </a:p>
        </p:txBody>
      </p:sp>
    </p:spTree>
    <p:extLst>
      <p:ext uri="{BB962C8B-B14F-4D97-AF65-F5344CB8AC3E}">
        <p14:creationId xmlns:p14="http://schemas.microsoft.com/office/powerpoint/2010/main" val="6093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31"/>
            <a:ext cx="10515600" cy="916919"/>
          </a:xfrm>
          <a:solidFill>
            <a:srgbClr val="99FF33"/>
          </a:solidFill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1">
                <a:latin typeface="Arial" panose="020B0604020202020204" pitchFamily="34" charset="0"/>
                <a:cs typeface="Arial" panose="020B0604020202020204" pitchFamily="34" charset="0"/>
              </a:rPr>
              <a:t>občanů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5182548"/>
          </a:xfrm>
          <a:solidFill>
            <a:srgbClr val="C6F6C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Obsah občanství EU: </a:t>
            </a:r>
            <a:r>
              <a:rPr lang="cs-CZ" dirty="0"/>
              <a:t>Občané Unie mají </a:t>
            </a:r>
            <a:r>
              <a:rPr lang="cs-CZ" b="1" dirty="0"/>
              <a:t>práva </a:t>
            </a:r>
            <a:r>
              <a:rPr lang="cs-CZ" b="1" u="sng" dirty="0">
                <a:solidFill>
                  <a:srgbClr val="0070C0"/>
                </a:solidFill>
              </a:rPr>
              <a:t>a povinnosti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/>
              <a:t>stanovené Smlouvami.</a:t>
            </a:r>
            <a:r>
              <a:rPr lang="cs-CZ" dirty="0"/>
              <a:t> Mají </a:t>
            </a:r>
            <a:r>
              <a:rPr lang="cs-CZ" dirty="0">
                <a:solidFill>
                  <a:srgbClr val="0070C0"/>
                </a:solidFill>
              </a:rPr>
              <a:t>mimo jiné:</a:t>
            </a:r>
          </a:p>
          <a:p>
            <a:pPr marL="0" indent="0">
              <a:buNone/>
            </a:pPr>
            <a:r>
              <a:rPr lang="cs-CZ" dirty="0"/>
              <a:t>( toto je jen  p ř e h l e d  - dále rozvedeno) </a:t>
            </a:r>
          </a:p>
          <a:p>
            <a:r>
              <a:rPr lang="cs-CZ" b="1" dirty="0"/>
              <a:t>a) </a:t>
            </a:r>
            <a:r>
              <a:rPr lang="cs-CZ" dirty="0"/>
              <a:t>právo svobodně se </a:t>
            </a:r>
            <a:r>
              <a:rPr lang="cs-CZ" b="1" i="1" dirty="0">
                <a:solidFill>
                  <a:srgbClr val="0070C0"/>
                </a:solidFill>
              </a:rPr>
              <a:t>pohybovat a pobývat </a:t>
            </a:r>
            <a:r>
              <a:rPr lang="cs-CZ" dirty="0"/>
              <a:t>na území členských států;</a:t>
            </a:r>
          </a:p>
          <a:p>
            <a:r>
              <a:rPr lang="cs-CZ" b="1" dirty="0"/>
              <a:t>b) </a:t>
            </a:r>
            <a:r>
              <a:rPr lang="cs-CZ" dirty="0"/>
              <a:t>právo </a:t>
            </a:r>
            <a:r>
              <a:rPr lang="cs-CZ" b="1" i="1" dirty="0">
                <a:solidFill>
                  <a:schemeClr val="accent1"/>
                </a:solidFill>
              </a:rPr>
              <a:t>volit a být volen </a:t>
            </a:r>
            <a:r>
              <a:rPr lang="cs-CZ" dirty="0"/>
              <a:t>ve volbách do Evropského parlamentu a v obecních volbách podle státu </a:t>
            </a:r>
            <a:r>
              <a:rPr lang="cs-CZ" b="1" i="1" dirty="0">
                <a:solidFill>
                  <a:srgbClr val="0070C0"/>
                </a:solidFill>
              </a:rPr>
              <a:t>bydliště </a:t>
            </a:r>
            <a:r>
              <a:rPr lang="cs-CZ" b="1" i="1" dirty="0"/>
              <a:t>(nikoli podle státu národního občanství);</a:t>
            </a:r>
          </a:p>
          <a:p>
            <a:r>
              <a:rPr lang="cs-CZ" b="1" dirty="0"/>
              <a:t>c) </a:t>
            </a:r>
            <a:r>
              <a:rPr lang="cs-CZ" dirty="0"/>
              <a:t>právo na diplomatickou a </a:t>
            </a:r>
            <a:r>
              <a:rPr lang="cs-CZ" b="1" i="1" dirty="0">
                <a:solidFill>
                  <a:schemeClr val="accent1"/>
                </a:solidFill>
              </a:rPr>
              <a:t>konzulární ochranu;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            (tato práva (a – c) garantují členské státy, nikoli EU)     </a:t>
            </a:r>
          </a:p>
          <a:p>
            <a:r>
              <a:rPr lang="cs-CZ" b="1" dirty="0"/>
              <a:t>d) </a:t>
            </a:r>
            <a:r>
              <a:rPr lang="cs-CZ" b="1" i="1" dirty="0">
                <a:solidFill>
                  <a:srgbClr val="0000CC"/>
                </a:solidFill>
              </a:rPr>
              <a:t>politická práva vůči orgánům EU.  </a:t>
            </a:r>
            <a:r>
              <a:rPr lang="cs-CZ" b="1" dirty="0">
                <a:solidFill>
                  <a:srgbClr val="FF0000"/>
                </a:solidFill>
              </a:rPr>
              <a:t>(garantuje EU)</a:t>
            </a:r>
          </a:p>
          <a:p>
            <a:r>
              <a:rPr lang="cs-CZ" dirty="0"/>
              <a:t>MEZE PRÁV: Tato práva se vykonávají </a:t>
            </a:r>
            <a:r>
              <a:rPr lang="cs-CZ" b="1" dirty="0"/>
              <a:t>za podmínek a v mezích </a:t>
            </a:r>
            <a:r>
              <a:rPr lang="cs-CZ" dirty="0"/>
              <a:t>stanovených Smlouvami a opatřeními přijatými na jejich základě (např. směrnice).</a:t>
            </a:r>
          </a:p>
          <a:p>
            <a:r>
              <a:rPr lang="cs-CZ" b="1" dirty="0">
                <a:solidFill>
                  <a:srgbClr val="C00000"/>
                </a:solidFill>
              </a:rPr>
              <a:t>Žádné povinnosti občané EU nemají (zatím).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378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2590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Volební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právo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občana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EU (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aktivní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pasivní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971"/>
            <a:ext cx="10515600" cy="44989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Článek 22 SFEU</a:t>
            </a:r>
          </a:p>
          <a:p>
            <a:r>
              <a:rPr lang="cs-CZ" dirty="0"/>
              <a:t>Každý </a:t>
            </a:r>
            <a:r>
              <a:rPr lang="cs-CZ" dirty="0">
                <a:solidFill>
                  <a:srgbClr val="C00000"/>
                </a:solidFill>
              </a:rPr>
              <a:t>občan</a:t>
            </a:r>
            <a:r>
              <a:rPr lang="cs-CZ" dirty="0"/>
              <a:t> Unie mající bydliště v členském státě, jehož není státním </a:t>
            </a:r>
            <a:r>
              <a:rPr lang="cs-CZ" dirty="0">
                <a:solidFill>
                  <a:srgbClr val="C00000"/>
                </a:solidFill>
              </a:rPr>
              <a:t>příslušníkem, </a:t>
            </a:r>
            <a:r>
              <a:rPr lang="cs-CZ" dirty="0"/>
              <a:t>má právo volit a být volen </a:t>
            </a:r>
            <a:r>
              <a:rPr lang="cs-CZ" b="1" dirty="0"/>
              <a:t>(1) do </a:t>
            </a:r>
            <a:r>
              <a:rPr lang="cs-CZ" b="1" u="sng" dirty="0"/>
              <a:t>Evropského parlamentu</a:t>
            </a:r>
            <a:r>
              <a:rPr lang="cs-CZ" b="1" dirty="0"/>
              <a:t> a (2) v </a:t>
            </a:r>
            <a:r>
              <a:rPr lang="cs-CZ" b="1" u="sng" dirty="0"/>
              <a:t>obecních volbách</a:t>
            </a:r>
            <a:r>
              <a:rPr lang="cs-CZ" b="1" dirty="0"/>
              <a:t> v členském státě, v němž má bydliště,</a:t>
            </a:r>
            <a:r>
              <a:rPr lang="cs-CZ" dirty="0"/>
              <a:t> za stejných podmínek jako státní příslušníci tohoto státu. </a:t>
            </a:r>
          </a:p>
          <a:p>
            <a:r>
              <a:rPr lang="cs-CZ" dirty="0">
                <a:solidFill>
                  <a:srgbClr val="0000CC"/>
                </a:solidFill>
              </a:rPr>
              <a:t>ČR: ten, kdo v den voleb v </a:t>
            </a:r>
            <a:r>
              <a:rPr lang="cs-CZ" dirty="0">
                <a:solidFill>
                  <a:srgbClr val="0000CC"/>
                </a:solidFill>
                <a:cs typeface="Arial" panose="020B0604020202020204" pitchFamily="34" charset="0"/>
              </a:rPr>
              <a:t>obci, městě nebo hl. m. Praze </a:t>
            </a:r>
            <a:r>
              <a:rPr lang="cs-CZ" b="0" i="0" dirty="0">
                <a:solidFill>
                  <a:srgbClr val="4F4F4F"/>
                </a:solidFill>
                <a:effectLst/>
                <a:cs typeface="Arial" panose="020B0604020202020204" pitchFamily="34" charset="0"/>
              </a:rPr>
              <a:t>má povolení k trvalému pobytu nebo potvrzení o přechodném pobytu / osvědčení o registraci). </a:t>
            </a:r>
            <a:r>
              <a:rPr lang="cs-CZ" dirty="0">
                <a:solidFill>
                  <a:srgbClr val="0000CC"/>
                </a:solidFill>
                <a:cs typeface="Arial" panose="020B0604020202020204" pitchFamily="34" charset="0"/>
              </a:rPr>
              <a:t>Musí </a:t>
            </a:r>
            <a:r>
              <a:rPr lang="cs-CZ" dirty="0">
                <a:solidFill>
                  <a:srgbClr val="0000CC"/>
                </a:solidFill>
              </a:rPr>
              <a:t>být zapsán do dodatku seznamu voličů. </a:t>
            </a:r>
          </a:p>
          <a:p>
            <a:r>
              <a:rPr lang="cs-CZ" b="1" i="1" dirty="0">
                <a:solidFill>
                  <a:srgbClr val="0000CC"/>
                </a:solidFill>
              </a:rPr>
              <a:t>Volby do EP: Unijní úprava neexistuje. </a:t>
            </a:r>
            <a:r>
              <a:rPr lang="cs-CZ" dirty="0">
                <a:solidFill>
                  <a:srgbClr val="0000CC"/>
                </a:solidFill>
              </a:rPr>
              <a:t>ČR: stejné podmínky jako pro obecní volby. Volí se místní kandidáti na europoslance. </a:t>
            </a:r>
          </a:p>
          <a:p>
            <a:r>
              <a:rPr lang="cs-CZ" dirty="0"/>
              <a:t>Jiných národních voleb se občané jiných států EU účastnit nemohou.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19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</p:spPr>
        <p:txBody>
          <a:bodyPr/>
          <a:lstStyle/>
          <a:p>
            <a:pPr algn="ctr"/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Konzulární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ochrana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6F6C0"/>
          </a:solidFill>
        </p:spPr>
        <p:txBody>
          <a:bodyPr>
            <a:normAutofit/>
          </a:bodyPr>
          <a:lstStyle/>
          <a:p>
            <a:r>
              <a:rPr lang="cs-CZ"/>
              <a:t>Článek 23</a:t>
            </a:r>
          </a:p>
          <a:p>
            <a:r>
              <a:rPr lang="cs-CZ"/>
              <a:t>Každý občan Unie má na území třetí země, kde členský stát, jehož je občan státním příslušníkem, </a:t>
            </a:r>
            <a:r>
              <a:rPr lang="cs-CZ" b="1"/>
              <a:t>nemá své zastoupení, </a:t>
            </a:r>
            <a:r>
              <a:rPr lang="cs-CZ"/>
              <a:t>právo na diplomatickou nebo konzulární ochranu kterýmkoli členským státem za stejných podmínek jako státní příslušníci tohoto státu. </a:t>
            </a:r>
          </a:p>
          <a:p>
            <a:endParaRPr lang="cs-CZ"/>
          </a:p>
          <a:p>
            <a:r>
              <a:rPr lang="cs-CZ"/>
              <a:t>Diplomatická ochrana: stát přebírá nárok jednotlivce vůči jinému státu</a:t>
            </a:r>
          </a:p>
          <a:p>
            <a:r>
              <a:rPr lang="cs-CZ"/>
              <a:t>Konzulární ochrana: běžné situace (např. ztráta cestovních dokladů)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22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</p:spPr>
        <p:txBody>
          <a:bodyPr/>
          <a:lstStyle/>
          <a:p>
            <a:pPr algn="ctr"/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Politická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práva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občanů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6F6C0"/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Článek 24</a:t>
            </a:r>
          </a:p>
          <a:p>
            <a:r>
              <a:rPr lang="cs-CZ" b="1" dirty="0">
                <a:solidFill>
                  <a:srgbClr val="C00000"/>
                </a:solidFill>
              </a:rPr>
              <a:t>Občanská iniciativa </a:t>
            </a:r>
            <a:r>
              <a:rPr lang="cs-CZ" dirty="0"/>
              <a:t>k předložení legislativního návrhu Komisí – nejméně 1 mil. žadatelů ze 7 zemí. Minimálně využíváno, bezvýznamné. </a:t>
            </a:r>
          </a:p>
          <a:p>
            <a:r>
              <a:rPr lang="cs-CZ" dirty="0"/>
              <a:t>Každý občan Unie má </a:t>
            </a:r>
            <a:r>
              <a:rPr lang="cs-CZ" b="1" dirty="0">
                <a:solidFill>
                  <a:srgbClr val="C00000"/>
                </a:solidFill>
              </a:rPr>
              <a:t>petiční právo </a:t>
            </a:r>
            <a:r>
              <a:rPr lang="cs-CZ" dirty="0"/>
              <a:t>k Evropskému parlamentu (čl. 227), </a:t>
            </a:r>
            <a:r>
              <a:rPr lang="cs-CZ" dirty="0">
                <a:solidFill>
                  <a:srgbClr val="0070C0"/>
                </a:solidFill>
              </a:rPr>
              <a:t>a to ve věci, která spadá do oblasti činností Unie a která se ho přímo dotýká.</a:t>
            </a:r>
          </a:p>
          <a:p>
            <a:r>
              <a:rPr lang="cs-CZ" dirty="0"/>
              <a:t>Každý občan Unie se může obracet na </a:t>
            </a:r>
            <a:r>
              <a:rPr lang="cs-CZ" b="1" dirty="0">
                <a:solidFill>
                  <a:srgbClr val="C00000"/>
                </a:solidFill>
              </a:rPr>
              <a:t>veřejného ochránce práv </a:t>
            </a:r>
            <a:r>
              <a:rPr lang="cs-CZ" dirty="0"/>
              <a:t>ustanoveného podle čl. 228. </a:t>
            </a:r>
            <a:r>
              <a:rPr lang="cs-CZ" dirty="0">
                <a:solidFill>
                  <a:srgbClr val="0070C0"/>
                </a:solidFill>
              </a:rPr>
              <a:t>Stížnosti se musí týkat případů nesprávného úředního postupu orgánů, institucí nebo jiných subjektů Unie.</a:t>
            </a:r>
          </a:p>
          <a:p>
            <a:r>
              <a:rPr lang="cs-CZ" dirty="0"/>
              <a:t>Každý občan Unie se může </a:t>
            </a:r>
            <a:r>
              <a:rPr lang="cs-CZ" b="1" dirty="0">
                <a:solidFill>
                  <a:srgbClr val="C00000"/>
                </a:solidFill>
              </a:rPr>
              <a:t>písemně obracet v jednom z jazyků </a:t>
            </a:r>
            <a:r>
              <a:rPr lang="cs-CZ" dirty="0"/>
              <a:t>EU (úřední jazyky EU – 24) na každý z hlavních orgánů a má právo obdržet </a:t>
            </a:r>
            <a:r>
              <a:rPr lang="cs-CZ" b="1" dirty="0">
                <a:solidFill>
                  <a:srgbClr val="C00000"/>
                </a:solidFill>
              </a:rPr>
              <a:t>odpověď ve stejném jazyce.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59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F975-F0DB-4447-98D0-C8B3114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297"/>
            <a:ext cx="10515600" cy="2293454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Zákaz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diskriminace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(1) podle </a:t>
            </a:r>
            <a:r>
              <a:rPr lang="pl-PL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příslušnosti</a:t>
            </a:r>
            <a:r>
              <a:rPr lang="pl-PL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    ....................................................... 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700" dirty="0" err="1">
                <a:latin typeface="Arial" panose="020B0604020202020204" pitchFamily="34" charset="0"/>
                <a:cs typeface="Arial" panose="020B0604020202020204" pitchFamily="34" charset="0"/>
              </a:rPr>
              <a:t>národního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dirty="0" err="1">
                <a:latin typeface="Arial" panose="020B0604020202020204" pitchFamily="34" charset="0"/>
                <a:cs typeface="Arial" panose="020B0604020202020204" pitchFamily="34" charset="0"/>
              </a:rPr>
              <a:t>občanství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............................................(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(2) podle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kritérií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 19 SFEU)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548A4-90CA-408A-8CAA-FA8DD48F1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  <a:solidFill>
            <a:srgbClr val="C6F6C0"/>
          </a:solidFill>
        </p:spPr>
        <p:txBody>
          <a:bodyPr/>
          <a:lstStyle/>
          <a:p>
            <a:pPr marL="0" indent="0">
              <a:buNone/>
            </a:pPr>
            <a:endParaRPr lang="pl-PL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87E8AC9-322B-49C2-AEF6-5AC566E5FDEE}"/>
              </a:ext>
            </a:extLst>
          </p:cNvPr>
          <p:cNvSpPr txBox="1">
            <a:spLocks/>
          </p:cNvSpPr>
          <p:nvPr/>
        </p:nvSpPr>
        <p:spPr>
          <a:xfrm>
            <a:off x="838200" y="2743200"/>
            <a:ext cx="10515600" cy="3749675"/>
          </a:xfrm>
          <a:prstGeom prst="rect">
            <a:avLst/>
          </a:prstGeom>
          <a:solidFill>
            <a:srgbClr val="C6F6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/>
              <a:t>Článek 19 SFEU</a:t>
            </a:r>
          </a:p>
          <a:p>
            <a:r>
              <a:rPr lang="cs-CZ" dirty="0"/>
              <a:t>1. … </a:t>
            </a:r>
            <a:r>
              <a:rPr lang="cs-CZ" b="1" dirty="0"/>
              <a:t>Rada může … </a:t>
            </a:r>
            <a:r>
              <a:rPr lang="cs-CZ" b="1" u="sng" dirty="0"/>
              <a:t>jednomyslně</a:t>
            </a:r>
            <a:r>
              <a:rPr lang="cs-CZ" b="1" dirty="0"/>
              <a:t> přijmout vhodná opatření k boji proti diskriminaci </a:t>
            </a:r>
            <a:r>
              <a:rPr lang="cs-CZ" dirty="0"/>
              <a:t>na základě </a:t>
            </a:r>
          </a:p>
          <a:p>
            <a:pPr lvl="1"/>
            <a:r>
              <a:rPr lang="cs-CZ" b="1" i="1" dirty="0"/>
              <a:t>pohlaví,   </a:t>
            </a:r>
          </a:p>
          <a:p>
            <a:pPr lvl="1"/>
            <a:r>
              <a:rPr lang="cs-CZ" b="1" i="1" dirty="0"/>
              <a:t>rasy nebo etnického původu, </a:t>
            </a:r>
          </a:p>
          <a:p>
            <a:pPr lvl="1"/>
            <a:r>
              <a:rPr lang="cs-CZ" b="1" i="1" dirty="0"/>
              <a:t>náboženského vyznání nebo přesvědčení, </a:t>
            </a:r>
          </a:p>
          <a:p>
            <a:pPr lvl="1"/>
            <a:r>
              <a:rPr lang="cs-CZ" b="1" i="1" dirty="0"/>
              <a:t>zdravotního postižení, věku nebo   </a:t>
            </a:r>
          </a:p>
          <a:p>
            <a:pPr lvl="1"/>
            <a:r>
              <a:rPr lang="cs-CZ" b="1" i="1" dirty="0"/>
              <a:t>sexuální orientace.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16112E4-88CF-447A-8542-34EA3325E19B}"/>
              </a:ext>
            </a:extLst>
          </p:cNvPr>
          <p:cNvCxnSpPr>
            <a:cxnSpLocks/>
          </p:cNvCxnSpPr>
          <p:nvPr/>
        </p:nvCxnSpPr>
        <p:spPr>
          <a:xfrm flipH="1">
            <a:off x="6249584" y="2310493"/>
            <a:ext cx="1045029" cy="775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18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1083</Words>
  <Application>Microsoft Office PowerPoint</Application>
  <PresentationFormat>Širokoúhlá obrazovka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Motiv Office</vt:lpstr>
      <vt:lpstr>Občanství EU </vt:lpstr>
      <vt:lpstr>Terminologie</vt:lpstr>
      <vt:lpstr>Zavedení občanství EU (Maastricht – 1992/1993)</vt:lpstr>
      <vt:lpstr>Občanky a občané             Občanky a občané EU členských států EU</vt:lpstr>
      <vt:lpstr>Práva občanů EU</vt:lpstr>
      <vt:lpstr>Volební právo občana EU (aktivní i pasivní)</vt:lpstr>
      <vt:lpstr>Konzulární ochrana</vt:lpstr>
      <vt:lpstr>Politická práva občanů EU</vt:lpstr>
      <vt:lpstr>Zákaz diskriminace v právu EU     (1) podle státní příslušnosti.........    .......................................................  (národního občanství).......................................................................        ............................................((2) podle ostatních kritérií (čl. 19 SFEU) </vt:lpstr>
      <vt:lpstr>Zákaz diskriminace podle státní příslušnosti</vt:lpstr>
      <vt:lpstr>Občan členského státu a zároveň občan EU</vt:lpstr>
      <vt:lpstr>Závěr: Proč je tedy unijní občanství tak žádoucím a nezpochybnitelným pojmem? </vt:lpstr>
      <vt:lpstr>Závěr - povaha občanství Unie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Občanství EU</dc:title>
  <dc:creator>Tyc Vladimir</dc:creator>
  <cp:lastModifiedBy>Vladimír Týč</cp:lastModifiedBy>
  <cp:revision>50</cp:revision>
  <dcterms:created xsi:type="dcterms:W3CDTF">2021-09-13T09:01:59Z</dcterms:created>
  <dcterms:modified xsi:type="dcterms:W3CDTF">2024-12-04T21:38:56Z</dcterms:modified>
</cp:coreProperties>
</file>