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87" r:id="rId3"/>
    <p:sldId id="290" r:id="rId4"/>
    <p:sldId id="289" r:id="rId5"/>
    <p:sldId id="291" r:id="rId6"/>
    <p:sldId id="292" r:id="rId7"/>
    <p:sldId id="288" r:id="rId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00DBD6"/>
    <a:srgbClr val="00FFFF"/>
    <a:srgbClr val="CCFFFF"/>
    <a:srgbClr val="99FFCC"/>
    <a:srgbClr val="FFFF99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CBB23F60-2F6D-4493-ACC0-1FC2E4660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3D13BDF4-087D-4F03-AED0-A5287B29B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DC99A7FE-3F4C-432F-8BCF-42BCF67ED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B97E8F42-473D-4F98-BE5E-5EC5F6888D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1A53FFA3-C32B-42F0-8F33-ECA0A76DF9F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5B763D15-07C7-458D-B0C5-EAFDBEC93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55D6433-AFBD-4E49-9C6D-2B03BF237D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D3B5E927-D04B-46EF-B279-239ACF4197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B8BCFB5-9D72-46A2-9EB3-F9E6CB0CF1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123BC5-CC23-40E1-AF8E-9EB7CB03CE8F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A7BE6C3D-ACDB-4F17-9409-25CF65E7D4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2EAC163A-8AF8-4C91-A0AA-B2572446C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BA105B-6BA6-445C-9FB2-C950232657A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01C2E-4BD9-40A5-9280-319D4C092A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724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06F9F0-B8B7-4F1A-9552-4B7AF34FA3B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A0DE7-9FC3-4AD5-8D8F-597602D34D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507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BA1E4B-7754-4E40-80CD-373CA5AE1A7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13CAA-31E1-4809-A351-BBD8562917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983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34BE00-275B-4551-970E-2DDD4C057EA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6026-ECE1-4E85-B28F-C495462A95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185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E4DFAF-DAA2-450A-A0B3-58D6E51EEF1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2AA03-CE20-4439-83AF-E8553AF7D3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101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E5AF11-F105-4B5A-8761-373BBD61AFE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0577B-9783-49E1-879E-AE5E6C151C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382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460DACE-7E09-4124-A565-73FDDDEFA75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6D346-829C-4C78-8559-469C85F21D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388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659496-1643-4BA4-BD79-6E7E1B35CAB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30675-0327-4945-AF49-3816B4AD15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770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85391A4-496F-4DC2-A8B2-9E5919E8614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6FA0-D3FC-46C4-A67B-989308F41D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868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DA4AA1-2FB0-4EC1-AE4A-83B059B73BC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3E42-D8F1-47A1-AFCF-6C4908EA17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262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A679A9-45CF-4744-9633-E874E17B6C2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AD9DA-ADE3-4FD3-8792-BDD87D1FE1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447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C85EFEB-55D9-45A8-B538-27E24956F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14E461F4-452A-4E5D-92D5-AE9A01A79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A4E171A7-4E51-4107-9BEA-E9E3798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A465E193-2B05-4440-8C30-7B130114F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C49CB3D2-7FCB-4494-A32F-D28F60E695E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B78BFAF1-964C-45D2-A7A6-9A682C5378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BB72DE45-BB85-46FE-B6A4-DE9B43FB2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92696"/>
            <a:ext cx="7772400" cy="254771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FFFF99"/>
                </a:solidFill>
              </a:rPr>
              <a:t>Dobrý přehled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FFFF99"/>
                </a:solidFill>
              </a:rPr>
              <a:t>hlavních typů řízení před Soudním dvorem EU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4DACF8B7-6D0A-4322-BB6C-094A704E4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17591"/>
            <a:ext cx="7772400" cy="283559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dirty="0"/>
          </a:p>
          <a:p>
            <a:pPr eaLnBrk="1" hangingPunct="1">
              <a:buClrTx/>
              <a:buFontTx/>
              <a:buNone/>
            </a:pPr>
            <a:r>
              <a:rPr lang="cs-CZ" altLang="cs-CZ" dirty="0"/>
              <a:t>1 - o porušení povinnosti členského státu</a:t>
            </a:r>
          </a:p>
          <a:p>
            <a:pPr eaLnBrk="1" hangingPunct="1">
              <a:buClrTx/>
              <a:buFontTx/>
              <a:buNone/>
            </a:pPr>
            <a:r>
              <a:rPr lang="cs-CZ" altLang="cs-CZ" dirty="0"/>
              <a:t>2 - o neplatnosti aktu sekundárního práva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3 - o předběžné otázce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BADA5AAD-34F3-4607-886A-36939599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3 základní funkce SD EU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0E0A0F37-2DD2-40E2-9023-6B397308E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>
                <a:solidFill>
                  <a:srgbClr val="C00000"/>
                </a:solidFill>
              </a:rPr>
              <a:t> řešení sporů, ukládání sankcí </a:t>
            </a:r>
            <a:r>
              <a:rPr lang="cs-CZ" altLang="cs-CZ" dirty="0"/>
              <a:t>(žaloba na porušení povinnosti)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ústavní (správní) soud </a:t>
            </a:r>
            <a:r>
              <a:rPr lang="cs-CZ" altLang="cs-CZ" dirty="0"/>
              <a:t>(žaloba na neplatnost)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zajištění jednotného výkladu práva EU v celé EU </a:t>
            </a:r>
            <a:r>
              <a:rPr lang="cs-CZ" altLang="cs-CZ" dirty="0"/>
              <a:t>(řízení o předběžné otázce)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9ABB2-A42B-4124-9E9A-DD30D258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</p:spPr>
        <p:txBody>
          <a:bodyPr/>
          <a:lstStyle/>
          <a:p>
            <a:r>
              <a:rPr lang="pl-PL" dirty="0" err="1"/>
              <a:t>Přehled</a:t>
            </a:r>
            <a:r>
              <a:rPr lang="pl-PL" dirty="0"/>
              <a:t> </a:t>
            </a:r>
            <a:r>
              <a:rPr lang="pl-PL" dirty="0" err="1"/>
              <a:t>všech</a:t>
            </a:r>
            <a:r>
              <a:rPr lang="pl-PL" dirty="0"/>
              <a:t> </a:t>
            </a:r>
            <a:r>
              <a:rPr lang="pl-PL" dirty="0" err="1"/>
              <a:t>žalob</a:t>
            </a:r>
            <a:r>
              <a:rPr lang="pl-PL" dirty="0"/>
              <a:t> (</a:t>
            </a:r>
            <a:r>
              <a:rPr lang="pl-PL" dirty="0" err="1"/>
              <a:t>řízení</a:t>
            </a:r>
            <a:r>
              <a:rPr lang="pl-PL" dirty="0"/>
              <a:t>)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69EA19-775B-4D00-AD4A-8C920B016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8013" cy="4999831"/>
          </a:xfrm>
        </p:spPr>
        <p:txBody>
          <a:bodyPr/>
          <a:lstStyle/>
          <a:p>
            <a:r>
              <a:rPr lang="cs-CZ" sz="2400" b="1" dirty="0"/>
              <a:t>vymáhání práva</a:t>
            </a:r>
            <a:r>
              <a:rPr lang="cs-CZ" sz="2400" dirty="0"/>
              <a:t> (žaloba pro nesplnění povinnosti): Tento typ řízení je veden proti státu, který neplní své povinnosti, jež pro něj vyplývají z právních předpisů EU. Žalobu může podat Komise nebo jiný stát Unie. </a:t>
            </a:r>
          </a:p>
          <a:p>
            <a:r>
              <a:rPr lang="cs-CZ" sz="2400" b="1" dirty="0"/>
              <a:t>zrušení právního předpisu EU</a:t>
            </a:r>
            <a:r>
              <a:rPr lang="cs-CZ" sz="2400" dirty="0"/>
              <a:t> (žaloba na neplatnost): Pokud se členský stát nebo hlavní orgán EU domnívá, že je určitý právní předpis EU v rozporu se Smlouvami EU (primárním právem), může Soudní dvůr požádat o zrušení jeho platnosti. Jednotlivec ve zvláštních případech rovněž.</a:t>
            </a:r>
          </a:p>
          <a:p>
            <a:r>
              <a:rPr lang="cs-CZ" sz="2400" b="1" dirty="0"/>
              <a:t>výklad práva</a:t>
            </a:r>
            <a:r>
              <a:rPr lang="cs-CZ" sz="2400" dirty="0"/>
              <a:t> (rozhodnutí o předběžné otázce): Za řádné provádění práva EU v členských zemích odpovídají vnitrostátní soudy každého státu EU. SDEU poskytuje směrodatný výklad jednotný pro všechny.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553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9ABB2-A42B-4124-9E9A-DD30D258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</p:spPr>
        <p:txBody>
          <a:bodyPr/>
          <a:lstStyle/>
          <a:p>
            <a:r>
              <a:rPr lang="pl-PL" dirty="0" err="1"/>
              <a:t>Přehled</a:t>
            </a:r>
            <a:r>
              <a:rPr lang="pl-PL" dirty="0"/>
              <a:t> </a:t>
            </a:r>
            <a:r>
              <a:rPr lang="pl-PL" dirty="0" err="1"/>
              <a:t>všech</a:t>
            </a:r>
            <a:r>
              <a:rPr lang="pl-PL" dirty="0"/>
              <a:t> </a:t>
            </a:r>
            <a:r>
              <a:rPr lang="pl-PL" dirty="0" err="1"/>
              <a:t>žalob</a:t>
            </a:r>
            <a:r>
              <a:rPr lang="pl-PL" dirty="0"/>
              <a:t> (</a:t>
            </a:r>
            <a:r>
              <a:rPr lang="pl-PL" dirty="0" err="1"/>
              <a:t>řízení</a:t>
            </a:r>
            <a:r>
              <a:rPr lang="pl-PL" dirty="0"/>
              <a:t>)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69EA19-775B-4D00-AD4A-8C920B016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8013" cy="4999831"/>
          </a:xfrm>
        </p:spPr>
        <p:txBody>
          <a:bodyPr/>
          <a:lstStyle/>
          <a:p>
            <a:r>
              <a:rPr lang="cs-CZ" sz="2400" b="1" dirty="0"/>
              <a:t>zajištění činnosti ze strany orgánů EU</a:t>
            </a:r>
            <a:r>
              <a:rPr lang="cs-CZ" sz="2400" dirty="0"/>
              <a:t> (žaloba na nečinnost): Podává členský stát, výjimečně jednotlivec, na orgán EU, který včas nepřijal rozhodnutí. </a:t>
            </a:r>
          </a:p>
          <a:p>
            <a:r>
              <a:rPr lang="cs-CZ" sz="2400" b="1" dirty="0"/>
              <a:t>postihy orgánů EU</a:t>
            </a:r>
            <a:r>
              <a:rPr lang="cs-CZ" sz="2400" dirty="0"/>
              <a:t> (</a:t>
            </a:r>
            <a:r>
              <a:rPr lang="cs-CZ" sz="2400" i="1" dirty="0"/>
              <a:t>žaloby o náhradu škody</a:t>
            </a:r>
            <a:r>
              <a:rPr lang="cs-CZ" sz="2400" dirty="0"/>
              <a:t>): Jednotlivec, jehož zájmy byly poškozeny v důsledku činnosti nebo nečinnosti Unie nebo jejích zaměstnanců, může žalobou vymáhat náhradu škody.</a:t>
            </a:r>
          </a:p>
          <a:p>
            <a:r>
              <a:rPr lang="cs-CZ" sz="2400" b="1" dirty="0"/>
              <a:t>řízení o souladu mezinárodní smlouvy se Smlouvami (primárním právem)</a:t>
            </a:r>
          </a:p>
          <a:p>
            <a:endParaRPr lang="cs-CZ" sz="24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084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C1EC9-FE8D-47DA-AC2C-5DCDCD653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708124"/>
          </a:xfrm>
          <a:solidFill>
            <a:srgbClr val="FFFF00"/>
          </a:solidFill>
        </p:spPr>
        <p:txBody>
          <a:bodyPr/>
          <a:lstStyle/>
          <a:p>
            <a:r>
              <a:rPr lang="pl-PL" dirty="0"/>
              <a:t>Jak </a:t>
            </a:r>
            <a:r>
              <a:rPr lang="pl-PL" dirty="0" err="1"/>
              <a:t>vypadá</a:t>
            </a:r>
            <a:r>
              <a:rPr lang="pl-PL" dirty="0"/>
              <a:t> </a:t>
            </a:r>
            <a:r>
              <a:rPr lang="pl-PL" dirty="0" err="1"/>
              <a:t>řízení</a:t>
            </a:r>
            <a:r>
              <a:rPr lang="pl-PL" dirty="0"/>
              <a:t> </a:t>
            </a:r>
            <a:r>
              <a:rPr lang="pl-PL" dirty="0" err="1"/>
              <a:t>před</a:t>
            </a:r>
            <a:r>
              <a:rPr lang="pl-PL" dirty="0"/>
              <a:t> SDEU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59224F-E50D-4EAB-8C7E-7BD6F08CE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688632"/>
          </a:xfrm>
          <a:solidFill>
            <a:srgbClr val="FFFFCC"/>
          </a:solidFill>
        </p:spPr>
        <p:txBody>
          <a:bodyPr/>
          <a:lstStyle/>
          <a:p>
            <a:r>
              <a:rPr lang="cs-CZ" sz="2200" dirty="0"/>
              <a:t>Ke každému případu je přidělen tzv. soudce zpravodaj a generální advokát (GA). </a:t>
            </a:r>
          </a:p>
          <a:p>
            <a:r>
              <a:rPr lang="cs-CZ" sz="2200" b="1" dirty="0"/>
              <a:t>První fáze - písemná část: </a:t>
            </a:r>
            <a:r>
              <a:rPr lang="cs-CZ" sz="2200" dirty="0"/>
              <a:t>Účastníci předloží Soudu svá písemná vyjádření. Jejich shrnutí je projednáno na všeobecném zasedání Soudu, který rozhodne o typu senátu (3-5-15), o slyšení (ústní části) a o účasti GA.</a:t>
            </a:r>
          </a:p>
          <a:p>
            <a:r>
              <a:rPr lang="cs-CZ" sz="2200" b="1" dirty="0"/>
              <a:t>Druhá fáze - ústní část</a:t>
            </a:r>
            <a:r>
              <a:rPr lang="cs-CZ" sz="2200" dirty="0"/>
              <a:t> – </a:t>
            </a:r>
            <a:r>
              <a:rPr lang="cs-CZ" sz="2200" b="1" dirty="0"/>
              <a:t>veřejné slyšení (nepovinná)</a:t>
            </a:r>
          </a:p>
          <a:p>
            <a:r>
              <a:rPr lang="cs-CZ" sz="2200" dirty="0"/>
              <a:t>Právní zástupci obou stran předloží svůj případ soudcům a generálnímu advokátovi, kteří jim mohou pokládat otázky.</a:t>
            </a:r>
          </a:p>
          <a:p>
            <a:r>
              <a:rPr lang="cs-CZ" sz="2200" b="1" dirty="0"/>
              <a:t>Stanovisko generálního advokáta </a:t>
            </a:r>
            <a:r>
              <a:rPr lang="cs-CZ" sz="2200" dirty="0"/>
              <a:t>je nezávazné, ale soudci ho respektují v cca 80% případů.</a:t>
            </a:r>
          </a:p>
          <a:p>
            <a:r>
              <a:rPr lang="cs-CZ" sz="2200" dirty="0"/>
              <a:t>Soudci poté případ projednají a vynesou </a:t>
            </a:r>
            <a:r>
              <a:rPr lang="cs-CZ" sz="2200" b="1" dirty="0"/>
              <a:t>rozsudek.</a:t>
            </a:r>
          </a:p>
          <a:p>
            <a:r>
              <a:rPr lang="cs-CZ" sz="2200" b="1" dirty="0"/>
              <a:t>Řízení před Tribunálem</a:t>
            </a:r>
            <a:r>
              <a:rPr lang="cs-CZ" sz="2200" dirty="0"/>
              <a:t> probíhá podobným způsobem. Rozdíl: většinou rozhodují 3 soudci, není zde GA.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744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23E2A-BA4C-48D2-9345-FC4272857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619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l-PL" sz="4000" dirty="0" err="1"/>
              <a:t>Může</a:t>
            </a:r>
            <a:r>
              <a:rPr lang="pl-PL" sz="4000" dirty="0"/>
              <a:t> k SDEU </a:t>
            </a:r>
            <a:r>
              <a:rPr lang="pl-PL" sz="4000" dirty="0" err="1"/>
              <a:t>žalovat</a:t>
            </a:r>
            <a:r>
              <a:rPr lang="pl-PL" sz="4000" dirty="0"/>
              <a:t> </a:t>
            </a:r>
            <a:r>
              <a:rPr lang="pl-PL" sz="4000" dirty="0" err="1"/>
              <a:t>jednotlivec</a:t>
            </a:r>
            <a:r>
              <a:rPr lang="pl-PL" sz="4000" dirty="0"/>
              <a:t>?</a:t>
            </a:r>
            <a:br>
              <a:rPr lang="pl-PL" sz="4000" dirty="0"/>
            </a:br>
            <a:r>
              <a:rPr lang="pl-PL" sz="4000" dirty="0"/>
              <a:t>VŽDY JEN K TRIBUNÁLU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9240D-DBE1-4694-9BF9-0AE3328FC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8013" cy="44237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žaloba na náhradu škody způsobené činností nebo nečinností orgánu EU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žaloba na neplatnost </a:t>
            </a:r>
            <a:r>
              <a:rPr lang="cs-CZ" sz="2400" b="1" dirty="0"/>
              <a:t>(zrušení) rozhodnutí orgánu EU</a:t>
            </a:r>
            <a:r>
              <a:rPr lang="cs-CZ" sz="2400" dirty="0"/>
              <a:t> (zejm. Komise), které se jednotlivce přímo dotýká nebo je mu přímo adresováno (např. pokuta uložená Komisí za narušení hospodářské soutěže)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 rámci řízení o předběžné otázce (viz dále)</a:t>
            </a:r>
          </a:p>
          <a:p>
            <a:pPr marL="0" indent="0"/>
            <a:r>
              <a:rPr lang="cs-CZ" sz="2400" dirty="0"/>
              <a:t>ŽALOBY JEDNOTLIVCE NA STÁT: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	jen k národnímu soudu ! – ten se může obrátit na SDEU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	stížnost Komisi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687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F568B930-D2B8-4E5F-8F45-1D8DFAEC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122341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</a:rPr>
              <a:t>Pro jistotu </a:t>
            </a:r>
            <a:r>
              <a:rPr lang="cs-CZ" altLang="cs-CZ" dirty="0"/>
              <a:t>připomenutí: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EE57E6B9-6FF8-4B71-9012-3F1377BBD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888"/>
            <a:ext cx="8228013" cy="4357687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1000" dirty="0"/>
              <a:t>      </a:t>
            </a:r>
          </a:p>
          <a:p>
            <a:r>
              <a:rPr lang="cs-CZ" altLang="cs-CZ" sz="2800" dirty="0"/>
              <a:t>Soudní dvůr EU </a:t>
            </a:r>
            <a:r>
              <a:rPr lang="cs-CZ" altLang="cs-CZ" sz="2800" b="1" i="1" dirty="0"/>
              <a:t>není odvolacím soudem </a:t>
            </a:r>
            <a:r>
              <a:rPr lang="cs-CZ" altLang="cs-CZ" sz="2800" i="1" dirty="0"/>
              <a:t>pro soudy členských států.</a:t>
            </a:r>
          </a:p>
          <a:p>
            <a:r>
              <a:rPr lang="cs-CZ" altLang="cs-CZ" sz="2800" dirty="0"/>
              <a:t>SDEU neřeší věci, které patří do pravomoci soudů členských států, ale výhradně věci „unijní“. </a:t>
            </a:r>
          </a:p>
          <a:p>
            <a:r>
              <a:rPr lang="cs-CZ" altLang="cs-CZ" sz="2800" dirty="0"/>
              <a:t>SDEU nemůže ani rušit jejich vnitrostátní právní předpisy.</a:t>
            </a:r>
          </a:p>
          <a:p>
            <a:r>
              <a:rPr lang="cs-CZ" altLang="cs-CZ" sz="2800" dirty="0"/>
              <a:t>Evropský soud pro lidská práva působí </a:t>
            </a:r>
            <a:r>
              <a:rPr lang="cs-CZ" altLang="cs-CZ" sz="2800" b="1" dirty="0"/>
              <a:t>mimo EU.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545</Words>
  <Application>Microsoft Office PowerPoint</Application>
  <PresentationFormat>Předvádění na obrazovce (4:3)</PresentationFormat>
  <Paragraphs>41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Motiv systému Office</vt:lpstr>
      <vt:lpstr>Prezentace aplikace PowerPoint</vt:lpstr>
      <vt:lpstr>3 základní funkce SD EU</vt:lpstr>
      <vt:lpstr>Přehled všech žalob (řízení) 1</vt:lpstr>
      <vt:lpstr>Přehled všech žalob (řízení) 2</vt:lpstr>
      <vt:lpstr>Jak vypadá řízení před SDEU</vt:lpstr>
      <vt:lpstr>Může k SDEU žalovat jednotlivec? VŽDY JEN K TRIBUNÁLU</vt:lpstr>
      <vt:lpstr>Pro jistotu připomenutí: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Vynucování práva EU</dc:title>
  <dc:creator>tyc</dc:creator>
  <cp:lastModifiedBy>Vladimír Týč</cp:lastModifiedBy>
  <cp:revision>52</cp:revision>
  <cp:lastPrinted>1601-01-01T00:00:00Z</cp:lastPrinted>
  <dcterms:created xsi:type="dcterms:W3CDTF">2012-04-11T22:40:16Z</dcterms:created>
  <dcterms:modified xsi:type="dcterms:W3CDTF">2024-11-27T20:34:50Z</dcterms:modified>
</cp:coreProperties>
</file>