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305" r:id="rId4"/>
    <p:sldId id="300" r:id="rId5"/>
    <p:sldId id="259" r:id="rId6"/>
    <p:sldId id="258" r:id="rId7"/>
    <p:sldId id="283" r:id="rId8"/>
    <p:sldId id="304" r:id="rId9"/>
    <p:sldId id="262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1FF"/>
    <a:srgbClr val="C5C5FF"/>
    <a:srgbClr val="9999FF"/>
    <a:srgbClr val="F9FBA3"/>
    <a:srgbClr val="00FFFF"/>
    <a:srgbClr val="FFFFCC"/>
    <a:srgbClr val="CCFF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59A2434-83B3-4E4B-ABD6-263D7A602BD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D8B8C0B-3F91-4365-B8BF-A702C8BDA97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548C9B02-A9D0-4B6C-8A14-63B70ECD62E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B27763F9-372B-43ED-9E92-CA6DA2F2F98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00CC46B-FFFA-4555-9944-40EB0780DD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43D115F7-65B8-4EC6-A0C8-DC3D843F0A5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AADD32DE-C668-4353-8C15-16C2E96EC94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A0E7B75-F30A-43E9-8A1B-618E8AB2911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B430A44A-CD70-4B06-B2F4-5F35B734934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75187BFD-2B5D-4F0A-8425-8DA2937FDB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6274D75F-F5CB-4947-9D15-7BA436A375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BC627A9-A008-4BA1-A6F1-05F5EF2AB65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A503CD-137F-4E3D-A30D-37E32B430F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54F642-1DAF-470C-B2C2-EA36330E78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5F5DBE-946E-4BE8-817F-E3A906A0FD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94835-2EE6-4A0E-96C4-322016239B4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4095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102A71-C31B-44B4-BCB0-62E0242EA3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5B2C5C-9862-4719-B496-6B69128192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34FECE-52C4-4D88-8F77-AD5B05429A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F7264-3BFD-40DC-A903-673826A1704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0657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8ADC0B-75AC-45B1-BD96-513A8FEB83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4FFF61-715F-47D1-BFDE-BD9BFA23A2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73FE18-A5DB-4353-86F5-F4A785A1DE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1AEDC-D30C-4058-B54C-6450C0C9B6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7833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B79A5E-AA60-4C94-A281-E956C1AF6F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A08B4C-D7E3-455C-B109-BFCC01BEA9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B7E178-30E8-4CFF-9208-8B280FC61B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23B09-2111-4279-B355-E6E0F0C51D2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683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FC40AA-AC61-4F2E-85B3-D7BAD3EE4A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D42729-A380-4925-A10C-4C9A45494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6A6727-7A3F-488D-87CE-72A905176A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5930A-B234-45CE-82F2-1A4CCAA5F30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354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F5705B-778D-46C7-ABCE-E8EC137F16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2E77CF-14BC-4ED7-A842-8725D30DA7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F10FC4-BBAA-467B-A18E-4242B030D2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D8937-FD72-4542-A52F-8BF958BF38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0441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BCB8FE1-5083-4860-BC77-9B9D7BFD1F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666FAD6-B11B-480E-89BD-918063CB21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923112C-5768-42BF-8053-17C30EEE95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8AFBD-B0F9-44CB-A1F5-F98E31AE61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4924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32C7675-19DC-4597-B229-C1B0CF05A7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DF6A549-4429-4058-9A07-1830E8FB99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4CE38BC-54E8-4800-84B0-B6F628FC54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9F6E9-A8EB-45A8-811B-F1F58F74BA2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002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AAFAA5A-B890-4037-A508-21FAE74307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D57A8EF-39FE-48BB-941A-3759D046EA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8EDBCEC-8BA5-4ECF-90BA-3944B94C29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77B8F-FC04-4D30-AFAA-2DCD828589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622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D6EEB0-66E8-4331-B0CF-44414E8DF7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98FDC7-6D9D-4207-9543-9881EF2C0F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8F7EE0-0F33-4E50-9C27-A40587AF65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1DABF-AE9C-47F1-B7CC-AD407C6C15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169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69976D-1763-42F5-901C-E276E1BE18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025B44-A882-4D35-A099-BCFB3BCFF8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12BCD1-A756-42DA-BC66-968E330DD9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AEC6E-3615-4337-8313-6230DC5A84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790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DD24717-FAC0-44FB-B5AB-08790BD601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85B6FF2-010C-4A5E-8E12-F48E80443B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F1B6BAB-5ED9-4EB1-8B8A-22C1AA18462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0983C94-C2B6-4FA1-9E67-AD37B3111A6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FEC8DEC-6E98-4BDC-9804-B5A2F07B8AF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70158C0-D437-4558-9D8E-E8FA97FC2F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872C302-E83C-4C92-A2C5-837644E623B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908050"/>
            <a:ext cx="7772400" cy="3673078"/>
          </a:xfrm>
          <a:solidFill>
            <a:srgbClr val="A50021"/>
          </a:solidFill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FFFF66"/>
                </a:solidFill>
              </a:rPr>
              <a:t>Autonomie,</a:t>
            </a:r>
            <a:br>
              <a:rPr lang="cs-CZ" altLang="cs-CZ" b="1" dirty="0">
                <a:solidFill>
                  <a:srgbClr val="FFFF66"/>
                </a:solidFill>
              </a:rPr>
            </a:br>
            <a:r>
              <a:rPr lang="cs-CZ" altLang="cs-CZ" b="1" dirty="0">
                <a:solidFill>
                  <a:srgbClr val="FFFF66"/>
                </a:solidFill>
              </a:rPr>
              <a:t>nadřazenost a přednost </a:t>
            </a:r>
            <a:br>
              <a:rPr lang="cs-CZ" altLang="cs-CZ" b="1" dirty="0">
                <a:solidFill>
                  <a:srgbClr val="FFFF66"/>
                </a:solidFill>
              </a:rPr>
            </a:br>
            <a:r>
              <a:rPr lang="cs-CZ" altLang="cs-CZ" b="1" dirty="0">
                <a:solidFill>
                  <a:srgbClr val="FFFF66"/>
                </a:solidFill>
              </a:rPr>
              <a:t>práva EU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82E1DB1-C6D3-4A8E-9AAA-F26F3CC3E71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4213" y="4221088"/>
            <a:ext cx="7775575" cy="1584400"/>
          </a:xfrm>
          <a:solidFill>
            <a:srgbClr val="A50021"/>
          </a:solidFill>
        </p:spPr>
        <p:txBody>
          <a:bodyPr/>
          <a:lstStyle/>
          <a:p>
            <a:pPr eaLnBrk="1" hangingPunct="1"/>
            <a:r>
              <a:rPr lang="cs-CZ" altLang="cs-CZ" sz="2800" dirty="0">
                <a:solidFill>
                  <a:srgbClr val="F8FEA8"/>
                </a:solidFill>
              </a:rPr>
              <a:t>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139CC57-5694-403A-8F46-2051D35E9C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ESD: aplikační přednost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8D0F431-DE70-436C-A887-C28B279FA6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200" b="1" dirty="0"/>
              <a:t>ESD: absolutní aplikační přednost - při aplikaci práva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2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200" dirty="0">
                <a:solidFill>
                  <a:srgbClr val="A50021"/>
                </a:solidFill>
              </a:rPr>
              <a:t>PŘEDNOST JE STANOVENA JEN JUDIKATUROU ESD – NESTANOVÍ JI VÝSLOVNĚ SMLOUVA</a:t>
            </a:r>
          </a:p>
          <a:p>
            <a:pPr eaLnBrk="1" hangingPunct="1">
              <a:lnSpc>
                <a:spcPct val="80000"/>
              </a:lnSpc>
            </a:pPr>
            <a:endParaRPr lang="cs-CZ" altLang="cs-CZ" sz="22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200" b="1" dirty="0">
                <a:solidFill>
                  <a:srgbClr val="0000CC"/>
                </a:solidFill>
              </a:rPr>
              <a:t>čl. I-6 bývalé Ústavní smlouvy: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b="1" dirty="0">
                <a:solidFill>
                  <a:srgbClr val="A50021"/>
                </a:solidFill>
              </a:rPr>
              <a:t>Ústava a právo přijímané orgány Unie při výkonu jí svěřených pravomocí mají přednost před právem členských států. </a:t>
            </a:r>
          </a:p>
          <a:p>
            <a:pPr eaLnBrk="1" hangingPunct="1">
              <a:lnSpc>
                <a:spcPct val="80000"/>
              </a:lnSpc>
            </a:pPr>
            <a:endParaRPr lang="cs-CZ" altLang="cs-CZ" sz="2200" b="1" dirty="0">
              <a:solidFill>
                <a:srgbClr val="A5002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200" b="1" dirty="0" err="1">
                <a:solidFill>
                  <a:srgbClr val="0000CC"/>
                </a:solidFill>
              </a:rPr>
              <a:t>prohl</a:t>
            </a:r>
            <a:r>
              <a:rPr lang="cs-CZ" altLang="cs-CZ" sz="2200" b="1" dirty="0">
                <a:solidFill>
                  <a:srgbClr val="0000CC"/>
                </a:solidFill>
              </a:rPr>
              <a:t>. č. 17 k Lisabonu (Prohlášení o přednosti práva):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b="1" dirty="0">
                <a:solidFill>
                  <a:srgbClr val="A50021"/>
                </a:solidFill>
              </a:rPr>
              <a:t>Konference připomíná, že v souladu s ustálenou judikaturou Soudního dvora Evropské unie mají Smlouvy a právo přijímané Unií na základě Smluv přednost před právem členských států, za podmínek stanovených touto judikaturou.</a:t>
            </a:r>
            <a:endParaRPr lang="cs-CZ" altLang="cs-CZ" sz="2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A9998379-635D-4F1A-A73F-4951B51571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Přednost systémová ?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9AC12433-CA7C-455E-8CD6-66DC6DA5E2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 dirty="0">
                <a:solidFill>
                  <a:srgbClr val="A50021"/>
                </a:solidFill>
              </a:rPr>
              <a:t>Existuje přednost normativní (systémová)?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Může být rozporná vnitrostátní norma prohlášena za neplatnou?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 i="1" dirty="0"/>
              <a:t>- ESD nemá pravomoc posuzovat soulad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 i="1" dirty="0"/>
              <a:t>- ESD nemá pravomoc rušit vnitrostátní normy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>
                <a:solidFill>
                  <a:schemeClr val="bg1">
                    <a:lumMod val="65000"/>
                  </a:schemeClr>
                </a:solidFill>
              </a:rPr>
              <a:t>- rozpor NESMÍ ZKOUMAT ÚSTAVNÍ SOUD, ale aplikující nižší soud !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 dirty="0">
                <a:solidFill>
                  <a:srgbClr val="A50021"/>
                </a:solidFill>
              </a:rPr>
              <a:t>ESD může konstatovat povinnost </a:t>
            </a:r>
            <a:r>
              <a:rPr lang="cs-CZ" altLang="cs-CZ" sz="2800" b="1" dirty="0" err="1">
                <a:solidFill>
                  <a:srgbClr val="A50021"/>
                </a:solidFill>
              </a:rPr>
              <a:t>čl</a:t>
            </a:r>
            <a:r>
              <a:rPr lang="cs-CZ" altLang="cs-CZ" sz="2800" b="1" dirty="0">
                <a:solidFill>
                  <a:srgbClr val="A50021"/>
                </a:solidFill>
              </a:rPr>
              <a:t>-státu zrušit rozpornou normu nebo ji nepřijímat – nevyhovění je porušením práva EU</a:t>
            </a:r>
            <a:endParaRPr lang="cs-CZ" altLang="cs-CZ" sz="2800" i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Franc. námořníci – </a:t>
            </a:r>
            <a:r>
              <a:rPr lang="cs-CZ" altLang="cs-CZ" sz="2800" dirty="0" err="1"/>
              <a:t>rozh</a:t>
            </a:r>
            <a:r>
              <a:rPr lang="cs-CZ" altLang="cs-CZ" sz="2800" dirty="0"/>
              <a:t>. 167/73 a C-334/94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>
                <a:solidFill>
                  <a:srgbClr val="008000"/>
                </a:solidFill>
              </a:rPr>
              <a:t>TOTO UŽ NENÍ JEN APLIKAČNÍ PŘEDNOST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E2BB93B-6270-4F6C-8E12-BB7A6C8760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Přednost i před ústavou?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C5339C7-E070-46C6-BF53-A9D14D3EB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ESD:</a:t>
            </a:r>
            <a:r>
              <a:rPr lang="cs-CZ" altLang="cs-CZ" sz="2000"/>
              <a:t> samozřejmě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Německo:</a:t>
            </a:r>
            <a:r>
              <a:rPr lang="cs-CZ" altLang="cs-CZ" sz="2000"/>
              <a:t> Spolk. úst. soud - Solange I (1974), ECB 2020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Francie:</a:t>
            </a:r>
            <a:r>
              <a:rPr lang="cs-CZ" altLang="cs-CZ" sz="2000"/>
              <a:t> ústava měněna před ratifikací, předběžný ústavní přezkum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rozpor směrnice s ústavou: nelze zkoumat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rozpor implementačního zákona ke směrnici s ústavou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/>
              <a:t>ČR:</a:t>
            </a:r>
            <a:r>
              <a:rPr lang="cs-CZ" altLang="cs-CZ" sz="2000"/>
              <a:t> </a:t>
            </a:r>
            <a:r>
              <a:rPr lang="cs-CZ" altLang="cs-CZ" sz="2000" i="1"/>
              <a:t>podstata materiálního právního státu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i="1"/>
              <a:t>evropský zatýkací rozkaz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i="1"/>
              <a:t>1. nález o Lisabonu: „čl. 10a Ústavy nelze použít k neomezenému přenosu svrchovanosti“ – ČR zůstává svrchovaný stát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Žádný zásadní (otevřený) konflikt v současné době nikde neexistuje (kromě Polska – od 7.10.2021 – nález ÚS)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b="1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b="1">
                <a:solidFill>
                  <a:srgbClr val="CC0000"/>
                </a:solidFill>
              </a:rPr>
              <a:t>Jasné: přednost nelze akceptovat tam, kde EU jedná nad rámec svěřených pravomocí (ale kdo to posoudí-?)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42F8E71-5452-42F3-AC36-EE097C8A52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chemeClr val="accent5">
              <a:lumMod val="9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Charakter systému práva EU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88B4CCC-37B3-46B6-ACFC-EA063DB5F6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412875"/>
            <a:ext cx="8496944" cy="4968875"/>
          </a:xfrm>
          <a:solidFill>
            <a:schemeClr val="accent5"/>
          </a:solidFill>
        </p:spPr>
        <p:txBody>
          <a:bodyPr/>
          <a:lstStyle/>
          <a:p>
            <a:pPr eaLnBrk="1" hangingPunct="1">
              <a:defRPr/>
            </a:pPr>
            <a:r>
              <a:rPr lang="cs-CZ" sz="2800" dirty="0"/>
              <a:t>zdroj a základ práva EU: </a:t>
            </a:r>
            <a:r>
              <a:rPr lang="cs-CZ" sz="2800" dirty="0">
                <a:solidFill>
                  <a:srgbClr val="C21C0A"/>
                </a:solidFill>
              </a:rPr>
              <a:t>právo mezinárodní, ale právo EU se posléze zcela vydělilo</a:t>
            </a:r>
          </a:p>
          <a:p>
            <a:pPr eaLnBrk="1" hangingPunct="1">
              <a:defRPr/>
            </a:pPr>
            <a:r>
              <a:rPr lang="cs-CZ" sz="2800" dirty="0"/>
              <a:t>tvůrčí činnost </a:t>
            </a:r>
            <a:r>
              <a:rPr lang="cs-CZ" sz="2800" dirty="0" err="1"/>
              <a:t>SDEU</a:t>
            </a:r>
            <a:r>
              <a:rPr lang="cs-CZ" sz="2800" dirty="0"/>
              <a:t>: van </a:t>
            </a:r>
            <a:r>
              <a:rPr lang="cs-CZ" sz="2800" dirty="0" err="1"/>
              <a:t>Gend</a:t>
            </a:r>
            <a:r>
              <a:rPr lang="cs-CZ" sz="2800" dirty="0"/>
              <a:t> en </a:t>
            </a:r>
            <a:r>
              <a:rPr lang="cs-CZ" sz="2800" dirty="0" err="1"/>
              <a:t>Loos</a:t>
            </a:r>
            <a:r>
              <a:rPr lang="cs-CZ" sz="2800" dirty="0"/>
              <a:t> (26/62), </a:t>
            </a:r>
            <a:r>
              <a:rPr lang="cs-CZ" sz="2800" dirty="0" err="1"/>
              <a:t>Costa</a:t>
            </a:r>
            <a:r>
              <a:rPr lang="cs-CZ" sz="2800" dirty="0"/>
              <a:t> v. </a:t>
            </a:r>
            <a:r>
              <a:rPr lang="cs-CZ" sz="2800" dirty="0" err="1"/>
              <a:t>ENEL</a:t>
            </a:r>
            <a:r>
              <a:rPr lang="cs-CZ" sz="2800" dirty="0"/>
              <a:t> (6/64)</a:t>
            </a:r>
          </a:p>
          <a:p>
            <a:pPr eaLnBrk="1" hangingPunct="1">
              <a:defRPr/>
            </a:pPr>
            <a:r>
              <a:rPr lang="cs-CZ" sz="2800" dirty="0" err="1">
                <a:solidFill>
                  <a:srgbClr val="C21C0A"/>
                </a:solidFill>
              </a:rPr>
              <a:t>SDEU</a:t>
            </a:r>
            <a:r>
              <a:rPr lang="cs-CZ" sz="2800" dirty="0">
                <a:solidFill>
                  <a:srgbClr val="C21C0A"/>
                </a:solidFill>
              </a:rPr>
              <a:t> vyvodil ze Smluv: jsou více než MP </a:t>
            </a:r>
          </a:p>
          <a:p>
            <a:pPr eaLnBrk="1" hangingPunct="1">
              <a:defRPr/>
            </a:pPr>
            <a:r>
              <a:rPr lang="cs-CZ" sz="2800" dirty="0"/>
              <a:t>	= závazné nejen pro členské státy, ale </a:t>
            </a:r>
            <a:r>
              <a:rPr lang="cs-CZ" sz="2800" i="1" dirty="0"/>
              <a:t>i pro jejich subjekty (jednotlivce)</a:t>
            </a:r>
          </a:p>
          <a:p>
            <a:pPr eaLnBrk="1" hangingPunct="1">
              <a:defRPr/>
            </a:pPr>
            <a:r>
              <a:rPr lang="cs-CZ" sz="2800" i="1" dirty="0">
                <a:solidFill>
                  <a:srgbClr val="0033CC"/>
                </a:solidFill>
              </a:rPr>
              <a:t>Význam judikatury </a:t>
            </a:r>
            <a:r>
              <a:rPr lang="cs-CZ" sz="2800" i="1" dirty="0" err="1">
                <a:solidFill>
                  <a:srgbClr val="0033CC"/>
                </a:solidFill>
              </a:rPr>
              <a:t>ESD</a:t>
            </a:r>
            <a:r>
              <a:rPr lang="cs-CZ" sz="2800" i="1" dirty="0">
                <a:solidFill>
                  <a:srgbClr val="0033CC"/>
                </a:solidFill>
              </a:rPr>
              <a:t>: </a:t>
            </a:r>
          </a:p>
          <a:p>
            <a:pPr lvl="1" eaLnBrk="1" hangingPunct="1">
              <a:defRPr/>
            </a:pPr>
            <a:r>
              <a:rPr lang="cs-CZ" sz="2000" i="1" dirty="0">
                <a:solidFill>
                  <a:srgbClr val="0033CC"/>
                </a:solidFill>
              </a:rPr>
              <a:t>Zajišťuje dodržování práva při výkladu a provádění Smluv:</a:t>
            </a:r>
          </a:p>
          <a:p>
            <a:pPr lvl="1" eaLnBrk="1" hangingPunct="1">
              <a:defRPr/>
            </a:pPr>
            <a:r>
              <a:rPr lang="cs-CZ" sz="2000" i="1" dirty="0">
                <a:solidFill>
                  <a:srgbClr val="0033CC"/>
                </a:solidFill>
              </a:rPr>
              <a:t>1. určuje charakter práva EU</a:t>
            </a:r>
          </a:p>
          <a:p>
            <a:pPr lvl="1" eaLnBrk="1" hangingPunct="1">
              <a:defRPr/>
            </a:pPr>
            <a:r>
              <a:rPr lang="cs-CZ" sz="2000" i="1" dirty="0">
                <a:solidFill>
                  <a:srgbClr val="0033CC"/>
                </a:solidFill>
              </a:rPr>
              <a:t>2. upřesňuje jeho obsah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0341E0A-9B50-4DC2-AC38-A2CA4BFD6C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/>
              <a:t>Vztah PEU k právu členských států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22A236F-B032-48A3-A41F-ED7C442878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Omezení svrchovanosti:</a:t>
            </a:r>
            <a:r>
              <a:rPr lang="cs-CZ" altLang="cs-CZ" sz="2400" dirty="0"/>
              <a:t> na rozdíl od MP zde nejsou konkrétní závazky, ale </a:t>
            </a:r>
            <a:r>
              <a:rPr lang="cs-CZ" altLang="cs-CZ" sz="2400" b="1" dirty="0">
                <a:solidFill>
                  <a:srgbClr val="0066FF"/>
                </a:solidFill>
              </a:rPr>
              <a:t>přenesení </a:t>
            </a:r>
            <a:r>
              <a:rPr lang="cs-CZ" altLang="cs-CZ" sz="2400" b="1" i="1" dirty="0">
                <a:solidFill>
                  <a:srgbClr val="0066FF"/>
                </a:solidFill>
              </a:rPr>
              <a:t>výkonu pravomocí vnitrostátních orgánů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nezávislost práva EU vznikla </a:t>
            </a:r>
            <a:r>
              <a:rPr lang="cs-CZ" altLang="cs-CZ" sz="2400" b="1" dirty="0"/>
              <a:t>přenesením výkonu </a:t>
            </a:r>
            <a:r>
              <a:rPr lang="cs-CZ" altLang="cs-CZ" sz="2400" b="1" dirty="0">
                <a:solidFill>
                  <a:srgbClr val="C00000"/>
                </a:solidFill>
              </a:rPr>
              <a:t>právotvorných pravomocí </a:t>
            </a:r>
            <a:r>
              <a:rPr lang="cs-CZ" altLang="cs-CZ" sz="2400" b="1" dirty="0"/>
              <a:t>státu</a:t>
            </a:r>
            <a:r>
              <a:rPr lang="cs-CZ" altLang="cs-CZ" sz="2400" dirty="0"/>
              <a:t> na EU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/>
              <a:t>	- rozsah:</a:t>
            </a:r>
            <a:r>
              <a:rPr lang="cs-CZ" altLang="cs-CZ" sz="2400" dirty="0"/>
              <a:t> určují </a:t>
            </a:r>
            <a:r>
              <a:rPr lang="cs-CZ" altLang="cs-CZ" sz="2400" dirty="0" err="1"/>
              <a:t>čl</a:t>
            </a:r>
            <a:r>
              <a:rPr lang="cs-CZ" altLang="cs-CZ" sz="2400" dirty="0"/>
              <a:t>-státy, upřesňuje ESD = výklad ustanovení o svěření pravomocí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/>
              <a:t>	- primární právo:</a:t>
            </a:r>
            <a:r>
              <a:rPr lang="cs-CZ" altLang="cs-CZ" sz="2400" dirty="0"/>
              <a:t> stále v dispozici </a:t>
            </a:r>
            <a:r>
              <a:rPr lang="cs-CZ" altLang="cs-CZ" sz="2400" dirty="0" err="1"/>
              <a:t>čl</a:t>
            </a:r>
            <a:r>
              <a:rPr lang="cs-CZ" altLang="cs-CZ" sz="2400" dirty="0"/>
              <a:t>-států (zásada svěřených pravomocí)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/>
              <a:t>	- ústava je prvotní, přenesené pravomoci druhotné</a:t>
            </a:r>
          </a:p>
          <a:p>
            <a:pPr marL="0" indent="0" eaLnBrk="1" hangingPunct="1">
              <a:lnSpc>
                <a:spcPct val="90000"/>
              </a:lnSpc>
              <a:buNone/>
            </a:pPr>
            <a:br>
              <a:rPr lang="cs-CZ" altLang="cs-CZ" sz="2400" dirty="0">
                <a:solidFill>
                  <a:srgbClr val="0066FF"/>
                </a:solidFill>
              </a:rPr>
            </a:br>
            <a:endParaRPr lang="cs-CZ" altLang="cs-CZ" sz="2400" dirty="0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775F342-F44D-46F1-90C0-969FFD96FA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569325" cy="922114"/>
          </a:xfrm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 sz="3200" dirty="0"/>
              <a:t>Proč by nestačilo mezinárodní právo ?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7E263E3-D20E-41DA-B0F3-F1780EB70A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340768"/>
            <a:ext cx="8569324" cy="4785395"/>
          </a:xfrm>
          <a:solidFill>
            <a:srgbClr val="E3FDA9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Shrnutí </a:t>
            </a:r>
            <a:r>
              <a:rPr lang="cs-CZ" altLang="cs-CZ" sz="2800" b="1" dirty="0"/>
              <a:t>rozdílů mezi PEU a MPV: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/>
              <a:t>1. přenesení výkonu pravomocí pro </a:t>
            </a:r>
            <a:r>
              <a:rPr lang="cs-CZ" altLang="cs-CZ" sz="2400" dirty="0" err="1"/>
              <a:t>futuro</a:t>
            </a:r>
            <a:endParaRPr lang="cs-CZ" altLang="cs-CZ" sz="2400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/>
              <a:t>2. popření zásady svrchované rovnosti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/>
              <a:t>3. změny Smluv: zvláštní procedura zahrnující i EU (objekt)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/>
              <a:t>4. PEU se automaticky vztahuje i na jednotlivce </a:t>
            </a:r>
            <a:br>
              <a:rPr lang="cs-CZ" altLang="cs-CZ" sz="2400" dirty="0"/>
            </a:br>
            <a:endParaRPr lang="cs-CZ" altLang="cs-CZ" sz="800" dirty="0"/>
          </a:p>
          <a:p>
            <a:pPr eaLnBrk="1" hangingPunct="1"/>
            <a:r>
              <a:rPr lang="cs-CZ" altLang="cs-CZ" sz="2800" dirty="0"/>
              <a:t>Další zásadní odlišnost mezi oběma:</a:t>
            </a:r>
          </a:p>
          <a:p>
            <a:pPr lvl="1" eaLnBrk="1" hangingPunct="1"/>
            <a:r>
              <a:rPr lang="cs-CZ" altLang="cs-CZ" sz="2400" dirty="0"/>
              <a:t>PEU se vztahuje na jednotlivce způsobem, který samo stanoví (určuje způsob dosažení výsledku)</a:t>
            </a:r>
          </a:p>
          <a:p>
            <a:pPr lvl="1" eaLnBrk="1" hangingPunct="1"/>
            <a:r>
              <a:rPr lang="cs-CZ" altLang="cs-CZ" sz="2400" dirty="0"/>
              <a:t>MP zajímá jen výsledek, jeho dosažení ponechává na státech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AB655A2-E94C-44DC-9FED-094EA770BA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Autonomie PEU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54333E6-B61F-42B8-AEC5-9AB033088C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nezávislost práva EU vznikla </a:t>
            </a:r>
            <a:r>
              <a:rPr lang="cs-CZ" altLang="cs-CZ" sz="2800" b="1" dirty="0"/>
              <a:t>přenesením výkonu </a:t>
            </a:r>
            <a:r>
              <a:rPr lang="cs-CZ" altLang="cs-CZ" sz="2800" b="1" dirty="0">
                <a:solidFill>
                  <a:srgbClr val="C00000"/>
                </a:solidFill>
              </a:rPr>
              <a:t>právotvorných pravomocí </a:t>
            </a:r>
            <a:r>
              <a:rPr lang="cs-CZ" altLang="cs-CZ" sz="2800" b="1" dirty="0"/>
              <a:t>státu</a:t>
            </a:r>
            <a:r>
              <a:rPr lang="cs-CZ" altLang="cs-CZ" sz="2800" dirty="0"/>
              <a:t> na EU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/>
              <a:t>	- rozsah:</a:t>
            </a:r>
            <a:r>
              <a:rPr lang="cs-CZ" altLang="cs-CZ" sz="2800" dirty="0"/>
              <a:t> určují </a:t>
            </a:r>
            <a:r>
              <a:rPr lang="cs-CZ" altLang="cs-CZ" sz="2800" dirty="0" err="1"/>
              <a:t>čl</a:t>
            </a:r>
            <a:r>
              <a:rPr lang="cs-CZ" altLang="cs-CZ" sz="2800" dirty="0"/>
              <a:t>-státy, upřesňuje Soudní dvůr EU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/>
              <a:t>	- primární právo:</a:t>
            </a:r>
            <a:r>
              <a:rPr lang="cs-CZ" altLang="cs-CZ" sz="2800" dirty="0"/>
              <a:t> stále v dispozici </a:t>
            </a:r>
            <a:r>
              <a:rPr lang="cs-CZ" altLang="cs-CZ" sz="2800" dirty="0" err="1"/>
              <a:t>čl</a:t>
            </a:r>
            <a:r>
              <a:rPr lang="cs-CZ" altLang="cs-CZ" sz="2800" dirty="0"/>
              <a:t>-států (zásada svěřených pravomocí)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dirty="0"/>
              <a:t>	- ústava je prvotní, přenesené pravomoci druhotné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EDA1D84-3002-4445-A89E-141C581823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/>
              <a:t>Vztah PEU k právu členských států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A01F929-E17D-46D8-9DF6-EB3FAEE015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18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Omezení svrchovanosti:</a:t>
            </a:r>
            <a:r>
              <a:rPr lang="cs-CZ" altLang="cs-CZ" sz="2800" dirty="0"/>
              <a:t> na rozdíl od MP zde nejsou konkrétní závazky, ale </a:t>
            </a:r>
            <a:r>
              <a:rPr lang="cs-CZ" altLang="cs-CZ" sz="2800" b="1" dirty="0">
                <a:solidFill>
                  <a:srgbClr val="0066FF"/>
                </a:solidFill>
              </a:rPr>
              <a:t>přenesení </a:t>
            </a:r>
            <a:r>
              <a:rPr lang="cs-CZ" altLang="cs-CZ" sz="2800" b="1" i="1" dirty="0">
                <a:solidFill>
                  <a:srgbClr val="0066FF"/>
                </a:solidFill>
              </a:rPr>
              <a:t>výkonu pravomocí vnitrostátních orgánů</a:t>
            </a:r>
            <a:br>
              <a:rPr lang="cs-CZ" altLang="cs-CZ" sz="2800" dirty="0">
                <a:solidFill>
                  <a:srgbClr val="0066FF"/>
                </a:solidFill>
              </a:rPr>
            </a:br>
            <a:endParaRPr lang="cs-CZ" altLang="cs-CZ" sz="1600" dirty="0">
              <a:solidFill>
                <a:srgbClr val="0066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Shrnutí </a:t>
            </a:r>
            <a:r>
              <a:rPr lang="cs-CZ" altLang="cs-CZ" sz="2800" b="1" dirty="0"/>
              <a:t>rozdílů mezi PEU a MPV: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/>
              <a:t>1. přenesení výkonu pravomocí pro </a:t>
            </a:r>
            <a:r>
              <a:rPr lang="cs-CZ" altLang="cs-CZ" sz="2400" dirty="0" err="1"/>
              <a:t>futuro</a:t>
            </a:r>
            <a:endParaRPr lang="cs-CZ" altLang="cs-CZ" sz="2400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/>
              <a:t>2. popření zásady svrchované rovnosti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/>
              <a:t>3. změny Smluv: zvláštní procedura zahrnující i EU (objekt)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/>
              <a:t>4. PEU se automaticky vztahuje i na jednotlivce </a:t>
            </a:r>
            <a:br>
              <a:rPr lang="cs-CZ" altLang="cs-CZ" sz="2400" dirty="0"/>
            </a:br>
            <a:endParaRPr lang="cs-CZ" altLang="cs-CZ" sz="24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Výsledek: </a:t>
            </a:r>
            <a:r>
              <a:rPr lang="cs-CZ" altLang="cs-CZ" sz="2800" b="1" dirty="0">
                <a:solidFill>
                  <a:srgbClr val="CC0000"/>
                </a:solidFill>
              </a:rPr>
              <a:t>autonomie práva EU</a:t>
            </a:r>
            <a:r>
              <a:rPr lang="cs-CZ" altLang="cs-CZ" sz="2800" dirty="0"/>
              <a:t> k právu </a:t>
            </a:r>
            <a:r>
              <a:rPr lang="cs-CZ" altLang="cs-CZ" sz="2800" dirty="0" err="1"/>
              <a:t>čl</a:t>
            </a:r>
            <a:r>
              <a:rPr lang="cs-CZ" altLang="cs-CZ" sz="2800" dirty="0"/>
              <a:t>-států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E40DF0E-78E3-475A-8064-FA7AF5FC9B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/>
              <a:t>S h r n u t í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8138E27-878D-49B2-9EA8-774A6373C2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3FDA9"/>
          </a:solidFill>
        </p:spPr>
        <p:txBody>
          <a:bodyPr/>
          <a:lstStyle/>
          <a:p>
            <a:pPr eaLnBrk="1" hangingPunct="1"/>
            <a:endParaRPr lang="cs-CZ" altLang="cs-CZ" sz="2800" dirty="0"/>
          </a:p>
          <a:p>
            <a:pPr eaLnBrk="1" hangingPunct="1"/>
            <a:r>
              <a:rPr lang="cs-CZ" altLang="cs-CZ" sz="2800" dirty="0"/>
              <a:t>1. Právo EU = specifický právní systém, </a:t>
            </a:r>
            <a:r>
              <a:rPr lang="cs-CZ" altLang="cs-CZ" sz="2800" i="1" dirty="0"/>
              <a:t>autonomní (oddělený od vnitrostátního a mezinárodního práva)</a:t>
            </a:r>
          </a:p>
          <a:p>
            <a:pPr eaLnBrk="1" hangingPunct="1"/>
            <a:r>
              <a:rPr lang="cs-CZ" altLang="cs-CZ" sz="2800" dirty="0"/>
              <a:t>2. </a:t>
            </a:r>
            <a:r>
              <a:rPr lang="cs-CZ" altLang="cs-CZ" sz="2800" i="1" dirty="0"/>
              <a:t>Suverenita</a:t>
            </a:r>
            <a:r>
              <a:rPr lang="cs-CZ" altLang="cs-CZ" sz="2800" dirty="0"/>
              <a:t> členských států celkově </a:t>
            </a:r>
            <a:r>
              <a:rPr lang="cs-CZ" altLang="cs-CZ" sz="2800" i="1" dirty="0"/>
              <a:t>zachována</a:t>
            </a:r>
            <a:r>
              <a:rPr lang="cs-CZ" altLang="cs-CZ" sz="2800" dirty="0"/>
              <a:t> – podřizují se podmíněně a na základě předem daného souhlasu</a:t>
            </a:r>
          </a:p>
          <a:p>
            <a:pPr eaLnBrk="1" hangingPunct="1"/>
            <a:r>
              <a:rPr lang="cs-CZ" altLang="cs-CZ" sz="2800" dirty="0"/>
              <a:t>3. </a:t>
            </a:r>
            <a:r>
              <a:rPr lang="cs-CZ" altLang="cs-CZ" sz="2800" i="1" dirty="0"/>
              <a:t>Vše se děje jen v rámci pravomocí </a:t>
            </a:r>
            <a:r>
              <a:rPr lang="cs-CZ" altLang="cs-CZ" sz="2800" dirty="0"/>
              <a:t>EU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92A63B-F30E-4CF8-B4FD-2D2A08B11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  <a:solidFill>
            <a:srgbClr val="FF0000"/>
          </a:solidFill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Zásada přednosti práva EU před vnitrostátním (českým) právem - podstata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AB1145-952C-4CD6-8A7D-E7A55E545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  <a:solidFill>
            <a:srgbClr val="FFFFCC"/>
          </a:solidFill>
        </p:spPr>
        <p:txBody>
          <a:bodyPr/>
          <a:lstStyle/>
          <a:p>
            <a:endParaRPr lang="cs-CZ" dirty="0"/>
          </a:p>
          <a:p>
            <a:r>
              <a:rPr lang="cs-CZ" dirty="0"/>
              <a:t>V případě rozporu mezi právní normou vnitrostátního práva a právní normou práva EU se </a:t>
            </a:r>
            <a:r>
              <a:rPr lang="cs-CZ" b="1" dirty="0"/>
              <a:t>přednostně aplikuje </a:t>
            </a:r>
            <a:r>
              <a:rPr lang="cs-CZ" dirty="0"/>
              <a:t>norma unijní. Vnitrostátní norma se nepoužije.</a:t>
            </a:r>
          </a:p>
        </p:txBody>
      </p:sp>
    </p:spTree>
    <p:extLst>
      <p:ext uri="{BB962C8B-B14F-4D97-AF65-F5344CB8AC3E}">
        <p14:creationId xmlns:p14="http://schemas.microsoft.com/office/powerpoint/2010/main" val="3164537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A43EF7C-6F38-4E3B-91F8-BEA8C130E1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/>
              <a:t>Z Á S A D A    P Ř E D N O S T I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AF4735E-6FCA-468C-98FD-C2F8BB3B22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/>
              <a:t>prolog: jak je to u mezinárodních smluv: čl. 10 Ústavy</a:t>
            </a:r>
            <a:br>
              <a:rPr lang="cs-CZ" altLang="cs-CZ" sz="2000" dirty="0"/>
            </a:b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Van </a:t>
            </a:r>
            <a:r>
              <a:rPr lang="cs-CZ" altLang="cs-CZ" sz="2000" b="1" dirty="0" err="1"/>
              <a:t>Gend</a:t>
            </a:r>
            <a:r>
              <a:rPr lang="cs-CZ" altLang="cs-CZ" sz="2000" b="1" dirty="0"/>
              <a:t> en </a:t>
            </a:r>
            <a:r>
              <a:rPr lang="cs-CZ" altLang="cs-CZ" sz="2000" b="1" dirty="0" err="1"/>
              <a:t>Loos</a:t>
            </a:r>
            <a:r>
              <a:rPr lang="cs-CZ" altLang="cs-CZ" sz="2000" b="1" dirty="0"/>
              <a:t> (26/62):</a:t>
            </a:r>
            <a:r>
              <a:rPr lang="cs-CZ" altLang="cs-CZ" sz="2000" dirty="0"/>
              <a:t> právo EHS je "nový právní řád MP", který se vztahuje i na jednotlivce</a:t>
            </a:r>
            <a:br>
              <a:rPr lang="cs-CZ" altLang="cs-CZ" sz="2000" dirty="0"/>
            </a:b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Costa</a:t>
            </a:r>
            <a:r>
              <a:rPr lang="cs-CZ" altLang="cs-CZ" sz="2000" b="1" dirty="0"/>
              <a:t> v. ENEL (6/64):</a:t>
            </a:r>
            <a:r>
              <a:rPr lang="cs-CZ" altLang="cs-CZ" sz="2000" dirty="0"/>
              <a:t> právo EHS je nedílnou součástí právních řádů členských států (sic!)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přenos pravomocí = nadstátní charakter EHS (EU)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ZÁKONODÁRNÉ ANI JINÉ AKTY ČLENSKÝCH STÁTŮ NEMOHOU ZPOCHYBNIT ZÁVAZKY PŘEVZATÉ SMLOUVOU EHS = přednost práva EHS (dnes EU), jinak by nemělo smysl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rgbClr val="FF0000"/>
                </a:solidFill>
              </a:rPr>
              <a:t>Závěry: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rgbClr val="FF0000"/>
                </a:solidFill>
              </a:rPr>
              <a:t>1. Nadstátní povaha práva EHS (EU)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rgbClr val="FF0000"/>
                </a:solidFill>
              </a:rPr>
              <a:t>2. </a:t>
            </a:r>
            <a:r>
              <a:rPr lang="cs-CZ" altLang="cs-CZ" sz="2000" b="1" u="sng" dirty="0">
                <a:solidFill>
                  <a:srgbClr val="FF0000"/>
                </a:solidFill>
              </a:rPr>
              <a:t>Jeho nadřazenost zaručuje jeho smysl - nemůže být eliminováno členskými státy</a:t>
            </a:r>
            <a:r>
              <a:rPr lang="cs-CZ" altLang="cs-CZ" sz="2000" b="1" dirty="0">
                <a:solidFill>
                  <a:srgbClr val="FF0000"/>
                </a:solidFill>
              </a:rPr>
              <a:t>. Projev: zásada přednosti (nadřazenosti) neuvedená ve Smlouvách, ale vyvozená Soudním dvorem EU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899</Words>
  <Application>Microsoft Office PowerPoint</Application>
  <PresentationFormat>Předvádění na obrazovce (4:3)</PresentationFormat>
  <Paragraphs>93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Arial</vt:lpstr>
      <vt:lpstr>Výchozí návrh</vt:lpstr>
      <vt:lpstr>Autonomie, nadřazenost a přednost  práva EU</vt:lpstr>
      <vt:lpstr>Charakter systému práva EU</vt:lpstr>
      <vt:lpstr>Vztah PEU k právu členských států</vt:lpstr>
      <vt:lpstr>Proč by nestačilo mezinárodní právo ?</vt:lpstr>
      <vt:lpstr>Autonomie PEU</vt:lpstr>
      <vt:lpstr>Vztah PEU k právu členských států</vt:lpstr>
      <vt:lpstr>S h r n u t í</vt:lpstr>
      <vt:lpstr>Zásada přednosti práva EU před vnitrostátním (českým) právem - podstata</vt:lpstr>
      <vt:lpstr>Z Á S A D A    P Ř E D N O S T I</vt:lpstr>
      <vt:lpstr>ESD: aplikační přednost</vt:lpstr>
      <vt:lpstr>Přednost systémová ?</vt:lpstr>
      <vt:lpstr>Přednost i před ústavou?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1224</dc:creator>
  <cp:lastModifiedBy>Vladimír Týč</cp:lastModifiedBy>
  <cp:revision>34</cp:revision>
  <dcterms:created xsi:type="dcterms:W3CDTF">2013-02-18T09:56:12Z</dcterms:created>
  <dcterms:modified xsi:type="dcterms:W3CDTF">2024-10-20T20:24:32Z</dcterms:modified>
</cp:coreProperties>
</file>