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56" r:id="rId2"/>
    <p:sldId id="282" r:id="rId3"/>
    <p:sldId id="291" r:id="rId4"/>
    <p:sldId id="258" r:id="rId5"/>
    <p:sldId id="257" r:id="rId6"/>
    <p:sldId id="259" r:id="rId7"/>
    <p:sldId id="269" r:id="rId8"/>
    <p:sldId id="284" r:id="rId9"/>
    <p:sldId id="267" r:id="rId10"/>
    <p:sldId id="268" r:id="rId11"/>
    <p:sldId id="261" r:id="rId12"/>
    <p:sldId id="260" r:id="rId13"/>
    <p:sldId id="263" r:id="rId14"/>
    <p:sldId id="292" r:id="rId15"/>
    <p:sldId id="265" r:id="rId16"/>
    <p:sldId id="266" r:id="rId17"/>
    <p:sldId id="264" r:id="rId18"/>
    <p:sldId id="283" r:id="rId19"/>
    <p:sldId id="289" r:id="rId20"/>
    <p:sldId id="293" r:id="rId21"/>
    <p:sldId id="276" r:id="rId22"/>
    <p:sldId id="277" r:id="rId23"/>
    <p:sldId id="286" r:id="rId24"/>
    <p:sldId id="287" r:id="rId25"/>
    <p:sldId id="278" r:id="rId2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ECFF"/>
    <a:srgbClr val="CCFFFF"/>
    <a:srgbClr val="F6FA40"/>
    <a:srgbClr val="83EFD3"/>
    <a:srgbClr val="CCFFCC"/>
    <a:srgbClr val="99FFCC"/>
    <a:srgbClr val="00FF99"/>
    <a:srgbClr val="66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2926F-5507-4E65-9405-7F4E9C58251E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E5261-7E5C-48D6-AAF7-83086A6B3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243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94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97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19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36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4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39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55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4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56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36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82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79BE3-8844-478E-BF22-4B21E0F4C2C0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2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legislation_summaries/institutional_affairs/treaties/lisbon_treaty/ai0020_cs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4946104"/>
          </a:xfrm>
          <a:solidFill>
            <a:srgbClr val="0033CC"/>
          </a:solidFill>
        </p:spPr>
        <p:txBody>
          <a:bodyPr>
            <a:normAutofit/>
          </a:bodyPr>
          <a:lstStyle/>
          <a:p>
            <a:r>
              <a:rPr lang="cs-CZ" sz="6600" dirty="0">
                <a:solidFill>
                  <a:schemeClr val="bg1"/>
                </a:solidFill>
              </a:rPr>
              <a:t>Pravomoci EU</a:t>
            </a:r>
            <a:br>
              <a:rPr lang="cs-CZ" sz="6600" dirty="0">
                <a:solidFill>
                  <a:schemeClr val="bg1"/>
                </a:solidFill>
              </a:rPr>
            </a:br>
            <a:r>
              <a:rPr lang="cs-CZ" sz="3600" dirty="0">
                <a:solidFill>
                  <a:schemeClr val="bg1"/>
                </a:solidFill>
              </a:rPr>
              <a:t>  </a:t>
            </a:r>
            <a:br>
              <a:rPr lang="cs-CZ" sz="6600" dirty="0">
                <a:solidFill>
                  <a:schemeClr val="bg1"/>
                </a:solidFill>
              </a:rPr>
            </a:br>
            <a:r>
              <a:rPr lang="cs-CZ" sz="3600" dirty="0">
                <a:solidFill>
                  <a:schemeClr val="bg1"/>
                </a:solidFill>
              </a:rPr>
              <a:t>(do čeho nám EU může mluvit a v čem ji proto musíme poslouchat)</a:t>
            </a:r>
            <a:br>
              <a:rPr lang="cs-CZ" sz="3600" dirty="0">
                <a:solidFill>
                  <a:srgbClr val="FFFF99"/>
                </a:solidFill>
              </a:rPr>
            </a:br>
            <a:r>
              <a:rPr lang="cs-CZ" sz="2000" dirty="0">
                <a:solidFill>
                  <a:srgbClr val="FFFF99"/>
                </a:solidFill>
              </a:rPr>
              <a:t>  </a:t>
            </a:r>
            <a:br>
              <a:rPr lang="cs-CZ" sz="6600" dirty="0">
                <a:solidFill>
                  <a:srgbClr val="FFFF99"/>
                </a:solidFill>
              </a:rPr>
            </a:br>
            <a:br>
              <a:rPr lang="cs-CZ" sz="2000" dirty="0">
                <a:solidFill>
                  <a:srgbClr val="FFFF99"/>
                </a:solidFill>
              </a:rPr>
            </a:br>
            <a:br>
              <a:rPr lang="cs-CZ" sz="2000" dirty="0">
                <a:solidFill>
                  <a:srgbClr val="FFFF99"/>
                </a:solidFill>
              </a:rPr>
            </a:br>
            <a:r>
              <a:rPr lang="cs-CZ" sz="2400" dirty="0">
                <a:solidFill>
                  <a:srgbClr val="FFFF99"/>
                </a:solidFill>
              </a:rPr>
              <a:t>301 - 2024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40960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003708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rgbClr val="83EFD3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Principy subsidiarity a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  <a:solidFill>
            <a:srgbClr val="CCFFCC"/>
          </a:solidFill>
        </p:spPr>
        <p:txBody>
          <a:bodyPr>
            <a:normAutofit fontScale="85000" lnSpcReduction="10000"/>
          </a:bodyPr>
          <a:lstStyle/>
          <a:p>
            <a:endParaRPr lang="cs-CZ" dirty="0"/>
          </a:p>
          <a:p>
            <a:r>
              <a:rPr lang="cs-CZ" dirty="0"/>
              <a:t>Zásada subsidiarity stanovuje (teoreticky) </a:t>
            </a:r>
            <a:r>
              <a:rPr lang="cs-CZ" b="1" dirty="0"/>
              <a:t>nejvhodnější míru intervence</a:t>
            </a:r>
            <a:r>
              <a:rPr lang="cs-CZ" dirty="0"/>
              <a:t> v oblastech </a:t>
            </a:r>
            <a:r>
              <a:rPr lang="cs-CZ" dirty="0">
                <a:hlinkClick r:id="rId2"/>
              </a:rPr>
              <a:t>pravomocí sdílených</a:t>
            </a:r>
            <a:r>
              <a:rPr lang="cs-CZ" dirty="0"/>
              <a:t> mezi EU a členskými státy. Ve všech případech </a:t>
            </a:r>
            <a:r>
              <a:rPr lang="cs-CZ" u="sng" dirty="0">
                <a:highlight>
                  <a:srgbClr val="FFFF00"/>
                </a:highlight>
              </a:rPr>
              <a:t>smí EU zasáhnout jen tehdy, když je schopná jednat účinněji a lépe než členské státy. </a:t>
            </a:r>
          </a:p>
          <a:p>
            <a:r>
              <a:rPr lang="cs-CZ" dirty="0"/>
              <a:t>Odpovídáme na otázky:</a:t>
            </a:r>
          </a:p>
          <a:p>
            <a:r>
              <a:rPr lang="cs-CZ" dirty="0">
                <a:solidFill>
                  <a:srgbClr val="0000CC"/>
                </a:solidFill>
              </a:rPr>
              <a:t>má činnost </a:t>
            </a:r>
            <a:r>
              <a:rPr lang="cs-CZ" u="sng" dirty="0">
                <a:solidFill>
                  <a:srgbClr val="0000CC"/>
                </a:solidFill>
              </a:rPr>
              <a:t>nadnárodní aspekty</a:t>
            </a:r>
            <a:r>
              <a:rPr lang="cs-CZ" dirty="0">
                <a:solidFill>
                  <a:srgbClr val="0000CC"/>
                </a:solidFill>
              </a:rPr>
              <a:t>, které členské státy nemohou uspokojivě vyřešit?</a:t>
            </a:r>
          </a:p>
          <a:p>
            <a:r>
              <a:rPr lang="cs-CZ" dirty="0">
                <a:solidFill>
                  <a:srgbClr val="0000CC"/>
                </a:solidFill>
              </a:rPr>
              <a:t>byla by činnost nebo nečinnost </a:t>
            </a:r>
            <a:r>
              <a:rPr lang="cs-CZ" u="sng" dirty="0">
                <a:solidFill>
                  <a:srgbClr val="0000CC"/>
                </a:solidFill>
              </a:rPr>
              <a:t>členského státu v rozporu s cíli Smlouvy</a:t>
            </a:r>
            <a:r>
              <a:rPr lang="cs-CZ" dirty="0">
                <a:solidFill>
                  <a:srgbClr val="0000CC"/>
                </a:solidFill>
              </a:rPr>
              <a:t>?</a:t>
            </a:r>
          </a:p>
          <a:p>
            <a:r>
              <a:rPr lang="cs-CZ" dirty="0">
                <a:solidFill>
                  <a:srgbClr val="0000CC"/>
                </a:solidFill>
              </a:rPr>
              <a:t>přináší činnost </a:t>
            </a:r>
            <a:r>
              <a:rPr lang="cs-CZ" u="sng" dirty="0">
                <a:solidFill>
                  <a:srgbClr val="0000CC"/>
                </a:solidFill>
              </a:rPr>
              <a:t>na evropské úrovni zjevné výhody</a:t>
            </a:r>
            <a:r>
              <a:rPr lang="cs-CZ" dirty="0">
                <a:solidFill>
                  <a:srgbClr val="0000CC"/>
                </a:solidFill>
              </a:rPr>
              <a:t>?</a:t>
            </a:r>
          </a:p>
          <a:p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48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3EFD3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Principy subsidiarity a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92500"/>
          </a:bodyPr>
          <a:lstStyle/>
          <a:p>
            <a:r>
              <a:rPr lang="cs-CZ" dirty="0"/>
              <a:t>Článek 5 Smlouvy o EU</a:t>
            </a:r>
          </a:p>
          <a:p>
            <a:r>
              <a:rPr lang="cs-CZ" dirty="0"/>
              <a:t>Podle </a:t>
            </a:r>
            <a:r>
              <a:rPr lang="cs-CZ" b="1" dirty="0">
                <a:solidFill>
                  <a:srgbClr val="FF0000"/>
                </a:solidFill>
                <a:highlight>
                  <a:srgbClr val="FFFF00"/>
                </a:highlight>
              </a:rPr>
              <a:t>zásady proporcionality </a:t>
            </a:r>
            <a:r>
              <a:rPr lang="cs-CZ" dirty="0"/>
              <a:t>nepřekročí </a:t>
            </a:r>
            <a:r>
              <a:rPr lang="cs-CZ" b="1" dirty="0"/>
              <a:t>obsah ani forma </a:t>
            </a:r>
            <a:r>
              <a:rPr lang="cs-CZ" dirty="0"/>
              <a:t>činnosti Unie rámec toho, co je </a:t>
            </a:r>
            <a:r>
              <a:rPr lang="cs-CZ" b="1" dirty="0">
                <a:highlight>
                  <a:srgbClr val="FFFF00"/>
                </a:highlight>
              </a:rPr>
              <a:t>nezbytné pro dosažení cílů </a:t>
            </a:r>
            <a:r>
              <a:rPr lang="cs-CZ" dirty="0"/>
              <a:t>Smluv (rozsah činnosti).</a:t>
            </a:r>
          </a:p>
          <a:p>
            <a:r>
              <a:rPr lang="cs-CZ" i="1" dirty="0"/>
              <a:t>Povinnost Komise doprovodit návrhy legislativních aktů informacemi umožňujícími posoudit soulad se zásadami subsidiarity a proporcionality (bývá to v preambuli, někdy jen velmi obecně).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603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  <a:solidFill>
            <a:srgbClr val="CCFFFF"/>
          </a:solidFill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3. Podpůrné, koordinační a doplňkové pravomoci </a:t>
            </a:r>
            <a:r>
              <a:rPr lang="cs-CZ" sz="3600" b="1" dirty="0">
                <a:solidFill>
                  <a:srgbClr val="C00000"/>
                </a:solidFill>
              </a:rPr>
              <a:t>(čl. 6 SFEU) </a:t>
            </a:r>
            <a:r>
              <a:rPr lang="cs-CZ" sz="3600" b="1" dirty="0"/>
              <a:t>(zde EU nemůže tvořit právo závazné pro členské státy)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090466"/>
          </a:xfrm>
          <a:solidFill>
            <a:srgbClr val="E3F9FD"/>
          </a:solidFill>
        </p:spPr>
        <p:txBody>
          <a:bodyPr>
            <a:normAutofit/>
          </a:bodyPr>
          <a:lstStyle/>
          <a:p>
            <a:pPr lvl="0"/>
            <a:r>
              <a:rPr lang="cs-CZ" sz="2800" dirty="0"/>
              <a:t>ochrana a zlepšování lidského zdraví </a:t>
            </a:r>
            <a:r>
              <a:rPr lang="cs-CZ" sz="2800" b="1" dirty="0"/>
              <a:t>(zdravotnictví)</a:t>
            </a:r>
          </a:p>
          <a:p>
            <a:r>
              <a:rPr lang="cs-CZ" sz="2800" dirty="0"/>
              <a:t>průmysl, cestovní ruch</a:t>
            </a:r>
          </a:p>
          <a:p>
            <a:pPr lvl="0"/>
            <a:r>
              <a:rPr lang="cs-CZ" sz="2800" b="1" dirty="0"/>
              <a:t>kultura</a:t>
            </a:r>
          </a:p>
          <a:p>
            <a:pPr lvl="0"/>
            <a:r>
              <a:rPr lang="cs-CZ" sz="2800" dirty="0"/>
              <a:t>všeobecné vzdělávání, odborné vzdělávání </a:t>
            </a:r>
            <a:r>
              <a:rPr lang="cs-CZ" sz="2800" b="1" dirty="0"/>
              <a:t>(školství), </a:t>
            </a:r>
            <a:r>
              <a:rPr lang="cs-CZ" sz="2800" dirty="0"/>
              <a:t>mládež a sport</a:t>
            </a:r>
          </a:p>
          <a:p>
            <a:pPr lvl="0"/>
            <a:r>
              <a:rPr lang="cs-CZ" sz="2800" dirty="0"/>
              <a:t>civilní ochrana</a:t>
            </a:r>
          </a:p>
          <a:p>
            <a:r>
              <a:rPr lang="cs-CZ" sz="2800" dirty="0"/>
              <a:t>správní spolupráce</a:t>
            </a:r>
          </a:p>
          <a:p>
            <a:pPr marL="0" indent="0">
              <a:buNone/>
            </a:pPr>
            <a:r>
              <a:rPr lang="cs-CZ" sz="2800" dirty="0"/>
              <a:t>(jen v rozsahu stanoveném Smlouvami)</a:t>
            </a:r>
          </a:p>
        </p:txBody>
      </p:sp>
    </p:spTree>
    <p:extLst>
      <p:ext uri="{BB962C8B-B14F-4D97-AF65-F5344CB8AC3E}">
        <p14:creationId xmlns:p14="http://schemas.microsoft.com/office/powerpoint/2010/main" val="3176936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8BCFE7"/>
          </a:solidFill>
        </p:spPr>
        <p:txBody>
          <a:bodyPr/>
          <a:lstStyle/>
          <a:p>
            <a:r>
              <a:rPr lang="cs-CZ" dirty="0"/>
              <a:t>„Flexibilita“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solidFill>
            <a:srgbClr val="CCFFFF"/>
          </a:solidFill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2800" b="1" i="1" dirty="0"/>
              <a:t>Článek 352 SFEU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800" dirty="0"/>
              <a:t>Ukáže-li se, že </a:t>
            </a:r>
            <a:r>
              <a:rPr lang="cs-CZ" sz="2800" b="1" i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k dosažení některého z cílů </a:t>
            </a:r>
            <a:r>
              <a:rPr lang="cs-CZ" sz="2800" dirty="0"/>
              <a:t>stanovených Smlouvami je</a:t>
            </a: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nezbytná určitá činnost Unie </a:t>
            </a:r>
            <a:r>
              <a:rPr lang="cs-CZ" sz="2800" dirty="0"/>
              <a:t>v rámci </a:t>
            </a:r>
            <a:r>
              <a:rPr lang="cs-CZ" sz="2800" b="1" dirty="0"/>
              <a:t>politik (tj. oblastí integrace) </a:t>
            </a:r>
            <a:r>
              <a:rPr lang="cs-CZ" sz="2800" dirty="0"/>
              <a:t>vymezených Smlouvami, které však k této činnosti </a:t>
            </a:r>
            <a:r>
              <a:rPr lang="cs-CZ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neposkytují nezbytné pravomoci</a:t>
            </a: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2800" b="1" dirty="0">
                <a:solidFill>
                  <a:srgbClr val="FF0000"/>
                </a:solidFill>
              </a:rPr>
              <a:t>přijme </a:t>
            </a:r>
            <a:r>
              <a:rPr lang="cs-CZ" sz="2800" b="1" i="1" u="sng" dirty="0">
                <a:solidFill>
                  <a:srgbClr val="FF0000"/>
                </a:solidFill>
              </a:rPr>
              <a:t>Rada</a:t>
            </a:r>
            <a:r>
              <a:rPr lang="cs-CZ" sz="2800" b="1" dirty="0">
                <a:solidFill>
                  <a:srgbClr val="FF0000"/>
                </a:solidFill>
              </a:rPr>
              <a:t> na návrh Komise </a:t>
            </a:r>
            <a:r>
              <a:rPr lang="cs-CZ" sz="2800" b="1" i="1" u="sng" dirty="0">
                <a:solidFill>
                  <a:srgbClr val="FF0000"/>
                </a:solidFill>
              </a:rPr>
              <a:t>jednomyslně</a:t>
            </a:r>
            <a:r>
              <a:rPr lang="cs-CZ" sz="2800" b="1" dirty="0">
                <a:solidFill>
                  <a:srgbClr val="FF0000"/>
                </a:solidFill>
              </a:rPr>
              <a:t> po obdržení </a:t>
            </a:r>
            <a:r>
              <a:rPr lang="cs-CZ" sz="2800" b="1" i="1" u="sng" dirty="0">
                <a:solidFill>
                  <a:srgbClr val="FF0000"/>
                </a:solidFill>
              </a:rPr>
              <a:t>souhlasu Evropského parlamentu</a:t>
            </a:r>
            <a:r>
              <a:rPr lang="cs-CZ" sz="2800" b="1" dirty="0">
                <a:solidFill>
                  <a:srgbClr val="FF0000"/>
                </a:solidFill>
              </a:rPr>
              <a:t> vhodná ustanovení.</a:t>
            </a:r>
            <a:r>
              <a:rPr lang="cs-CZ" sz="2800" dirty="0"/>
              <a:t> </a:t>
            </a:r>
          </a:p>
          <a:p>
            <a:pPr>
              <a:spcBef>
                <a:spcPts val="600"/>
              </a:spcBef>
            </a:pPr>
            <a:r>
              <a:rPr lang="cs-CZ" sz="2800" b="1" dirty="0">
                <a:highlight>
                  <a:srgbClr val="FFFFCC"/>
                </a:highlight>
              </a:rPr>
              <a:t>Problém: Takto se rozšiřují pravomoci Unie bez souhlasu národních parlamentů</a:t>
            </a:r>
          </a:p>
        </p:txBody>
      </p:sp>
    </p:spTree>
    <p:extLst>
      <p:ext uri="{BB962C8B-B14F-4D97-AF65-F5344CB8AC3E}">
        <p14:creationId xmlns:p14="http://schemas.microsoft.com/office/powerpoint/2010/main" val="2213825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76C496-9C9D-4E73-A710-D8C1BC927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„Flexibilita – 2“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4CCF26-D800-4147-BD01-2BA7CB4C7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minulosti mnohokrát využito</a:t>
            </a:r>
          </a:p>
          <a:p>
            <a:pPr lvl="1"/>
            <a:r>
              <a:rPr lang="cs-CZ" dirty="0"/>
              <a:t>volný pohyb studentů</a:t>
            </a:r>
          </a:p>
          <a:p>
            <a:pPr lvl="1"/>
            <a:r>
              <a:rPr lang="cs-CZ" dirty="0"/>
              <a:t>ochranná známka EU</a:t>
            </a:r>
          </a:p>
          <a:p>
            <a:pPr lvl="1"/>
            <a:r>
              <a:rPr lang="cs-CZ" dirty="0"/>
              <a:t>ochrana životního prostředí</a:t>
            </a:r>
          </a:p>
          <a:p>
            <a:pPr marL="457200" lvl="1" indent="0">
              <a:buNone/>
            </a:pPr>
            <a:r>
              <a:rPr lang="cs-CZ" dirty="0"/>
              <a:t>(dnes již existují výslovné pravomoci)</a:t>
            </a:r>
          </a:p>
          <a:p>
            <a:r>
              <a:rPr lang="cs-CZ" dirty="0"/>
              <a:t>Ústavní soud ČR v nálezu Lisabon II: Je to v pořádku, zneužití brání omezení na politiky    (= oblasti integrace EU) a jednomyslnost členských států (jejich vlád) (??)</a:t>
            </a:r>
          </a:p>
        </p:txBody>
      </p:sp>
    </p:spTree>
    <p:extLst>
      <p:ext uri="{BB962C8B-B14F-4D97-AF65-F5344CB8AC3E}">
        <p14:creationId xmlns:p14="http://schemas.microsoft.com/office/powerpoint/2010/main" val="2091048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Příklad konkrétní pravomoci – </a:t>
            </a:r>
            <a:br>
              <a:rPr lang="cs-CZ" dirty="0"/>
            </a:br>
            <a:r>
              <a:rPr lang="cs-CZ" dirty="0"/>
              <a:t>oblasti pravomoci sdílené a podpůrné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cs-CZ" dirty="0"/>
              <a:t>Článek 83</a:t>
            </a:r>
          </a:p>
          <a:p>
            <a:r>
              <a:rPr lang="cs-CZ" dirty="0"/>
              <a:t>1. Evropský parlament a Rada mohou řádným legislativním postupem stanovit </a:t>
            </a:r>
            <a:r>
              <a:rPr lang="cs-CZ" b="1" dirty="0"/>
              <a:t>formou směrnic </a:t>
            </a:r>
            <a:r>
              <a:rPr lang="cs-CZ" dirty="0"/>
              <a:t>minimální pravidla týkající se </a:t>
            </a:r>
            <a:r>
              <a:rPr lang="cs-CZ" b="1" dirty="0"/>
              <a:t>vymezení trestných činů a sankcí </a:t>
            </a:r>
            <a:r>
              <a:rPr lang="cs-CZ" dirty="0"/>
              <a:t>v oblastech mimořádně závažné trestné činnosti s přeshraničním rozměrem z důvodu povahy nebo dopadu těchto trestných činů nebo kvůli zvláštní potřebě potírat ji na společném základě.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Článek 84</a:t>
            </a:r>
          </a:p>
          <a:p>
            <a:r>
              <a:rPr lang="cs-CZ" dirty="0"/>
              <a:t>Evropský parlament a Rada mohou řádným legislativním postupem přijmout </a:t>
            </a:r>
            <a:r>
              <a:rPr lang="cs-CZ" b="1" dirty="0"/>
              <a:t>pobídková a podpůrná opatření </a:t>
            </a:r>
            <a:r>
              <a:rPr lang="cs-CZ" dirty="0"/>
              <a:t>pro činnost členských států v oblasti předcházení trestné činnosti, s vyloučením harmonizace právních předpisů členských států.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398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Příklad konkrétní pravomoci </a:t>
            </a:r>
            <a:br>
              <a:rPr lang="cs-CZ" dirty="0"/>
            </a:br>
            <a:r>
              <a:rPr lang="cs-CZ" dirty="0"/>
              <a:t>v oblasti pravomoci sdílené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cs-CZ" dirty="0"/>
              <a:t>Článek 153 – Sociální politika (pracovní právo)</a:t>
            </a:r>
          </a:p>
          <a:p>
            <a:r>
              <a:rPr lang="cs-CZ" dirty="0"/>
              <a:t>1. Za účelem dosažení cílů stanovených v článku 151 </a:t>
            </a:r>
            <a:r>
              <a:rPr lang="cs-CZ" b="1" dirty="0"/>
              <a:t>Unie podporuje a doplňuje činnost členských států </a:t>
            </a:r>
            <a:r>
              <a:rPr lang="cs-CZ" dirty="0"/>
              <a:t>v těchto oblastech:</a:t>
            </a:r>
          </a:p>
          <a:p>
            <a:r>
              <a:rPr lang="cs-CZ" dirty="0"/>
              <a:t>a) zlepšování především pracovního prostředí tak, aby bylo chráněno zdraví a bezpečnost pracovníků,</a:t>
            </a:r>
          </a:p>
          <a:p>
            <a:r>
              <a:rPr lang="cs-CZ" dirty="0"/>
              <a:t>b) pracovní podmínky,</a:t>
            </a:r>
          </a:p>
          <a:p>
            <a:r>
              <a:rPr lang="cs-CZ" dirty="0"/>
              <a:t>c) sociální zabezpečení a sociální ochrana pracovníků,</a:t>
            </a:r>
          </a:p>
          <a:p>
            <a:r>
              <a:rPr lang="cs-CZ" dirty="0"/>
              <a:t>d) ochrana pracovníků při skončení pracovního poměru,…. ...</a:t>
            </a:r>
          </a:p>
          <a:p>
            <a:endParaRPr lang="cs-CZ" dirty="0"/>
          </a:p>
          <a:p>
            <a:r>
              <a:rPr lang="cs-CZ" b="1" dirty="0"/>
              <a:t>Za tímto účelem mohou Evropský parlament a Rada </a:t>
            </a:r>
            <a:r>
              <a:rPr lang="cs-CZ" b="1" i="1" dirty="0">
                <a:solidFill>
                  <a:srgbClr val="C00000"/>
                </a:solidFill>
              </a:rPr>
              <a:t>směrnicemi</a:t>
            </a:r>
            <a:r>
              <a:rPr lang="cs-CZ" b="1" i="1" dirty="0"/>
              <a:t> </a:t>
            </a:r>
            <a:r>
              <a:rPr lang="cs-CZ" b="1" dirty="0"/>
              <a:t>stanovit </a:t>
            </a:r>
            <a:r>
              <a:rPr lang="cs-CZ" dirty="0"/>
              <a:t>v oblastech uvedených v odst. 1 písm. a) až i) </a:t>
            </a:r>
            <a:r>
              <a:rPr lang="cs-CZ" b="1" dirty="0">
                <a:solidFill>
                  <a:srgbClr val="C00000"/>
                </a:solidFill>
              </a:rPr>
              <a:t>minimální požadavky, </a:t>
            </a:r>
            <a:r>
              <a:rPr lang="cs-CZ" dirty="0"/>
              <a:t>které se uplatní postupně s přihlédnutím ke stávajícím podmínkám a technickým předpisům jednotlivých členských států. </a:t>
            </a:r>
          </a:p>
          <a:p>
            <a:r>
              <a:rPr lang="cs-CZ" b="1" i="1" dirty="0">
                <a:solidFill>
                  <a:srgbClr val="000099"/>
                </a:solidFill>
              </a:rPr>
              <a:t>Evropský parlament a Rada rozhodují řádným legislativním postupem </a:t>
            </a:r>
            <a:r>
              <a:rPr lang="cs-CZ" dirty="0"/>
              <a:t>po konzultaci s Hospodářským a sociálním výborem a Výborem regionů.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9338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Příklad konkrétní pravomoci – </a:t>
            </a:r>
            <a:br>
              <a:rPr lang="cs-CZ" dirty="0"/>
            </a:br>
            <a:r>
              <a:rPr lang="cs-CZ" dirty="0"/>
              <a:t>sdílená pravomoc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OCHRANA SPOTŘEBITELE</a:t>
            </a:r>
          </a:p>
          <a:p>
            <a:pPr marL="0" indent="0">
              <a:buNone/>
            </a:pPr>
            <a:r>
              <a:rPr lang="cs-CZ" dirty="0"/>
              <a:t>Článek 169</a:t>
            </a:r>
          </a:p>
          <a:p>
            <a:pPr marL="0" indent="0">
              <a:buNone/>
            </a:pPr>
            <a:r>
              <a:rPr lang="cs-CZ" dirty="0"/>
              <a:t>1. K podpoře zájmů spotřebitelů a k zajištění vysoké úrovně ochrany spotřebitele </a:t>
            </a:r>
            <a:r>
              <a:rPr lang="cs-CZ" b="1" dirty="0"/>
              <a:t>přispívá Unie </a:t>
            </a:r>
            <a:r>
              <a:rPr lang="cs-CZ" dirty="0"/>
              <a:t>k ochraně zdraví, bezpečnosti a hospodářských zájmů spotřebitelů, ….</a:t>
            </a:r>
          </a:p>
          <a:p>
            <a:pPr marL="0" indent="0">
              <a:buNone/>
            </a:pPr>
            <a:r>
              <a:rPr lang="cs-CZ" dirty="0"/>
              <a:t>2. Unie přispívá k dosažení cílů uvedených v odstavci 1 </a:t>
            </a:r>
            <a:r>
              <a:rPr lang="cs-CZ" b="1" dirty="0"/>
              <a:t>prostřednictvím:</a:t>
            </a:r>
          </a:p>
          <a:p>
            <a:pPr marL="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FF0000"/>
                </a:solidFill>
              </a:rPr>
              <a:t>opatření přijatých podle článku 114 </a:t>
            </a:r>
            <a:r>
              <a:rPr lang="cs-CZ" dirty="0"/>
              <a:t>v souvislosti s vytvářením vnitřního trhu;</a:t>
            </a:r>
          </a:p>
          <a:p>
            <a:pPr marL="0" indent="0">
              <a:buNone/>
            </a:pPr>
            <a:r>
              <a:rPr lang="cs-CZ" dirty="0"/>
              <a:t>b) opatření, která podporují, doplňují a sledují politiku členských států.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SBLIŽOVÁNÍ PRÁVNÍCH PŘEDPISŮ</a:t>
            </a:r>
          </a:p>
          <a:p>
            <a:pPr marL="0" indent="0">
              <a:buNone/>
            </a:pPr>
            <a:r>
              <a:rPr lang="cs-CZ" dirty="0"/>
              <a:t>Článek </a:t>
            </a:r>
            <a:r>
              <a:rPr lang="cs-CZ" b="1" dirty="0">
                <a:solidFill>
                  <a:srgbClr val="C00000"/>
                </a:solidFill>
              </a:rPr>
              <a:t>114</a:t>
            </a:r>
          </a:p>
          <a:p>
            <a:pPr marL="0" indent="0">
              <a:buNone/>
            </a:pPr>
            <a:r>
              <a:rPr lang="cs-CZ" b="1" i="1" dirty="0"/>
              <a:t>Evropský parlament a Rada řádným legislativním postupem </a:t>
            </a:r>
            <a:r>
              <a:rPr lang="cs-CZ" dirty="0"/>
              <a:t>po konzultaci s Hospodářským a sociálním výborem </a:t>
            </a:r>
            <a:r>
              <a:rPr lang="cs-CZ" b="1" dirty="0"/>
              <a:t>přijímají </a:t>
            </a:r>
            <a:r>
              <a:rPr lang="cs-CZ" b="1" dirty="0">
                <a:solidFill>
                  <a:srgbClr val="FF0000"/>
                </a:solidFill>
              </a:rPr>
              <a:t>opatření ke sbližování </a:t>
            </a:r>
            <a:r>
              <a:rPr lang="cs-CZ" b="1" dirty="0"/>
              <a:t>ustanovení právních a správních předpisů členských států</a:t>
            </a:r>
            <a:r>
              <a:rPr lang="cs-CZ" b="1" i="1" dirty="0"/>
              <a:t>, </a:t>
            </a:r>
            <a:r>
              <a:rPr lang="cs-CZ" b="1" i="1" dirty="0">
                <a:solidFill>
                  <a:srgbClr val="C00000"/>
                </a:solidFill>
              </a:rPr>
              <a:t>jejichž účelem je vytvoření a fungování vnitřního trhu.</a:t>
            </a:r>
          </a:p>
          <a:p>
            <a:pPr marL="0" indent="0">
              <a:buNone/>
            </a:pPr>
            <a:r>
              <a:rPr lang="cs-CZ" i="1" dirty="0"/>
              <a:t>= VELMI NEURČITÉ VYMEZENÍ – předána velmi široká a prakticky neomezená pravomoc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opatření = legislativní opatření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278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Neurčité vymezení pravomoci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69371"/>
          </a:xfrm>
        </p:spPr>
        <p:txBody>
          <a:bodyPr>
            <a:normAutofit fontScale="77500" lnSpcReduction="20000"/>
          </a:bodyPr>
          <a:lstStyle/>
          <a:p>
            <a:pPr marL="0" indent="0" hangingPunct="0">
              <a:buNone/>
            </a:pPr>
            <a:r>
              <a:rPr lang="cs-CZ" dirty="0"/>
              <a:t>Čl. 194 SFEU</a:t>
            </a:r>
          </a:p>
          <a:p>
            <a:pPr marL="0" indent="0" hangingPunct="0">
              <a:buNone/>
            </a:pPr>
            <a:r>
              <a:rPr lang="cs-CZ" dirty="0"/>
              <a:t>1. V rámci vytváření a fungování vnitřního trhu a s přihlédnutím k potřebě chránit a zlepšovat životní prostředí má politika Unie v oblasti energetiky v duchu solidarity mezi členskými státy za </a:t>
            </a:r>
            <a:r>
              <a:rPr lang="cs-CZ" b="1" dirty="0">
                <a:solidFill>
                  <a:srgbClr val="0000FF"/>
                </a:solidFill>
              </a:rPr>
              <a:t>cíl:</a:t>
            </a:r>
            <a:r>
              <a:rPr lang="cs-CZ" dirty="0"/>
              <a:t> </a:t>
            </a:r>
          </a:p>
          <a:p>
            <a:pPr marL="0" indent="0" hangingPunct="0">
              <a:buNone/>
            </a:pPr>
            <a:r>
              <a:rPr lang="cs-CZ" dirty="0"/>
              <a:t>a) zajistit fungování trhu s energií</a:t>
            </a:r>
          </a:p>
          <a:p>
            <a:pPr marL="0" indent="0" hangingPunct="0">
              <a:buNone/>
            </a:pPr>
            <a:r>
              <a:rPr lang="cs-CZ" dirty="0"/>
              <a:t>b) zajistit bezpečnost dodávek energie v Unii; </a:t>
            </a:r>
          </a:p>
          <a:p>
            <a:pPr marL="0" indent="0" hangingPunct="0">
              <a:buNone/>
            </a:pPr>
            <a:r>
              <a:rPr lang="cs-CZ" dirty="0"/>
              <a:t>c) </a:t>
            </a:r>
            <a:r>
              <a:rPr lang="cs-CZ" b="1" dirty="0">
                <a:solidFill>
                  <a:srgbClr val="FF0000"/>
                </a:solidFill>
              </a:rPr>
              <a:t>podporovat energetickou účinnost a úspory energie</a:t>
            </a:r>
            <a:r>
              <a:rPr lang="cs-CZ" dirty="0"/>
              <a:t> jakož i rozvoj nových a obnovitelných zdrojů energie; a </a:t>
            </a:r>
          </a:p>
          <a:p>
            <a:pPr marL="0" indent="0" hangingPunct="0">
              <a:buNone/>
            </a:pPr>
            <a:r>
              <a:rPr lang="cs-CZ" dirty="0"/>
              <a:t>d) podporovat propojení energetických sítí. </a:t>
            </a:r>
          </a:p>
          <a:p>
            <a:pPr marL="0" indent="0" hangingPunct="0">
              <a:buNone/>
            </a:pPr>
            <a:r>
              <a:rPr lang="cs-CZ" dirty="0"/>
              <a:t>2. Aniž je dotčeno použití jiných ustanovení Smluv, </a:t>
            </a:r>
            <a:r>
              <a:rPr lang="cs-CZ" b="1" dirty="0">
                <a:solidFill>
                  <a:srgbClr val="C00000"/>
                </a:solidFill>
              </a:rPr>
              <a:t>přijmou</a:t>
            </a:r>
            <a:r>
              <a:rPr lang="cs-CZ" dirty="0">
                <a:solidFill>
                  <a:srgbClr val="C00000"/>
                </a:solidFill>
              </a:rPr>
              <a:t> Evropský parlament a Rada řádným legislativním postupem </a:t>
            </a:r>
            <a:r>
              <a:rPr lang="cs-CZ" b="1" dirty="0">
                <a:solidFill>
                  <a:srgbClr val="C00000"/>
                </a:solidFill>
              </a:rPr>
              <a:t>opatření nezbytná </a:t>
            </a:r>
            <a:r>
              <a:rPr lang="cs-CZ" dirty="0">
                <a:solidFill>
                  <a:srgbClr val="C00000"/>
                </a:solidFill>
              </a:rPr>
              <a:t>pro dosažení </a:t>
            </a:r>
            <a:r>
              <a:rPr lang="cs-CZ" b="1" dirty="0">
                <a:solidFill>
                  <a:srgbClr val="0000FF"/>
                </a:solidFill>
              </a:rPr>
              <a:t>cílů</a:t>
            </a:r>
            <a:r>
              <a:rPr lang="cs-CZ" dirty="0">
                <a:solidFill>
                  <a:srgbClr val="C00000"/>
                </a:solidFill>
              </a:rPr>
              <a:t> uvedených v odstavci 1. </a:t>
            </a:r>
          </a:p>
        </p:txBody>
      </p:sp>
    </p:spTree>
    <p:extLst>
      <p:ext uri="{BB962C8B-B14F-4D97-AF65-F5344CB8AC3E}">
        <p14:creationId xmlns:p14="http://schemas.microsoft.com/office/powerpoint/2010/main" val="30350739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26EA80-7C7F-479A-A372-4D2ACC6B5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Autofit/>
          </a:bodyPr>
          <a:lstStyle/>
          <a:p>
            <a:r>
              <a:rPr lang="cs-CZ" sz="3600" dirty="0"/>
              <a:t>Ukázka sporu o pravomoc EU: Němečtí studenti v Rakousku (jen pro zajímavost)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B1ABBD-A644-44CE-BDDE-419D4D142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4006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dirty="0"/>
              <a:t>V případu C-147/03 žalovala Komise Rakousko pro nesplnění povinnosti tím, že nepřijalo opatření zajišťující přístup k rakouskému vyššímu a univerzitnímu vzdělávání i pro držitele středoškolských diplomů z jiných členských států. Podstatou bylo to, že Rakousko chtělo zabránit přílišnému přílivu zahraničních studentů z jiných členských států, zejména z Německa, na rakouské vysoké školy. Z tohoto důvodu přijalo Rakousko zákon, který stanovil takovou povinnost pro studenty, jejichž maturitní vysvědčení bylo vydáno v jiném členském státu, že tito studenti musí prokázat, že splňují požadavky k přijetí ke studiu ve svém domovském státu. </a:t>
            </a:r>
          </a:p>
          <a:p>
            <a:pPr marL="0" indent="0">
              <a:buNone/>
            </a:pPr>
            <a:r>
              <a:rPr lang="cs-CZ" sz="1400" b="1" dirty="0"/>
              <a:t>ESD rozhodl, že přístup k vyššímu a univerzitnímu vzdělávání jakožto odbornému vzdělávání náleží do působnosti SES.</a:t>
            </a:r>
          </a:p>
          <a:p>
            <a:pPr marL="0" indent="0">
              <a:buNone/>
            </a:pPr>
            <a:r>
              <a:rPr lang="cs-CZ" sz="1400" dirty="0"/>
              <a:t> Shledal, že dotčený rakouský zákon znevýhodňuje držitele „cizích" maturitních vysvědčení, přičemž toto rozdílné zacházení s uchazeči o studium z jiných členských států se nezakládá na objektivních hlediscích. ESD argumenty Rakouska odůvodňující rozdílné zacházení neuznal a zákonné omezení přístupu příslušníků jiných členských států k rakouskému vysokoškolskému vzdělávání označil za diskriminační.</a:t>
            </a:r>
          </a:p>
          <a:p>
            <a:pPr marL="0" indent="0">
              <a:buNone/>
            </a:pPr>
            <a:r>
              <a:rPr lang="cs-CZ" sz="1400" dirty="0"/>
              <a:t>Rozsudek C-147/03 vyvolal kritickou reakci tehdejšího rakouského kancléře W. </a:t>
            </a:r>
            <a:r>
              <a:rPr lang="cs-CZ" sz="1400" dirty="0" err="1"/>
              <a:t>Schiissela</a:t>
            </a:r>
            <a:r>
              <a:rPr lang="cs-CZ" sz="1400" dirty="0"/>
              <a:t>, který dokonce požadoval přezkoumat pravomoci ESD, protože dle jeho názoru neměl ESD pravomoc posuzovat daný případ z důvodu, že </a:t>
            </a:r>
            <a:r>
              <a:rPr lang="cs-CZ" sz="1400" b="1" dirty="0"/>
              <a:t>oblast vzdělání vůbec nespadá do pravomocí ES.</a:t>
            </a:r>
            <a:r>
              <a:rPr lang="cs-CZ" sz="1400" dirty="0"/>
              <a:t> I tento případ tedy naráží na problematické místo, kterým je skutečnost, že o rozsahu pravomocí svěřených E U členskými státy rozhoduje SDEU.</a:t>
            </a:r>
          </a:p>
          <a:p>
            <a:pPr marL="0" indent="0">
              <a:buNone/>
            </a:pPr>
            <a:r>
              <a:rPr lang="cs-CZ" sz="1400" dirty="0"/>
              <a:t>Zajímavá je rakouská reakce na rozsudek, kdy Rakousko modifikovalo dotčený zákon, ale takovým způsobem, který zachovává jeho diskriminační charakter – stanovuje </a:t>
            </a:r>
            <a:r>
              <a:rPr lang="cs-CZ" sz="1400" b="1" dirty="0"/>
              <a:t>minimální kvótu, již musí tvořit studenti, kteří získali maturitní vysvědčení v Rakousku.</a:t>
            </a:r>
            <a:endParaRPr lang="cs-CZ" sz="1400" dirty="0"/>
          </a:p>
          <a:p>
            <a:pPr marL="0" indent="0">
              <a:buNone/>
            </a:pPr>
            <a:r>
              <a:rPr lang="cs-CZ" sz="1400" b="1" dirty="0"/>
              <a:t>Komise sice vyjádřila pochybnosti o slučitelnosti nových rakouských pravidel s právem ES a zaslala Rakousku upomínku, přesto žalobu proti němu nepodala.</a:t>
            </a:r>
            <a:r>
              <a:rPr lang="cs-CZ" sz="1400" dirty="0"/>
              <a:t> Důvodem byla ostrá reakce Rakouska a jeho hrozba požadavku připojení zvláštního protokolu k Lisabonské smlouvě, kterým by byla garantována autonomie Rakouska při stanovování kvót pro univerzitní studenty z jiných členských států. Aby se dojednávání a projednávání Lisabonské smlouvy více nekomplikovalo, Komise řízení ukončila.</a:t>
            </a:r>
          </a:p>
        </p:txBody>
      </p:sp>
    </p:spTree>
    <p:extLst>
      <p:ext uri="{BB962C8B-B14F-4D97-AF65-F5344CB8AC3E}">
        <p14:creationId xmlns:p14="http://schemas.microsoft.com/office/powerpoint/2010/main" val="3540715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cs-CZ" altLang="cs-CZ" b="1" dirty="0">
                <a:solidFill>
                  <a:srgbClr val="000000"/>
                </a:solidFill>
                <a:cs typeface="Arial" panose="020B0604020202020204" pitchFamily="34" charset="0"/>
              </a:rPr>
              <a:t>Článek 10a</a:t>
            </a:r>
            <a:r>
              <a:rPr lang="cs-CZ" altLang="cs-CZ" dirty="0">
                <a:solidFill>
                  <a:srgbClr val="000000"/>
                </a:solidFill>
                <a:cs typeface="Arial" panose="020B0604020202020204" pitchFamily="34" charset="0"/>
              </a:rPr>
              <a:t> Ústavy ČR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416358"/>
            <a:ext cx="82296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(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1) 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Mezinárodní smlouvou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mohou být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anose="020B0604020202020204" pitchFamily="34" charset="0"/>
              </a:rPr>
              <a:t>některé pravomoci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orgánů České republiky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cs typeface="Arial" panose="020B0604020202020204" pitchFamily="34" charset="0"/>
              </a:rPr>
              <a:t>přeneseny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cs typeface="Arial" panose="020B0604020202020204" pitchFamily="34" charset="0"/>
              </a:rPr>
              <a:t> na mezinárodní organizaci nebo instituci.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rPr>
              <a:t>(</a:t>
            </a:r>
            <a:r>
              <a:rPr kumimoji="0" lang="cs-CZ" altLang="cs-CZ" sz="2400" b="1" i="1" u="none" strike="noStrike" cap="none" normalizeH="0" baseline="0" err="1">
                <a:ln>
                  <a:noFill/>
                </a:ln>
                <a:solidFill>
                  <a:srgbClr val="800000"/>
                </a:solidFill>
                <a:effectLst/>
              </a:rPr>
              <a:t>competences</a:t>
            </a:r>
            <a:r>
              <a:rPr kumimoji="0" lang="cs-CZ" altLang="cs-CZ" sz="2400" b="1" i="1" u="none" strike="noStrike" cap="none" normalizeH="0" baseline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</a:rPr>
              <a:t> – EU x čl-státy)  </a:t>
            </a:r>
            <a:r>
              <a:rPr kumimoji="0" lang="cs-CZ" altLang="cs-CZ" sz="2400" b="1" i="1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</a:rPr>
              <a:t>(svrchované pravomoci)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400" b="1" i="1" dirty="0" err="1">
                <a:solidFill>
                  <a:srgbClr val="C00000"/>
                </a:solidFill>
              </a:rPr>
              <a:t>powers</a:t>
            </a:r>
            <a:r>
              <a:rPr lang="cs-CZ" altLang="cs-CZ" sz="2400" b="1" i="1" dirty="0">
                <a:solidFill>
                  <a:schemeClr val="accent6">
                    <a:lumMod val="75000"/>
                  </a:schemeClr>
                </a:solidFill>
              </a:rPr>
              <a:t> = jednotlivé </a:t>
            </a:r>
            <a:r>
              <a:rPr lang="cs-CZ" altLang="cs-CZ" sz="2400" b="1" i="1">
                <a:solidFill>
                  <a:schemeClr val="accent6">
                    <a:lumMod val="75000"/>
                  </a:schemeClr>
                </a:solidFill>
              </a:rPr>
              <a:t>orgány EU (mezi sebou)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24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rPr>
              <a:t>co to je </a:t>
            </a:r>
            <a:r>
              <a:rPr kumimoji="0" lang="cs-CZ" altLang="cs-CZ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některé </a:t>
            </a:r>
            <a:r>
              <a:rPr kumimoji="0" lang="cs-CZ" altLang="cs-CZ" sz="2400" b="1" i="1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</a:rPr>
              <a:t>pravomoci ?  </a:t>
            </a:r>
            <a:r>
              <a:rPr kumimoji="0" lang="cs-CZ" altLang="cs-CZ" sz="2400" i="1" u="none" strike="noStrike" cap="none" normalizeH="0" baseline="0">
                <a:ln>
                  <a:noFill/>
                </a:ln>
                <a:effectLst/>
              </a:rPr>
              <a:t>(= ne všechny)</a:t>
            </a:r>
            <a:b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</a:br>
            <a:endParaRPr kumimoji="0" lang="cs-CZ" altLang="cs-CZ" sz="24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(2) K ratifikaci mezinárodní smlouvy uvedené v odstavci 1 je třeba souhlasu Parlamentu, nestanoví-li ústavní zákon, že k ratifikaci je třeba souhlasu daného v referendu</a:t>
            </a:r>
            <a:r>
              <a:rPr kumimoji="0" lang="cs-CZ" altLang="cs-CZ" sz="2400" b="0" i="0" u="none" strike="noStrike" cap="none" normalizeH="0" baseline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40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(v Parlamentu = kvalifikovaná většina)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15200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8C662D-5FE3-43C8-A9B8-AA2D0F8E55E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C66"/>
          </a:solidFill>
        </p:spPr>
        <p:txBody>
          <a:bodyPr>
            <a:noAutofit/>
          </a:bodyPr>
          <a:lstStyle/>
          <a:p>
            <a:r>
              <a:rPr lang="cs-CZ" sz="3600"/>
              <a:t>Celkové zhodnocení pravidel o svěření pravomoci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4A830C-C9CD-40D0-AE64-1AFDCA3888B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DA8F">
              <a:alpha val="60000"/>
            </a:srgbClr>
          </a:solidFill>
        </p:spPr>
        <p:txBody>
          <a:bodyPr>
            <a:normAutofit/>
          </a:bodyPr>
          <a:lstStyle/>
          <a:p>
            <a:r>
              <a:rPr lang="cs-CZ" dirty="0"/>
              <a:t>funkcionální metoda vymezení pravomocí („cílem je integrace“)</a:t>
            </a:r>
          </a:p>
          <a:p>
            <a:r>
              <a:rPr lang="cs-CZ" dirty="0"/>
              <a:t>chybí přesný katalog přenesených pravomocí</a:t>
            </a:r>
          </a:p>
          <a:p>
            <a:r>
              <a:rPr lang="cs-CZ" dirty="0"/>
              <a:t>spory o pravomoc řeší Soudní dvůr (čl. 19 SEU) – extenzivní výklad (tj. ve prospěch EU)</a:t>
            </a:r>
          </a:p>
          <a:p>
            <a:r>
              <a:rPr lang="cs-CZ" dirty="0"/>
              <a:t>nejen, že EU pravomoci získává, ale zároveň je členské státy ztrácejí</a:t>
            </a:r>
          </a:p>
        </p:txBody>
      </p:sp>
    </p:spTree>
    <p:extLst>
      <p:ext uri="{BB962C8B-B14F-4D97-AF65-F5344CB8AC3E}">
        <p14:creationId xmlns:p14="http://schemas.microsoft.com/office/powerpoint/2010/main" val="624015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>
                <a:highlight>
                  <a:srgbClr val="00FF00"/>
                </a:highlight>
              </a:rPr>
              <a:t>Posílená spolupráce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býv</a:t>
            </a:r>
            <a:r>
              <a:rPr lang="cs-CZ" dirty="0"/>
              <a:t>. užší spolupráce)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CC"/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diferenciace členské základny - čím dále větší - jak ji zvládnout?</a:t>
            </a:r>
            <a:br>
              <a:rPr lang="cs-CZ" dirty="0"/>
            </a:br>
            <a:endParaRPr lang="cs-CZ" dirty="0"/>
          </a:p>
          <a:p>
            <a:r>
              <a:rPr lang="cs-CZ" dirty="0"/>
              <a:t>dnes: HNP/obyv. je v EU mezi 45 a 129 (</a:t>
            </a:r>
            <a:r>
              <a:rPr lang="cs-CZ" dirty="0" err="1"/>
              <a:t>koef</a:t>
            </a:r>
            <a:r>
              <a:rPr lang="cs-CZ" dirty="0"/>
              <a:t>. EU = 100)</a:t>
            </a:r>
            <a:br>
              <a:rPr lang="cs-CZ" dirty="0"/>
            </a:br>
            <a:endParaRPr lang="cs-CZ" dirty="0"/>
          </a:p>
          <a:p>
            <a:r>
              <a:rPr lang="cs-CZ" dirty="0"/>
              <a:t>nutnost diferenciace</a:t>
            </a:r>
            <a:br>
              <a:rPr lang="cs-CZ" dirty="0"/>
            </a:br>
            <a:endParaRPr lang="cs-CZ" dirty="0"/>
          </a:p>
          <a:p>
            <a:r>
              <a:rPr lang="cs-CZ" dirty="0"/>
              <a:t>2 řešení (čekat až na posledního nebo umožnit skupině iniciativnějších zájemců postup vpřed)</a:t>
            </a:r>
            <a:br>
              <a:rPr lang="cs-CZ" dirty="0"/>
            </a:br>
            <a:endParaRPr lang="cs-CZ" dirty="0"/>
          </a:p>
          <a:p>
            <a:r>
              <a:rPr lang="cs-CZ" dirty="0"/>
              <a:t>důvody: 1. chybí vůle, 2. chybí způsobilost, 3. nepřijatelné podmínky</a:t>
            </a:r>
            <a:br>
              <a:rPr lang="cs-CZ" dirty="0"/>
            </a:br>
            <a:endParaRPr lang="cs-CZ" dirty="0"/>
          </a:p>
          <a:p>
            <a:r>
              <a:rPr lang="cs-CZ" dirty="0"/>
              <a:t>výhody a nevýhody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291470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Diferenciace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i="1" dirty="0"/>
              <a:t>Diferenciace různými cestami před zavedením posílené spolupráce nebo jiným způsobem: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/>
              <a:t>primární právo </a:t>
            </a:r>
            <a:endParaRPr lang="cs-CZ" dirty="0"/>
          </a:p>
          <a:p>
            <a:r>
              <a:rPr lang="cs-CZ" dirty="0" err="1"/>
              <a:t>Schengen</a:t>
            </a:r>
            <a:r>
              <a:rPr lang="cs-CZ" dirty="0"/>
              <a:t>: GB, IE, (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Maastricht: měnová unie, justice a vnitro (GB, </a:t>
            </a:r>
            <a:r>
              <a:rPr lang="cs-CZ" dirty="0" err="1"/>
              <a:t>DK</a:t>
            </a:r>
            <a:r>
              <a:rPr lang="cs-CZ" dirty="0"/>
              <a:t>), sociální politika (GB)</a:t>
            </a:r>
          </a:p>
          <a:p>
            <a:r>
              <a:rPr lang="cs-CZ" dirty="0"/>
              <a:t>Amsterodam: justiční prostor (GB, IE, </a:t>
            </a:r>
            <a:r>
              <a:rPr lang="cs-CZ" dirty="0" err="1"/>
              <a:t>DK</a:t>
            </a:r>
            <a:r>
              <a:rPr lang="cs-CZ" dirty="0"/>
              <a:t>) </a:t>
            </a:r>
          </a:p>
          <a:p>
            <a:r>
              <a:rPr lang="cs-CZ" dirty="0"/>
              <a:t>Listina základních práv: GB, </a:t>
            </a:r>
            <a:r>
              <a:rPr lang="cs-CZ" dirty="0" err="1"/>
              <a:t>PL</a:t>
            </a:r>
            <a:r>
              <a:rPr lang="cs-CZ" dirty="0"/>
              <a:t>, (CZ)</a:t>
            </a:r>
          </a:p>
          <a:p>
            <a:r>
              <a:rPr lang="cs-CZ" dirty="0"/>
              <a:t>měnová unie (zcela odmítly GB a 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rozpočtová smlouva („fiskální kompakt“) (odmítly GB a CZ)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- sekundární právo: četné výjimky (přímo ve směrnicích - DPH, výjimky udělené Komisí)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Posílená spolupráce – Amsterodam – představy v době zavedení: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/>
              <a:t>1. vícerychlostní Evropa (všichni souhlasí, ale někteří přijmou později)</a:t>
            </a:r>
          </a:p>
          <a:p>
            <a:r>
              <a:rPr lang="cs-CZ" dirty="0"/>
              <a:t>2. proměnné uspořádání (někteří zcela odmítají)</a:t>
            </a:r>
          </a:p>
          <a:p>
            <a:r>
              <a:rPr lang="cs-CZ" dirty="0"/>
              <a:t>3. diferenciace výběrem podle vlastní vůle (à la </a:t>
            </a:r>
            <a:r>
              <a:rPr lang="cs-CZ" dirty="0" err="1"/>
              <a:t>carte</a:t>
            </a:r>
            <a:r>
              <a:rPr lang="cs-CZ" dirty="0"/>
              <a:t>) (každý jinak) (?)</a:t>
            </a:r>
          </a:p>
        </p:txBody>
      </p:sp>
    </p:spTree>
    <p:extLst>
      <p:ext uri="{BB962C8B-B14F-4D97-AF65-F5344CB8AC3E}">
        <p14:creationId xmlns:p14="http://schemas.microsoft.com/office/powerpoint/2010/main" val="42456828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Podstata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b="1" i="1" dirty="0"/>
              <a:t>Skupina členských států, která si přeje přijmout další integrační opatření (např. přijetí nařízení) nevyhovující všem členům, </a:t>
            </a:r>
          </a:p>
          <a:p>
            <a:pPr marL="0" indent="0">
              <a:buNone/>
            </a:pPr>
            <a:r>
              <a:rPr lang="cs-CZ" b="1" i="1" dirty="0"/>
              <a:t>může toto učinit v rámci mechanismu EU v oblasti nevýlučné pravomoci, včetně společné zahraniční politiky, </a:t>
            </a:r>
          </a:p>
          <a:p>
            <a:pPr marL="0" indent="0">
              <a:buNone/>
            </a:pPr>
            <a:r>
              <a:rPr lang="cs-CZ" b="1" i="1" dirty="0"/>
              <a:t>a to na svoje náklady, nestanoví-li Rada jinak. </a:t>
            </a:r>
          </a:p>
          <a:p>
            <a:pPr marL="0" indent="0">
              <a:buNone/>
            </a:pPr>
            <a:r>
              <a:rPr lang="cs-CZ" b="1" i="1" dirty="0"/>
              <a:t>Takto přijaté opatření je závazné jen pro skupinu rozšířené spolupráce a není součástí </a:t>
            </a:r>
            <a:r>
              <a:rPr lang="cs-CZ" b="1" i="1" dirty="0" err="1"/>
              <a:t>acquis</a:t>
            </a:r>
            <a:r>
              <a:rPr lang="cs-CZ" b="1" i="1" dirty="0"/>
              <a:t>.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8779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Současná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dirty="0"/>
              <a:t>Podmínky: 	</a:t>
            </a:r>
          </a:p>
          <a:p>
            <a:pPr marL="0" indent="0">
              <a:buNone/>
            </a:pPr>
            <a:r>
              <a:rPr lang="cs-CZ" dirty="0"/>
              <a:t>	ultima ratio (poslední možnost)</a:t>
            </a:r>
          </a:p>
          <a:p>
            <a:pPr marL="0" indent="0">
              <a:buNone/>
            </a:pPr>
            <a:r>
              <a:rPr lang="cs-CZ" dirty="0"/>
              <a:t>	výsledku nelze dosáhnout v přiměřené 	době</a:t>
            </a:r>
          </a:p>
          <a:p>
            <a:pPr marL="0" indent="0">
              <a:buNone/>
            </a:pPr>
            <a:r>
              <a:rPr lang="cs-CZ" dirty="0"/>
              <a:t>	nejméně 9 členů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0375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Důvody a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dirty="0"/>
              <a:t>nevhodnost použití přehlasování v rámci kvalifikované většiny</a:t>
            </a:r>
          </a:p>
          <a:p>
            <a:r>
              <a:rPr lang="cs-CZ" dirty="0"/>
              <a:t>překonání nedosažitelné jednomyslnosti</a:t>
            </a:r>
          </a:p>
          <a:p>
            <a:r>
              <a:rPr lang="cs-CZ" dirty="0"/>
              <a:t>je to poslední a jediná možnost jak opatření přijmout, nelze-li dále čekat</a:t>
            </a:r>
          </a:p>
          <a:p>
            <a:r>
              <a:rPr lang="cs-CZ" dirty="0"/>
              <a:t>nezúčastnění: </a:t>
            </a:r>
          </a:p>
          <a:p>
            <a:pPr lvl="1"/>
            <a:r>
              <a:rPr lang="cs-CZ" dirty="0"/>
              <a:t>jejich pravomoci a práva musí být zachována</a:t>
            </a:r>
          </a:p>
          <a:p>
            <a:pPr lvl="1"/>
            <a:r>
              <a:rPr lang="cs-CZ" dirty="0"/>
              <a:t>nesmějí bránit zúčastněným</a:t>
            </a:r>
          </a:p>
          <a:p>
            <a:pPr lvl="1"/>
            <a:r>
              <a:rPr lang="cs-CZ" dirty="0"/>
              <a:t>lze se dodatečně připojit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5563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F4455F-9E2B-468F-B320-E94B98632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Princip fungování 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CF66C4-A532-45F3-B552-B2A5C0EEB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transfer některých pravomocí orgánů členských států v určitém rozsahu na EU</a:t>
            </a:r>
          </a:p>
          <a:p>
            <a:r>
              <a:rPr lang="cs-CZ" dirty="0"/>
              <a:t>jsou to pravomoci např.</a:t>
            </a:r>
          </a:p>
          <a:p>
            <a:pPr lvl="1"/>
            <a:r>
              <a:rPr lang="cs-CZ" dirty="0"/>
              <a:t>legislativní – tvorba a vynucování práva, pravomoci v oblasti měny (centrální banka) aj.</a:t>
            </a:r>
          </a:p>
          <a:p>
            <a:r>
              <a:rPr lang="cs-CZ" dirty="0">
                <a:solidFill>
                  <a:srgbClr val="C00000"/>
                </a:solidFill>
              </a:rPr>
              <a:t>není to přenos státní moci, tedy suverenity</a:t>
            </a:r>
          </a:p>
          <a:p>
            <a:r>
              <a:rPr lang="cs-CZ" dirty="0"/>
              <a:t>výkon pravomocí = </a:t>
            </a:r>
            <a:r>
              <a:rPr lang="cs-CZ" b="1" dirty="0">
                <a:solidFill>
                  <a:srgbClr val="C00000"/>
                </a:solidFill>
              </a:rPr>
              <a:t>výkon</a:t>
            </a:r>
            <a:r>
              <a:rPr lang="cs-CZ" dirty="0"/>
              <a:t> státní moci, která jako taková zůstává členskému státu</a:t>
            </a:r>
          </a:p>
        </p:txBody>
      </p:sp>
    </p:spTree>
    <p:extLst>
      <p:ext uri="{BB962C8B-B14F-4D97-AF65-F5344CB8AC3E}">
        <p14:creationId xmlns:p14="http://schemas.microsoft.com/office/powerpoint/2010/main" val="1844129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0000CC"/>
          </a:solidFill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Zásada svěřených pravomocí </a:t>
            </a:r>
            <a:br>
              <a:rPr lang="cs-CZ" b="1" dirty="0"/>
            </a:br>
            <a:r>
              <a:rPr lang="cs-CZ" b="1" dirty="0">
                <a:solidFill>
                  <a:schemeClr val="bg1"/>
                </a:solidFill>
              </a:rPr>
              <a:t>Typy pravomocí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  <a:solidFill>
            <a:srgbClr val="FFFFCC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Článek 5 Smlouvy o EU</a:t>
            </a:r>
          </a:p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Podle </a:t>
            </a:r>
            <a:r>
              <a:rPr lang="cs-CZ" b="1" dirty="0">
                <a:solidFill>
                  <a:srgbClr val="FF0000"/>
                </a:solidFill>
                <a:highlight>
                  <a:srgbClr val="FFFF00"/>
                </a:highlight>
              </a:rPr>
              <a:t>zásady svěření pravomocí </a:t>
            </a:r>
            <a:r>
              <a:rPr lang="cs-CZ" dirty="0">
                <a:highlight>
                  <a:srgbClr val="FFFF00"/>
                </a:highlight>
              </a:rPr>
              <a:t>jedná Unie pouze v mezích </a:t>
            </a:r>
            <a:r>
              <a:rPr lang="cs-CZ" b="1" dirty="0">
                <a:highlight>
                  <a:srgbClr val="FFFF00"/>
                </a:highlight>
              </a:rPr>
              <a:t>pravomocí svěřených jí ve Smlouvách členskými státy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/>
              <a:t>pro </a:t>
            </a:r>
            <a:r>
              <a:rPr lang="cs-CZ" b="1" dirty="0"/>
              <a:t>dosažení cílů </a:t>
            </a:r>
            <a:r>
              <a:rPr lang="cs-CZ" dirty="0"/>
              <a:t>stanovených ve Smlouvách. </a:t>
            </a:r>
          </a:p>
          <a:p>
            <a:pPr marL="0" indent="0">
              <a:buNone/>
            </a:pPr>
            <a:r>
              <a:rPr lang="cs-CZ" dirty="0"/>
              <a:t>Pravomoci, které nejsou Smlouvami Unii svěřeny, náležejí členským státům.</a:t>
            </a:r>
          </a:p>
          <a:p>
            <a:pPr marL="0" indent="0">
              <a:buNone/>
            </a:pPr>
            <a:r>
              <a:rPr lang="cs-CZ" b="1" i="1" dirty="0">
                <a:solidFill>
                  <a:srgbClr val="FF0000"/>
                </a:solidFill>
                <a:highlight>
                  <a:srgbClr val="FFFF00"/>
                </a:highlight>
              </a:rPr>
              <a:t>UNIE MÁ JEN TY PRAVOMOCI, KTERÉ JÍ ČLENSKÉ STÁTY DOBROVOLNĚ A VĚDOMĚ PŘEDALY SE SOUHLASEM SVÝCH PARLAMENTŮ. Unie sama o sobě žádné pravomoci nemá.</a:t>
            </a:r>
            <a:endParaRPr lang="cs-CZ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cs-CZ" b="1" u="sng" dirty="0"/>
              <a:t>T y p y   p r a v o m o c í</a:t>
            </a:r>
            <a:r>
              <a:rPr lang="cs-CZ" b="1" dirty="0"/>
              <a:t>  (zavedla Lisabonská smlouva 2009):</a:t>
            </a:r>
          </a:p>
          <a:p>
            <a:pPr marL="0" indent="0">
              <a:buNone/>
            </a:pPr>
            <a:r>
              <a:rPr lang="cs-CZ" b="1" dirty="0"/>
              <a:t>1. výlučné, </a:t>
            </a:r>
          </a:p>
          <a:p>
            <a:pPr marL="0" indent="0">
              <a:buNone/>
            </a:pPr>
            <a:r>
              <a:rPr lang="cs-CZ" b="1" dirty="0"/>
              <a:t>2. sdílené a </a:t>
            </a:r>
          </a:p>
          <a:p>
            <a:pPr marL="0" indent="0">
              <a:buNone/>
            </a:pPr>
            <a:r>
              <a:rPr lang="cs-CZ" b="1" dirty="0"/>
              <a:t>3. podpůrné, koordinační a doplňkové.</a:t>
            </a:r>
          </a:p>
        </p:txBody>
      </p:sp>
    </p:spTree>
    <p:extLst>
      <p:ext uri="{BB962C8B-B14F-4D97-AF65-F5344CB8AC3E}">
        <p14:creationId xmlns:p14="http://schemas.microsoft.com/office/powerpoint/2010/main" val="2829001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CCFFFF"/>
          </a:solidFill>
          <a:ln>
            <a:solidFill>
              <a:srgbClr val="F6FA40"/>
            </a:solidFill>
          </a:ln>
        </p:spPr>
        <p:txBody>
          <a:bodyPr>
            <a:noAutofit/>
          </a:bodyPr>
          <a:lstStyle/>
          <a:p>
            <a:r>
              <a:rPr lang="cs-CZ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1. Oblasti výlučné pravomoci EU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(čl. 3 </a:t>
            </a:r>
            <a:r>
              <a:rPr 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SFEU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CC"/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4600" b="1" i="1" dirty="0"/>
              <a:t>Taxativní výčet  </a:t>
            </a:r>
            <a:r>
              <a:rPr lang="cs-CZ" sz="4600" b="1" i="1" dirty="0">
                <a:solidFill>
                  <a:srgbClr val="C00000"/>
                </a:solidFill>
              </a:rPr>
              <a:t>o b l a s t í :</a:t>
            </a:r>
          </a:p>
          <a:p>
            <a:pPr lvl="0"/>
            <a:r>
              <a:rPr lang="cs-CZ" dirty="0"/>
              <a:t>celní unie</a:t>
            </a:r>
          </a:p>
          <a:p>
            <a:r>
              <a:rPr lang="cs-CZ" dirty="0"/>
              <a:t>společná obchodní politika</a:t>
            </a:r>
          </a:p>
          <a:p>
            <a:pPr lvl="0"/>
            <a:r>
              <a:rPr lang="cs-CZ" dirty="0"/>
              <a:t>stanovení pravidel hospodářské soutěže nezbytných pro fungování vnitřního trhu</a:t>
            </a:r>
          </a:p>
          <a:p>
            <a:pPr lvl="0"/>
            <a:r>
              <a:rPr lang="cs-CZ" dirty="0"/>
              <a:t>měnová politika pro členské státy, jejichž měnou je euro</a:t>
            </a:r>
          </a:p>
          <a:p>
            <a:pPr lvl="0"/>
            <a:r>
              <a:rPr lang="cs-CZ" dirty="0"/>
              <a:t>zachování biologických mořských zdrojů v rámci společné rybolovné politiky</a:t>
            </a:r>
          </a:p>
          <a:p>
            <a:pPr marL="0" lvl="0" indent="0"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/>
              <a:t>Čl. 2 odst. 1: Svěřují-li v určité </a:t>
            </a:r>
            <a:r>
              <a:rPr lang="cs-CZ" b="1" dirty="0">
                <a:solidFill>
                  <a:srgbClr val="FF0000"/>
                </a:solidFill>
              </a:rPr>
              <a:t>oblasti</a:t>
            </a:r>
            <a:r>
              <a:rPr lang="cs-CZ" dirty="0"/>
              <a:t> Smlouvy Unii výlučnou pravomoc, </a:t>
            </a:r>
            <a:r>
              <a:rPr lang="cs-CZ" b="1" dirty="0">
                <a:solidFill>
                  <a:srgbClr val="C00000"/>
                </a:solidFill>
              </a:rPr>
              <a:t>může pouze Unie vytvářet a přijímat právně závazné akty </a:t>
            </a:r>
            <a:r>
              <a:rPr lang="cs-CZ" dirty="0"/>
              <a:t>a členské státy tak mohou činit pouze tehdy, jsou-li k tomu Unií zmocněny nebo provádějí-li akty Unie.</a:t>
            </a:r>
            <a:endParaRPr lang="cs-CZ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>
                <a:solidFill>
                  <a:srgbClr val="C00000"/>
                </a:solidFill>
                <a:highlight>
                  <a:srgbClr val="FFFF00"/>
                </a:highlight>
              </a:rPr>
              <a:t>Členské státy nemohou v těchto oblastech jednat (přijímat vlastní legislativu), ani kdyby unijní úprava chyběla.</a:t>
            </a:r>
          </a:p>
        </p:txBody>
      </p:sp>
    </p:spTree>
    <p:extLst>
      <p:ext uri="{BB962C8B-B14F-4D97-AF65-F5344CB8AC3E}">
        <p14:creationId xmlns:p14="http://schemas.microsoft.com/office/powerpoint/2010/main" val="2022675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3EFD3"/>
          </a:solidFill>
        </p:spPr>
        <p:txBody>
          <a:bodyPr>
            <a:normAutofit/>
          </a:bodyPr>
          <a:lstStyle/>
          <a:p>
            <a:r>
              <a:rPr lang="cs-CZ" b="1" dirty="0">
                <a:highlight>
                  <a:srgbClr val="FFFF00"/>
                </a:highlight>
              </a:rPr>
              <a:t>2. Sdílené pravomoci </a:t>
            </a:r>
            <a:r>
              <a:rPr lang="cs-CZ" b="1" dirty="0"/>
              <a:t>(čl. 4 </a:t>
            </a:r>
            <a:r>
              <a:rPr lang="cs-CZ" b="1" dirty="0" err="1"/>
              <a:t>SFEU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CC"/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4400" b="1" dirty="0">
                <a:solidFill>
                  <a:srgbClr val="C00000"/>
                </a:solidFill>
              </a:rPr>
              <a:t>Vše mimo oblast pravomoci výlučné a podpůrné (tj. mimo čl. 3 a 6 SFEU) – DRTIVÁ VĚTŠINA PRAVOMOCÍ</a:t>
            </a:r>
          </a:p>
          <a:p>
            <a:pPr marL="0" lvl="0" indent="0">
              <a:buNone/>
            </a:pPr>
            <a:r>
              <a:rPr lang="cs-CZ" sz="1900" b="1" dirty="0">
                <a:solidFill>
                  <a:srgbClr val="C00000"/>
                </a:solidFill>
              </a:rPr>
              <a:t>  </a:t>
            </a:r>
          </a:p>
          <a:p>
            <a:pPr marL="0" lv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ZEJMÉNA </a:t>
            </a:r>
            <a:r>
              <a:rPr lang="cs-CZ" dirty="0"/>
              <a:t>V OBLASTECH</a:t>
            </a:r>
            <a:r>
              <a:rPr lang="cs-CZ" dirty="0">
                <a:solidFill>
                  <a:srgbClr val="0033CC"/>
                </a:solidFill>
              </a:rPr>
              <a:t>:</a:t>
            </a:r>
          </a:p>
          <a:p>
            <a:pPr marL="0" lvl="0" indent="0">
              <a:buNone/>
            </a:pPr>
            <a:r>
              <a:rPr lang="cs-CZ" dirty="0">
                <a:solidFill>
                  <a:srgbClr val="C00000"/>
                </a:solidFill>
              </a:rPr>
              <a:t>(TOTO NENÍ PŘESNÝ VÝČET SDÍLENÝCH PRAVOMOCÍ) </a:t>
            </a:r>
          </a:p>
          <a:p>
            <a:pPr lvl="0"/>
            <a:r>
              <a:rPr lang="cs-CZ" dirty="0"/>
              <a:t>vnitřní trh (obchod uvnitř EU, pohyb pracovníků a jiných osob, …)</a:t>
            </a:r>
            <a:endParaRPr lang="cs-CZ" dirty="0">
              <a:solidFill>
                <a:srgbClr val="0033CC"/>
              </a:solidFill>
            </a:endParaRPr>
          </a:p>
          <a:p>
            <a:pPr lvl="0"/>
            <a:r>
              <a:rPr lang="cs-CZ" dirty="0"/>
              <a:t>sociální politika</a:t>
            </a:r>
          </a:p>
          <a:p>
            <a:pPr lvl="0"/>
            <a:r>
              <a:rPr lang="cs-CZ" dirty="0"/>
              <a:t>zemědělství</a:t>
            </a:r>
          </a:p>
          <a:p>
            <a:pPr lvl="0"/>
            <a:r>
              <a:rPr lang="cs-CZ" dirty="0"/>
              <a:t>životní prostředí, ochrana spotřebitele</a:t>
            </a:r>
          </a:p>
          <a:p>
            <a:pPr lvl="0"/>
            <a:r>
              <a:rPr lang="cs-CZ" dirty="0"/>
              <a:t>doprava, transevropské sítě, energetika</a:t>
            </a:r>
          </a:p>
          <a:p>
            <a:pPr lvl="0"/>
            <a:r>
              <a:rPr lang="cs-CZ" dirty="0"/>
              <a:t>prostor svobody, bezpečnosti a práva (</a:t>
            </a:r>
            <a:r>
              <a:rPr lang="cs-CZ" dirty="0" err="1"/>
              <a:t>Schengen</a:t>
            </a:r>
            <a:r>
              <a:rPr lang="cs-CZ" dirty="0"/>
              <a:t>, trestní právo, ...)</a:t>
            </a:r>
          </a:p>
          <a:p>
            <a:pPr lvl="0"/>
            <a:r>
              <a:rPr lang="cs-CZ" dirty="0"/>
              <a:t>společné otázky bezpečnosti v oblasti veřejného zdraví</a:t>
            </a:r>
          </a:p>
          <a:p>
            <a:pPr lvl="0"/>
            <a:r>
              <a:rPr lang="cs-CZ" dirty="0"/>
              <a:t>činnost v oblasti výzkumu, technologického rozvoje a vesmíru, aj.</a:t>
            </a:r>
          </a:p>
        </p:txBody>
      </p:sp>
    </p:spTree>
    <p:extLst>
      <p:ext uri="{BB962C8B-B14F-4D97-AF65-F5344CB8AC3E}">
        <p14:creationId xmlns:p14="http://schemas.microsoft.com/office/powerpoint/2010/main" val="1185962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>
            <a:normAutofit/>
          </a:bodyPr>
          <a:lstStyle/>
          <a:p>
            <a:r>
              <a:rPr lang="cs-CZ" b="1" dirty="0"/>
              <a:t>2. Sdílené pravomoci - podstata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69160"/>
          </a:xfrm>
          <a:solidFill>
            <a:srgbClr val="CCFFFF"/>
          </a:solidFill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cs-CZ" dirty="0"/>
              <a:t>Čl. 2 odst. 2 </a:t>
            </a:r>
            <a:r>
              <a:rPr lang="cs-CZ" dirty="0" err="1"/>
              <a:t>SFEU</a:t>
            </a:r>
            <a:r>
              <a:rPr lang="cs-CZ" dirty="0"/>
              <a:t>:</a:t>
            </a:r>
          </a:p>
          <a:p>
            <a:pPr marL="0" lvl="0" indent="0">
              <a:buNone/>
            </a:pPr>
            <a:r>
              <a:rPr lang="cs-CZ" dirty="0"/>
              <a:t>Svěřují-li </a:t>
            </a:r>
            <a:r>
              <a:rPr lang="cs-CZ" i="1" dirty="0">
                <a:solidFill>
                  <a:srgbClr val="000099"/>
                </a:solidFill>
              </a:rPr>
              <a:t>v určité oblasti </a:t>
            </a:r>
            <a:r>
              <a:rPr lang="cs-CZ" dirty="0"/>
              <a:t>Smlouvy Unii pravomoc </a:t>
            </a:r>
            <a:r>
              <a:rPr lang="cs-CZ" u="sng" dirty="0"/>
              <a:t>sdílenou</a:t>
            </a:r>
            <a:r>
              <a:rPr lang="cs-CZ" dirty="0"/>
              <a:t> s členskými státy, </a:t>
            </a:r>
            <a:r>
              <a:rPr lang="cs-CZ" b="1" dirty="0"/>
              <a:t>mohou v této oblasti vytvářet a přijímat právně závazné akty Unie i členské státy. </a:t>
            </a:r>
          </a:p>
          <a:p>
            <a:pPr marL="0" lvl="0" indent="0">
              <a:buNone/>
            </a:pPr>
            <a:r>
              <a:rPr lang="cs-CZ" b="1" u="sng" dirty="0">
                <a:solidFill>
                  <a:srgbClr val="C00000"/>
                </a:solidFill>
              </a:rPr>
              <a:t>ALE: členské státy vykonávají svou pravomoc jen v rozsahu, v jakém ji Unie nevykonala </a:t>
            </a:r>
            <a:r>
              <a:rPr lang="cs-CZ" dirty="0"/>
              <a:t>nebo přestala vykonávat. </a:t>
            </a:r>
            <a:r>
              <a:rPr lang="cs-CZ" b="1" dirty="0">
                <a:solidFill>
                  <a:srgbClr val="FF0000"/>
                </a:solidFill>
              </a:rPr>
              <a:t>O tomto rozsahu rozhoduje Unie.</a:t>
            </a:r>
          </a:p>
          <a:p>
            <a:pPr marL="0" indent="0">
              <a:buNone/>
            </a:pPr>
            <a:r>
              <a:rPr lang="cs-CZ" dirty="0">
                <a:solidFill>
                  <a:srgbClr val="0033CC"/>
                </a:solidFill>
              </a:rPr>
              <a:t>tj. v důsledcích není podstatný rozdíl oproti pravomoci výlučné </a:t>
            </a:r>
            <a:r>
              <a:rPr lang="cs-CZ" i="1" dirty="0">
                <a:solidFill>
                  <a:srgbClr val="0033CC"/>
                </a:solidFill>
              </a:rPr>
              <a:t>  </a:t>
            </a:r>
          </a:p>
          <a:p>
            <a:pPr marL="0" lvl="0" indent="0">
              <a:buNone/>
            </a:pPr>
            <a:endParaRPr lang="cs-CZ" i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493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76634"/>
          </a:xfrm>
        </p:spPr>
        <p:txBody>
          <a:bodyPr>
            <a:noAutofit/>
          </a:bodyPr>
          <a:lstStyle/>
          <a:p>
            <a:r>
              <a:rPr lang="cs-CZ" sz="3600" dirty="0"/>
              <a:t>Oblast </a:t>
            </a:r>
            <a:r>
              <a:rPr lang="cs-CZ" sz="3600" b="1" u="sng" dirty="0"/>
              <a:t>sdílené pravomoci EU </a:t>
            </a:r>
            <a:r>
              <a:rPr lang="cs-CZ" sz="3600" dirty="0"/>
              <a:t>– </a:t>
            </a:r>
            <a:r>
              <a:rPr lang="cs-CZ" sz="3600" dirty="0">
                <a:solidFill>
                  <a:srgbClr val="0000FF"/>
                </a:solidFill>
              </a:rPr>
              <a:t>sdílená pravomoc </a:t>
            </a:r>
            <a:r>
              <a:rPr lang="cs-CZ" sz="3600" b="1" dirty="0">
                <a:solidFill>
                  <a:srgbClr val="0000FF"/>
                </a:solidFill>
              </a:rPr>
              <a:t>vykonávaná členskými státy, </a:t>
            </a:r>
            <a:r>
              <a:rPr lang="cs-CZ" sz="3600" dirty="0">
                <a:solidFill>
                  <a:srgbClr val="FF0000"/>
                </a:solidFill>
              </a:rPr>
              <a:t>sdílená pravomoc </a:t>
            </a:r>
            <a:r>
              <a:rPr lang="cs-CZ" sz="3600" b="1" dirty="0">
                <a:solidFill>
                  <a:srgbClr val="FF0000"/>
                </a:solidFill>
              </a:rPr>
              <a:t>vykonávaná EU</a:t>
            </a:r>
            <a:br>
              <a:rPr lang="cs-CZ" sz="3600" dirty="0">
                <a:solidFill>
                  <a:srgbClr val="FF0000"/>
                </a:solidFill>
              </a:rPr>
            </a:br>
            <a:r>
              <a:rPr lang="cs-CZ" sz="3200" dirty="0"/>
              <a:t>(v konkrétním případě buď jedna nebo druhá,    o výkonu rozhoduje EU)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94645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              </a:t>
            </a:r>
          </a:p>
        </p:txBody>
      </p:sp>
      <p:sp>
        <p:nvSpPr>
          <p:cNvPr id="4" name="Ovál 3"/>
          <p:cNvSpPr/>
          <p:nvPr/>
        </p:nvSpPr>
        <p:spPr>
          <a:xfrm>
            <a:off x="1331640" y="2917675"/>
            <a:ext cx="6480720" cy="3580062"/>
          </a:xfrm>
          <a:prstGeom prst="ellipse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2661964" y="4940350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795736" y="3421733"/>
            <a:ext cx="2160240" cy="14184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203898" y="5211763"/>
            <a:ext cx="1490464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008212" y="3754537"/>
            <a:ext cx="1110952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5942720" y="4077615"/>
            <a:ext cx="1251840" cy="1260181"/>
          </a:xfrm>
          <a:custGeom>
            <a:avLst/>
            <a:gdLst>
              <a:gd name="connsiteX0" fmla="*/ 83815 w 1251840"/>
              <a:gd name="connsiteY0" fmla="*/ 69156 h 1260181"/>
              <a:gd name="connsiteX1" fmla="*/ 183707 w 1251840"/>
              <a:gd name="connsiteY1" fmla="*/ 230521 h 1260181"/>
              <a:gd name="connsiteX2" fmla="*/ 168339 w 1251840"/>
              <a:gd name="connsiteY2" fmla="*/ 338097 h 1260181"/>
              <a:gd name="connsiteX3" fmla="*/ 152971 w 1251840"/>
              <a:gd name="connsiteY3" fmla="*/ 391885 h 1260181"/>
              <a:gd name="connsiteX4" fmla="*/ 122235 w 1251840"/>
              <a:gd name="connsiteY4" fmla="*/ 437990 h 1260181"/>
              <a:gd name="connsiteX5" fmla="*/ 106867 w 1251840"/>
              <a:gd name="connsiteY5" fmla="*/ 476410 h 1260181"/>
              <a:gd name="connsiteX6" fmla="*/ 76131 w 1251840"/>
              <a:gd name="connsiteY6" fmla="*/ 491778 h 1260181"/>
              <a:gd name="connsiteX7" fmla="*/ 30026 w 1251840"/>
              <a:gd name="connsiteY7" fmla="*/ 530198 h 1260181"/>
              <a:gd name="connsiteX8" fmla="*/ 22342 w 1251840"/>
              <a:gd name="connsiteY8" fmla="*/ 875980 h 1260181"/>
              <a:gd name="connsiteX9" fmla="*/ 45394 w 1251840"/>
              <a:gd name="connsiteY9" fmla="*/ 891348 h 1260181"/>
              <a:gd name="connsiteX10" fmla="*/ 60763 w 1251840"/>
              <a:gd name="connsiteY10" fmla="*/ 906716 h 1260181"/>
              <a:gd name="connsiteX11" fmla="*/ 99183 w 1251840"/>
              <a:gd name="connsiteY11" fmla="*/ 960504 h 1260181"/>
              <a:gd name="connsiteX12" fmla="*/ 145287 w 1251840"/>
              <a:gd name="connsiteY12" fmla="*/ 998924 h 1260181"/>
              <a:gd name="connsiteX13" fmla="*/ 168339 w 1251840"/>
              <a:gd name="connsiteY13" fmla="*/ 1029660 h 1260181"/>
              <a:gd name="connsiteX14" fmla="*/ 229811 w 1251840"/>
              <a:gd name="connsiteY14" fmla="*/ 1060396 h 1260181"/>
              <a:gd name="connsiteX15" fmla="*/ 283599 w 1251840"/>
              <a:gd name="connsiteY15" fmla="*/ 1068080 h 1260181"/>
              <a:gd name="connsiteX16" fmla="*/ 391176 w 1251840"/>
              <a:gd name="connsiteY16" fmla="*/ 1091132 h 1260181"/>
              <a:gd name="connsiteX17" fmla="*/ 452648 w 1251840"/>
              <a:gd name="connsiteY17" fmla="*/ 1121869 h 1260181"/>
              <a:gd name="connsiteX18" fmla="*/ 583277 w 1251840"/>
              <a:gd name="connsiteY18" fmla="*/ 1160289 h 1260181"/>
              <a:gd name="connsiteX19" fmla="*/ 652433 w 1251840"/>
              <a:gd name="connsiteY19" fmla="*/ 1175657 h 1260181"/>
              <a:gd name="connsiteX20" fmla="*/ 706221 w 1251840"/>
              <a:gd name="connsiteY20" fmla="*/ 1198709 h 1260181"/>
              <a:gd name="connsiteX21" fmla="*/ 752326 w 1251840"/>
              <a:gd name="connsiteY21" fmla="*/ 1214077 h 1260181"/>
              <a:gd name="connsiteX22" fmla="*/ 798430 w 1251840"/>
              <a:gd name="connsiteY22" fmla="*/ 1237129 h 1260181"/>
              <a:gd name="connsiteX23" fmla="*/ 890638 w 1251840"/>
              <a:gd name="connsiteY23" fmla="*/ 1260181 h 1260181"/>
              <a:gd name="connsiteX24" fmla="*/ 929058 w 1251840"/>
              <a:gd name="connsiteY24" fmla="*/ 1244813 h 1260181"/>
              <a:gd name="connsiteX25" fmla="*/ 967478 w 1251840"/>
              <a:gd name="connsiteY25" fmla="*/ 1237129 h 1260181"/>
              <a:gd name="connsiteX26" fmla="*/ 998215 w 1251840"/>
              <a:gd name="connsiteY26" fmla="*/ 1229445 h 1260181"/>
              <a:gd name="connsiteX27" fmla="*/ 1082739 w 1251840"/>
              <a:gd name="connsiteY27" fmla="*/ 1214077 h 1260181"/>
              <a:gd name="connsiteX28" fmla="*/ 1144211 w 1251840"/>
              <a:gd name="connsiteY28" fmla="*/ 1198709 h 1260181"/>
              <a:gd name="connsiteX29" fmla="*/ 1190315 w 1251840"/>
              <a:gd name="connsiteY29" fmla="*/ 1160289 h 1260181"/>
              <a:gd name="connsiteX30" fmla="*/ 1213368 w 1251840"/>
              <a:gd name="connsiteY30" fmla="*/ 1152605 h 1260181"/>
              <a:gd name="connsiteX31" fmla="*/ 1221052 w 1251840"/>
              <a:gd name="connsiteY31" fmla="*/ 1106501 h 1260181"/>
              <a:gd name="connsiteX32" fmla="*/ 1236420 w 1251840"/>
              <a:gd name="connsiteY32" fmla="*/ 1052712 h 1260181"/>
              <a:gd name="connsiteX33" fmla="*/ 1244104 w 1251840"/>
              <a:gd name="connsiteY33" fmla="*/ 945136 h 1260181"/>
              <a:gd name="connsiteX34" fmla="*/ 1251788 w 1251840"/>
              <a:gd name="connsiteY34" fmla="*/ 906716 h 1260181"/>
              <a:gd name="connsiteX35" fmla="*/ 1228736 w 1251840"/>
              <a:gd name="connsiteY35" fmla="*/ 668511 h 1260181"/>
              <a:gd name="connsiteX36" fmla="*/ 1221052 w 1251840"/>
              <a:gd name="connsiteY36" fmla="*/ 637774 h 1260181"/>
              <a:gd name="connsiteX37" fmla="*/ 1197999 w 1251840"/>
              <a:gd name="connsiteY37" fmla="*/ 583986 h 1260181"/>
              <a:gd name="connsiteX38" fmla="*/ 1167263 w 1251840"/>
              <a:gd name="connsiteY38" fmla="*/ 514830 h 1260181"/>
              <a:gd name="connsiteX39" fmla="*/ 1151895 w 1251840"/>
              <a:gd name="connsiteY39" fmla="*/ 461042 h 1260181"/>
              <a:gd name="connsiteX40" fmla="*/ 1136527 w 1251840"/>
              <a:gd name="connsiteY40" fmla="*/ 422622 h 1260181"/>
              <a:gd name="connsiteX41" fmla="*/ 1113475 w 1251840"/>
              <a:gd name="connsiteY41" fmla="*/ 368833 h 1260181"/>
              <a:gd name="connsiteX42" fmla="*/ 1090423 w 1251840"/>
              <a:gd name="connsiteY42" fmla="*/ 338097 h 1260181"/>
              <a:gd name="connsiteX43" fmla="*/ 1082739 w 1251840"/>
              <a:gd name="connsiteY43" fmla="*/ 307361 h 1260181"/>
              <a:gd name="connsiteX44" fmla="*/ 1044319 w 1251840"/>
              <a:gd name="connsiteY44" fmla="*/ 253573 h 1260181"/>
              <a:gd name="connsiteX45" fmla="*/ 990531 w 1251840"/>
              <a:gd name="connsiteY45" fmla="*/ 169048 h 1260181"/>
              <a:gd name="connsiteX46" fmla="*/ 913690 w 1251840"/>
              <a:gd name="connsiteY46" fmla="*/ 92208 h 1260181"/>
              <a:gd name="connsiteX47" fmla="*/ 836850 w 1251840"/>
              <a:gd name="connsiteY47" fmla="*/ 23052 h 1260181"/>
              <a:gd name="connsiteX48" fmla="*/ 813798 w 1251840"/>
              <a:gd name="connsiteY48" fmla="*/ 7684 h 1260181"/>
              <a:gd name="connsiteX49" fmla="*/ 575593 w 1251840"/>
              <a:gd name="connsiteY49" fmla="*/ 0 h 1260181"/>
              <a:gd name="connsiteX50" fmla="*/ 245179 w 1251840"/>
              <a:gd name="connsiteY50" fmla="*/ 7684 h 1260181"/>
              <a:gd name="connsiteX51" fmla="*/ 214443 w 1251840"/>
              <a:gd name="connsiteY51" fmla="*/ 30736 h 1260181"/>
              <a:gd name="connsiteX52" fmla="*/ 160655 w 1251840"/>
              <a:gd name="connsiteY52" fmla="*/ 53788 h 1260181"/>
              <a:gd name="connsiteX53" fmla="*/ 145287 w 1251840"/>
              <a:gd name="connsiteY53" fmla="*/ 76840 h 1260181"/>
              <a:gd name="connsiteX54" fmla="*/ 83815 w 1251840"/>
              <a:gd name="connsiteY54" fmla="*/ 69156 h 126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251840" h="1260181">
                <a:moveTo>
                  <a:pt x="83815" y="69156"/>
                </a:moveTo>
                <a:cubicBezTo>
                  <a:pt x="90218" y="94769"/>
                  <a:pt x="150410" y="176733"/>
                  <a:pt x="183707" y="230521"/>
                </a:cubicBezTo>
                <a:cubicBezTo>
                  <a:pt x="171417" y="365709"/>
                  <a:pt x="186078" y="276010"/>
                  <a:pt x="168339" y="338097"/>
                </a:cubicBezTo>
                <a:cubicBezTo>
                  <a:pt x="165998" y="346289"/>
                  <a:pt x="158390" y="382131"/>
                  <a:pt x="152971" y="391885"/>
                </a:cubicBezTo>
                <a:cubicBezTo>
                  <a:pt x="144001" y="408031"/>
                  <a:pt x="129095" y="420841"/>
                  <a:pt x="122235" y="437990"/>
                </a:cubicBezTo>
                <a:cubicBezTo>
                  <a:pt x="117112" y="450797"/>
                  <a:pt x="115843" y="465937"/>
                  <a:pt x="106867" y="476410"/>
                </a:cubicBezTo>
                <a:cubicBezTo>
                  <a:pt x="99412" y="485107"/>
                  <a:pt x="86076" y="486095"/>
                  <a:pt x="76131" y="491778"/>
                </a:cubicBezTo>
                <a:cubicBezTo>
                  <a:pt x="51167" y="506043"/>
                  <a:pt x="51218" y="509006"/>
                  <a:pt x="30026" y="530198"/>
                </a:cubicBezTo>
                <a:cubicBezTo>
                  <a:pt x="-14092" y="662553"/>
                  <a:pt x="-3331" y="612830"/>
                  <a:pt x="22342" y="875980"/>
                </a:cubicBezTo>
                <a:cubicBezTo>
                  <a:pt x="23239" y="885171"/>
                  <a:pt x="38183" y="885579"/>
                  <a:pt x="45394" y="891348"/>
                </a:cubicBezTo>
                <a:cubicBezTo>
                  <a:pt x="51051" y="895874"/>
                  <a:pt x="56237" y="901059"/>
                  <a:pt x="60763" y="906716"/>
                </a:cubicBezTo>
                <a:cubicBezTo>
                  <a:pt x="78218" y="928534"/>
                  <a:pt x="77547" y="938868"/>
                  <a:pt x="99183" y="960504"/>
                </a:cubicBezTo>
                <a:cubicBezTo>
                  <a:pt x="170324" y="1031645"/>
                  <a:pt x="69758" y="910807"/>
                  <a:pt x="145287" y="998924"/>
                </a:cubicBezTo>
                <a:cubicBezTo>
                  <a:pt x="153621" y="1008648"/>
                  <a:pt x="159283" y="1020604"/>
                  <a:pt x="168339" y="1029660"/>
                </a:cubicBezTo>
                <a:cubicBezTo>
                  <a:pt x="181229" y="1042550"/>
                  <a:pt x="215136" y="1056727"/>
                  <a:pt x="229811" y="1060396"/>
                </a:cubicBezTo>
                <a:cubicBezTo>
                  <a:pt x="247382" y="1064789"/>
                  <a:pt x="265808" y="1064691"/>
                  <a:pt x="283599" y="1068080"/>
                </a:cubicBezTo>
                <a:cubicBezTo>
                  <a:pt x="319624" y="1074942"/>
                  <a:pt x="391176" y="1091132"/>
                  <a:pt x="391176" y="1091132"/>
                </a:cubicBezTo>
                <a:cubicBezTo>
                  <a:pt x="411667" y="1101378"/>
                  <a:pt x="430284" y="1116899"/>
                  <a:pt x="452648" y="1121869"/>
                </a:cubicBezTo>
                <a:cubicBezTo>
                  <a:pt x="644630" y="1164531"/>
                  <a:pt x="405667" y="1108051"/>
                  <a:pt x="583277" y="1160289"/>
                </a:cubicBezTo>
                <a:cubicBezTo>
                  <a:pt x="605932" y="1166952"/>
                  <a:pt x="629894" y="1168613"/>
                  <a:pt x="652433" y="1175657"/>
                </a:cubicBezTo>
                <a:cubicBezTo>
                  <a:pt x="671052" y="1181475"/>
                  <a:pt x="688015" y="1191707"/>
                  <a:pt x="706221" y="1198709"/>
                </a:cubicBezTo>
                <a:cubicBezTo>
                  <a:pt x="721341" y="1204524"/>
                  <a:pt x="737372" y="1207846"/>
                  <a:pt x="752326" y="1214077"/>
                </a:cubicBezTo>
                <a:cubicBezTo>
                  <a:pt x="768186" y="1220685"/>
                  <a:pt x="782393" y="1230961"/>
                  <a:pt x="798430" y="1237129"/>
                </a:cubicBezTo>
                <a:cubicBezTo>
                  <a:pt x="829233" y="1248976"/>
                  <a:pt x="858827" y="1253819"/>
                  <a:pt x="890638" y="1260181"/>
                </a:cubicBezTo>
                <a:cubicBezTo>
                  <a:pt x="903445" y="1255058"/>
                  <a:pt x="915847" y="1248776"/>
                  <a:pt x="929058" y="1244813"/>
                </a:cubicBezTo>
                <a:cubicBezTo>
                  <a:pt x="941567" y="1241060"/>
                  <a:pt x="954729" y="1239962"/>
                  <a:pt x="967478" y="1237129"/>
                </a:cubicBezTo>
                <a:cubicBezTo>
                  <a:pt x="977787" y="1234838"/>
                  <a:pt x="987859" y="1231516"/>
                  <a:pt x="998215" y="1229445"/>
                </a:cubicBezTo>
                <a:cubicBezTo>
                  <a:pt x="1026295" y="1223829"/>
                  <a:pt x="1054717" y="1219976"/>
                  <a:pt x="1082739" y="1214077"/>
                </a:cubicBezTo>
                <a:cubicBezTo>
                  <a:pt x="1103407" y="1209726"/>
                  <a:pt x="1144211" y="1198709"/>
                  <a:pt x="1144211" y="1198709"/>
                </a:cubicBezTo>
                <a:cubicBezTo>
                  <a:pt x="1161204" y="1181716"/>
                  <a:pt x="1168920" y="1170986"/>
                  <a:pt x="1190315" y="1160289"/>
                </a:cubicBezTo>
                <a:cubicBezTo>
                  <a:pt x="1197560" y="1156667"/>
                  <a:pt x="1205684" y="1155166"/>
                  <a:pt x="1213368" y="1152605"/>
                </a:cubicBezTo>
                <a:cubicBezTo>
                  <a:pt x="1215929" y="1137237"/>
                  <a:pt x="1217997" y="1121778"/>
                  <a:pt x="1221052" y="1106501"/>
                </a:cubicBezTo>
                <a:cubicBezTo>
                  <a:pt x="1225877" y="1082377"/>
                  <a:pt x="1229096" y="1074684"/>
                  <a:pt x="1236420" y="1052712"/>
                </a:cubicBezTo>
                <a:cubicBezTo>
                  <a:pt x="1238981" y="1016853"/>
                  <a:pt x="1240341" y="980888"/>
                  <a:pt x="1244104" y="945136"/>
                </a:cubicBezTo>
                <a:cubicBezTo>
                  <a:pt x="1245471" y="932147"/>
                  <a:pt x="1252512" y="919756"/>
                  <a:pt x="1251788" y="906716"/>
                </a:cubicBezTo>
                <a:cubicBezTo>
                  <a:pt x="1247363" y="827066"/>
                  <a:pt x="1237794" y="747768"/>
                  <a:pt x="1228736" y="668511"/>
                </a:cubicBezTo>
                <a:cubicBezTo>
                  <a:pt x="1227537" y="658018"/>
                  <a:pt x="1224661" y="647699"/>
                  <a:pt x="1221052" y="637774"/>
                </a:cubicBezTo>
                <a:cubicBezTo>
                  <a:pt x="1214386" y="619442"/>
                  <a:pt x="1205002" y="602192"/>
                  <a:pt x="1197999" y="583986"/>
                </a:cubicBezTo>
                <a:cubicBezTo>
                  <a:pt x="1173059" y="519143"/>
                  <a:pt x="1195409" y="557049"/>
                  <a:pt x="1167263" y="514830"/>
                </a:cubicBezTo>
                <a:cubicBezTo>
                  <a:pt x="1161208" y="490609"/>
                  <a:pt x="1160163" y="483089"/>
                  <a:pt x="1151895" y="461042"/>
                </a:cubicBezTo>
                <a:cubicBezTo>
                  <a:pt x="1147052" y="448127"/>
                  <a:pt x="1141370" y="435537"/>
                  <a:pt x="1136527" y="422622"/>
                </a:cubicBezTo>
                <a:cubicBezTo>
                  <a:pt x="1126723" y="396476"/>
                  <a:pt x="1130342" y="395820"/>
                  <a:pt x="1113475" y="368833"/>
                </a:cubicBezTo>
                <a:cubicBezTo>
                  <a:pt x="1106687" y="357973"/>
                  <a:pt x="1098107" y="348342"/>
                  <a:pt x="1090423" y="338097"/>
                </a:cubicBezTo>
                <a:cubicBezTo>
                  <a:pt x="1087862" y="327852"/>
                  <a:pt x="1086899" y="317068"/>
                  <a:pt x="1082739" y="307361"/>
                </a:cubicBezTo>
                <a:cubicBezTo>
                  <a:pt x="1078306" y="297016"/>
                  <a:pt x="1047897" y="259298"/>
                  <a:pt x="1044319" y="253573"/>
                </a:cubicBezTo>
                <a:cubicBezTo>
                  <a:pt x="1010871" y="200056"/>
                  <a:pt x="1051432" y="238069"/>
                  <a:pt x="990531" y="169048"/>
                </a:cubicBezTo>
                <a:cubicBezTo>
                  <a:pt x="966565" y="141887"/>
                  <a:pt x="939304" y="117821"/>
                  <a:pt x="913690" y="92208"/>
                </a:cubicBezTo>
                <a:cubicBezTo>
                  <a:pt x="875281" y="53799"/>
                  <a:pt x="878901" y="54590"/>
                  <a:pt x="836850" y="23052"/>
                </a:cubicBezTo>
                <a:cubicBezTo>
                  <a:pt x="829462" y="17511"/>
                  <a:pt x="822997" y="8496"/>
                  <a:pt x="813798" y="7684"/>
                </a:cubicBezTo>
                <a:cubicBezTo>
                  <a:pt x="734662" y="701"/>
                  <a:pt x="654995" y="2561"/>
                  <a:pt x="575593" y="0"/>
                </a:cubicBezTo>
                <a:cubicBezTo>
                  <a:pt x="465455" y="2561"/>
                  <a:pt x="354950" y="-1658"/>
                  <a:pt x="245179" y="7684"/>
                </a:cubicBezTo>
                <a:cubicBezTo>
                  <a:pt x="232418" y="8770"/>
                  <a:pt x="224864" y="23292"/>
                  <a:pt x="214443" y="30736"/>
                </a:cubicBezTo>
                <a:cubicBezTo>
                  <a:pt x="185870" y="51146"/>
                  <a:pt x="196616" y="44798"/>
                  <a:pt x="160655" y="53788"/>
                </a:cubicBezTo>
                <a:cubicBezTo>
                  <a:pt x="155532" y="61472"/>
                  <a:pt x="151817" y="70310"/>
                  <a:pt x="145287" y="76840"/>
                </a:cubicBezTo>
                <a:cubicBezTo>
                  <a:pt x="138757" y="83370"/>
                  <a:pt x="77412" y="43543"/>
                  <a:pt x="83815" y="69156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eselý obličej 10">
            <a:extLst>
              <a:ext uri="{FF2B5EF4-FFF2-40B4-BE49-F238E27FC236}">
                <a16:creationId xmlns:a16="http://schemas.microsoft.com/office/drawing/2014/main" id="{CECB27F4-0288-8AEA-7432-1808ECD73842}"/>
              </a:ext>
            </a:extLst>
          </p:cNvPr>
          <p:cNvSpPr/>
          <p:nvPr/>
        </p:nvSpPr>
        <p:spPr>
          <a:xfrm rot="11038012" flipV="1">
            <a:off x="5102331" y="4077615"/>
            <a:ext cx="445177" cy="359496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12" name="Veselý obličej 11">
            <a:extLst>
              <a:ext uri="{FF2B5EF4-FFF2-40B4-BE49-F238E27FC236}">
                <a16:creationId xmlns:a16="http://schemas.microsoft.com/office/drawing/2014/main" id="{6AD333ED-92CC-4A24-C3AA-69A14557ABAB}"/>
              </a:ext>
            </a:extLst>
          </p:cNvPr>
          <p:cNvSpPr/>
          <p:nvPr/>
        </p:nvSpPr>
        <p:spPr>
          <a:xfrm>
            <a:off x="3347864" y="3284984"/>
            <a:ext cx="447872" cy="36004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635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/>
              <a:t>Principy subsidiarity a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00600"/>
          </a:xfrm>
          <a:solidFill>
            <a:srgbClr val="CCECFF"/>
          </a:solidFill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C00000"/>
                </a:solidFill>
                <a:highlight>
                  <a:srgbClr val="FFFF00"/>
                </a:highlight>
              </a:rPr>
              <a:t>Týkají se </a:t>
            </a:r>
            <a:r>
              <a:rPr lang="cs-CZ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rozsahu VÝKONU SDÍLENÝCH PRAVOMOCÍ, ne jejich vymezení</a:t>
            </a:r>
          </a:p>
          <a:p>
            <a:endParaRPr lang="cs-CZ" sz="2400" dirty="0"/>
          </a:p>
          <a:p>
            <a:r>
              <a:rPr lang="cs-CZ" sz="2400" dirty="0"/>
              <a:t>3. Podle </a:t>
            </a:r>
            <a:r>
              <a:rPr lang="cs-CZ" sz="2400" b="1" u="sng" dirty="0">
                <a:solidFill>
                  <a:srgbClr val="FF0000"/>
                </a:solidFill>
              </a:rPr>
              <a:t>zásady subsidiarity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jedná Unie v oblastech sdílené pravomoci </a:t>
            </a:r>
            <a:r>
              <a:rPr lang="cs-CZ" sz="2400" b="1" dirty="0">
                <a:highlight>
                  <a:srgbClr val="FFFF00"/>
                </a:highlight>
              </a:rPr>
              <a:t>pouze</a:t>
            </a:r>
            <a:r>
              <a:rPr lang="cs-CZ" sz="2400" dirty="0">
                <a:highlight>
                  <a:srgbClr val="FFFF00"/>
                </a:highlight>
              </a:rPr>
              <a:t> tehdy a do té míry, </a:t>
            </a:r>
            <a:r>
              <a:rPr lang="cs-CZ" sz="2400" b="1" dirty="0">
                <a:highlight>
                  <a:srgbClr val="FFFF00"/>
                </a:highlight>
              </a:rPr>
              <a:t>pokud cílů zamýšlené činnosti nemůže být dosaženo uspokojivě členskými státy</a:t>
            </a:r>
            <a:r>
              <a:rPr lang="cs-CZ" sz="2400" dirty="0">
                <a:highlight>
                  <a:srgbClr val="FFFF00"/>
                </a:highlight>
              </a:rPr>
              <a:t> </a:t>
            </a:r>
            <a:r>
              <a:rPr lang="cs-CZ" sz="2400" dirty="0"/>
              <a:t>na úrovni ústřední, regionální či místní, ale spíše jich, z důvodu jejího rozsahu či účinků, může být</a:t>
            </a:r>
            <a:r>
              <a:rPr lang="cs-CZ" sz="2400" dirty="0">
                <a:highlight>
                  <a:srgbClr val="FFFF00"/>
                </a:highlight>
              </a:rPr>
              <a:t> </a:t>
            </a:r>
            <a:r>
              <a:rPr lang="cs-CZ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lépe dosaženo na úrovni Unie.   --  </a:t>
            </a:r>
            <a:r>
              <a:rPr lang="cs-CZ" sz="2400" i="1" u="sng" dirty="0"/>
              <a:t>(tj. kde bude červená barva – viz předchozí políčko)</a:t>
            </a:r>
          </a:p>
          <a:p>
            <a:r>
              <a:rPr lang="cs-CZ" sz="2400" i="1" dirty="0">
                <a:solidFill>
                  <a:srgbClr val="0000CC"/>
                </a:solidFill>
              </a:rPr>
              <a:t>Cíl: rozhodovat co nejvíce na úrovni nejbližší občanům.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Vnitrostátní parlamenty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dbají na dodržování zásady subsidiarity v souladu s postupem uvedeným v tomto protokolu </a:t>
            </a:r>
            <a:r>
              <a:rPr lang="cs-CZ" sz="2400" b="1" dirty="0">
                <a:solidFill>
                  <a:srgbClr val="CC6600"/>
                </a:solidFill>
              </a:rPr>
              <a:t>(žlutá a oranžová karta)</a:t>
            </a:r>
          </a:p>
          <a:p>
            <a:pPr marL="0" indent="0">
              <a:buNone/>
            </a:pPr>
            <a:endParaRPr lang="cs-CZ" sz="24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2634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2320</Words>
  <Application>Microsoft Office PowerPoint</Application>
  <PresentationFormat>Předvádění na obrazovce (4:3)</PresentationFormat>
  <Paragraphs>193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Arial Black</vt:lpstr>
      <vt:lpstr>Calibri</vt:lpstr>
      <vt:lpstr>Motiv systému Office</vt:lpstr>
      <vt:lpstr>Pravomoci EU    (do čeho nám EU může mluvit a v čem ji proto musíme poslouchat)      301 - 2024</vt:lpstr>
      <vt:lpstr>Článek 10a Ústavy ČR</vt:lpstr>
      <vt:lpstr>Princip fungování EU</vt:lpstr>
      <vt:lpstr>Zásada svěřených pravomocí  Typy pravomocí EU</vt:lpstr>
      <vt:lpstr>1. Oblasti výlučné pravomoci EU  (čl. 3 SFEU)</vt:lpstr>
      <vt:lpstr>2. Sdílené pravomoci (čl. 4 SFEU)</vt:lpstr>
      <vt:lpstr>2. Sdílené pravomoci - podstata</vt:lpstr>
      <vt:lpstr>Oblast sdílené pravomoci EU – sdílená pravomoc vykonávaná členskými státy, sdílená pravomoc vykonávaná EU (v konkrétním případě buď jedna nebo druhá,    o výkonu rozhoduje EU)</vt:lpstr>
      <vt:lpstr>Principy subsidiarity a proporcionality</vt:lpstr>
      <vt:lpstr>Principy subsidiarity a proporcionality</vt:lpstr>
      <vt:lpstr>Principy subsidiarity a proporcionality</vt:lpstr>
      <vt:lpstr>3. Podpůrné, koordinační a doplňkové pravomoci (čl. 6 SFEU) (zde EU nemůže tvořit právo závazné pro členské státy)</vt:lpstr>
      <vt:lpstr>„Flexibilita“</vt:lpstr>
      <vt:lpstr>„Flexibilita – 2“</vt:lpstr>
      <vt:lpstr>Příklad konkrétní pravomoci –  oblasti pravomoci sdílené a podpůrné</vt:lpstr>
      <vt:lpstr>Příklad konkrétní pravomoci  v oblasti pravomoci sdílené</vt:lpstr>
      <vt:lpstr>Příklad konkrétní pravomoci –  sdílená pravomoc</vt:lpstr>
      <vt:lpstr>Neurčité vymezení pravomoci EU</vt:lpstr>
      <vt:lpstr>Ukázka sporu o pravomoc EU: Němečtí studenti v Rakousku (jen pro zajímavost)</vt:lpstr>
      <vt:lpstr>Celkové zhodnocení pravidel o svěření pravomoci </vt:lpstr>
      <vt:lpstr>Posílená spolupráce  (býv. užší spolupráce)</vt:lpstr>
      <vt:lpstr>Diferenciace</vt:lpstr>
      <vt:lpstr>Podstata</vt:lpstr>
      <vt:lpstr>Současná úprava</vt:lpstr>
      <vt:lpstr>Důvody a podmínky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Pravomoci EU</dc:title>
  <dc:creator>Vladimír Týč</dc:creator>
  <cp:lastModifiedBy>Vladimír Týč</cp:lastModifiedBy>
  <cp:revision>81</cp:revision>
  <cp:lastPrinted>2019-09-23T10:58:14Z</cp:lastPrinted>
  <dcterms:created xsi:type="dcterms:W3CDTF">2014-03-05T12:51:14Z</dcterms:created>
  <dcterms:modified xsi:type="dcterms:W3CDTF">2024-10-13T14:32:17Z</dcterms:modified>
</cp:coreProperties>
</file>