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8" r:id="rId2"/>
    <p:sldId id="358" r:id="rId3"/>
    <p:sldId id="283" r:id="rId4"/>
    <p:sldId id="284" r:id="rId5"/>
    <p:sldId id="285" r:id="rId6"/>
    <p:sldId id="264" r:id="rId7"/>
    <p:sldId id="286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7ADC0-B788-4727-940B-646E5EC9792D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361E7-1BC8-4819-8B61-F5ADBE6B9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72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40D6AF3D-7366-459C-A6EC-EA84B1EF5F6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E54D017-3F8F-4E1F-B744-5A41FB9C604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6803" name="Rectangle 1">
            <a:extLst>
              <a:ext uri="{FF2B5EF4-FFF2-40B4-BE49-F238E27FC236}">
                <a16:creationId xmlns:a16="http://schemas.microsoft.com/office/drawing/2014/main" id="{6D8531C9-18A0-4BC4-A3E0-19E6F85545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>
            <a:extLst>
              <a:ext uri="{FF2B5EF4-FFF2-40B4-BE49-F238E27FC236}">
                <a16:creationId xmlns:a16="http://schemas.microsoft.com/office/drawing/2014/main" id="{8C88B21D-C9D9-4286-9C2F-140792CB3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87F79A0F-B6A2-456D-8F2E-4F7BC956516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678304-4C57-4138-8F28-EE291AE0969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8851" name="Rectangle 1">
            <a:extLst>
              <a:ext uri="{FF2B5EF4-FFF2-40B4-BE49-F238E27FC236}">
                <a16:creationId xmlns:a16="http://schemas.microsoft.com/office/drawing/2014/main" id="{46318ED5-707B-475F-8548-9ACC4EAB1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7F20835D-3EFD-4F12-9E60-0B0DCFDA1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05658098-039B-45A7-ACA4-9160DC3099C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7C1A18-A37B-4E86-812D-3834BCF671A5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80899" name="Rectangle 1">
            <a:extLst>
              <a:ext uri="{FF2B5EF4-FFF2-40B4-BE49-F238E27FC236}">
                <a16:creationId xmlns:a16="http://schemas.microsoft.com/office/drawing/2014/main" id="{6635AE38-B30A-45D7-B186-6D6DD052A9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>
            <a:extLst>
              <a:ext uri="{FF2B5EF4-FFF2-40B4-BE49-F238E27FC236}">
                <a16:creationId xmlns:a16="http://schemas.microsoft.com/office/drawing/2014/main" id="{01062BB6-945E-4387-9C04-C28BB33F6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D7CDC27-4065-4ECE-A330-F8F3C0EBF8B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6CAE81-1173-4998-86FB-DEF259597FE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59072054-9550-402F-A6F9-0B9F5F0003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F2B08473-6916-4968-9D42-37205CB05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61B816C-17E3-4B0E-8490-AC268F5569F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9597F2-BB4C-432C-9123-E06699F3E8D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168DAB24-5AE5-4199-B825-19BC7FB57F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6D58488E-5B5D-48B6-95B3-A470152EC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1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0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4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70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9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54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3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219-6A95-458F-B6F1-BB9263B5121C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210145"/>
          </a:xfrm>
          <a:solidFill>
            <a:srgbClr val="F6F244"/>
          </a:solidFill>
        </p:spPr>
        <p:txBody>
          <a:bodyPr/>
          <a:lstStyle/>
          <a:p>
            <a:pPr algn="ctr"/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Primární právo EU – zřizovací smlouvy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504" y="1553491"/>
            <a:ext cx="9036496" cy="50298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altLang="cs-CZ" sz="2000"/>
          </a:p>
          <a:p>
            <a:pPr marL="0" indent="0">
              <a:buNone/>
            </a:pPr>
            <a:r>
              <a:rPr lang="cs-CZ" altLang="cs-CZ" sz="2000"/>
              <a:t>1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sz="2000" dirty="0"/>
              <a:t> (o zřízení </a:t>
            </a:r>
            <a:r>
              <a:rPr lang="cs-CZ" altLang="cs-CZ" sz="2000" b="1" dirty="0">
                <a:solidFill>
                  <a:srgbClr val="0000FF"/>
                </a:solidFill>
              </a:rPr>
              <a:t>ESUO</a:t>
            </a:r>
            <a:r>
              <a:rPr lang="cs-CZ" altLang="cs-CZ" sz="2000"/>
              <a:t>) (podeps. 1951/v platnost 1952</a:t>
            </a:r>
            <a:r>
              <a:rPr lang="cs-CZ" altLang="cs-CZ" sz="2000" dirty="0"/>
              <a:t>),</a:t>
            </a:r>
          </a:p>
          <a:p>
            <a:pPr marL="0" indent="0">
              <a:buNone/>
            </a:pPr>
            <a:r>
              <a:rPr lang="cs-CZ" altLang="cs-CZ" sz="2000" dirty="0"/>
              <a:t>2.-3</a:t>
            </a:r>
            <a:r>
              <a:rPr lang="cs-CZ" altLang="cs-CZ" sz="2000" u="sng" dirty="0"/>
              <a:t>. </a:t>
            </a:r>
            <a:r>
              <a:rPr lang="cs-CZ" altLang="cs-CZ" sz="2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2000" i="1" u="sng" dirty="0"/>
              <a:t> (o zřízení </a:t>
            </a:r>
            <a:r>
              <a:rPr lang="cs-CZ" altLang="cs-CZ" sz="2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sz="2000" b="1" i="1" dirty="0">
                <a:solidFill>
                  <a:srgbClr val="0000FF"/>
                </a:solidFill>
              </a:rPr>
              <a:t>a Euratomu</a:t>
            </a:r>
            <a:r>
              <a:rPr lang="cs-CZ" altLang="cs-CZ" sz="2000" i="1" dirty="0"/>
              <a:t>) (</a:t>
            </a:r>
            <a:r>
              <a:rPr lang="cs-CZ" altLang="cs-CZ" sz="2000" i="1"/>
              <a:t>1957/1958)</a:t>
            </a:r>
          </a:p>
          <a:p>
            <a:pPr marL="0" indent="0">
              <a:buNone/>
            </a:pPr>
            <a:r>
              <a:rPr lang="cs-CZ" altLang="cs-CZ" sz="2000" i="1"/>
              <a:t>   (dnes místo EHS - </a:t>
            </a:r>
            <a:r>
              <a:rPr lang="cs-CZ" altLang="cs-CZ" sz="2000" b="1" i="1">
                <a:highlight>
                  <a:srgbClr val="FFFF00"/>
                </a:highlight>
              </a:rPr>
              <a:t>SMLOUVA O FUNGOVÁNÍ EU, </a:t>
            </a:r>
            <a:r>
              <a:rPr lang="cs-CZ" altLang="cs-CZ" sz="2000" i="1"/>
              <a:t>EURATOM zachován)</a:t>
            </a:r>
            <a:endParaRPr lang="cs-CZ" altLang="cs-CZ" sz="2000" i="1" dirty="0"/>
          </a:p>
          <a:p>
            <a:pPr marL="0" indent="0">
              <a:buNone/>
            </a:pPr>
            <a:r>
              <a:rPr lang="cs-CZ" altLang="cs-CZ" sz="2000" dirty="0"/>
              <a:t>4. Úmluva o společných orgánech (Slučovací smlouva) (1965/1967),</a:t>
            </a:r>
          </a:p>
          <a:p>
            <a:pPr marL="0" indent="0">
              <a:buNone/>
            </a:pPr>
            <a:r>
              <a:rPr lang="cs-CZ" altLang="cs-CZ" sz="2000" dirty="0"/>
              <a:t>5</a:t>
            </a:r>
            <a:r>
              <a:rPr lang="cs-CZ" altLang="cs-CZ" sz="1900" dirty="0"/>
              <a:t>. </a:t>
            </a:r>
            <a:r>
              <a:rPr lang="cs-CZ" altLang="cs-CZ" sz="1900" b="1" dirty="0"/>
              <a:t>Jednotný evropský akt</a:t>
            </a:r>
            <a:r>
              <a:rPr lang="cs-CZ" altLang="cs-CZ" sz="1900" dirty="0"/>
              <a:t> (1986/1987),</a:t>
            </a:r>
          </a:p>
          <a:p>
            <a:pPr marL="0" indent="0">
              <a:buNone/>
            </a:pPr>
            <a:r>
              <a:rPr lang="cs-CZ" altLang="cs-CZ" sz="1900" dirty="0"/>
              <a:t>6</a:t>
            </a:r>
            <a:r>
              <a:rPr lang="cs-CZ" altLang="cs-CZ" sz="1900" i="1"/>
              <a:t>. </a:t>
            </a:r>
            <a:r>
              <a:rPr lang="cs-CZ" altLang="cs-CZ" sz="1900" b="1" i="1" u="sng">
                <a:solidFill>
                  <a:srgbClr val="CC0000"/>
                </a:solidFill>
              </a:rPr>
              <a:t>Maastrichtská</a:t>
            </a:r>
            <a:r>
              <a:rPr lang="cs-CZ" altLang="cs-CZ" sz="1900" i="1" u="sng"/>
              <a:t> </a:t>
            </a:r>
            <a:r>
              <a:rPr lang="cs-CZ" altLang="cs-CZ" sz="1900" i="1" u="sng" dirty="0">
                <a:solidFill>
                  <a:srgbClr val="0000CC"/>
                </a:solidFill>
              </a:rPr>
              <a:t>smlouva o</a:t>
            </a:r>
            <a:r>
              <a:rPr lang="cs-CZ" altLang="cs-CZ" sz="1900" i="1" u="sng" dirty="0"/>
              <a:t> </a:t>
            </a:r>
            <a:r>
              <a:rPr lang="cs-CZ" altLang="cs-CZ" sz="19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1900" i="1" u="sng" dirty="0"/>
              <a:t> </a:t>
            </a:r>
            <a:r>
              <a:rPr lang="cs-CZ" altLang="cs-CZ" sz="1900" i="1" dirty="0"/>
              <a:t>(</a:t>
            </a:r>
            <a:r>
              <a:rPr lang="cs-CZ" altLang="cs-CZ" sz="1900" i="1"/>
              <a:t>1992/1993), dnes </a:t>
            </a:r>
            <a:r>
              <a:rPr lang="cs-CZ" altLang="cs-CZ" sz="1900" b="1" i="1">
                <a:highlight>
                  <a:srgbClr val="FFFF00"/>
                </a:highlight>
              </a:rPr>
              <a:t>SMLOUVA O EU)</a:t>
            </a:r>
            <a:endParaRPr lang="cs-CZ" altLang="cs-CZ" sz="1900" b="1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altLang="cs-CZ" sz="1900"/>
              <a:t>7. </a:t>
            </a:r>
            <a:r>
              <a:rPr lang="cs-CZ" altLang="cs-CZ" sz="1900" b="1">
                <a:solidFill>
                  <a:srgbClr val="CC0000"/>
                </a:solidFill>
              </a:rPr>
              <a:t>Amsterodamská</a:t>
            </a:r>
            <a:r>
              <a:rPr lang="cs-CZ" altLang="cs-CZ" sz="1900"/>
              <a:t> smlouva (1997/1999),</a:t>
            </a:r>
          </a:p>
          <a:p>
            <a:pPr marL="0" indent="0">
              <a:buNone/>
            </a:pPr>
            <a:r>
              <a:rPr lang="cs-CZ" altLang="cs-CZ" sz="1900"/>
              <a:t>8. </a:t>
            </a:r>
            <a:r>
              <a:rPr lang="cs-CZ" altLang="cs-CZ" sz="1900" b="1">
                <a:solidFill>
                  <a:srgbClr val="CC0000"/>
                </a:solidFill>
              </a:rPr>
              <a:t>Smlouva z Nice</a:t>
            </a:r>
            <a:r>
              <a:rPr lang="cs-CZ" altLang="cs-CZ" sz="1900"/>
              <a:t> (2000/2003),</a:t>
            </a:r>
          </a:p>
          <a:p>
            <a:pPr marL="0" indent="0">
              <a:buNone/>
            </a:pPr>
            <a:r>
              <a:rPr lang="cs-CZ" altLang="cs-CZ" sz="2000"/>
              <a:t>9. Smlouva o </a:t>
            </a:r>
            <a:r>
              <a:rPr lang="cs-CZ" altLang="cs-CZ" sz="2000" b="1">
                <a:solidFill>
                  <a:srgbClr val="CC0000"/>
                </a:solidFill>
              </a:rPr>
              <a:t>ústavě pro Evropu</a:t>
            </a:r>
            <a:r>
              <a:rPr lang="cs-CZ" altLang="cs-CZ" sz="2000"/>
              <a:t> (Ústava EU) - podeps. 2004, nevstoupila v platnost,</a:t>
            </a:r>
          </a:p>
          <a:p>
            <a:pPr marL="0" indent="0">
              <a:buNone/>
            </a:pPr>
            <a:r>
              <a:rPr lang="cs-CZ" altLang="cs-CZ" sz="2000"/>
              <a:t>10. </a:t>
            </a:r>
            <a:r>
              <a:rPr lang="cs-CZ" altLang="cs-CZ" sz="2000" b="1">
                <a:solidFill>
                  <a:srgbClr val="CC0000"/>
                </a:solidFill>
              </a:rPr>
              <a:t>Lisabonská smlouva</a:t>
            </a:r>
            <a:r>
              <a:rPr lang="cs-CZ" altLang="cs-CZ" sz="2000"/>
              <a:t> (2007/2009).</a:t>
            </a:r>
          </a:p>
          <a:p>
            <a:pPr marL="0" indent="0">
              <a:buNone/>
            </a:pPr>
            <a:r>
              <a:rPr lang="cs-CZ" altLang="cs-CZ" sz="2000" b="1" i="1"/>
              <a:t>+ smlouvy rozpočtové</a:t>
            </a:r>
            <a:r>
              <a:rPr lang="cs-CZ" altLang="cs-CZ" sz="2000"/>
              <a:t> a </a:t>
            </a:r>
            <a:r>
              <a:rPr lang="cs-CZ" altLang="cs-CZ" sz="2000" b="1" i="1"/>
              <a:t>smlouvy o přístupu nových členů </a:t>
            </a:r>
          </a:p>
          <a:p>
            <a:pPr marL="0" indent="0">
              <a:buNone/>
            </a:pPr>
            <a:r>
              <a:rPr lang="cs-CZ" sz="1900" u="sng">
                <a:solidFill>
                  <a:srgbClr val="FF0000"/>
                </a:solidFill>
              </a:rPr>
              <a:t>Spojené království Velké Británie a Severního Irska vystoupilo k 31. lednu 2020</a:t>
            </a:r>
            <a:endParaRPr lang="cs-CZ" altLang="cs-CZ" sz="1900" b="1" u="sng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cs-CZ" alt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2923396-27D6-47B6-BACA-079F2FC8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128588"/>
            <a:ext cx="8228013" cy="996156"/>
          </a:xfrm>
        </p:spPr>
        <p:txBody>
          <a:bodyPr/>
          <a:lstStyle/>
          <a:p>
            <a:r>
              <a:rPr lang="cs-CZ" altLang="cs-CZ" sz="3600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3F8E21-A770-4165-A4E8-4D5AB653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24744"/>
            <a:ext cx="8363272" cy="532859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dirty="0">
                <a:highlight>
                  <a:srgbClr val="FFFF00"/>
                </a:highlight>
              </a:rPr>
              <a:t>I. Smlouvy základní, trvale platné:</a:t>
            </a:r>
          </a:p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C00000"/>
                </a:solidFill>
              </a:rPr>
              <a:t>1. Smlouva o fungování EU (</a:t>
            </a:r>
            <a:r>
              <a:rPr lang="cs-CZ" sz="2400" b="1" i="1" dirty="0" err="1">
                <a:solidFill>
                  <a:srgbClr val="C00000"/>
                </a:solidFill>
              </a:rPr>
              <a:t>býv</a:t>
            </a:r>
            <a:r>
              <a:rPr lang="cs-CZ" sz="2400" b="1" i="1" dirty="0">
                <a:solidFill>
                  <a:srgbClr val="C00000"/>
                </a:solidFill>
              </a:rPr>
              <a:t>. Smlouva o založení EHS/ES)</a:t>
            </a:r>
          </a:p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C00000"/>
                </a:solidFill>
              </a:rPr>
              <a:t>2. Smlouva o EU (Maastrichtská)</a:t>
            </a:r>
          </a:p>
          <a:p>
            <a:pPr marL="0" indent="0">
              <a:buNone/>
              <a:defRPr/>
            </a:pPr>
            <a:r>
              <a:rPr lang="cs-CZ" sz="2400" dirty="0"/>
              <a:t>(3. Smlouva o </a:t>
            </a:r>
            <a:r>
              <a:rPr lang="cs-CZ" sz="2400" dirty="0" err="1"/>
              <a:t>EURATOMu</a:t>
            </a:r>
            <a:r>
              <a:rPr lang="cs-CZ" sz="2400" dirty="0"/>
              <a:t>)</a:t>
            </a:r>
          </a:p>
          <a:p>
            <a:pPr marL="0" indent="0">
              <a:buNone/>
              <a:defRPr/>
            </a:pPr>
            <a:r>
              <a:rPr lang="cs-CZ" sz="2400" dirty="0">
                <a:highlight>
                  <a:srgbClr val="FFFF00"/>
                </a:highlight>
              </a:rPr>
              <a:t>II. Smlouvy revizní, jejichž funkce končí zapracováním jejich obsahu do smluv základních:</a:t>
            </a:r>
          </a:p>
          <a:p>
            <a:pPr marL="0" indent="0">
              <a:buNone/>
              <a:defRPr/>
            </a:pPr>
            <a:r>
              <a:rPr lang="cs-CZ" sz="2400" dirty="0">
                <a:solidFill>
                  <a:srgbClr val="C00000"/>
                </a:solidFill>
              </a:rPr>
              <a:t>= všechny ostatní </a:t>
            </a:r>
            <a:r>
              <a:rPr lang="cs-CZ" sz="2400" i="1" dirty="0">
                <a:solidFill>
                  <a:srgbClr val="C00000"/>
                </a:solidFill>
              </a:rPr>
              <a:t>(Slučovací smlouva, Jednotný evropský akt, Amsterodamská, Niceská, Lisabonská)</a:t>
            </a:r>
          </a:p>
          <a:p>
            <a:pPr marL="0" indent="0">
              <a:buNone/>
              <a:defRPr/>
            </a:pPr>
            <a:r>
              <a:rPr lang="cs-CZ" sz="2400" i="1" dirty="0"/>
              <a:t>(na tyto smlouvy se již dnes neodvoláváme, jejich obsah je zapracován do smluv základních, mají dnes již jen historický význam)</a:t>
            </a:r>
          </a:p>
          <a:p>
            <a:pPr marL="0" indent="0">
              <a:buNone/>
              <a:defRPr/>
            </a:pPr>
            <a:r>
              <a:rPr lang="cs-CZ" sz="2400" dirty="0">
                <a:highlight>
                  <a:srgbClr val="FFFF00"/>
                </a:highlight>
              </a:rPr>
              <a:t>III. Všechny přístupové smlouvy a smlouva o vystoupení GB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>
            <a:extLst>
              <a:ext uri="{FF2B5EF4-FFF2-40B4-BE49-F238E27FC236}">
                <a16:creationId xmlns:a16="http://schemas.microsoft.com/office/drawing/2014/main" id="{3EFD9C6C-8214-4A1C-80E7-AE54DCB3A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rgbClr val="EAFC04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/>
              <a:t> </a:t>
            </a:r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Smlouva o Evropské unii </a:t>
            </a: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645F07EE-7778-4CA5-993F-17CB39718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9"/>
            <a:ext cx="8229600" cy="5616575"/>
          </a:xfrm>
          <a:solidFill>
            <a:srgbClr val="EAFEA0"/>
          </a:solidFill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>
                <a:solidFill>
                  <a:srgbClr val="CC0000"/>
                </a:solidFill>
              </a:rPr>
              <a:t>koncepční otázky EU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činnost EU: jen v oblasti vnější činnosti Unie včetně společné zahraniční a bezpečnostní politiky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</a:t>
            </a:r>
            <a:r>
              <a:rPr lang="cs-CZ" altLang="cs-CZ" sz="2400" b="1"/>
              <a:t>    </a:t>
            </a:r>
            <a:r>
              <a:rPr lang="cs-CZ" altLang="cs-CZ" sz="2400"/>
              <a:t>Úvodní ustanovení (hlava I) - zásada svěřených </a:t>
            </a:r>
            <a:r>
              <a:rPr lang="cs-CZ" altLang="cs-CZ" sz="2400" b="1" u="sng"/>
              <a:t>pravomocí EU</a:t>
            </a:r>
            <a:r>
              <a:rPr lang="cs-CZ" altLang="cs-CZ" sz="2400" b="1"/>
              <a:t>,</a:t>
            </a:r>
            <a:r>
              <a:rPr lang="cs-CZ" altLang="cs-CZ" sz="2400"/>
              <a:t> strukturální změny EU (sukcese), stejná právní síla SEU a SFEU, </a:t>
            </a:r>
            <a:r>
              <a:rPr lang="cs-CZ" altLang="cs-CZ" sz="2400" b="1" u="sng"/>
              <a:t>hodnoty a cíle, loyalita, lidská práva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</a:t>
            </a:r>
            <a:r>
              <a:rPr lang="cs-CZ" altLang="cs-CZ" sz="2400" b="1"/>
              <a:t>    </a:t>
            </a:r>
            <a:r>
              <a:rPr lang="cs-CZ" altLang="cs-CZ" sz="2400" b="1" u="sng"/>
              <a:t>Demokratické zásady</a:t>
            </a:r>
            <a:r>
              <a:rPr lang="cs-CZ" altLang="cs-CZ" sz="2400" u="sng"/>
              <a:t> </a:t>
            </a:r>
            <a:r>
              <a:rPr lang="cs-CZ" altLang="cs-CZ" sz="2400"/>
              <a:t>(zastupitelská a přímá demokracie, národní parlamenty)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III </a:t>
            </a:r>
            <a:r>
              <a:rPr lang="cs-CZ" altLang="cs-CZ" sz="2400" b="1"/>
              <a:t>  </a:t>
            </a:r>
            <a:r>
              <a:rPr lang="cs-CZ" altLang="cs-CZ" sz="2400"/>
              <a:t> Nejzákladnější ustanovení o </a:t>
            </a:r>
            <a:r>
              <a:rPr lang="cs-CZ" altLang="cs-CZ" sz="2400" b="1"/>
              <a:t>jednotlivých </a:t>
            </a:r>
            <a:r>
              <a:rPr lang="cs-CZ" altLang="cs-CZ" sz="2400" b="1" u="sng"/>
              <a:t>orgánech</a:t>
            </a:r>
            <a:r>
              <a:rPr lang="cs-CZ" altLang="cs-CZ" sz="2400" u="sng"/>
              <a:t> EU </a:t>
            </a:r>
            <a:r>
              <a:rPr lang="cs-CZ" altLang="cs-CZ" sz="2400"/>
              <a:t>(rozvedeno dále ve SFEU)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IV</a:t>
            </a:r>
            <a:r>
              <a:rPr lang="cs-CZ" altLang="cs-CZ" sz="2400" b="1"/>
              <a:t>   </a:t>
            </a:r>
            <a:r>
              <a:rPr lang="cs-CZ" altLang="cs-CZ" sz="2400"/>
              <a:t> </a:t>
            </a:r>
            <a:r>
              <a:rPr lang="cs-CZ" altLang="cs-CZ" sz="2400" b="1" u="sng"/>
              <a:t>Posílená spolupráce</a:t>
            </a:r>
            <a:r>
              <a:rPr lang="cs-CZ" altLang="cs-CZ" sz="2400" u="sng"/>
              <a:t>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</a:t>
            </a:r>
            <a:r>
              <a:rPr lang="cs-CZ" altLang="cs-CZ" sz="2400" b="1"/>
              <a:t>     </a:t>
            </a:r>
            <a:r>
              <a:rPr lang="cs-CZ" altLang="cs-CZ" sz="2400"/>
              <a:t>Velmi rozsáhlá hlava V  - </a:t>
            </a:r>
            <a:r>
              <a:rPr lang="cs-CZ" altLang="cs-CZ" sz="2400" b="1" u="sng"/>
              <a:t>vnější vztahy EU</a:t>
            </a:r>
            <a:r>
              <a:rPr lang="cs-CZ" altLang="cs-CZ" sz="2400" u="sng"/>
              <a:t> </a:t>
            </a:r>
            <a:r>
              <a:rPr lang="cs-CZ" altLang="cs-CZ" sz="2400"/>
              <a:t>- pozůstatek bývalého II. pilíře EU (rozved. ve SFEU)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VI</a:t>
            </a:r>
            <a:r>
              <a:rPr lang="cs-CZ" altLang="cs-CZ" sz="2400" b="1"/>
              <a:t>    </a:t>
            </a:r>
            <a:r>
              <a:rPr lang="cs-CZ" altLang="cs-CZ" sz="2400"/>
              <a:t>Právní subjektivita, postupy pro přijímání změn Smluv, členství, přílohy.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2C684805-1BFA-404B-9089-9AB220888E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rgbClr val="EAFC04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Smlouva o fungování EU</a:t>
            </a: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B89A59F-716D-4ADC-A034-DF4A99A34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5472112"/>
          </a:xfrm>
          <a:solidFill>
            <a:srgbClr val="EAFEA0"/>
          </a:solidFill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b="1" dirty="0">
                <a:solidFill>
                  <a:srgbClr val="CC0000"/>
                </a:solidFill>
              </a:rPr>
              <a:t>Týká se vlastní věcné činnosti EU.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Člení se na části a dále hlavy.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dirty="0"/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1. Typy </a:t>
            </a:r>
            <a:r>
              <a:rPr lang="cs-CZ" altLang="cs-CZ" sz="1800" b="1" dirty="0"/>
              <a:t>pravomocí EU</a:t>
            </a:r>
            <a:r>
              <a:rPr lang="cs-CZ" altLang="cs-CZ" sz="1800" dirty="0"/>
              <a:t> (nikoli pravomoci samotné, které jsou upraveny jednotlivými ustanoveními po celé Smlouvě).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2. </a:t>
            </a:r>
            <a:r>
              <a:rPr lang="cs-CZ" altLang="cs-CZ" sz="1800" b="1" dirty="0"/>
              <a:t>Zákaz diskriminace</a:t>
            </a:r>
            <a:r>
              <a:rPr lang="cs-CZ" altLang="cs-CZ" sz="1800" dirty="0"/>
              <a:t> 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     3. Nejrozsáhlejší - </a:t>
            </a:r>
            <a:r>
              <a:rPr lang="cs-CZ" altLang="cs-CZ" sz="1800" b="1" dirty="0">
                <a:solidFill>
                  <a:srgbClr val="000099"/>
                </a:solidFill>
              </a:rPr>
              <a:t>vlastní typická činnost EU – úprava integrace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vnitřní trh a základní svobody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prostor svobody, bezpečnosti a práva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hospodářská soutěž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jednotlivé politiky (oblasti integrace)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4. Přidružení zámořských území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5. </a:t>
            </a:r>
            <a:r>
              <a:rPr lang="cs-CZ" altLang="cs-CZ" sz="1800" b="1" dirty="0"/>
              <a:t>Vnější činnost Unie</a:t>
            </a:r>
            <a:r>
              <a:rPr lang="cs-CZ" altLang="cs-CZ" sz="1800" dirty="0"/>
              <a:t> - kromě zahraniční a bezpečnostní politiky (ta je ve Smlouvě o EU), tj. zde obchod, rozvojová spolupráce, ustanovení o mezinárodních smlouvách aj.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6. </a:t>
            </a:r>
            <a:r>
              <a:rPr lang="cs-CZ" altLang="cs-CZ" sz="1800" b="1" dirty="0"/>
              <a:t>Institucionální a finanční</a:t>
            </a:r>
            <a:r>
              <a:rPr lang="cs-CZ" altLang="cs-CZ" sz="1800" dirty="0"/>
              <a:t> ustanovení: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	- podrobná ustanovení o orgánech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	- rozpočet EU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	- posílená spolupráce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7. Závěrečná ustanovení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235A996A-DC8D-4360-B759-F1C8C378C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537229"/>
          </a:xfrm>
          <a:solidFill>
            <a:srgbClr val="EAFC04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solidFill>
                  <a:srgbClr val="9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Přílohy Smluv – protokoly a prohlášení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4E5A72D3-08B4-4883-BD35-B030D38DB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006600"/>
            <a:ext cx="8229600" cy="4119563"/>
          </a:xfrm>
          <a:solidFill>
            <a:srgbClr val="EAFEA0"/>
          </a:solidFill>
        </p:spPr>
        <p:txBody>
          <a:bodyPr/>
          <a:lstStyle/>
          <a:p>
            <a:pPr>
              <a:defRPr/>
            </a:pPr>
            <a:r>
              <a:rPr lang="cs-CZ" sz="2000" b="1" dirty="0"/>
              <a:t>PROTOKOLY = DOPLŇKY SMLUV – nedílná součást Smluv (37)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Protokol (č. 1) o úloze vnitrostátních parlamentů v Evropské unii</a:t>
            </a:r>
          </a:p>
          <a:p>
            <a:pPr>
              <a:defRPr/>
            </a:pPr>
            <a:r>
              <a:rPr lang="cs-CZ" sz="2000" dirty="0"/>
              <a:t>Protokol (č. 2) o používání zásad subsidiarity a proporcionality</a:t>
            </a:r>
          </a:p>
          <a:p>
            <a:pPr>
              <a:defRPr/>
            </a:pPr>
            <a:r>
              <a:rPr lang="cs-CZ" sz="2000" dirty="0"/>
              <a:t>Protokol (č. 3) o statutu Soudního dvora Evropské unie</a:t>
            </a:r>
          </a:p>
          <a:p>
            <a:pPr>
              <a:defRPr/>
            </a:pPr>
            <a:r>
              <a:rPr lang="cs-CZ" sz="2000" dirty="0"/>
              <a:t>Protokol (č. 4) o statutu Evropského systému centrálních bank a Evropské centrální banky</a:t>
            </a:r>
          </a:p>
          <a:p>
            <a:pPr>
              <a:defRPr/>
            </a:pPr>
            <a:r>
              <a:rPr lang="cs-CZ" sz="2000" dirty="0"/>
              <a:t>Protokol (č. 6) o umístění sídel orgánů a některých institucí, subjektů a útvarů Evropské unie</a:t>
            </a:r>
          </a:p>
          <a:p>
            <a:pPr>
              <a:defRPr/>
            </a:pPr>
            <a:r>
              <a:rPr lang="cs-CZ" sz="2000" dirty="0"/>
              <a:t>Protokol (č. 7) o výsadách a imunitách Evropské unie</a:t>
            </a:r>
          </a:p>
          <a:p>
            <a:pPr>
              <a:defRPr/>
            </a:pPr>
            <a:r>
              <a:rPr lang="cs-CZ" sz="2000" dirty="0"/>
              <a:t>Protokol (č. 12) o postupu při nadměrném schodku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871D58C-3F04-4728-9D48-316B127A8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Hodnotový základ EU    (čl. 2 SEU)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BCC2852F-22B7-4BBF-9275-3F59EB5D3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637088"/>
          </a:xfrm>
          <a:gradFill rotWithShape="0">
            <a:gsLst>
              <a:gs pos="0">
                <a:srgbClr val="FFFFCC"/>
              </a:gs>
              <a:gs pos="100000">
                <a:srgbClr val="FBEAA3"/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úcta k lidské důstojnosti,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svoboda,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demokracie, rovnost,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právní stát a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dodržování lidských práv </a:t>
            </a:r>
          </a:p>
          <a:p>
            <a:pPr marL="0" indent="0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/>
              <a:t>		</a:t>
            </a:r>
            <a:r>
              <a:rPr lang="cs-CZ" altLang="cs-CZ" sz="2400" i="1" dirty="0">
                <a:solidFill>
                  <a:srgbClr val="0000CC"/>
                </a:solidFill>
              </a:rPr>
              <a:t>+ společnost vyznačující se</a:t>
            </a:r>
            <a:r>
              <a:rPr lang="cs-CZ" altLang="cs-CZ" sz="2400" dirty="0">
                <a:solidFill>
                  <a:srgbClr val="0000CC"/>
                </a:solidFill>
              </a:rPr>
              <a:t>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pluralismem,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nepřípustností diskriminace, rovností žen a mužů,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tolerancí,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solidaritou,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spravedlností </a:t>
            </a:r>
          </a:p>
          <a:p>
            <a:pPr marL="0" indent="0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Nově přijímaný stát: tyto hodnoty a demokratický politický systém, odpovídající ekonomická úroveň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BC74290C-78C8-4F96-A122-E124B080B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99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/>
              <a:t>Zásada loajality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D7E3125-63D6-4EF3-8B21-B5081867C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  <a:solidFill>
            <a:srgbClr val="FFFFCC"/>
          </a:solidFill>
        </p:spPr>
        <p:txBody>
          <a:bodyPr/>
          <a:lstStyle/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i="1" dirty="0"/>
              <a:t>(Článek 4 SEU)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EU </a:t>
            </a:r>
            <a:r>
              <a:rPr lang="cs-CZ" altLang="cs-CZ" sz="2400" b="1" dirty="0"/>
              <a:t>ctí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 rovnost členských států (?)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 národní identitu (politické a ústavní systémy, samospráva)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 respektuje základní funkce státu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    LOAJÁLNÍ SPOLUPRÁCE:   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pozitivní</a:t>
            </a:r>
            <a:r>
              <a:rPr lang="cs-CZ" altLang="cs-CZ" sz="2400" dirty="0"/>
              <a:t> (učiní všechna opatření k plnění závazků z primárního i sekundárního práva)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negativní</a:t>
            </a:r>
            <a:r>
              <a:rPr lang="cs-CZ" altLang="cs-CZ" sz="2400" dirty="0"/>
              <a:t> (zdrží se všech opatření ohrožujících dosažení cílů Unie)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009900"/>
                </a:solidFill>
              </a:rPr>
              <a:t>+ národní identita (viz další prezentace)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6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cs-CZ" b="1" u="sng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Rozmanitost v EU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762"/>
            <a:ext cx="10515600" cy="508769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050" dirty="0"/>
              <a:t>  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Integrace musí odpovídat zájmům všech členských států</a:t>
            </a:r>
          </a:p>
          <a:p>
            <a:r>
              <a:rPr lang="cs-CZ" sz="3200" dirty="0"/>
              <a:t>Stanoviska jednotlivých členů ohledně </a:t>
            </a:r>
            <a:r>
              <a:rPr lang="cs-CZ" sz="3200" b="1" dirty="0"/>
              <a:t>dílčích otázek integrace </a:t>
            </a:r>
            <a:r>
              <a:rPr lang="cs-CZ" sz="3200" dirty="0"/>
              <a:t>se mohou lišit z důvodu jejich specifických zájmů.</a:t>
            </a:r>
          </a:p>
          <a:p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důvod </a:t>
            </a:r>
            <a:r>
              <a:rPr lang="cs-CZ" sz="32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Brexitu</a:t>
            </a:r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pocit, že účast v integračním systému přináší Británii </a:t>
            </a:r>
            <a:r>
              <a:rPr lang="cs-CZ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nevýhod než výhod</a:t>
            </a:r>
            <a:endParaRPr lang="cs-CZ" sz="3200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/>
              <a:t>Postupné rozšiřování Unie (dnes 27 členů) a prohlubování integrace po věcné stránce: EU je stále více </a:t>
            </a:r>
            <a:r>
              <a:rPr lang="cs-CZ" sz="3200" b="1" dirty="0"/>
              <a:t>heterogenní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Ztrácejí členské státy kontrolu nad EU ?</a:t>
            </a:r>
          </a:p>
        </p:txBody>
      </p:sp>
    </p:spTree>
    <p:extLst>
      <p:ext uri="{BB962C8B-B14F-4D97-AF65-F5344CB8AC3E}">
        <p14:creationId xmlns:p14="http://schemas.microsoft.com/office/powerpoint/2010/main" val="4800521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862</Words>
  <Application>Microsoft Office PowerPoint</Application>
  <PresentationFormat>Širokoúhlá obrazovka</PresentationFormat>
  <Paragraphs>95</Paragraphs>
  <Slides>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Primární právo EU – zřizovací smlouvy</vt:lpstr>
      <vt:lpstr>Současný stav smluv primárního práva</vt:lpstr>
      <vt:lpstr> Smlouva o Evropské unii </vt:lpstr>
      <vt:lpstr>Smlouva o fungování EU</vt:lpstr>
      <vt:lpstr>Přílohy Smluv – protokoly a prohlášení</vt:lpstr>
      <vt:lpstr>Hodnotový základ EU    (čl. 2 SEU) </vt:lpstr>
      <vt:lpstr>Zásada loajality</vt:lpstr>
      <vt:lpstr> Rozmanitost v EU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 a související otázky</dc:title>
  <dc:creator>Vladimír Týč</dc:creator>
  <cp:lastModifiedBy>Vladimír Týč</cp:lastModifiedBy>
  <cp:revision>29</cp:revision>
  <dcterms:created xsi:type="dcterms:W3CDTF">2018-12-13T08:48:54Z</dcterms:created>
  <dcterms:modified xsi:type="dcterms:W3CDTF">2024-09-20T13:36:37Z</dcterms:modified>
</cp:coreProperties>
</file>