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308" r:id="rId2"/>
    <p:sldId id="358" r:id="rId3"/>
    <p:sldId id="283" r:id="rId4"/>
    <p:sldId id="284" r:id="rId5"/>
    <p:sldId id="285" r:id="rId6"/>
    <p:sldId id="264" r:id="rId7"/>
    <p:sldId id="286" r:id="rId8"/>
    <p:sldId id="262" r:id="rId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6" y="2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C7ADC0-B788-4727-940B-646E5EC9792D}" type="datetimeFigureOut">
              <a:rPr lang="cs-CZ" smtClean="0"/>
              <a:t>20.09.2024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8361E7-1BC8-4819-8B61-F5ADBE6B926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27256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>
            <a:extLst>
              <a:ext uri="{FF2B5EF4-FFF2-40B4-BE49-F238E27FC236}">
                <a16:creationId xmlns:a16="http://schemas.microsoft.com/office/drawing/2014/main" id="{40D6AF3D-7366-459C-A6EC-EA84B1EF5F64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2E54D017-3F8F-4E1F-B744-5A41FB9C6040}" type="slidenum">
              <a:rPr lang="cs-CZ" altLang="cs-CZ" smtClean="0">
                <a:latin typeface="Arial" panose="020B0604020202020204" pitchFamily="34" charset="0"/>
                <a:ea typeface="WenQuanYi Micro Hei"/>
              </a:rPr>
              <a:pPr>
                <a:spcBef>
                  <a:spcPct val="0"/>
                </a:spcBef>
                <a:buClrTx/>
                <a:buFontTx/>
                <a:buNone/>
              </a:pPr>
              <a:t>3</a:t>
            </a:fld>
            <a:endParaRPr lang="cs-CZ" altLang="cs-CZ">
              <a:latin typeface="Arial" panose="020B0604020202020204" pitchFamily="34" charset="0"/>
              <a:ea typeface="WenQuanYi Micro Hei"/>
            </a:endParaRPr>
          </a:p>
        </p:txBody>
      </p:sp>
      <p:sp>
        <p:nvSpPr>
          <p:cNvPr id="76803" name="Rectangle 1">
            <a:extLst>
              <a:ext uri="{FF2B5EF4-FFF2-40B4-BE49-F238E27FC236}">
                <a16:creationId xmlns:a16="http://schemas.microsoft.com/office/drawing/2014/main" id="{6D8531C9-18A0-4BC4-A3E0-19E6F855459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8" y="744538"/>
            <a:ext cx="6616700" cy="3722687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6804" name="Rectangle 2">
            <a:extLst>
              <a:ext uri="{FF2B5EF4-FFF2-40B4-BE49-F238E27FC236}">
                <a16:creationId xmlns:a16="http://schemas.microsoft.com/office/drawing/2014/main" id="{8C88B21D-C9D9-4286-9C2F-140792CB3E6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79450" y="4714875"/>
            <a:ext cx="5438775" cy="446722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>
            <a:extLst>
              <a:ext uri="{FF2B5EF4-FFF2-40B4-BE49-F238E27FC236}">
                <a16:creationId xmlns:a16="http://schemas.microsoft.com/office/drawing/2014/main" id="{87F79A0F-B6A2-456D-8F2E-4F7BC9565163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FE678304-4C57-4138-8F28-EE291AE09697}" type="slidenum">
              <a:rPr lang="cs-CZ" altLang="cs-CZ" smtClean="0">
                <a:latin typeface="Arial" panose="020B0604020202020204" pitchFamily="34" charset="0"/>
                <a:ea typeface="WenQuanYi Micro Hei"/>
              </a:rPr>
              <a:pPr>
                <a:spcBef>
                  <a:spcPct val="0"/>
                </a:spcBef>
                <a:buClrTx/>
                <a:buFontTx/>
                <a:buNone/>
              </a:pPr>
              <a:t>4</a:t>
            </a:fld>
            <a:endParaRPr lang="cs-CZ" altLang="cs-CZ">
              <a:latin typeface="Arial" panose="020B0604020202020204" pitchFamily="34" charset="0"/>
              <a:ea typeface="WenQuanYi Micro Hei"/>
            </a:endParaRPr>
          </a:p>
        </p:txBody>
      </p:sp>
      <p:sp>
        <p:nvSpPr>
          <p:cNvPr id="78851" name="Rectangle 1">
            <a:extLst>
              <a:ext uri="{FF2B5EF4-FFF2-40B4-BE49-F238E27FC236}">
                <a16:creationId xmlns:a16="http://schemas.microsoft.com/office/drawing/2014/main" id="{46318ED5-707B-475F-8548-9ACC4EAB1CA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8" y="744538"/>
            <a:ext cx="6616700" cy="3722687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8852" name="Rectangle 2">
            <a:extLst>
              <a:ext uri="{FF2B5EF4-FFF2-40B4-BE49-F238E27FC236}">
                <a16:creationId xmlns:a16="http://schemas.microsoft.com/office/drawing/2014/main" id="{7F20835D-3EFD-4F12-9E60-0B0DCFDA19A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79450" y="4714875"/>
            <a:ext cx="5438775" cy="446722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>
            <a:extLst>
              <a:ext uri="{FF2B5EF4-FFF2-40B4-BE49-F238E27FC236}">
                <a16:creationId xmlns:a16="http://schemas.microsoft.com/office/drawing/2014/main" id="{05658098-039B-45A7-ACA4-9160DC3099C9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487C1A18-A37B-4E86-812D-3834BCF671A5}" type="slidenum">
              <a:rPr lang="cs-CZ" altLang="cs-CZ" smtClean="0">
                <a:latin typeface="Arial" panose="020B0604020202020204" pitchFamily="34" charset="0"/>
                <a:ea typeface="WenQuanYi Micro Hei"/>
              </a:rPr>
              <a:pPr>
                <a:spcBef>
                  <a:spcPct val="0"/>
                </a:spcBef>
                <a:buClrTx/>
                <a:buFontTx/>
                <a:buNone/>
              </a:pPr>
              <a:t>5</a:t>
            </a:fld>
            <a:endParaRPr lang="cs-CZ" altLang="cs-CZ">
              <a:latin typeface="Arial" panose="020B0604020202020204" pitchFamily="34" charset="0"/>
              <a:ea typeface="WenQuanYi Micro Hei"/>
            </a:endParaRPr>
          </a:p>
        </p:txBody>
      </p:sp>
      <p:sp>
        <p:nvSpPr>
          <p:cNvPr id="80899" name="Rectangle 1">
            <a:extLst>
              <a:ext uri="{FF2B5EF4-FFF2-40B4-BE49-F238E27FC236}">
                <a16:creationId xmlns:a16="http://schemas.microsoft.com/office/drawing/2014/main" id="{6635AE38-B30A-45D7-B186-6D6DD052A90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8" y="744538"/>
            <a:ext cx="6616700" cy="3722687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0900" name="Rectangle 2">
            <a:extLst>
              <a:ext uri="{FF2B5EF4-FFF2-40B4-BE49-F238E27FC236}">
                <a16:creationId xmlns:a16="http://schemas.microsoft.com/office/drawing/2014/main" id="{01062BB6-945E-4387-9C04-C28BB33F6CE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79450" y="4714875"/>
            <a:ext cx="5438775" cy="446722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>
            <a:extLst>
              <a:ext uri="{FF2B5EF4-FFF2-40B4-BE49-F238E27FC236}">
                <a16:creationId xmlns:a16="http://schemas.microsoft.com/office/drawing/2014/main" id="{6D7CDC27-4065-4ECE-A330-F8F3C0EBF8B0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A36CAE81-1173-4998-86FB-DEF259597FEE}" type="slidenum">
              <a:rPr lang="cs-CZ" altLang="cs-CZ" smtClean="0">
                <a:latin typeface="Arial" panose="020B0604020202020204" pitchFamily="34" charset="0"/>
                <a:ea typeface="WenQuanYi Micro Hei"/>
              </a:rPr>
              <a:pPr>
                <a:spcBef>
                  <a:spcPct val="0"/>
                </a:spcBef>
                <a:buClrTx/>
                <a:buFontTx/>
                <a:buNone/>
              </a:pPr>
              <a:t>6</a:t>
            </a:fld>
            <a:endParaRPr lang="cs-CZ" altLang="cs-CZ">
              <a:latin typeface="Arial" panose="020B0604020202020204" pitchFamily="34" charset="0"/>
              <a:ea typeface="WenQuanYi Micro Hei"/>
            </a:endParaRPr>
          </a:p>
        </p:txBody>
      </p:sp>
      <p:sp>
        <p:nvSpPr>
          <p:cNvPr id="31747" name="Rectangle 1">
            <a:extLst>
              <a:ext uri="{FF2B5EF4-FFF2-40B4-BE49-F238E27FC236}">
                <a16:creationId xmlns:a16="http://schemas.microsoft.com/office/drawing/2014/main" id="{59072054-9550-402F-A6F9-0B9F5F0003C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8" y="744538"/>
            <a:ext cx="6616700" cy="3722687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1748" name="Rectangle 2">
            <a:extLst>
              <a:ext uri="{FF2B5EF4-FFF2-40B4-BE49-F238E27FC236}">
                <a16:creationId xmlns:a16="http://schemas.microsoft.com/office/drawing/2014/main" id="{F2B08473-6916-4968-9D42-37205CB05E8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79450" y="4714875"/>
            <a:ext cx="5438775" cy="446722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>
            <a:extLst>
              <a:ext uri="{FF2B5EF4-FFF2-40B4-BE49-F238E27FC236}">
                <a16:creationId xmlns:a16="http://schemas.microsoft.com/office/drawing/2014/main" id="{361B816C-17E3-4B0E-8490-AC268F5569F8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559597F2-BB4C-432C-9123-E06699F3E8D3}" type="slidenum">
              <a:rPr lang="cs-CZ" altLang="cs-CZ" smtClean="0">
                <a:latin typeface="Arial" panose="020B0604020202020204" pitchFamily="34" charset="0"/>
                <a:ea typeface="WenQuanYi Micro Hei"/>
              </a:rPr>
              <a:pPr>
                <a:spcBef>
                  <a:spcPct val="0"/>
                </a:spcBef>
                <a:buClrTx/>
                <a:buFontTx/>
                <a:buNone/>
              </a:pPr>
              <a:t>7</a:t>
            </a:fld>
            <a:endParaRPr lang="cs-CZ" altLang="cs-CZ">
              <a:latin typeface="Arial" panose="020B0604020202020204" pitchFamily="34" charset="0"/>
              <a:ea typeface="WenQuanYi Micro Hei"/>
            </a:endParaRPr>
          </a:p>
        </p:txBody>
      </p:sp>
      <p:sp>
        <p:nvSpPr>
          <p:cNvPr id="54275" name="Rectangle 1">
            <a:extLst>
              <a:ext uri="{FF2B5EF4-FFF2-40B4-BE49-F238E27FC236}">
                <a16:creationId xmlns:a16="http://schemas.microsoft.com/office/drawing/2014/main" id="{168DAB24-5AE5-4199-B825-19BC7FB57F1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8" y="744538"/>
            <a:ext cx="6616700" cy="3722687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4276" name="Rectangle 2">
            <a:extLst>
              <a:ext uri="{FF2B5EF4-FFF2-40B4-BE49-F238E27FC236}">
                <a16:creationId xmlns:a16="http://schemas.microsoft.com/office/drawing/2014/main" id="{6D58488E-5B5D-48B6-95B3-A470152EC8C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79450" y="4714875"/>
            <a:ext cx="5438775" cy="446722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D7219-6A95-458F-B6F1-BB9263B5121C}" type="datetimeFigureOut">
              <a:rPr lang="cs-CZ" smtClean="0"/>
              <a:t>20.09.2024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4CEB7-0513-4059-9BDD-226D090A29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25178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D7219-6A95-458F-B6F1-BB9263B5121C}" type="datetimeFigureOut">
              <a:rPr lang="cs-CZ" smtClean="0"/>
              <a:t>20.09.2024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4CEB7-0513-4059-9BDD-226D090A29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370712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D7219-6A95-458F-B6F1-BB9263B5121C}" type="datetimeFigureOut">
              <a:rPr lang="cs-CZ" smtClean="0"/>
              <a:t>20.09.2024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4CEB7-0513-4059-9BDD-226D090A29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49492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D7219-6A95-458F-B6F1-BB9263B5121C}" type="datetimeFigureOut">
              <a:rPr lang="cs-CZ" smtClean="0"/>
              <a:t>20.09.2024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4CEB7-0513-4059-9BDD-226D090A29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33704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D7219-6A95-458F-B6F1-BB9263B5121C}" type="datetimeFigureOut">
              <a:rPr lang="cs-CZ" smtClean="0"/>
              <a:t>20.09.2024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4CEB7-0513-4059-9BDD-226D090A29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4396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D7219-6A95-458F-B6F1-BB9263B5121C}" type="datetimeFigureOut">
              <a:rPr lang="cs-CZ" smtClean="0"/>
              <a:t>20.09.2024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4CEB7-0513-4059-9BDD-226D090A29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5365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D7219-6A95-458F-B6F1-BB9263B5121C}" type="datetimeFigureOut">
              <a:rPr lang="cs-CZ" smtClean="0"/>
              <a:t>20.09.2024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4CEB7-0513-4059-9BDD-226D090A29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25487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D7219-6A95-458F-B6F1-BB9263B5121C}" type="datetimeFigureOut">
              <a:rPr lang="cs-CZ" smtClean="0"/>
              <a:t>20.09.2024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4CEB7-0513-4059-9BDD-226D090A29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60801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D7219-6A95-458F-B6F1-BB9263B5121C}" type="datetimeFigureOut">
              <a:rPr lang="cs-CZ" smtClean="0"/>
              <a:t>20.09.2024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4CEB7-0513-4059-9BDD-226D090A29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63986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D7219-6A95-458F-B6F1-BB9263B5121C}" type="datetimeFigureOut">
              <a:rPr lang="cs-CZ" smtClean="0"/>
              <a:t>20.09.2024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4CEB7-0513-4059-9BDD-226D090A29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6796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D7219-6A95-458F-B6F1-BB9263B5121C}" type="datetimeFigureOut">
              <a:rPr lang="cs-CZ" smtClean="0"/>
              <a:t>20.09.2024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4CEB7-0513-4059-9BDD-226D090A29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367502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AD7219-6A95-458F-B6F1-BB9263B5121C}" type="datetimeFigureOut">
              <a:rPr lang="cs-CZ" smtClean="0"/>
              <a:t>20.09.2024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04CEB7-0513-4059-9BDD-226D090A29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8708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094A29F0-8202-4D0E-BBC7-9A2E71A3E3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274639"/>
            <a:ext cx="8229600" cy="1210145"/>
          </a:xfrm>
          <a:solidFill>
            <a:srgbClr val="F6F244"/>
          </a:solidFill>
        </p:spPr>
        <p:txBody>
          <a:bodyPr/>
          <a:lstStyle/>
          <a:p>
            <a:pPr algn="ctr"/>
            <a:r>
              <a:rPr lang="cs-CZ" altLang="cs-CZ" sz="3200" b="1" dirty="0">
                <a:latin typeface="Arial" panose="020B0604020202020204" pitchFamily="34" charset="0"/>
                <a:cs typeface="Arial" panose="020B0604020202020204" pitchFamily="34" charset="0"/>
              </a:rPr>
              <a:t>Primární právo EU – zřizovací smlouvy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E6C6720F-D4F0-4B70-BBE8-19ABB79EEE5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631504" y="1553491"/>
            <a:ext cx="9036496" cy="502987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cs-CZ" altLang="cs-CZ" sz="2000"/>
          </a:p>
          <a:p>
            <a:pPr marL="0" indent="0">
              <a:buNone/>
            </a:pPr>
            <a:r>
              <a:rPr lang="cs-CZ" altLang="cs-CZ" sz="2000"/>
              <a:t>1</a:t>
            </a:r>
            <a:r>
              <a:rPr lang="cs-CZ" altLang="cs-CZ" sz="2000" dirty="0"/>
              <a:t>. </a:t>
            </a:r>
            <a:r>
              <a:rPr lang="cs-CZ" altLang="cs-CZ" sz="2000" b="1" dirty="0">
                <a:solidFill>
                  <a:srgbClr val="CC0000"/>
                </a:solidFill>
              </a:rPr>
              <a:t>Pařížská smlouva</a:t>
            </a:r>
            <a:r>
              <a:rPr lang="cs-CZ" altLang="cs-CZ" sz="2000" dirty="0"/>
              <a:t> (o zřízení </a:t>
            </a:r>
            <a:r>
              <a:rPr lang="cs-CZ" altLang="cs-CZ" sz="2000" b="1" dirty="0">
                <a:solidFill>
                  <a:srgbClr val="0000FF"/>
                </a:solidFill>
              </a:rPr>
              <a:t>ESUO</a:t>
            </a:r>
            <a:r>
              <a:rPr lang="cs-CZ" altLang="cs-CZ" sz="2000"/>
              <a:t>) (podeps. 1951/v platnost 1952</a:t>
            </a:r>
            <a:r>
              <a:rPr lang="cs-CZ" altLang="cs-CZ" sz="2000" dirty="0"/>
              <a:t>),</a:t>
            </a:r>
          </a:p>
          <a:p>
            <a:pPr marL="0" indent="0">
              <a:buNone/>
            </a:pPr>
            <a:r>
              <a:rPr lang="cs-CZ" altLang="cs-CZ" sz="2000" dirty="0"/>
              <a:t>2.-3</a:t>
            </a:r>
            <a:r>
              <a:rPr lang="cs-CZ" altLang="cs-CZ" sz="2000" u="sng" dirty="0"/>
              <a:t>. </a:t>
            </a:r>
            <a:r>
              <a:rPr lang="cs-CZ" altLang="cs-CZ" sz="2000" b="1" i="1" u="sng" dirty="0">
                <a:solidFill>
                  <a:srgbClr val="CC0000"/>
                </a:solidFill>
              </a:rPr>
              <a:t>Římské smlouvy</a:t>
            </a:r>
            <a:r>
              <a:rPr lang="cs-CZ" altLang="cs-CZ" sz="2000" i="1" u="sng" dirty="0"/>
              <a:t> (o zřízení </a:t>
            </a:r>
            <a:r>
              <a:rPr lang="cs-CZ" altLang="cs-CZ" sz="2000" b="1" i="1" u="sng" dirty="0">
                <a:solidFill>
                  <a:srgbClr val="0000FF"/>
                </a:solidFill>
              </a:rPr>
              <a:t>EHS </a:t>
            </a:r>
            <a:r>
              <a:rPr lang="cs-CZ" altLang="cs-CZ" sz="2000" b="1" i="1" dirty="0">
                <a:solidFill>
                  <a:srgbClr val="0000FF"/>
                </a:solidFill>
              </a:rPr>
              <a:t>a Euratomu</a:t>
            </a:r>
            <a:r>
              <a:rPr lang="cs-CZ" altLang="cs-CZ" sz="2000" i="1" dirty="0"/>
              <a:t>) (</a:t>
            </a:r>
            <a:r>
              <a:rPr lang="cs-CZ" altLang="cs-CZ" sz="2000" i="1"/>
              <a:t>1957/1958)</a:t>
            </a:r>
          </a:p>
          <a:p>
            <a:pPr marL="0" indent="0">
              <a:buNone/>
            </a:pPr>
            <a:r>
              <a:rPr lang="cs-CZ" altLang="cs-CZ" sz="2000" i="1"/>
              <a:t>   (dnes místo EHS - </a:t>
            </a:r>
            <a:r>
              <a:rPr lang="cs-CZ" altLang="cs-CZ" sz="2000" b="1" i="1">
                <a:highlight>
                  <a:srgbClr val="FFFF00"/>
                </a:highlight>
              </a:rPr>
              <a:t>SMLOUVA O FUNGOVÁNÍ EU, </a:t>
            </a:r>
            <a:r>
              <a:rPr lang="cs-CZ" altLang="cs-CZ" sz="2000" i="1"/>
              <a:t>EURATOM zachován)</a:t>
            </a:r>
            <a:endParaRPr lang="cs-CZ" altLang="cs-CZ" sz="2000" i="1" dirty="0"/>
          </a:p>
          <a:p>
            <a:pPr marL="0" indent="0">
              <a:buNone/>
            </a:pPr>
            <a:r>
              <a:rPr lang="cs-CZ" altLang="cs-CZ" sz="2000" dirty="0"/>
              <a:t>4. Úmluva o společných orgánech (Slučovací smlouva) (1965/1967),</a:t>
            </a:r>
          </a:p>
          <a:p>
            <a:pPr marL="0" indent="0">
              <a:buNone/>
            </a:pPr>
            <a:r>
              <a:rPr lang="cs-CZ" altLang="cs-CZ" sz="2000" dirty="0"/>
              <a:t>5</a:t>
            </a:r>
            <a:r>
              <a:rPr lang="cs-CZ" altLang="cs-CZ" sz="1900" dirty="0"/>
              <a:t>. </a:t>
            </a:r>
            <a:r>
              <a:rPr lang="cs-CZ" altLang="cs-CZ" sz="1900" b="1" dirty="0"/>
              <a:t>Jednotný evropský akt</a:t>
            </a:r>
            <a:r>
              <a:rPr lang="cs-CZ" altLang="cs-CZ" sz="1900" dirty="0"/>
              <a:t> (1986/1987),</a:t>
            </a:r>
          </a:p>
          <a:p>
            <a:pPr marL="0" indent="0">
              <a:buNone/>
            </a:pPr>
            <a:r>
              <a:rPr lang="cs-CZ" altLang="cs-CZ" sz="1900" dirty="0"/>
              <a:t>6</a:t>
            </a:r>
            <a:r>
              <a:rPr lang="cs-CZ" altLang="cs-CZ" sz="1900" i="1"/>
              <a:t>. </a:t>
            </a:r>
            <a:r>
              <a:rPr lang="cs-CZ" altLang="cs-CZ" sz="1900" b="1" i="1" u="sng">
                <a:solidFill>
                  <a:srgbClr val="CC0000"/>
                </a:solidFill>
              </a:rPr>
              <a:t>Maastrichtská</a:t>
            </a:r>
            <a:r>
              <a:rPr lang="cs-CZ" altLang="cs-CZ" sz="1900" i="1" u="sng"/>
              <a:t> </a:t>
            </a:r>
            <a:r>
              <a:rPr lang="cs-CZ" altLang="cs-CZ" sz="1900" i="1" u="sng" dirty="0">
                <a:solidFill>
                  <a:srgbClr val="0000CC"/>
                </a:solidFill>
              </a:rPr>
              <a:t>smlouva o</a:t>
            </a:r>
            <a:r>
              <a:rPr lang="cs-CZ" altLang="cs-CZ" sz="1900" i="1" u="sng" dirty="0"/>
              <a:t> </a:t>
            </a:r>
            <a:r>
              <a:rPr lang="cs-CZ" altLang="cs-CZ" sz="1900" b="1" i="1" u="sng" dirty="0">
                <a:solidFill>
                  <a:srgbClr val="0000FF"/>
                </a:solidFill>
              </a:rPr>
              <a:t>Evropské unii</a:t>
            </a:r>
            <a:r>
              <a:rPr lang="cs-CZ" altLang="cs-CZ" sz="1900" i="1" u="sng" dirty="0"/>
              <a:t> </a:t>
            </a:r>
            <a:r>
              <a:rPr lang="cs-CZ" altLang="cs-CZ" sz="1900" i="1" dirty="0"/>
              <a:t>(</a:t>
            </a:r>
            <a:r>
              <a:rPr lang="cs-CZ" altLang="cs-CZ" sz="1900" i="1"/>
              <a:t>1992/1993), dnes </a:t>
            </a:r>
            <a:r>
              <a:rPr lang="cs-CZ" altLang="cs-CZ" sz="1900" b="1" i="1">
                <a:highlight>
                  <a:srgbClr val="FFFF00"/>
                </a:highlight>
              </a:rPr>
              <a:t>SMLOUVA O EU)</a:t>
            </a:r>
            <a:endParaRPr lang="cs-CZ" altLang="cs-CZ" sz="1900" b="1">
              <a:highlight>
                <a:srgbClr val="FFFF00"/>
              </a:highlight>
            </a:endParaRPr>
          </a:p>
          <a:p>
            <a:pPr marL="0" indent="0">
              <a:buNone/>
            </a:pPr>
            <a:r>
              <a:rPr lang="cs-CZ" altLang="cs-CZ" sz="1900"/>
              <a:t>7. </a:t>
            </a:r>
            <a:r>
              <a:rPr lang="cs-CZ" altLang="cs-CZ" sz="1900" b="1">
                <a:solidFill>
                  <a:srgbClr val="CC0000"/>
                </a:solidFill>
              </a:rPr>
              <a:t>Amsterodamská</a:t>
            </a:r>
            <a:r>
              <a:rPr lang="cs-CZ" altLang="cs-CZ" sz="1900"/>
              <a:t> smlouva (1997/1999),</a:t>
            </a:r>
          </a:p>
          <a:p>
            <a:pPr marL="0" indent="0">
              <a:buNone/>
            </a:pPr>
            <a:r>
              <a:rPr lang="cs-CZ" altLang="cs-CZ" sz="1900"/>
              <a:t>8. </a:t>
            </a:r>
            <a:r>
              <a:rPr lang="cs-CZ" altLang="cs-CZ" sz="1900" b="1">
                <a:solidFill>
                  <a:srgbClr val="CC0000"/>
                </a:solidFill>
              </a:rPr>
              <a:t>Smlouva z Nice</a:t>
            </a:r>
            <a:r>
              <a:rPr lang="cs-CZ" altLang="cs-CZ" sz="1900"/>
              <a:t> (2000/2003),</a:t>
            </a:r>
          </a:p>
          <a:p>
            <a:pPr marL="0" indent="0">
              <a:buNone/>
            </a:pPr>
            <a:r>
              <a:rPr lang="cs-CZ" altLang="cs-CZ" sz="2000"/>
              <a:t>9. Smlouva o </a:t>
            </a:r>
            <a:r>
              <a:rPr lang="cs-CZ" altLang="cs-CZ" sz="2000" b="1">
                <a:solidFill>
                  <a:srgbClr val="CC0000"/>
                </a:solidFill>
              </a:rPr>
              <a:t>ústavě pro Evropu</a:t>
            </a:r>
            <a:r>
              <a:rPr lang="cs-CZ" altLang="cs-CZ" sz="2000"/>
              <a:t> (Ústava EU) - podeps. 2004, nevstoupila v platnost,</a:t>
            </a:r>
          </a:p>
          <a:p>
            <a:pPr marL="0" indent="0">
              <a:buNone/>
            </a:pPr>
            <a:r>
              <a:rPr lang="cs-CZ" altLang="cs-CZ" sz="2000"/>
              <a:t>10. </a:t>
            </a:r>
            <a:r>
              <a:rPr lang="cs-CZ" altLang="cs-CZ" sz="2000" b="1">
                <a:solidFill>
                  <a:srgbClr val="CC0000"/>
                </a:solidFill>
              </a:rPr>
              <a:t>Lisabonská smlouva</a:t>
            </a:r>
            <a:r>
              <a:rPr lang="cs-CZ" altLang="cs-CZ" sz="2000"/>
              <a:t> (2007/2009).</a:t>
            </a:r>
          </a:p>
          <a:p>
            <a:pPr marL="0" indent="0">
              <a:buNone/>
            </a:pPr>
            <a:r>
              <a:rPr lang="cs-CZ" altLang="cs-CZ" sz="2000" b="1" i="1"/>
              <a:t>+ smlouvy rozpočtové</a:t>
            </a:r>
            <a:r>
              <a:rPr lang="cs-CZ" altLang="cs-CZ" sz="2000"/>
              <a:t> a </a:t>
            </a:r>
            <a:r>
              <a:rPr lang="cs-CZ" altLang="cs-CZ" sz="2000" b="1" i="1"/>
              <a:t>smlouvy o přístupu nových členů </a:t>
            </a:r>
          </a:p>
          <a:p>
            <a:pPr marL="0" indent="0">
              <a:buNone/>
            </a:pPr>
            <a:r>
              <a:rPr lang="cs-CZ" sz="1900" u="sng">
                <a:solidFill>
                  <a:srgbClr val="FF0000"/>
                </a:solidFill>
              </a:rPr>
              <a:t>Spojené království Velké Británie a Severního Irska vystoupilo k 31. lednu 2020</a:t>
            </a:r>
            <a:endParaRPr lang="cs-CZ" altLang="cs-CZ" sz="1900" b="1" u="sng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endParaRPr lang="cs-CZ" altLang="cs-CZ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Nadpis 1">
            <a:extLst>
              <a:ext uri="{FF2B5EF4-FFF2-40B4-BE49-F238E27FC236}">
                <a16:creationId xmlns:a16="http://schemas.microsoft.com/office/drawing/2014/main" id="{C2923396-27D6-47B6-BACA-079F2FC848D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1" y="128588"/>
            <a:ext cx="8228013" cy="996156"/>
          </a:xfrm>
        </p:spPr>
        <p:txBody>
          <a:bodyPr/>
          <a:lstStyle/>
          <a:p>
            <a:r>
              <a:rPr lang="cs-CZ" altLang="cs-CZ" sz="3600"/>
              <a:t>Současný stav smluv primárního práva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B3F8E21-A770-4165-A4E8-4D5AB6539A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1124744"/>
            <a:ext cx="8363272" cy="5328592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cs-CZ" sz="2400" dirty="0">
                <a:highlight>
                  <a:srgbClr val="FFFF00"/>
                </a:highlight>
              </a:rPr>
              <a:t>I. Smlouvy základní, trvale platné:</a:t>
            </a:r>
          </a:p>
          <a:p>
            <a:pPr marL="0" indent="0">
              <a:buNone/>
              <a:defRPr/>
            </a:pPr>
            <a:r>
              <a:rPr lang="cs-CZ" sz="2400" b="1" i="1" dirty="0">
                <a:solidFill>
                  <a:srgbClr val="C00000"/>
                </a:solidFill>
              </a:rPr>
              <a:t>1. Smlouva o fungování EU (</a:t>
            </a:r>
            <a:r>
              <a:rPr lang="cs-CZ" sz="2400" b="1" i="1" dirty="0" err="1">
                <a:solidFill>
                  <a:srgbClr val="C00000"/>
                </a:solidFill>
              </a:rPr>
              <a:t>býv</a:t>
            </a:r>
            <a:r>
              <a:rPr lang="cs-CZ" sz="2400" b="1" i="1" dirty="0">
                <a:solidFill>
                  <a:srgbClr val="C00000"/>
                </a:solidFill>
              </a:rPr>
              <a:t>. Smlouva o založení EHS/ES)</a:t>
            </a:r>
          </a:p>
          <a:p>
            <a:pPr marL="0" indent="0">
              <a:buNone/>
              <a:defRPr/>
            </a:pPr>
            <a:r>
              <a:rPr lang="cs-CZ" sz="2400" b="1" i="1" dirty="0">
                <a:solidFill>
                  <a:srgbClr val="C00000"/>
                </a:solidFill>
              </a:rPr>
              <a:t>2. Smlouva o EU (Maastrichtská)</a:t>
            </a:r>
          </a:p>
          <a:p>
            <a:pPr marL="0" indent="0">
              <a:buNone/>
              <a:defRPr/>
            </a:pPr>
            <a:r>
              <a:rPr lang="cs-CZ" sz="2400" dirty="0"/>
              <a:t>(3. Smlouva o </a:t>
            </a:r>
            <a:r>
              <a:rPr lang="cs-CZ" sz="2400" dirty="0" err="1"/>
              <a:t>EURATOMu</a:t>
            </a:r>
            <a:r>
              <a:rPr lang="cs-CZ" sz="2400" dirty="0"/>
              <a:t>)</a:t>
            </a:r>
          </a:p>
          <a:p>
            <a:pPr marL="0" indent="0">
              <a:buNone/>
              <a:defRPr/>
            </a:pPr>
            <a:r>
              <a:rPr lang="cs-CZ" sz="2400" dirty="0">
                <a:highlight>
                  <a:srgbClr val="FFFF00"/>
                </a:highlight>
              </a:rPr>
              <a:t>II. Smlouvy revizní, jejichž funkce končí zapracováním jejich obsahu do smluv základních:</a:t>
            </a:r>
          </a:p>
          <a:p>
            <a:pPr marL="0" indent="0">
              <a:buNone/>
              <a:defRPr/>
            </a:pPr>
            <a:r>
              <a:rPr lang="cs-CZ" sz="2400" dirty="0">
                <a:solidFill>
                  <a:srgbClr val="C00000"/>
                </a:solidFill>
              </a:rPr>
              <a:t>= všechny ostatní </a:t>
            </a:r>
            <a:r>
              <a:rPr lang="cs-CZ" sz="2400" i="1" dirty="0">
                <a:solidFill>
                  <a:srgbClr val="C00000"/>
                </a:solidFill>
              </a:rPr>
              <a:t>(Slučovací smlouva, Jednotný evropský akt, Amsterodamská, Niceská, Lisabonská)</a:t>
            </a:r>
          </a:p>
          <a:p>
            <a:pPr marL="0" indent="0">
              <a:buNone/>
              <a:defRPr/>
            </a:pPr>
            <a:r>
              <a:rPr lang="cs-CZ" sz="2400" i="1" dirty="0"/>
              <a:t>(na tyto smlouvy se již dnes neodvoláváme, jejich obsah je zapracován do smluv základních, mají dnes již jen historický význam)</a:t>
            </a:r>
          </a:p>
          <a:p>
            <a:pPr marL="0" indent="0">
              <a:buNone/>
              <a:defRPr/>
            </a:pPr>
            <a:r>
              <a:rPr lang="cs-CZ" sz="2400" dirty="0">
                <a:highlight>
                  <a:srgbClr val="FFFF00"/>
                </a:highlight>
              </a:rPr>
              <a:t>III. Všechny přístupové smlouvy a smlouva o vystoupení GB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1">
            <a:extLst>
              <a:ext uri="{FF2B5EF4-FFF2-40B4-BE49-F238E27FC236}">
                <a16:creationId xmlns:a16="http://schemas.microsoft.com/office/drawing/2014/main" id="{3EFD9C6C-8214-4A1C-80E7-AE54DCB3A25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274639"/>
            <a:ext cx="8229600" cy="777875"/>
          </a:xfrm>
          <a:solidFill>
            <a:srgbClr val="EAFC04"/>
          </a:solidFill>
        </p:spPr>
        <p:txBody>
          <a:bodyPr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altLang="cs-CZ" dirty="0"/>
              <a:t> </a:t>
            </a:r>
            <a:r>
              <a:rPr lang="cs-CZ" altLang="cs-CZ" b="1" i="1" dirty="0">
                <a:latin typeface="Arial" panose="020B0604020202020204" pitchFamily="34" charset="0"/>
                <a:cs typeface="Arial" panose="020B0604020202020204" pitchFamily="34" charset="0"/>
              </a:rPr>
              <a:t>Smlouva o Evropské unii </a:t>
            </a:r>
          </a:p>
        </p:txBody>
      </p:sp>
      <p:sp>
        <p:nvSpPr>
          <p:cNvPr id="75779" name="Rectangle 2">
            <a:extLst>
              <a:ext uri="{FF2B5EF4-FFF2-40B4-BE49-F238E27FC236}">
                <a16:creationId xmlns:a16="http://schemas.microsoft.com/office/drawing/2014/main" id="{645F07EE-7778-4CA5-993F-17CB397182E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81200" y="1125539"/>
            <a:ext cx="8229600" cy="5616575"/>
          </a:xfrm>
          <a:solidFill>
            <a:srgbClr val="EAFEA0"/>
          </a:solidFill>
        </p:spPr>
        <p:txBody>
          <a:bodyPr/>
          <a:lstStyle/>
          <a:p>
            <a:pPr marL="341313" indent="-341313">
              <a:lnSpc>
                <a:spcPct val="80000"/>
              </a:lnSpc>
              <a:spcBef>
                <a:spcPts val="500"/>
              </a:spcBef>
              <a:buClr>
                <a:srgbClr val="CC0000"/>
              </a:buCl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2000" b="1">
                <a:solidFill>
                  <a:srgbClr val="CC0000"/>
                </a:solidFill>
              </a:rPr>
              <a:t>koncepční otázky EU</a:t>
            </a:r>
          </a:p>
          <a:p>
            <a:pPr marL="341313" indent="-341313">
              <a:lnSpc>
                <a:spcPct val="80000"/>
              </a:lnSpc>
              <a:spcBef>
                <a:spcPts val="6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2400"/>
              <a:t>činnost EU: jen v oblasti vnější činnosti Unie včetně společné zahraniční a bezpečnostní politiky </a:t>
            </a:r>
          </a:p>
          <a:p>
            <a:pPr marL="341313" indent="-341313">
              <a:lnSpc>
                <a:spcPct val="80000"/>
              </a:lnSpc>
              <a:spcBef>
                <a:spcPts val="600"/>
              </a:spcBef>
              <a:buClr>
                <a:srgbClr val="0000CC"/>
              </a:buCl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2400" b="1">
                <a:solidFill>
                  <a:srgbClr val="0000CC"/>
                </a:solidFill>
              </a:rPr>
              <a:t>I</a:t>
            </a:r>
            <a:r>
              <a:rPr lang="cs-CZ" altLang="cs-CZ" sz="2400" b="1"/>
              <a:t>    </a:t>
            </a:r>
            <a:r>
              <a:rPr lang="cs-CZ" altLang="cs-CZ" sz="2400"/>
              <a:t>Úvodní ustanovení (hlava I) - zásada svěřených </a:t>
            </a:r>
            <a:r>
              <a:rPr lang="cs-CZ" altLang="cs-CZ" sz="2400" b="1" u="sng"/>
              <a:t>pravomocí EU</a:t>
            </a:r>
            <a:r>
              <a:rPr lang="cs-CZ" altLang="cs-CZ" sz="2400" b="1"/>
              <a:t>,</a:t>
            </a:r>
            <a:r>
              <a:rPr lang="cs-CZ" altLang="cs-CZ" sz="2400"/>
              <a:t> strukturální změny EU (sukcese), stejná právní síla SEU a SFEU, </a:t>
            </a:r>
            <a:r>
              <a:rPr lang="cs-CZ" altLang="cs-CZ" sz="2400" b="1" u="sng"/>
              <a:t>hodnoty a cíle, loyalita, lidská práva</a:t>
            </a:r>
          </a:p>
          <a:p>
            <a:pPr marL="341313" indent="-341313">
              <a:lnSpc>
                <a:spcPct val="80000"/>
              </a:lnSpc>
              <a:spcBef>
                <a:spcPts val="600"/>
              </a:spcBef>
              <a:buClr>
                <a:srgbClr val="0000CC"/>
              </a:buCl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2400" b="1">
                <a:solidFill>
                  <a:srgbClr val="0000CC"/>
                </a:solidFill>
              </a:rPr>
              <a:t>II</a:t>
            </a:r>
            <a:r>
              <a:rPr lang="cs-CZ" altLang="cs-CZ" sz="2400" b="1"/>
              <a:t>    </a:t>
            </a:r>
            <a:r>
              <a:rPr lang="cs-CZ" altLang="cs-CZ" sz="2400" b="1" u="sng"/>
              <a:t>Demokratické zásady</a:t>
            </a:r>
            <a:r>
              <a:rPr lang="cs-CZ" altLang="cs-CZ" sz="2400" u="sng"/>
              <a:t> </a:t>
            </a:r>
            <a:r>
              <a:rPr lang="cs-CZ" altLang="cs-CZ" sz="2400"/>
              <a:t>(zastupitelská a přímá demokracie, národní parlamenty)</a:t>
            </a:r>
          </a:p>
          <a:p>
            <a:pPr marL="341313" indent="-341313">
              <a:lnSpc>
                <a:spcPct val="80000"/>
              </a:lnSpc>
              <a:spcBef>
                <a:spcPts val="600"/>
              </a:spcBef>
              <a:buClr>
                <a:srgbClr val="0000CC"/>
              </a:buCl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2400" b="1">
                <a:solidFill>
                  <a:srgbClr val="0000CC"/>
                </a:solidFill>
              </a:rPr>
              <a:t>III </a:t>
            </a:r>
            <a:r>
              <a:rPr lang="cs-CZ" altLang="cs-CZ" sz="2400" b="1"/>
              <a:t>  </a:t>
            </a:r>
            <a:r>
              <a:rPr lang="cs-CZ" altLang="cs-CZ" sz="2400"/>
              <a:t> Nejzákladnější ustanovení o </a:t>
            </a:r>
            <a:r>
              <a:rPr lang="cs-CZ" altLang="cs-CZ" sz="2400" b="1"/>
              <a:t>jednotlivých </a:t>
            </a:r>
            <a:r>
              <a:rPr lang="cs-CZ" altLang="cs-CZ" sz="2400" b="1" u="sng"/>
              <a:t>orgánech</a:t>
            </a:r>
            <a:r>
              <a:rPr lang="cs-CZ" altLang="cs-CZ" sz="2400" u="sng"/>
              <a:t> EU </a:t>
            </a:r>
            <a:r>
              <a:rPr lang="cs-CZ" altLang="cs-CZ" sz="2400"/>
              <a:t>(rozvedeno dále ve SFEU)</a:t>
            </a:r>
          </a:p>
          <a:p>
            <a:pPr marL="341313" indent="-341313">
              <a:lnSpc>
                <a:spcPct val="80000"/>
              </a:lnSpc>
              <a:spcBef>
                <a:spcPts val="600"/>
              </a:spcBef>
              <a:buClr>
                <a:srgbClr val="0000CC"/>
              </a:buCl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2400" b="1">
                <a:solidFill>
                  <a:srgbClr val="0000CC"/>
                </a:solidFill>
              </a:rPr>
              <a:t>IV</a:t>
            </a:r>
            <a:r>
              <a:rPr lang="cs-CZ" altLang="cs-CZ" sz="2400" b="1"/>
              <a:t>   </a:t>
            </a:r>
            <a:r>
              <a:rPr lang="cs-CZ" altLang="cs-CZ" sz="2400"/>
              <a:t> </a:t>
            </a:r>
            <a:r>
              <a:rPr lang="cs-CZ" altLang="cs-CZ" sz="2400" b="1" u="sng"/>
              <a:t>Posílená spolupráce</a:t>
            </a:r>
            <a:r>
              <a:rPr lang="cs-CZ" altLang="cs-CZ" sz="2400" u="sng"/>
              <a:t> </a:t>
            </a:r>
          </a:p>
          <a:p>
            <a:pPr marL="341313" indent="-341313">
              <a:lnSpc>
                <a:spcPct val="80000"/>
              </a:lnSpc>
              <a:spcBef>
                <a:spcPts val="600"/>
              </a:spcBef>
              <a:buClr>
                <a:srgbClr val="0000CC"/>
              </a:buCl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2400" b="1">
                <a:solidFill>
                  <a:srgbClr val="0000CC"/>
                </a:solidFill>
              </a:rPr>
              <a:t>V</a:t>
            </a:r>
            <a:r>
              <a:rPr lang="cs-CZ" altLang="cs-CZ" sz="2400" b="1"/>
              <a:t>     </a:t>
            </a:r>
            <a:r>
              <a:rPr lang="cs-CZ" altLang="cs-CZ" sz="2400"/>
              <a:t>Velmi rozsáhlá hlava V  - </a:t>
            </a:r>
            <a:r>
              <a:rPr lang="cs-CZ" altLang="cs-CZ" sz="2400" b="1" u="sng"/>
              <a:t>vnější vztahy EU</a:t>
            </a:r>
            <a:r>
              <a:rPr lang="cs-CZ" altLang="cs-CZ" sz="2400" u="sng"/>
              <a:t> </a:t>
            </a:r>
            <a:r>
              <a:rPr lang="cs-CZ" altLang="cs-CZ" sz="2400"/>
              <a:t>- pozůstatek bývalého II. pilíře EU (rozved. ve SFEU)</a:t>
            </a:r>
          </a:p>
          <a:p>
            <a:pPr marL="341313" indent="-341313">
              <a:lnSpc>
                <a:spcPct val="80000"/>
              </a:lnSpc>
              <a:spcBef>
                <a:spcPts val="600"/>
              </a:spcBef>
              <a:buClr>
                <a:srgbClr val="0000CC"/>
              </a:buCl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2400" b="1">
                <a:solidFill>
                  <a:srgbClr val="0000CC"/>
                </a:solidFill>
              </a:rPr>
              <a:t>VI</a:t>
            </a:r>
            <a:r>
              <a:rPr lang="cs-CZ" altLang="cs-CZ" sz="2400" b="1"/>
              <a:t>    </a:t>
            </a:r>
            <a:r>
              <a:rPr lang="cs-CZ" altLang="cs-CZ" sz="2400"/>
              <a:t>Právní subjektivita, postupy pro přijímání změn Smluv, členství, přílohy.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1">
            <a:extLst>
              <a:ext uri="{FF2B5EF4-FFF2-40B4-BE49-F238E27FC236}">
                <a16:creationId xmlns:a16="http://schemas.microsoft.com/office/drawing/2014/main" id="{2C684805-1BFA-404B-9089-9AB220888EC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274639"/>
            <a:ext cx="8229600" cy="777875"/>
          </a:xfrm>
          <a:solidFill>
            <a:srgbClr val="EAFC04"/>
          </a:solidFill>
        </p:spPr>
        <p:txBody>
          <a:bodyPr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altLang="cs-CZ" b="1" dirty="0">
                <a:latin typeface="Arial" panose="020B0604020202020204" pitchFamily="34" charset="0"/>
                <a:cs typeface="Arial" panose="020B0604020202020204" pitchFamily="34" charset="0"/>
              </a:rPr>
              <a:t>Smlouva o fungování EU</a:t>
            </a:r>
          </a:p>
        </p:txBody>
      </p:sp>
      <p:sp>
        <p:nvSpPr>
          <p:cNvPr id="77827" name="Rectangle 2">
            <a:extLst>
              <a:ext uri="{FF2B5EF4-FFF2-40B4-BE49-F238E27FC236}">
                <a16:creationId xmlns:a16="http://schemas.microsoft.com/office/drawing/2014/main" id="{DB89A59F-716D-4ADC-A034-DF4A99A349F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81200" y="1125538"/>
            <a:ext cx="8229600" cy="5472112"/>
          </a:xfrm>
          <a:solidFill>
            <a:srgbClr val="EAFEA0"/>
          </a:solidFill>
        </p:spPr>
        <p:txBody>
          <a:bodyPr/>
          <a:lstStyle/>
          <a:p>
            <a:pPr marL="0" indent="0">
              <a:lnSpc>
                <a:spcPct val="80000"/>
              </a:lnSpc>
              <a:spcBef>
                <a:spcPts val="450"/>
              </a:spcBef>
              <a:buClr>
                <a:srgbClr val="CC0000"/>
              </a:buCl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1800" b="1" dirty="0">
                <a:solidFill>
                  <a:srgbClr val="CC0000"/>
                </a:solidFill>
              </a:rPr>
              <a:t>Týká se vlastní věcné činnosti EU.</a:t>
            </a:r>
          </a:p>
          <a:p>
            <a:pPr marL="0" indent="0">
              <a:lnSpc>
                <a:spcPct val="80000"/>
              </a:lnSpc>
              <a:spcBef>
                <a:spcPts val="45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1800" dirty="0"/>
              <a:t>     Člení se na části a dále hlavy.</a:t>
            </a:r>
          </a:p>
          <a:p>
            <a:pPr marL="0" indent="0">
              <a:lnSpc>
                <a:spcPct val="80000"/>
              </a:lnSpc>
              <a:spcBef>
                <a:spcPts val="45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cs-CZ" altLang="cs-CZ" sz="1800" dirty="0"/>
          </a:p>
          <a:p>
            <a:pPr marL="0" indent="0">
              <a:lnSpc>
                <a:spcPct val="80000"/>
              </a:lnSpc>
              <a:spcBef>
                <a:spcPts val="45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1800" dirty="0"/>
              <a:t>     1. Typy </a:t>
            </a:r>
            <a:r>
              <a:rPr lang="cs-CZ" altLang="cs-CZ" sz="1800" b="1" dirty="0"/>
              <a:t>pravomocí EU</a:t>
            </a:r>
            <a:r>
              <a:rPr lang="cs-CZ" altLang="cs-CZ" sz="1800" dirty="0"/>
              <a:t> (nikoli pravomoci samotné, které jsou upraveny jednotlivými ustanoveními po celé Smlouvě).</a:t>
            </a:r>
          </a:p>
          <a:p>
            <a:pPr marL="0" indent="0">
              <a:lnSpc>
                <a:spcPct val="80000"/>
              </a:lnSpc>
              <a:spcBef>
                <a:spcPts val="45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1800" dirty="0"/>
              <a:t>     2. </a:t>
            </a:r>
            <a:r>
              <a:rPr lang="cs-CZ" altLang="cs-CZ" sz="1800" b="1" dirty="0"/>
              <a:t>Zákaz diskriminace</a:t>
            </a:r>
            <a:r>
              <a:rPr lang="cs-CZ" altLang="cs-CZ" sz="1800" dirty="0"/>
              <a:t> </a:t>
            </a:r>
          </a:p>
          <a:p>
            <a:pPr marL="0" indent="0">
              <a:lnSpc>
                <a:spcPct val="80000"/>
              </a:lnSpc>
              <a:spcBef>
                <a:spcPts val="450"/>
              </a:spcBef>
              <a:buClr>
                <a:srgbClr val="000099"/>
              </a:buClr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1800" dirty="0">
                <a:solidFill>
                  <a:srgbClr val="000099"/>
                </a:solidFill>
              </a:rPr>
              <a:t>     3. Nejrozsáhlejší - </a:t>
            </a:r>
            <a:r>
              <a:rPr lang="cs-CZ" altLang="cs-CZ" sz="1800" b="1" dirty="0">
                <a:solidFill>
                  <a:srgbClr val="000099"/>
                </a:solidFill>
              </a:rPr>
              <a:t>vlastní typická činnost EU – úprava integrace</a:t>
            </a:r>
          </a:p>
          <a:p>
            <a:pPr marL="0" indent="0">
              <a:lnSpc>
                <a:spcPct val="80000"/>
              </a:lnSpc>
              <a:spcBef>
                <a:spcPts val="450"/>
              </a:spcBef>
              <a:buClr>
                <a:srgbClr val="000099"/>
              </a:buClr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1800" dirty="0">
                <a:solidFill>
                  <a:srgbClr val="000099"/>
                </a:solidFill>
              </a:rPr>
              <a:t>	- vnitřní trh a základní svobody</a:t>
            </a:r>
          </a:p>
          <a:p>
            <a:pPr marL="0" indent="0">
              <a:lnSpc>
                <a:spcPct val="80000"/>
              </a:lnSpc>
              <a:spcBef>
                <a:spcPts val="450"/>
              </a:spcBef>
              <a:buClr>
                <a:srgbClr val="000099"/>
              </a:buClr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1800" dirty="0">
                <a:solidFill>
                  <a:srgbClr val="000099"/>
                </a:solidFill>
              </a:rPr>
              <a:t>	- prostor svobody, bezpečnosti a práva</a:t>
            </a:r>
          </a:p>
          <a:p>
            <a:pPr marL="0" indent="0">
              <a:lnSpc>
                <a:spcPct val="80000"/>
              </a:lnSpc>
              <a:spcBef>
                <a:spcPts val="450"/>
              </a:spcBef>
              <a:buClr>
                <a:srgbClr val="000099"/>
              </a:buClr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1800" dirty="0">
                <a:solidFill>
                  <a:srgbClr val="000099"/>
                </a:solidFill>
              </a:rPr>
              <a:t>	- hospodářská soutěž</a:t>
            </a:r>
          </a:p>
          <a:p>
            <a:pPr marL="0" indent="0">
              <a:lnSpc>
                <a:spcPct val="80000"/>
              </a:lnSpc>
              <a:spcBef>
                <a:spcPts val="450"/>
              </a:spcBef>
              <a:buClr>
                <a:srgbClr val="000099"/>
              </a:buClr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1800" dirty="0">
                <a:solidFill>
                  <a:srgbClr val="000099"/>
                </a:solidFill>
              </a:rPr>
              <a:t>	- jednotlivé politiky (oblasti integrace)</a:t>
            </a:r>
          </a:p>
          <a:p>
            <a:pPr marL="0" indent="0">
              <a:lnSpc>
                <a:spcPct val="80000"/>
              </a:lnSpc>
              <a:spcBef>
                <a:spcPts val="45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1800" dirty="0"/>
              <a:t>     4. Přidružení zámořských území</a:t>
            </a:r>
          </a:p>
          <a:p>
            <a:pPr marL="0" indent="0">
              <a:lnSpc>
                <a:spcPct val="80000"/>
              </a:lnSpc>
              <a:spcBef>
                <a:spcPts val="45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1800" dirty="0"/>
              <a:t>     5. </a:t>
            </a:r>
            <a:r>
              <a:rPr lang="cs-CZ" altLang="cs-CZ" sz="1800" b="1" dirty="0"/>
              <a:t>Vnější činnost Unie</a:t>
            </a:r>
            <a:r>
              <a:rPr lang="cs-CZ" altLang="cs-CZ" sz="1800" dirty="0"/>
              <a:t> - kromě zahraniční a bezpečnostní politiky (ta je ve Smlouvě o EU), tj. zde obchod, rozvojová spolupráce, ustanovení o mezinárodních smlouvách aj.</a:t>
            </a:r>
          </a:p>
          <a:p>
            <a:pPr marL="0" indent="0">
              <a:lnSpc>
                <a:spcPct val="80000"/>
              </a:lnSpc>
              <a:spcBef>
                <a:spcPts val="45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1800" dirty="0"/>
              <a:t>     6. </a:t>
            </a:r>
            <a:r>
              <a:rPr lang="cs-CZ" altLang="cs-CZ" sz="1800" b="1" dirty="0"/>
              <a:t>Institucionální a finanční</a:t>
            </a:r>
            <a:r>
              <a:rPr lang="cs-CZ" altLang="cs-CZ" sz="1800" dirty="0"/>
              <a:t> ustanovení:</a:t>
            </a:r>
          </a:p>
          <a:p>
            <a:pPr marL="0" indent="0">
              <a:lnSpc>
                <a:spcPct val="80000"/>
              </a:lnSpc>
              <a:spcBef>
                <a:spcPts val="45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1800" dirty="0"/>
              <a:t>	- podrobná ustanovení o orgánech</a:t>
            </a:r>
          </a:p>
          <a:p>
            <a:pPr marL="0" indent="0">
              <a:lnSpc>
                <a:spcPct val="80000"/>
              </a:lnSpc>
              <a:spcBef>
                <a:spcPts val="45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1800" dirty="0"/>
              <a:t>	- rozpočet EU</a:t>
            </a:r>
          </a:p>
          <a:p>
            <a:pPr marL="0" indent="0">
              <a:lnSpc>
                <a:spcPct val="80000"/>
              </a:lnSpc>
              <a:spcBef>
                <a:spcPts val="45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1800" dirty="0"/>
              <a:t>	- posílená spolupráce</a:t>
            </a:r>
          </a:p>
          <a:p>
            <a:pPr marL="0" indent="0">
              <a:lnSpc>
                <a:spcPct val="80000"/>
              </a:lnSpc>
              <a:spcBef>
                <a:spcPts val="45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1800" dirty="0"/>
              <a:t>     7. Závěrečná ustanovení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1">
            <a:extLst>
              <a:ext uri="{FF2B5EF4-FFF2-40B4-BE49-F238E27FC236}">
                <a16:creationId xmlns:a16="http://schemas.microsoft.com/office/drawing/2014/main" id="{235A996A-DC8D-4360-B759-F1C8C378C1C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274638"/>
            <a:ext cx="8229600" cy="1537229"/>
          </a:xfrm>
          <a:solidFill>
            <a:srgbClr val="EAFC04"/>
          </a:solidFill>
        </p:spPr>
        <p:txBody>
          <a:bodyPr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altLang="cs-CZ" sz="3200" b="1" i="1" dirty="0">
                <a:solidFill>
                  <a:srgbClr val="92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Přílohy Smluv – protokoly a prohlášení</a:t>
            </a:r>
            <a:endParaRPr lang="cs-CZ" altLang="cs-CZ" sz="3200" b="1" dirty="0">
              <a:solidFill>
                <a:srgbClr val="FF0000"/>
              </a:solidFill>
            </a:endParaRPr>
          </a:p>
        </p:txBody>
      </p:sp>
      <p:sp>
        <p:nvSpPr>
          <p:cNvPr id="79875" name="Rectangle 2">
            <a:extLst>
              <a:ext uri="{FF2B5EF4-FFF2-40B4-BE49-F238E27FC236}">
                <a16:creationId xmlns:a16="http://schemas.microsoft.com/office/drawing/2014/main" id="{4E5A72D3-08B4-4883-BD35-B030D38DB66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81200" y="2006600"/>
            <a:ext cx="8229600" cy="4119563"/>
          </a:xfrm>
          <a:solidFill>
            <a:srgbClr val="EAFEA0"/>
          </a:solidFill>
        </p:spPr>
        <p:txBody>
          <a:bodyPr/>
          <a:lstStyle/>
          <a:p>
            <a:pPr>
              <a:defRPr/>
            </a:pPr>
            <a:r>
              <a:rPr lang="cs-CZ" sz="2000" b="1" dirty="0"/>
              <a:t>PROTOKOLY = DOPLŇKY SMLUV – nedílná součást Smluv (37)</a:t>
            </a:r>
            <a:endParaRPr lang="cs-CZ" sz="2000" dirty="0"/>
          </a:p>
          <a:p>
            <a:pPr>
              <a:defRPr/>
            </a:pPr>
            <a:r>
              <a:rPr lang="cs-CZ" sz="2000" dirty="0"/>
              <a:t>Protokol (č. 1) o úloze vnitrostátních parlamentů v Evropské unii</a:t>
            </a:r>
          </a:p>
          <a:p>
            <a:pPr>
              <a:defRPr/>
            </a:pPr>
            <a:r>
              <a:rPr lang="cs-CZ" sz="2000" dirty="0"/>
              <a:t>Protokol (č. 2) o používání zásad subsidiarity a proporcionality</a:t>
            </a:r>
          </a:p>
          <a:p>
            <a:pPr>
              <a:defRPr/>
            </a:pPr>
            <a:r>
              <a:rPr lang="cs-CZ" sz="2000" dirty="0"/>
              <a:t>Protokol (č. 3) o statutu Soudního dvora Evropské unie</a:t>
            </a:r>
          </a:p>
          <a:p>
            <a:pPr>
              <a:defRPr/>
            </a:pPr>
            <a:r>
              <a:rPr lang="cs-CZ" sz="2000" dirty="0"/>
              <a:t>Protokol (č. 4) o statutu Evropského systému centrálních bank a Evropské centrální banky</a:t>
            </a:r>
          </a:p>
          <a:p>
            <a:pPr>
              <a:defRPr/>
            </a:pPr>
            <a:r>
              <a:rPr lang="cs-CZ" sz="2000" dirty="0"/>
              <a:t>Protokol (č. 6) o umístění sídel orgánů a některých institucí, subjektů a útvarů Evropské unie</a:t>
            </a:r>
          </a:p>
          <a:p>
            <a:pPr>
              <a:defRPr/>
            </a:pPr>
            <a:r>
              <a:rPr lang="cs-CZ" sz="2000" dirty="0"/>
              <a:t>Protokol (č. 7) o výsadách a imunitách Evropské unie</a:t>
            </a:r>
          </a:p>
          <a:p>
            <a:pPr>
              <a:defRPr/>
            </a:pPr>
            <a:r>
              <a:rPr lang="cs-CZ" sz="2000" dirty="0"/>
              <a:t>Protokol (č. 12) o postupu při nadměrném schodku</a:t>
            </a:r>
          </a:p>
          <a:p>
            <a:pPr marL="341313" indent="-34131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cs-CZ" altLang="cs-CZ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">
            <a:extLst>
              <a:ext uri="{FF2B5EF4-FFF2-40B4-BE49-F238E27FC236}">
                <a16:creationId xmlns:a16="http://schemas.microsoft.com/office/drawing/2014/main" id="{3871D58C-3F04-4728-9D48-316B127A858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274638"/>
            <a:ext cx="8229600" cy="1143000"/>
          </a:xfrm>
          <a:solidFill>
            <a:srgbClr val="FFFF00"/>
          </a:solidFill>
        </p:spPr>
        <p:txBody>
          <a:bodyPr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altLang="cs-CZ" sz="3200" b="1" i="1" dirty="0">
                <a:latin typeface="Arial" panose="020B0604020202020204" pitchFamily="34" charset="0"/>
                <a:cs typeface="Arial" panose="020B0604020202020204" pitchFamily="34" charset="0"/>
              </a:rPr>
              <a:t>Hodnotový základ EU    (čl. 2 SEU)</a:t>
            </a:r>
            <a:r>
              <a:rPr lang="cs-CZ" altLang="cs-CZ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29699" name="Rectangle 2">
            <a:extLst>
              <a:ext uri="{FF2B5EF4-FFF2-40B4-BE49-F238E27FC236}">
                <a16:creationId xmlns:a16="http://schemas.microsoft.com/office/drawing/2014/main" id="{BCC2852F-22B7-4BBF-9275-3F59EB5D313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81200" y="1600200"/>
            <a:ext cx="8229600" cy="4637088"/>
          </a:xfrm>
          <a:gradFill rotWithShape="0">
            <a:gsLst>
              <a:gs pos="0">
                <a:srgbClr val="FFFFCC"/>
              </a:gs>
              <a:gs pos="100000">
                <a:srgbClr val="FBEAA3"/>
              </a:gs>
            </a:gsLst>
            <a:lin ang="5400000" scaled="1"/>
          </a:gradFill>
        </p:spPr>
        <p:txBody>
          <a:bodyPr>
            <a:normAutofit fontScale="92500" lnSpcReduction="10000"/>
          </a:bodyPr>
          <a:lstStyle/>
          <a:p>
            <a:pPr marL="341313" indent="-341313">
              <a:spcBef>
                <a:spcPts val="6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cs-CZ" altLang="cs-CZ" sz="2400" b="1" dirty="0"/>
              <a:t>úcta k lidské důstojnosti, </a:t>
            </a:r>
          </a:p>
          <a:p>
            <a:pPr marL="341313" indent="-341313">
              <a:spcBef>
                <a:spcPts val="6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cs-CZ" altLang="cs-CZ" sz="2400" b="1" dirty="0"/>
              <a:t>svoboda, </a:t>
            </a:r>
          </a:p>
          <a:p>
            <a:pPr marL="341313" indent="-341313">
              <a:spcBef>
                <a:spcPts val="6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cs-CZ" altLang="cs-CZ" sz="2400" b="1" dirty="0"/>
              <a:t>demokracie, rovnost, </a:t>
            </a:r>
          </a:p>
          <a:p>
            <a:pPr marL="341313" indent="-341313">
              <a:spcBef>
                <a:spcPts val="6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cs-CZ" altLang="cs-CZ" sz="2400" b="1" dirty="0"/>
              <a:t>právní stát a </a:t>
            </a:r>
          </a:p>
          <a:p>
            <a:pPr marL="341313" indent="-341313">
              <a:spcBef>
                <a:spcPts val="6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cs-CZ" altLang="cs-CZ" sz="2400" b="1" dirty="0"/>
              <a:t>dodržování lidských práv </a:t>
            </a:r>
          </a:p>
          <a:p>
            <a:pPr marL="0" indent="0">
              <a:spcBef>
                <a:spcPts val="6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cs-CZ" altLang="cs-CZ" sz="2400" dirty="0"/>
              <a:t>		</a:t>
            </a:r>
            <a:r>
              <a:rPr lang="cs-CZ" altLang="cs-CZ" sz="2400" i="1" dirty="0">
                <a:solidFill>
                  <a:srgbClr val="0000CC"/>
                </a:solidFill>
              </a:rPr>
              <a:t>+ společnost vyznačující se</a:t>
            </a:r>
            <a:r>
              <a:rPr lang="cs-CZ" altLang="cs-CZ" sz="2400" dirty="0">
                <a:solidFill>
                  <a:srgbClr val="0000CC"/>
                </a:solidFill>
              </a:rPr>
              <a:t> </a:t>
            </a:r>
          </a:p>
          <a:p>
            <a:pPr marL="341313" indent="-341313">
              <a:spcBef>
                <a:spcPts val="6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cs-CZ" altLang="cs-CZ" sz="2400" dirty="0">
                <a:solidFill>
                  <a:srgbClr val="0000CC"/>
                </a:solidFill>
              </a:rPr>
              <a:t>pluralismem, </a:t>
            </a:r>
          </a:p>
          <a:p>
            <a:pPr marL="341313" indent="-341313">
              <a:spcBef>
                <a:spcPts val="6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cs-CZ" altLang="cs-CZ" sz="2400" dirty="0">
                <a:solidFill>
                  <a:srgbClr val="0000CC"/>
                </a:solidFill>
              </a:rPr>
              <a:t>nepřípustností diskriminace, rovností žen a mužů,</a:t>
            </a:r>
          </a:p>
          <a:p>
            <a:pPr marL="341313" indent="-341313">
              <a:spcBef>
                <a:spcPts val="6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cs-CZ" altLang="cs-CZ" sz="2400" dirty="0">
                <a:solidFill>
                  <a:srgbClr val="0000CC"/>
                </a:solidFill>
              </a:rPr>
              <a:t>tolerancí, </a:t>
            </a:r>
          </a:p>
          <a:p>
            <a:pPr marL="341313" indent="-341313">
              <a:spcBef>
                <a:spcPts val="6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cs-CZ" altLang="cs-CZ" sz="2400" dirty="0">
                <a:solidFill>
                  <a:srgbClr val="0000CC"/>
                </a:solidFill>
              </a:rPr>
              <a:t>solidaritou, </a:t>
            </a:r>
          </a:p>
          <a:p>
            <a:pPr marL="341313" indent="-341313">
              <a:spcBef>
                <a:spcPts val="6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cs-CZ" altLang="cs-CZ" sz="2400" dirty="0">
                <a:solidFill>
                  <a:srgbClr val="0000CC"/>
                </a:solidFill>
              </a:rPr>
              <a:t>spravedlností </a:t>
            </a:r>
          </a:p>
          <a:p>
            <a:pPr marL="0" indent="0">
              <a:spcBef>
                <a:spcPts val="6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cs-CZ" altLang="cs-CZ" sz="2400" dirty="0">
                <a:solidFill>
                  <a:srgbClr val="FF0000"/>
                </a:solidFill>
              </a:rPr>
              <a:t>Nově přijímaný stát: tyto hodnoty a demokratický politický systém, odpovídající ekonomická úroveň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1">
            <a:extLst>
              <a:ext uri="{FF2B5EF4-FFF2-40B4-BE49-F238E27FC236}">
                <a16:creationId xmlns:a16="http://schemas.microsoft.com/office/drawing/2014/main" id="{BC74290C-78C8-4F96-A122-E124B080B8C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274638"/>
            <a:ext cx="8229600" cy="1143000"/>
          </a:xfrm>
          <a:solidFill>
            <a:srgbClr val="FFFF99"/>
          </a:solidFill>
        </p:spPr>
        <p:txBody>
          <a:bodyPr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altLang="cs-CZ" b="1" dirty="0"/>
              <a:t>Zásada loajality</a:t>
            </a:r>
          </a:p>
        </p:txBody>
      </p:sp>
      <p:sp>
        <p:nvSpPr>
          <p:cNvPr id="53251" name="Rectangle 2">
            <a:extLst>
              <a:ext uri="{FF2B5EF4-FFF2-40B4-BE49-F238E27FC236}">
                <a16:creationId xmlns:a16="http://schemas.microsoft.com/office/drawing/2014/main" id="{1D7E3125-63D6-4EF3-8B21-B5081867CDD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81200" y="1600201"/>
            <a:ext cx="8229600" cy="4924425"/>
          </a:xfrm>
          <a:solidFill>
            <a:srgbClr val="FFFFCC"/>
          </a:solidFill>
        </p:spPr>
        <p:txBody>
          <a:bodyPr/>
          <a:lstStyle/>
          <a:p>
            <a:pPr indent="-341313">
              <a:lnSpc>
                <a:spcPct val="80000"/>
              </a:lnSpc>
              <a:spcBef>
                <a:spcPts val="600"/>
              </a:spcBef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cs-CZ" altLang="cs-CZ" sz="2400" dirty="0"/>
              <a:t> </a:t>
            </a:r>
          </a:p>
          <a:p>
            <a:pPr indent="-341313">
              <a:lnSpc>
                <a:spcPct val="80000"/>
              </a:lnSpc>
              <a:spcBef>
                <a:spcPts val="6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cs-CZ" altLang="cs-CZ" sz="2400" i="1" dirty="0"/>
              <a:t>(Článek 4 SEU)</a:t>
            </a:r>
          </a:p>
          <a:p>
            <a:pPr indent="-341313">
              <a:lnSpc>
                <a:spcPct val="80000"/>
              </a:lnSpc>
              <a:spcBef>
                <a:spcPts val="6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cs-CZ" altLang="cs-CZ" sz="2400" dirty="0"/>
              <a:t>EU </a:t>
            </a:r>
            <a:r>
              <a:rPr lang="cs-CZ" altLang="cs-CZ" sz="2400" b="1" dirty="0"/>
              <a:t>ctí</a:t>
            </a:r>
          </a:p>
          <a:p>
            <a:pPr indent="-341313">
              <a:lnSpc>
                <a:spcPct val="80000"/>
              </a:lnSpc>
              <a:spcBef>
                <a:spcPts val="600"/>
              </a:spcBef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cs-CZ" altLang="cs-CZ" sz="2400" dirty="0"/>
              <a:t>	-  rovnost členských států (?)</a:t>
            </a:r>
          </a:p>
          <a:p>
            <a:pPr indent="-341313">
              <a:lnSpc>
                <a:spcPct val="80000"/>
              </a:lnSpc>
              <a:spcBef>
                <a:spcPts val="600"/>
              </a:spcBef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cs-CZ" altLang="cs-CZ" sz="2400" dirty="0"/>
              <a:t>	-  národní identitu (politické a ústavní systémy, samospráva)</a:t>
            </a:r>
          </a:p>
          <a:p>
            <a:pPr indent="-341313">
              <a:lnSpc>
                <a:spcPct val="80000"/>
              </a:lnSpc>
              <a:spcBef>
                <a:spcPts val="600"/>
              </a:spcBef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cs-CZ" altLang="cs-CZ" sz="2400" dirty="0"/>
              <a:t>	-  respektuje základní funkce státu</a:t>
            </a:r>
          </a:p>
          <a:p>
            <a:pPr indent="-341313">
              <a:lnSpc>
                <a:spcPct val="80000"/>
              </a:lnSpc>
              <a:spcBef>
                <a:spcPts val="6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cs-CZ" altLang="cs-CZ" sz="2400" b="1" dirty="0"/>
              <a:t>    LOAJÁLNÍ SPOLUPRÁCE:    </a:t>
            </a:r>
          </a:p>
          <a:p>
            <a:pPr indent="-341313">
              <a:lnSpc>
                <a:spcPct val="80000"/>
              </a:lnSpc>
              <a:spcBef>
                <a:spcPts val="600"/>
              </a:spcBef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cs-CZ" altLang="cs-CZ" sz="2400" dirty="0"/>
              <a:t>	- </a:t>
            </a:r>
            <a:r>
              <a:rPr lang="cs-CZ" altLang="cs-CZ" sz="2400" b="1" i="1" dirty="0"/>
              <a:t>pozitivní</a:t>
            </a:r>
            <a:r>
              <a:rPr lang="cs-CZ" altLang="cs-CZ" sz="2400" dirty="0"/>
              <a:t> (učiní všechna opatření k plnění závazků z primárního i sekundárního práva)</a:t>
            </a:r>
          </a:p>
          <a:p>
            <a:pPr indent="-341313">
              <a:lnSpc>
                <a:spcPct val="80000"/>
              </a:lnSpc>
              <a:spcBef>
                <a:spcPts val="600"/>
              </a:spcBef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cs-CZ" altLang="cs-CZ" sz="2400" dirty="0"/>
              <a:t>	- </a:t>
            </a:r>
            <a:r>
              <a:rPr lang="cs-CZ" altLang="cs-CZ" sz="2400" b="1" i="1" dirty="0"/>
              <a:t>negativní</a:t>
            </a:r>
            <a:r>
              <a:rPr lang="cs-CZ" altLang="cs-CZ" sz="2400" dirty="0"/>
              <a:t> (zdrží se všech opatření ohrožujících dosažení cílů Unie)</a:t>
            </a:r>
          </a:p>
          <a:p>
            <a:pPr indent="-341313">
              <a:lnSpc>
                <a:spcPct val="80000"/>
              </a:lnSpc>
              <a:spcBef>
                <a:spcPts val="600"/>
              </a:spcBef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cs-CZ" altLang="cs-CZ" sz="2400" b="1" dirty="0">
                <a:solidFill>
                  <a:srgbClr val="009900"/>
                </a:solidFill>
              </a:rPr>
              <a:t>+ národní identita (viz další prezentace)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18612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pPr algn="ctr"/>
            <a:br>
              <a:rPr lang="cs-CZ" b="1" u="sng" dirty="0"/>
            </a:b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Rozmanitost v EU</a:t>
            </a:r>
            <a:br>
              <a:rPr lang="cs-CZ" dirty="0">
                <a:effectLst/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561762"/>
            <a:ext cx="10515600" cy="5087691"/>
          </a:xfrm>
          <a:solidFill>
            <a:srgbClr val="FFFF99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1050" dirty="0"/>
              <a:t>  </a:t>
            </a:r>
          </a:p>
          <a:p>
            <a:r>
              <a:rPr lang="cs-CZ" sz="3200" b="1" dirty="0">
                <a:solidFill>
                  <a:srgbClr val="C00000"/>
                </a:solidFill>
              </a:rPr>
              <a:t>Integrace musí odpovídat zájmům všech členských států</a:t>
            </a:r>
          </a:p>
          <a:p>
            <a:r>
              <a:rPr lang="cs-CZ" sz="3200" dirty="0"/>
              <a:t>Stanoviska jednotlivých členů ohledně </a:t>
            </a:r>
            <a:r>
              <a:rPr lang="cs-CZ" sz="3200" b="1" dirty="0"/>
              <a:t>dílčích otázek integrace </a:t>
            </a:r>
            <a:r>
              <a:rPr lang="cs-CZ" sz="3200" dirty="0"/>
              <a:t>se mohou lišit z důvodu jejich specifických zájmů.</a:t>
            </a:r>
          </a:p>
          <a:p>
            <a:r>
              <a:rPr lang="cs-CZ" sz="3200" b="1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Obecný důvod </a:t>
            </a:r>
            <a:r>
              <a:rPr lang="cs-CZ" sz="3200" b="1" i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Brexitu</a:t>
            </a:r>
            <a:r>
              <a:rPr lang="cs-CZ" sz="3200" b="1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cs-CZ" sz="3200" i="1" dirty="0">
                <a:latin typeface="Arial" panose="020B0604020202020204" pitchFamily="34" charset="0"/>
                <a:cs typeface="Arial" panose="020B0604020202020204" pitchFamily="34" charset="0"/>
              </a:rPr>
              <a:t> pocit, že účast v integračním systému přináší Británii </a:t>
            </a:r>
            <a:r>
              <a:rPr lang="cs-CZ" sz="32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více nevýhod než výhod</a:t>
            </a:r>
            <a:endParaRPr lang="cs-CZ" sz="3200" b="1" i="1" dirty="0">
              <a:solidFill>
                <a:srgbClr val="FF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3200" dirty="0"/>
              <a:t>Postupné rozšiřování Unie (dnes 27 členů) a prohlubování integrace po věcné stránce: EU je stále více </a:t>
            </a:r>
            <a:r>
              <a:rPr lang="cs-CZ" sz="3200" b="1" dirty="0"/>
              <a:t>heterogenní</a:t>
            </a:r>
          </a:p>
          <a:p>
            <a:r>
              <a:rPr lang="cs-CZ" sz="3200" b="1" dirty="0">
                <a:solidFill>
                  <a:srgbClr val="C00000"/>
                </a:solidFill>
              </a:rPr>
              <a:t>Ztrácejí členské státy kontrolu nad EU ?</a:t>
            </a:r>
          </a:p>
        </p:txBody>
      </p:sp>
    </p:spTree>
    <p:extLst>
      <p:ext uri="{BB962C8B-B14F-4D97-AF65-F5344CB8AC3E}">
        <p14:creationId xmlns:p14="http://schemas.microsoft.com/office/powerpoint/2010/main" val="48005219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862</Words>
  <Application>Microsoft Office PowerPoint</Application>
  <PresentationFormat>Širokoúhlá obrazovka</PresentationFormat>
  <Paragraphs>95</Paragraphs>
  <Slides>8</Slides>
  <Notes>5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Motiv Office</vt:lpstr>
      <vt:lpstr>Primární právo EU – zřizovací smlouvy</vt:lpstr>
      <vt:lpstr>Současný stav smluv primárního práva</vt:lpstr>
      <vt:lpstr> Smlouva o Evropské unii </vt:lpstr>
      <vt:lpstr>Smlouva o fungování EU</vt:lpstr>
      <vt:lpstr>Přílohy Smluv – protokoly a prohlášení</vt:lpstr>
      <vt:lpstr>Hodnotový základ EU    (čl. 2 SEU) </vt:lpstr>
      <vt:lpstr>Zásada loajality</vt:lpstr>
      <vt:lpstr> Rozmanitost v EU </vt:lpstr>
    </vt:vector>
  </TitlesOfParts>
  <Company>PrF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Brexit  a související otázky</dc:title>
  <dc:creator>Vladimír Týč</dc:creator>
  <cp:lastModifiedBy>Vladimír Týč</cp:lastModifiedBy>
  <cp:revision>29</cp:revision>
  <dcterms:created xsi:type="dcterms:W3CDTF">2018-12-13T08:48:54Z</dcterms:created>
  <dcterms:modified xsi:type="dcterms:W3CDTF">2024-09-20T13:36:37Z</dcterms:modified>
</cp:coreProperties>
</file>