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3" r:id="rId2"/>
    <p:sldId id="300" r:id="rId3"/>
    <p:sldId id="303" r:id="rId4"/>
    <p:sldId id="309" r:id="rId5"/>
    <p:sldId id="307" r:id="rId6"/>
    <p:sldId id="321" r:id="rId7"/>
    <p:sldId id="331" r:id="rId8"/>
    <p:sldId id="330" r:id="rId9"/>
    <p:sldId id="322" r:id="rId10"/>
    <p:sldId id="324" r:id="rId11"/>
    <p:sldId id="304" r:id="rId12"/>
    <p:sldId id="320" r:id="rId1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FF00"/>
    <a:srgbClr val="009999"/>
    <a:srgbClr val="00FF99"/>
    <a:srgbClr val="CCECFF"/>
    <a:srgbClr val="99CCFF"/>
    <a:srgbClr val="0099FF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DB6C6B-1303-4AC2-B952-DDC248E1A8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F34EE99-1625-4F2A-BCBD-FC6B6B8A47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E600728-448B-4DF0-B2B0-B65F9CA2303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A2D3D42-FC42-471C-B143-D06358F15B4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8DD306E5-9B02-4453-A3F0-C289AD5C74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B4124C9D-9679-47F7-B98A-AF15ADA181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5F6B8ED-0B74-4DB3-BB49-93FF81A13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FF9D76-F3D2-4DDC-9397-6BE0CE29EA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C91BF0-6297-4BF5-831A-649C176493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D4521B-79A7-4887-978D-2F4C663F3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2B9E4-0778-45EF-8820-DAAFC61A06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178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8A74D9-6BE3-47FB-BFA3-090C474FE3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F02ECD-8FE7-49C8-9275-AFAC4CA700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6A2471-B2EF-4E53-9191-D2F20F8A1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B1EC8-18F3-4D71-A9D7-8412473940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067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34C244-227A-419A-B0B0-6321A11F3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38DBC3-4716-40C2-8DA0-6EE19BB8DF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C750A9-5D4A-4F72-9EB9-4438CB567A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16271-14CB-4422-9F32-D5BA69AB98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470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5EB93D-DDA8-4C45-B34C-79E6FE057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7B0943-E216-4A4A-B0BD-ABCFB5886B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5ED881-82A0-4CF2-8C1D-D639F11B7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074CC-FEE2-4E57-BE9E-CBD3354638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372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634094-58AA-4FF7-8D2E-017A27088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E6D701-EC37-4F10-BEAB-800DC35EA3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83EE24-DD7C-483C-A7B6-D58C8A42A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BE06C-F387-489A-ADB7-1424AE7C13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779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19851D-B8E2-4A05-B767-BD4D39EC06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0B76B4-6B39-4A7D-9AA0-BA09032EA6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1CA612-BF33-421B-A784-3D4696C273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15500-C49B-4DC7-B26E-04B9614C53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7020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2994835-BA1F-4493-A50A-7291B4CD5A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05C4E06-1510-4B15-99EF-6FA4481342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95132F0-4B5C-41F0-85EC-F6E750CE16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2CA1A-D352-4C1D-B0A3-F19514C985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502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D2D4E9A-C72B-47CB-81BF-AD920779AB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855FC4-147B-4926-A33B-6BD997C370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E394EF9-8FD2-4529-BD9F-DF1AAF8515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11EE8-086F-46E4-AC68-9254319B6D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221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FD8503-9A99-44CC-9089-86319BFC72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B32091-F129-41AD-8438-512BA762F5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6A68675-A0C6-4F64-A486-B39E03721A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259C8-4D56-48AC-BCB2-6E7BC0BC00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279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E7FC45-356D-4341-8BEC-5B3EB133B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5ECD94-7683-4931-B764-8FFFDF30D1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B7847-C85C-426D-803F-D4B7CBE5E6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F16A6-50AD-4DD8-866B-F14D2EFF0C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1381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C55D28-279B-4B11-9009-B5B8730E7C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9003CE-49EC-420F-8E96-CA5C1C811F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0D79F5-FA18-4C04-9D12-8691E23991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D6838-7408-4A3D-9D7F-0F8F4D9917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7457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2C39BED-31E7-4442-97F7-4AA9BD6CC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27DF9E4-7E8E-48A7-88BE-132E03579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CA9F7A0-968E-4E3A-BC61-DA86375E21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83D6326-7E9A-4849-B0F2-C524A24C8B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5963EC5-30E0-48C7-A39B-70052B51EE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C26FE0C-9A8E-4A86-9345-9E8F8F03D8B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1F11FA4-B650-4153-B909-4C036A5D5C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378075"/>
          </a:xfrm>
          <a:solidFill>
            <a:srgbClr val="FFFF66"/>
          </a:solidFill>
        </p:spPr>
        <p:txBody>
          <a:bodyPr/>
          <a:lstStyle/>
          <a:p>
            <a:r>
              <a:rPr lang="cs-CZ" altLang="cs-CZ" dirty="0"/>
              <a:t>Společná obchodní politika EU (obchod s nečleny)</a:t>
            </a:r>
            <a:br>
              <a:rPr lang="cs-CZ" altLang="cs-CZ" dirty="0"/>
            </a:br>
            <a:r>
              <a:rPr lang="cs-CZ" altLang="cs-CZ" dirty="0"/>
              <a:t>301 - 2024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8CD01BA-9B50-43C7-B394-6B50A164DFA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660400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506B9545-98AA-4C79-842D-948753594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600"/>
          </a:xfrm>
          <a:solidFill>
            <a:srgbClr val="0099FF"/>
          </a:solidFill>
        </p:spPr>
        <p:txBody>
          <a:bodyPr/>
          <a:lstStyle/>
          <a:p>
            <a:r>
              <a:rPr lang="cs-CZ" altLang="cs-CZ">
                <a:solidFill>
                  <a:schemeClr val="bg1"/>
                </a:solidFill>
              </a:rPr>
              <a:t>Vztahy EU – Švýcarsko</a:t>
            </a:r>
            <a:br>
              <a:rPr lang="cs-CZ" altLang="cs-CZ">
                <a:solidFill>
                  <a:schemeClr val="bg1"/>
                </a:solidFill>
              </a:rPr>
            </a:br>
            <a:r>
              <a:rPr lang="cs-CZ" altLang="cs-CZ">
                <a:solidFill>
                  <a:schemeClr val="bg1"/>
                </a:solidFill>
              </a:rPr>
              <a:t>jen dvoustranné dohody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41D18434-3992-4F1D-B272-8EF8C5484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solidFill>
            <a:srgbClr val="CCECFF"/>
          </a:solidFill>
        </p:spPr>
        <p:txBody>
          <a:bodyPr/>
          <a:lstStyle/>
          <a:p>
            <a:endParaRPr lang="cs-CZ" altLang="cs-CZ" sz="1600" dirty="0"/>
          </a:p>
          <a:p>
            <a:endParaRPr lang="cs-CZ" altLang="cs-CZ" sz="1600" dirty="0"/>
          </a:p>
          <a:p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První balíček 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(„dvoustranné dohody I“,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přijaté v roce 2002): oblasti letecké dopravy, veřejných zakázek, výzkumu, zemědělství, technických překážek obchodu (které mají být odstraněny pomocí zásady vzájemného uznávání), pozemní dopravy,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svobody usazování a volného pohybu osob.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Tento poslední bod je v současné době předmětem sporu, protože v únoru 2014 se ve Švýcarsku konalo referendum o ročních kvótách pro zahraniční pracovníky a o dalších předpisech upravujících imigraci. Schválení referenda těsnou většinou ohrožuje dvoustranné dohody a může vést k ukončení celého balíčku, nebude-li nalezeno diplomatické nebo institucionální řešení.</a:t>
            </a:r>
          </a:p>
          <a:p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Druhý balíček (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„dvoustranné dohody II“,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přijaté v roce 2005): dohody ze </a:t>
            </a:r>
            <a:r>
              <a:rPr lang="cs-CZ" altLang="cs-CZ" sz="1600" dirty="0" err="1">
                <a:solidFill>
                  <a:schemeClr val="bg1">
                    <a:lumMod val="65000"/>
                  </a:schemeClr>
                </a:solidFill>
              </a:rPr>
              <a:t>Schengenu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 a Dublinu, zdanění příjmů z úspor v podobě úroků, boj proti podvodům, </a:t>
            </a:r>
            <a:r>
              <a:rPr lang="cs-CZ" altLang="cs-CZ" sz="1600" b="1" i="1" dirty="0">
                <a:solidFill>
                  <a:schemeClr val="bg1">
                    <a:lumMod val="65000"/>
                  </a:schemeClr>
                </a:solidFill>
              </a:rPr>
              <a:t>zpracované zemědělské produkty,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statistiky, důchody, životní prostředí, audiovizuální program MEDIA, vzdělávání.</a:t>
            </a:r>
          </a:p>
          <a:p>
            <a:endParaRPr lang="cs-CZ" alt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32A689D-348E-4648-B27D-DA1EFA47B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3200" b="1" dirty="0"/>
              <a:t>Veřejnoprávní úprava obchodu </a:t>
            </a:r>
            <a:br>
              <a:rPr lang="cs-CZ" altLang="cs-CZ" sz="3200" b="1" dirty="0"/>
            </a:br>
            <a:r>
              <a:rPr lang="cs-CZ" altLang="cs-CZ" sz="3200" b="1" dirty="0"/>
              <a:t>EU s nečlenskými státy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2207609-CFE9-40FB-9B6E-BC240EC79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6815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Autonomní x smluvní nástroje:</a:t>
            </a:r>
            <a:r>
              <a:rPr lang="cs-CZ" altLang="cs-CZ" sz="2000" b="1" dirty="0"/>
              <a:t> autonomní = akty sekundárního práva EU (nařízení), smluvní: mezinárodní dohody</a:t>
            </a:r>
          </a:p>
          <a:p>
            <a:pPr>
              <a:lnSpc>
                <a:spcPct val="80000"/>
              </a:lnSpc>
            </a:pP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u="sng" dirty="0">
                <a:solidFill>
                  <a:srgbClr val="FF0000"/>
                </a:solidFill>
              </a:rPr>
              <a:t>AUTONOMNÍ NÁSTROJE SPOLEČNÉ OBCHODNÍ POLITIKY</a:t>
            </a:r>
          </a:p>
          <a:p>
            <a:pPr>
              <a:lnSpc>
                <a:spcPct val="80000"/>
              </a:lnSpc>
            </a:pP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C L A – </a:t>
            </a:r>
            <a:r>
              <a:rPr lang="cs-CZ" altLang="cs-CZ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Jednotný celní tarif, </a:t>
            </a:r>
            <a:r>
              <a:rPr lang="cs-CZ" altLang="cs-CZ" sz="2000" b="1" dirty="0"/>
              <a:t>Celní kodex (procedura celního projednání – určení původu)</a:t>
            </a:r>
          </a:p>
          <a:p>
            <a:pPr lvl="1">
              <a:lnSpc>
                <a:spcPct val="80000"/>
              </a:lnSpc>
            </a:pPr>
            <a:r>
              <a:rPr lang="cs-CZ" altLang="cs-CZ" sz="1800" b="1" dirty="0"/>
              <a:t>smluvní tarif = preference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C00000"/>
                </a:solidFill>
              </a:rPr>
              <a:t>ochranná opatření: </a:t>
            </a:r>
            <a:r>
              <a:rPr lang="cs-CZ" altLang="cs-CZ" sz="2000" b="1" dirty="0"/>
              <a:t>společná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jednotná </a:t>
            </a:r>
            <a:r>
              <a:rPr lang="cs-CZ" altLang="cs-CZ" sz="2000" b="1" u="sng" dirty="0">
                <a:highlight>
                  <a:srgbClr val="FFFF00"/>
                </a:highlight>
              </a:rPr>
              <a:t>dovozní</a:t>
            </a:r>
            <a:r>
              <a:rPr lang="cs-CZ" altLang="cs-CZ" sz="2000" b="1" dirty="0"/>
              <a:t> pravidla – otevřenost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ochranná opatření obecná - zvýšení cel, kvóty (viz postup)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0000FF"/>
                </a:solidFill>
              </a:rPr>
              <a:t>- </a:t>
            </a:r>
            <a:r>
              <a:rPr lang="cs-CZ" altLang="cs-CZ" sz="2000" b="1" u="sng" dirty="0">
                <a:solidFill>
                  <a:srgbClr val="0000FF"/>
                </a:solidFill>
              </a:rPr>
              <a:t>antidumpingová opatření</a:t>
            </a:r>
            <a:r>
              <a:rPr lang="cs-CZ" altLang="cs-CZ" sz="2000" b="1" dirty="0">
                <a:solidFill>
                  <a:srgbClr val="0000FF"/>
                </a:solidFill>
              </a:rPr>
              <a:t>: je-li cena exportu do EU nižší než cena aplikovaná za normální situace ve vyvážející zemi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0000FF"/>
                </a:solidFill>
              </a:rPr>
              <a:t>- </a:t>
            </a:r>
            <a:r>
              <a:rPr lang="cs-CZ" altLang="cs-CZ" sz="2000" b="1" u="sng" dirty="0" err="1">
                <a:solidFill>
                  <a:srgbClr val="0000FF"/>
                </a:solidFill>
              </a:rPr>
              <a:t>protisubvenční</a:t>
            </a:r>
            <a:r>
              <a:rPr lang="cs-CZ" altLang="cs-CZ" sz="2000" b="1" u="sng" dirty="0">
                <a:solidFill>
                  <a:srgbClr val="0000FF"/>
                </a:solidFill>
              </a:rPr>
              <a:t> opatření</a:t>
            </a:r>
            <a:r>
              <a:rPr lang="cs-CZ" altLang="cs-CZ" sz="2000" b="1" dirty="0">
                <a:solidFill>
                  <a:srgbClr val="0000FF"/>
                </a:solidFill>
              </a:rPr>
              <a:t>: výrobek je subvencován vyvážejícím státem (státní podpora)</a:t>
            </a:r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-- regulace </a:t>
            </a:r>
            <a:r>
              <a:rPr lang="cs-CZ" altLang="cs-CZ" sz="2000" b="1" u="sng" dirty="0">
                <a:highlight>
                  <a:srgbClr val="FFFF00"/>
                </a:highlight>
              </a:rPr>
              <a:t>vývozu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2129A041-857D-47DE-A236-27D8E38EF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90"/>
          </a:xfrm>
          <a:solidFill>
            <a:srgbClr val="00FF99"/>
          </a:solidFill>
        </p:spPr>
        <p:txBody>
          <a:bodyPr/>
          <a:lstStyle/>
          <a:p>
            <a:r>
              <a:rPr lang="cs-CZ" altLang="cs-CZ" dirty="0"/>
              <a:t>Textilní výrobky: dovoz z Číny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39F07095-FB2C-479E-9DFB-989EFAB00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24745"/>
            <a:ext cx="8496944" cy="5616624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800" b="1" dirty="0">
                <a:solidFill>
                  <a:srgbClr val="FF0000"/>
                </a:solidFill>
              </a:rPr>
              <a:t>Jen pro informaci </a:t>
            </a:r>
            <a:r>
              <a:rPr lang="cs-CZ" altLang="cs-CZ" sz="1800" dirty="0">
                <a:solidFill>
                  <a:srgbClr val="FF0000"/>
                </a:solidFill>
              </a:rPr>
              <a:t>- </a:t>
            </a:r>
            <a:r>
              <a:rPr lang="cs-CZ" altLang="cs-CZ" sz="1800" b="1" dirty="0"/>
              <a:t>Exkurz o dovozu obuvi z Číny</a:t>
            </a:r>
          </a:p>
          <a:p>
            <a:r>
              <a:rPr lang="cs-CZ" altLang="cs-CZ" sz="1800" dirty="0"/>
              <a:t>Dovoz obuvi z Číny rostl od roku 2005, zmírnilo ho až uplatnění antidumpingových cel v roce 2009. Po jejich zrušení v roce 2011 se import opět zvýšil. "Nicméně i hodnota dovozu 100 milionů párů představuje spotřebu deset párů na osobu za rok, což je nereálné." Průměrná spotřeba obuvi je v ČR přitom 3,5 až 4,5 páru ročně. Velká část dovezených bot je dál reexportována. </a:t>
            </a:r>
          </a:p>
          <a:p>
            <a:r>
              <a:rPr lang="cs-CZ" altLang="cs-CZ" sz="1800" dirty="0"/>
              <a:t>Celkem se za 11 měsíců 2012 dovezlo do ČR 110 milionů párů bot za 12 miliard korun. Naprostá většina z Číny. Zatímco deklarovaná cena páru čínské obuvi byla 59 korun, u obuvi z Vietnamu to bylo 426 korun.</a:t>
            </a:r>
          </a:p>
          <a:p>
            <a:r>
              <a:rPr lang="cs-CZ" altLang="cs-CZ" sz="1800" dirty="0"/>
              <a:t>V cenách, za které se obuv z Číny dováží, není možné v Česku ani pořídit vstupní materiály. Obuv z Číny se prodává za ceny v řádu stovek korun. Podle dřívějších odhadů asociace přichází stát kvůli dovozům extrémně levných bot a textilu na daních a ztrátě pracovních míst ročně až o 70 miliard korun.</a:t>
            </a:r>
          </a:p>
          <a:p>
            <a:r>
              <a:rPr lang="cs-CZ" altLang="cs-CZ" sz="1800" dirty="0"/>
              <a:t>Export obuvi z ČR v posledních letech výrazně roste, dosáhl 12 miliard korun. Podle České obuvnické a kožedělné asociace ale za nárůstem stojí právě reexporty.</a:t>
            </a:r>
          </a:p>
          <a:p>
            <a:r>
              <a:rPr lang="cs-CZ" altLang="cs-CZ" sz="1800" dirty="0"/>
              <a:t>Kvůli přílivu levné asijské obuvi mají čeští výrobci problémy s uplatněním na tuzemském trhu.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D58023-9651-4201-BDF8-143AA64DDC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3200" b="1" dirty="0"/>
              <a:t>Právní regulace zahraničně obchodních vztahů ČR jako člena EU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CF57C87-C9D1-4613-A1B9-27D6523352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72816"/>
            <a:ext cx="8496300" cy="4608934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i="1" dirty="0">
                <a:solidFill>
                  <a:srgbClr val="008000"/>
                </a:solidFill>
              </a:rPr>
              <a:t>Společná obchodní politika EU </a:t>
            </a:r>
            <a:r>
              <a:rPr lang="cs-CZ" altLang="cs-CZ" b="1" dirty="0">
                <a:solidFill>
                  <a:srgbClr val="008000"/>
                </a:solidFill>
              </a:rPr>
              <a:t>= </a:t>
            </a:r>
            <a:r>
              <a:rPr lang="cs-CZ" altLang="cs-CZ" dirty="0">
                <a:solidFill>
                  <a:srgbClr val="008000"/>
                </a:solidFill>
              </a:rPr>
              <a:t>právní úprava obchodních vztahů zemí EU s nečlenskými zeměmi (navenek)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JE VE </a:t>
            </a:r>
            <a:r>
              <a:rPr lang="cs-CZ" altLang="cs-CZ" b="1" i="1" dirty="0"/>
              <a:t>VÝLUČNÉ PRAVOMOCI</a:t>
            </a:r>
            <a:r>
              <a:rPr lang="cs-CZ" altLang="cs-CZ" i="1" dirty="0"/>
              <a:t> </a:t>
            </a:r>
            <a:r>
              <a:rPr lang="cs-CZ" altLang="cs-CZ" dirty="0"/>
              <a:t>UNIE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1200" b="1" dirty="0"/>
              <a:t>   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/>
              <a:t>Tedy: právní režim obchodu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uvnitř EU: </a:t>
            </a:r>
            <a:r>
              <a:rPr lang="cs-CZ" altLang="cs-CZ" b="1" i="1" dirty="0"/>
              <a:t>jednotný vnitřní trh </a:t>
            </a:r>
            <a:r>
              <a:rPr lang="cs-CZ" altLang="cs-CZ" dirty="0"/>
              <a:t>(volný pohyb zboží)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00000"/>
                </a:solidFill>
              </a:rPr>
              <a:t>navenek (EU s nečlenskými státy): </a:t>
            </a:r>
            <a:r>
              <a:rPr lang="cs-CZ" altLang="cs-CZ" b="1" i="1" dirty="0">
                <a:solidFill>
                  <a:srgbClr val="C00000"/>
                </a:solidFill>
              </a:rPr>
              <a:t>společná obchodní politika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CCB5424-905B-4FB3-9135-993DE06C2A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Veřejnoprávní úprava obchodu </a:t>
            </a:r>
            <a:br>
              <a:rPr lang="cs-CZ" altLang="cs-CZ" sz="4000" b="1" dirty="0"/>
            </a:br>
            <a:r>
              <a:rPr lang="cs-CZ" altLang="cs-CZ" sz="4000" b="1" dirty="0"/>
              <a:t>EU s nečlenskými státy - 1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EAD0849-2911-46E1-8414-1EAA29351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248150"/>
          </a:xfrm>
          <a:solidFill>
            <a:srgbClr val="CAEDFE"/>
          </a:solidFill>
        </p:spPr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</a:rPr>
              <a:t>společná obchodní politika</a:t>
            </a:r>
          </a:p>
          <a:p>
            <a:r>
              <a:rPr lang="cs-CZ" altLang="cs-CZ" sz="2800" b="1" dirty="0"/>
              <a:t>Evropská integrace prostřednictvím celní unie: celní unie je prvotní, od ní se odvíjí společná obchodní politika</a:t>
            </a:r>
          </a:p>
          <a:p>
            <a:r>
              <a:rPr lang="cs-CZ" altLang="cs-CZ" sz="2800" b="1" dirty="0">
                <a:solidFill>
                  <a:srgbClr val="FF0000"/>
                </a:solidFill>
              </a:rPr>
              <a:t>vnitřní a vnější aspekt </a:t>
            </a:r>
            <a:r>
              <a:rPr lang="cs-CZ" altLang="cs-CZ" sz="28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celní unie</a:t>
            </a:r>
            <a:r>
              <a:rPr lang="cs-CZ" altLang="cs-CZ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cs-CZ" altLang="cs-CZ" sz="2800" dirty="0">
                <a:solidFill>
                  <a:srgbClr val="FF0000"/>
                </a:solidFill>
              </a:rPr>
              <a:t>(volný pohyb zboží a služeb uvnitř, jednotná cla navenek)</a:t>
            </a:r>
          </a:p>
          <a:p>
            <a:pPr eaLnBrk="1" hangingPunct="1"/>
            <a:r>
              <a:rPr lang="cs-CZ" altLang="cs-CZ" sz="2400" b="1" dirty="0">
                <a:highlight>
                  <a:srgbClr val="FFFF00"/>
                </a:highlight>
              </a:rPr>
              <a:t>zóna volného obchodu </a:t>
            </a:r>
            <a:r>
              <a:rPr lang="cs-CZ" altLang="cs-CZ" sz="2400" dirty="0"/>
              <a:t>= jen vnitřní aspekt (volný obchod bez vzájemných cel, není jednotná celní bariéra navenek)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AC254E7-5177-48BF-9A8A-B512037E2D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Veřejnoprávní úprava obchodu </a:t>
            </a:r>
            <a:br>
              <a:rPr lang="cs-CZ" altLang="cs-CZ" sz="4000" b="1" dirty="0"/>
            </a:br>
            <a:r>
              <a:rPr lang="cs-CZ" altLang="cs-CZ" sz="4000" b="1" dirty="0"/>
              <a:t>EU s nečlenskými státy – 1a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4BD7440-3D51-47B8-94F8-3C0DE495C4B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00808"/>
            <a:ext cx="8229600" cy="4680942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latin typeface="Arial Black" panose="020B0A04020102020204" pitchFamily="34" charset="0"/>
              </a:rPr>
              <a:t>SPOLEČNÁ OBCHODNÍ POLITIKA EU: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0000"/>
                </a:solidFill>
              </a:rPr>
              <a:t>Spočívá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celní politice</a:t>
            </a:r>
            <a:r>
              <a:rPr lang="cs-CZ" altLang="cs-CZ" sz="2400" b="1" dirty="0">
                <a:solidFill>
                  <a:srgbClr val="CC0000"/>
                </a:solidFill>
              </a:rPr>
              <a:t> a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společných obchodních pravidlech</a:t>
            </a:r>
            <a:r>
              <a:rPr lang="cs-CZ" altLang="cs-CZ" sz="2400" b="1" dirty="0">
                <a:solidFill>
                  <a:srgbClr val="CC0000"/>
                </a:solidFill>
              </a:rPr>
              <a:t> vzhledem k třetím zemím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0000FF"/>
                </a:solidFill>
              </a:rPr>
              <a:t>zásady: čl. 206 a n. </a:t>
            </a:r>
            <a:r>
              <a:rPr lang="cs-CZ" altLang="cs-CZ" sz="2400" b="1" dirty="0" err="1">
                <a:solidFill>
                  <a:srgbClr val="0000FF"/>
                </a:solidFill>
              </a:rPr>
              <a:t>SFEU</a:t>
            </a:r>
            <a:endParaRPr lang="cs-CZ" altLang="cs-CZ" sz="24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i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Cíle</a:t>
            </a:r>
            <a:r>
              <a:rPr lang="cs-CZ" altLang="cs-CZ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r>
              <a:rPr lang="cs-CZ" altLang="cs-CZ" sz="2400" b="1" dirty="0"/>
              <a:t> harmonický rozvoj světového obchodu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odstranění omezení mezinárodního obchodu </a:t>
            </a:r>
            <a:r>
              <a:rPr lang="cs-CZ" altLang="cs-CZ" sz="2400" dirty="0"/>
              <a:t>(a co nekompetitivní země – protekcionismus jako způsob jejich ochrany)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snižování celních a jiných překážek </a:t>
            </a:r>
            <a:r>
              <a:rPr lang="cs-CZ" altLang="cs-CZ" sz="2400" dirty="0"/>
              <a:t>(ochrana tuzemských výrobců obtížná)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přímé zahraniční investice </a:t>
            </a:r>
            <a:r>
              <a:rPr lang="cs-CZ" altLang="cs-CZ" sz="2400" dirty="0"/>
              <a:t>(investice vybudují cizí subjekty, ale také si odvezou zisky)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BFFE904-68DF-4F61-AB54-70E7A6E553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210146"/>
          </a:xfrm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3200" b="1" dirty="0"/>
              <a:t>Veřejnoprávní úprava obchodu </a:t>
            </a:r>
            <a:br>
              <a:rPr lang="cs-CZ" altLang="cs-CZ" sz="3200" b="1" dirty="0"/>
            </a:br>
            <a:r>
              <a:rPr lang="cs-CZ" altLang="cs-CZ" sz="3200" b="1" dirty="0"/>
              <a:t>EU s nečlenskými státy –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6A77FFB-BCAB-4009-824C-B493C34A360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800"/>
            <a:ext cx="8229600" cy="4968850"/>
          </a:xfrm>
          <a:solidFill>
            <a:srgbClr val="CAEDFE"/>
          </a:solidFill>
        </p:spPr>
        <p:txBody>
          <a:bodyPr/>
          <a:lstStyle/>
          <a:p>
            <a:pPr eaLnBrk="1" hangingPunct="1"/>
            <a:endParaRPr lang="cs-CZ" altLang="cs-CZ" sz="2800" b="1" dirty="0"/>
          </a:p>
          <a:p>
            <a:pPr eaLnBrk="1" hangingPunct="1"/>
            <a:r>
              <a:rPr lang="cs-CZ" altLang="cs-CZ" sz="2800" b="1" dirty="0"/>
              <a:t>Světová obchodní organizace (WTO) – </a:t>
            </a:r>
            <a:r>
              <a:rPr lang="cs-CZ" altLang="cs-CZ" sz="2800" dirty="0"/>
              <a:t>členství: EU </a:t>
            </a:r>
          </a:p>
          <a:p>
            <a:pPr marL="0" indent="0" eaLnBrk="1" hangingPunct="1">
              <a:buNone/>
            </a:pPr>
            <a:r>
              <a:rPr lang="cs-CZ" altLang="cs-CZ" sz="2800" dirty="0"/>
              <a:t>	a zároveň jednotlivé členské státy EU – koordinace postojů členských států, aby všichni vystupovali stejně („Výbor 133“- 1x týdně)</a:t>
            </a:r>
          </a:p>
          <a:p>
            <a:r>
              <a:rPr lang="cs-CZ" altLang="cs-CZ" sz="2800" b="1" dirty="0"/>
              <a:t>Smlouvy WTO (GATT, GATS, TRIPS):</a:t>
            </a:r>
          </a:p>
          <a:p>
            <a:pPr lvl="1"/>
            <a:r>
              <a:rPr lang="cs-CZ" altLang="cs-CZ" dirty="0"/>
              <a:t>závazné pro EU a členské státy</a:t>
            </a:r>
          </a:p>
          <a:p>
            <a:pPr lvl="1"/>
            <a:r>
              <a:rPr lang="cs-CZ" altLang="cs-CZ" dirty="0"/>
              <a:t>přednost před sekundárním právem</a:t>
            </a:r>
          </a:p>
          <a:p>
            <a:pPr>
              <a:lnSpc>
                <a:spcPct val="80000"/>
              </a:lnSpc>
            </a:pPr>
            <a:endParaRPr lang="cs-CZ" altLang="cs-CZ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4EBE80BB-E104-46C8-AAEB-35F9015B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584474"/>
          </a:xfrm>
          <a:solidFill>
            <a:srgbClr val="66FFFF"/>
          </a:solidFill>
        </p:spPr>
        <p:txBody>
          <a:bodyPr/>
          <a:lstStyle/>
          <a:p>
            <a:r>
              <a:rPr lang="cs-CZ" altLang="cs-CZ" sz="3600" b="1" dirty="0"/>
              <a:t>Právní nástroje společné obchodní politiky - 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C45BBD-2B72-4956-A77B-47B0DEB8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1052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smluvní</a:t>
            </a:r>
            <a:r>
              <a:rPr lang="cs-CZ" altLang="cs-CZ" b="1" dirty="0"/>
              <a:t> </a:t>
            </a:r>
            <a:r>
              <a:rPr lang="cs-CZ" dirty="0"/>
              <a:t>= mezinárodní smlouvy uzavírané EU s nečleny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autonomní </a:t>
            </a:r>
            <a:r>
              <a:rPr lang="cs-CZ" dirty="0"/>
              <a:t>= sekundární právo EU </a:t>
            </a:r>
            <a:endParaRPr lang="cs-CZ" altLang="cs-CZ" b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altLang="cs-CZ" b="1" dirty="0"/>
              <a:t>nařízení, rozhodnutí, jiná opatření</a:t>
            </a:r>
          </a:p>
          <a:p>
            <a:pPr lvl="1" eaLnBrk="1" hangingPunct="1">
              <a:defRPr/>
            </a:pPr>
            <a:r>
              <a:rPr lang="cs-CZ" altLang="cs-CZ" b="1" dirty="0"/>
              <a:t>věcně: </a:t>
            </a:r>
          </a:p>
          <a:p>
            <a:pPr lvl="2" eaLnBrk="1" hangingPunct="1">
              <a:defRPr/>
            </a:pPr>
            <a:r>
              <a:rPr lang="cs-CZ" altLang="cs-CZ" b="1" dirty="0"/>
              <a:t>cla – celní tarif, celní kodex, závazky GATT, </a:t>
            </a:r>
            <a:r>
              <a:rPr lang="cs-CZ" altLang="cs-CZ" b="1" dirty="0" err="1"/>
              <a:t>WTO</a:t>
            </a:r>
            <a:endParaRPr lang="cs-CZ" altLang="cs-CZ" b="1" dirty="0"/>
          </a:p>
          <a:p>
            <a:pPr lvl="2" eaLnBrk="1" hangingPunct="1">
              <a:defRPr/>
            </a:pPr>
            <a:r>
              <a:rPr lang="cs-CZ" altLang="cs-CZ" b="1" dirty="0"/>
              <a:t>regulace dovozu a vývozu – jednotná pravidla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E27BB00-819C-4851-805F-198394A21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Smluvní nástroje společné obchodní politiky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FF6A0E6-8310-4C54-A360-EF54E8E7E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ESVO (EFTA) = Evropské sdružení volného obchodu, původně (po r. 1960) zahrnovalo všechny západoevropské nečleny EHS, ti se postupně „přelévali“ do EHS/ES/EU a dnes zbývají: Norsko, Island, Švýcarsko a Lichtenštejnsko.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Přidružení k EU – 1994 vznik Evropského hospodářského prostoru (EHP – viz dále)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BD064BF-2584-49CC-B9C0-A4797F6B7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Smluvní nástroje společné obchodní politiky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B00FD5A-E2EC-4A62-A8CA-92548025A5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Evropské dohody o přidružení: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Černá Hora, Srbsko, Makedonie a Albánie,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Ukrajina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- celní unie s Tureckem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- </a:t>
            </a:r>
            <a:r>
              <a:rPr lang="cs-CZ" altLang="cs-CZ" sz="1800" b="1" dirty="0" err="1"/>
              <a:t>středozemí</a:t>
            </a:r>
            <a:r>
              <a:rPr lang="cs-CZ" altLang="cs-CZ" sz="1800" b="1" dirty="0"/>
              <a:t> (Euro-med)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- volný obchod s JAR, preferenční dohoda s Mexikem aj.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ACP - Vztahy k RZ (banány) – Smlouva z </a:t>
            </a:r>
            <a:r>
              <a:rPr lang="cs-CZ" altLang="cs-CZ" sz="1800" b="1" dirty="0" err="1"/>
              <a:t>Cotonou</a:t>
            </a:r>
            <a:r>
              <a:rPr lang="cs-CZ" altLang="cs-CZ" sz="1800" b="1" dirty="0"/>
              <a:t> 2003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Švýcarsko – dvoustranné smlouvy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Kanada a další - nové dohody o volném obchodu a ochraně investic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USA: jednání zastaveno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0662B8A-A1D9-4073-B83C-BC635309C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F0000"/>
          </a:solidFill>
        </p:spPr>
        <p:txBody>
          <a:bodyPr/>
          <a:lstStyle/>
          <a:p>
            <a:r>
              <a:rPr lang="cs-CZ" altLang="cs-CZ" sz="4000" dirty="0">
                <a:solidFill>
                  <a:schemeClr val="bg1"/>
                </a:solidFill>
              </a:rPr>
              <a:t>Evropský hospodářský prostor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0A4E42AA-6D8D-4057-B412-CDA4EAA85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318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600" dirty="0"/>
              <a:t>Dohoda o EHP 1994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dirty="0"/>
              <a:t>struktura, působnost – EHP = EU + ESVO - 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dirty="0"/>
              <a:t>na všechny se uplatňuje většina legislativy EU</a:t>
            </a:r>
          </a:p>
          <a:p>
            <a:endParaRPr lang="cs-CZ" altLang="cs-CZ" sz="1600" dirty="0"/>
          </a:p>
          <a:p>
            <a:r>
              <a:rPr lang="cs-CZ" altLang="cs-CZ" sz="1600" dirty="0"/>
              <a:t>Zahrnuje: plná práva a povinnosti vnitřního trhu EU (s výjimkami) - čtyři svobody vnitřního trhu a některé související politiky (hospodářská soutěž, doprava, energetika, sociální politika, ochrana spotřebitele, životní prostředí atd.)</a:t>
            </a:r>
          </a:p>
          <a:p>
            <a:endParaRPr lang="cs-CZ" altLang="cs-CZ" sz="1600" b="1" dirty="0"/>
          </a:p>
          <a:p>
            <a:r>
              <a:rPr lang="cs-CZ" altLang="cs-CZ" sz="1600" b="1" dirty="0"/>
              <a:t>Výjimky – vynětí:</a:t>
            </a:r>
          </a:p>
          <a:p>
            <a:pPr lvl="1"/>
            <a:r>
              <a:rPr lang="cs-CZ" altLang="cs-CZ" sz="1600" dirty="0"/>
              <a:t>společná </a:t>
            </a:r>
            <a:r>
              <a:rPr lang="cs-CZ" altLang="cs-CZ" sz="1600" b="1" i="1" dirty="0"/>
              <a:t>zemědělská</a:t>
            </a:r>
            <a:r>
              <a:rPr lang="cs-CZ" altLang="cs-CZ" sz="1600" dirty="0"/>
              <a:t> politika a společná </a:t>
            </a:r>
            <a:r>
              <a:rPr lang="cs-CZ" altLang="cs-CZ" sz="1600" b="1" i="1" dirty="0"/>
              <a:t>rybolovná </a:t>
            </a:r>
            <a:r>
              <a:rPr lang="cs-CZ" altLang="cs-CZ" sz="1600" dirty="0"/>
              <a:t>politika </a:t>
            </a:r>
          </a:p>
          <a:p>
            <a:pPr lvl="1"/>
            <a:r>
              <a:rPr lang="cs-CZ" altLang="cs-CZ" sz="1600" dirty="0"/>
              <a:t>celní unie;</a:t>
            </a:r>
          </a:p>
          <a:p>
            <a:pPr lvl="1"/>
            <a:r>
              <a:rPr lang="cs-CZ" altLang="cs-CZ" sz="1600" dirty="0"/>
              <a:t>společná obchodní politika (obchod s nečleny);</a:t>
            </a:r>
          </a:p>
          <a:p>
            <a:pPr lvl="1"/>
            <a:r>
              <a:rPr lang="cs-CZ" altLang="cs-CZ" sz="1600" b="1" i="1" dirty="0"/>
              <a:t>daňová</a:t>
            </a:r>
            <a:r>
              <a:rPr lang="cs-CZ" altLang="cs-CZ" sz="1600" dirty="0"/>
              <a:t> harmonizace,</a:t>
            </a:r>
          </a:p>
          <a:p>
            <a:pPr lvl="1"/>
            <a:r>
              <a:rPr lang="cs-CZ" altLang="cs-CZ" sz="1600" dirty="0"/>
              <a:t>společná zahraniční a bezpečnostní politika;</a:t>
            </a:r>
          </a:p>
          <a:p>
            <a:pPr lvl="1"/>
            <a:r>
              <a:rPr lang="cs-CZ" altLang="cs-CZ" sz="1600" dirty="0"/>
              <a:t>spravedlnost a vnitřní věci (nicméně všechny země ESVO jsou součástí schengenského prostoru); </a:t>
            </a:r>
          </a:p>
          <a:p>
            <a:pPr lvl="1"/>
            <a:r>
              <a:rPr lang="cs-CZ" altLang="cs-CZ" sz="1600" dirty="0"/>
              <a:t>hospodářská a </a:t>
            </a:r>
            <a:r>
              <a:rPr lang="cs-CZ" altLang="cs-CZ" sz="1600" b="1" i="1" dirty="0"/>
              <a:t>měnová unie 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1087</Words>
  <Application>Microsoft Office PowerPoint</Application>
  <PresentationFormat>Předvádění na obrazovce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Arial Black</vt:lpstr>
      <vt:lpstr>Výchozí návrh</vt:lpstr>
      <vt:lpstr>Společná obchodní politika EU (obchod s nečleny) 301 - 2024</vt:lpstr>
      <vt:lpstr>Právní regulace zahraničně obchodních vztahů ČR jako člena EU</vt:lpstr>
      <vt:lpstr>Veřejnoprávní úprava obchodu  EU s nečlenskými státy - 1</vt:lpstr>
      <vt:lpstr>Veřejnoprávní úprava obchodu  EU s nečlenskými státy – 1a</vt:lpstr>
      <vt:lpstr>Veřejnoprávní úprava obchodu  EU s nečlenskými státy – 2</vt:lpstr>
      <vt:lpstr>Právní nástroje společné obchodní politiky - přehled</vt:lpstr>
      <vt:lpstr>Smluvní nástroje společné obchodní politiky</vt:lpstr>
      <vt:lpstr>Smluvní nástroje společné obchodní politiky</vt:lpstr>
      <vt:lpstr>Evropský hospodářský prostor</vt:lpstr>
      <vt:lpstr>Vztahy EU – Švýcarsko jen dvoustranné dohody</vt:lpstr>
      <vt:lpstr>Veřejnoprávní úprava obchodu  EU s nečlenskými státy</vt:lpstr>
      <vt:lpstr>Textilní výrobky: dovoz z Číny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postupy v EU</dc:title>
  <dc:creator>1224</dc:creator>
  <cp:lastModifiedBy>Vladimír Týč</cp:lastModifiedBy>
  <cp:revision>72</cp:revision>
  <dcterms:created xsi:type="dcterms:W3CDTF">2009-10-21T15:31:26Z</dcterms:created>
  <dcterms:modified xsi:type="dcterms:W3CDTF">2024-12-04T22:00:42Z</dcterms:modified>
</cp:coreProperties>
</file>