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5" r:id="rId3"/>
    <p:sldId id="321" r:id="rId4"/>
    <p:sldId id="314" r:id="rId5"/>
    <p:sldId id="312" r:id="rId6"/>
    <p:sldId id="277" r:id="rId7"/>
    <p:sldId id="292" r:id="rId8"/>
    <p:sldId id="278" r:id="rId9"/>
    <p:sldId id="297" r:id="rId10"/>
    <p:sldId id="293" r:id="rId11"/>
    <p:sldId id="294" r:id="rId12"/>
    <p:sldId id="295" r:id="rId13"/>
    <p:sldId id="298" r:id="rId14"/>
    <p:sldId id="299" r:id="rId15"/>
    <p:sldId id="318" r:id="rId16"/>
    <p:sldId id="319" r:id="rId17"/>
    <p:sldId id="320" r:id="rId18"/>
    <p:sldId id="302" r:id="rId19"/>
    <p:sldId id="315" r:id="rId20"/>
    <p:sldId id="281" r:id="rId21"/>
    <p:sldId id="311" r:id="rId22"/>
    <p:sldId id="317" r:id="rId23"/>
    <p:sldId id="316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0" userDrawn="1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11" autoAdjust="0"/>
  </p:normalViewPr>
  <p:slideViewPr>
    <p:cSldViewPr snapToGrid="0">
      <p:cViewPr varScale="1">
        <p:scale>
          <a:sx n="163" d="100"/>
          <a:sy n="163" d="100"/>
        </p:scale>
        <p:origin x="1782" y="138"/>
      </p:cViewPr>
      <p:guideLst>
        <p:guide orient="horz" pos="1120"/>
        <p:guide orient="horz" pos="1272"/>
        <p:guide orient="horz" pos="715"/>
        <p:guide orient="horz" pos="3861"/>
        <p:guide orient="horz" pos="3929"/>
        <p:guide pos="321"/>
        <p:guide pos="5418"/>
        <p:guide pos="680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B1C646-FBC7-47F3-9FB4-814D669E5E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79F409B-3172-41DA-8BE4-AD13A011A00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  <a:endParaRPr lang="cs-CZ" altLang="cs-CZ" noProof="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3BDA73-4876-4844-B728-17F7C2AC6E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F29D4-5C06-472A-8166-9DA2BFAB78A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65E2D-3ACD-49B1-AF16-5ED00E10BD2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FB2DA-DC06-481A-AF93-0640963FB85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54BF2-FFB0-42EC-9D70-5DCB902B305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23F14-D1B4-425B-AE8B-48231FBD29C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413D2-EB47-47A9-81EB-1D5BEC7E813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58F2D-DFE6-45E8-8D75-F6DA88FAE7B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725AB-06EE-4EFE-9DF1-03A2169C584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4C9F6-BC22-4CD1-81C1-8DF7223B121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A2850-6DBE-441A-8BB0-517375E04DB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1125538"/>
            <a:ext cx="8086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2017713"/>
            <a:ext cx="8081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275" y="6248400"/>
            <a:ext cx="6305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  <a:latin typeface="Arial" charset="0"/>
              </a:defRPr>
            </a:lvl1pPr>
          </a:lstStyle>
          <a:p>
            <a:fld id="{AE6FF3A2-017F-429B-9E1A-3983CEB41C6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4" Type="http://schemas.openxmlformats.org/officeDocument/2006/relationships/audio" Target="../media/media22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5" Type="http://schemas.microsoft.com/office/2007/relationships/media" Target="../media/media28.m4a"/><Relationship Id="rId4" Type="http://schemas.openxmlformats.org/officeDocument/2006/relationships/audio" Target="../media/media27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audio" Target="../media/media39.m4a"/><Relationship Id="rId5" Type="http://schemas.microsoft.com/office/2007/relationships/media" Target="../media/media39.m4a"/><Relationship Id="rId4" Type="http://schemas.openxmlformats.org/officeDocument/2006/relationships/audio" Target="../media/media38.m4a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3" Type="http://schemas.microsoft.com/office/2007/relationships/media" Target="../media/media11.m4a"/><Relationship Id="rId7" Type="http://schemas.microsoft.com/office/2007/relationships/media" Target="../media/media13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10" Type="http://schemas.openxmlformats.org/officeDocument/2006/relationships/image" Target="../media/image4.pn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833563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5295491-931D-4990-95F4-752152365597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3033" y="1539905"/>
            <a:ext cx="7518400" cy="4194323"/>
          </a:xfrm>
        </p:spPr>
        <p:txBody>
          <a:bodyPr/>
          <a:lstStyle/>
          <a:p>
            <a:pPr algn="ctr" eaLnBrk="1" hangingPunct="1"/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 veřejné správy 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Struktura kontroly veřejné správy 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kontroly veřejné správy 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Pojem hodnocení (evaluace) VS</a:t>
            </a:r>
            <a:br>
              <a:rPr lang="cs-CZ" altLang="cs-CZ" dirty="0">
                <a:solidFill>
                  <a:srgbClr val="7030A0"/>
                </a:solidFill>
              </a:rPr>
            </a:br>
            <a:br>
              <a:rPr lang="cs-CZ" altLang="cs-CZ" dirty="0">
                <a:solidFill>
                  <a:srgbClr val="7030A0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BM505Zk Základy správní vědy</a:t>
            </a:r>
            <a:b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cs-CZ" altLang="cs-CZ" sz="2400" b="1" dirty="0">
                <a:solidFill>
                  <a:schemeClr val="tx1"/>
                </a:solidFill>
              </a:rPr>
              <a:t>. přednáška 22. 11. 2024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     </a:t>
            </a:r>
            <a:r>
              <a:rPr lang="cs-CZ" altLang="cs-CZ" sz="1800" b="0" dirty="0">
                <a:solidFill>
                  <a:schemeClr val="tx1"/>
                </a:solidFill>
              </a:rPr>
              <a:t>Petr Havlan </a:t>
            </a:r>
            <a:endParaRPr lang="cs-CZ" altLang="cs-CZ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4C5447-4899-ADB1-27A1-661DCD43E9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Struktura a formy kontroly veřejné správy </a:t>
            </a:r>
            <a:endParaRPr lang="cs-CZ" altLang="cs-CZ" dirty="0">
              <a:solidFill>
                <a:srgbClr val="0070C0"/>
              </a:solidFill>
            </a:endParaRP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stejně jako záruky zákonnosti ve VS, také </a:t>
            </a:r>
            <a:r>
              <a:rPr lang="cs-CZ" altLang="cs-CZ" sz="1800" dirty="0">
                <a:solidFill>
                  <a:srgbClr val="00B050"/>
                </a:solidFill>
              </a:rPr>
              <a:t>kontrola VS tvoří určitý </a:t>
            </a:r>
            <a:r>
              <a:rPr lang="cs-CZ" altLang="cs-CZ" sz="1800" b="1" i="1" dirty="0">
                <a:solidFill>
                  <a:srgbClr val="00B050"/>
                </a:solidFill>
              </a:rPr>
              <a:t>systém</a:t>
            </a:r>
            <a:endParaRPr lang="cs-CZ" altLang="cs-CZ" sz="18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1800" dirty="0"/>
              <a:t>základní možné dělení: </a:t>
            </a:r>
            <a:r>
              <a:rPr lang="cs-CZ" altLang="cs-CZ" sz="1800" i="1" dirty="0">
                <a:solidFill>
                  <a:srgbClr val="00287D"/>
                </a:solidFill>
              </a:rPr>
              <a:t>VS sama kontroluje </a:t>
            </a:r>
            <a:r>
              <a:rPr lang="cs-CZ" altLang="cs-CZ" sz="1800" b="1" dirty="0"/>
              <a:t>x</a:t>
            </a:r>
            <a:r>
              <a:rPr lang="cs-CZ" altLang="cs-CZ" sz="1800" dirty="0"/>
              <a:t> </a:t>
            </a:r>
            <a:r>
              <a:rPr lang="cs-CZ" altLang="cs-CZ" sz="1800" i="1" dirty="0">
                <a:solidFill>
                  <a:srgbClr val="00287D"/>
                </a:solidFill>
              </a:rPr>
              <a:t>VS je kontrolována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pokud </a:t>
            </a:r>
            <a:r>
              <a:rPr lang="cs-CZ" altLang="cs-CZ" sz="1800" b="1" dirty="0"/>
              <a:t>VS sama kontroluje, </a:t>
            </a:r>
            <a:r>
              <a:rPr lang="cs-CZ" altLang="cs-CZ" sz="1800" dirty="0"/>
              <a:t>jde o </a:t>
            </a:r>
            <a:r>
              <a:rPr lang="cs-CZ" altLang="cs-CZ" sz="1800" b="1" dirty="0">
                <a:solidFill>
                  <a:srgbClr val="7030A0"/>
                </a:solidFill>
              </a:rPr>
              <a:t>správní kontrolu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rysy SK:</a:t>
            </a:r>
          </a:p>
          <a:p>
            <a:pPr lvl="1" eaLnBrk="1" hangingPunct="1"/>
            <a:r>
              <a:rPr lang="cs-CZ" altLang="cs-CZ" sz="1800" dirty="0"/>
              <a:t>kontrola subjektů stojících mimo VS </a:t>
            </a:r>
          </a:p>
          <a:p>
            <a:pPr lvl="1" eaLnBrk="1" hangingPunct="1"/>
            <a:r>
              <a:rPr lang="cs-CZ" altLang="cs-CZ" sz="1800" dirty="0"/>
              <a:t>autoritativní vystupování orgánů VS (kontrolní pravomoc)</a:t>
            </a:r>
          </a:p>
          <a:p>
            <a:pPr lvl="1" eaLnBrk="1" hangingPunct="1"/>
            <a:r>
              <a:rPr lang="cs-CZ" altLang="cs-CZ" sz="1800" dirty="0"/>
              <a:t>standardní označení: </a:t>
            </a:r>
            <a:r>
              <a:rPr lang="cs-CZ" altLang="cs-CZ" sz="1800" b="1" i="1" dirty="0">
                <a:solidFill>
                  <a:srgbClr val="002060"/>
                </a:solidFill>
              </a:rPr>
              <a:t>administrativní dozor</a:t>
            </a:r>
          </a:p>
          <a:p>
            <a:pPr lvl="1" eaLnBrk="1" hangingPunct="1"/>
            <a:r>
              <a:rPr lang="cs-CZ" altLang="cs-CZ" sz="1800" dirty="0"/>
              <a:t>procesní postup = kontrolní řád </a:t>
            </a:r>
            <a:r>
              <a:rPr lang="cs-CZ" altLang="cs-CZ" sz="1400" dirty="0"/>
              <a:t>/viz zák. č. 255/2012 Sb., o kontrole (kontrolní řád)/</a:t>
            </a:r>
          </a:p>
          <a:p>
            <a:pPr lvl="1" eaLnBrk="1" hangingPunct="1"/>
            <a:r>
              <a:rPr lang="cs-CZ" altLang="cs-CZ" sz="1800" dirty="0"/>
              <a:t>vykonávají ji „běžné“ ale i </a:t>
            </a:r>
            <a:r>
              <a:rPr lang="cs-CZ" altLang="cs-CZ" sz="1800" b="1" dirty="0"/>
              <a:t>specializované orgány </a:t>
            </a:r>
            <a:r>
              <a:rPr lang="cs-CZ" altLang="cs-CZ" sz="1800" dirty="0"/>
              <a:t>čili</a:t>
            </a:r>
            <a:r>
              <a:rPr lang="cs-CZ" altLang="cs-CZ" sz="1800" b="1" dirty="0"/>
              <a:t> </a:t>
            </a:r>
            <a:r>
              <a:rPr lang="cs-CZ" altLang="cs-CZ" sz="1800" dirty="0"/>
              <a:t>různé </a:t>
            </a:r>
            <a:r>
              <a:rPr lang="cs-CZ" altLang="cs-CZ" sz="1800" b="1" dirty="0"/>
              <a:t>inspekce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SZPI, ČOI, SEI, ČIŽP,…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                                            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10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2AFA2E-6F4E-4FB1-A7A1-25917C6BF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8423" y="5315711"/>
            <a:ext cx="609600" cy="39370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2616AB-F038-4292-852E-78D2F219B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4115" y="5315712"/>
            <a:ext cx="609600" cy="393701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44F626-2D81-4BFB-BB02-3CA691D91A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7715" y="5734011"/>
            <a:ext cx="568569" cy="4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304800" y="1025770"/>
            <a:ext cx="8206154" cy="752230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Struktura a formy kontroly veřejné správy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000" b="1" dirty="0">
                <a:solidFill>
                  <a:srgbClr val="0070C0"/>
                </a:solidFill>
              </a:rPr>
              <a:t>-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000" b="1" dirty="0">
                <a:solidFill>
                  <a:srgbClr val="0070C0"/>
                </a:solidFill>
              </a:rPr>
              <a:t>vnitřní kontrola </a:t>
            </a:r>
            <a:endParaRPr lang="cs-CZ" altLang="cs-CZ" sz="2000" dirty="0">
              <a:solidFill>
                <a:srgbClr val="0070C0"/>
              </a:solidFill>
            </a:endParaRP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509588" y="201453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pokud</a:t>
            </a:r>
            <a:r>
              <a:rPr lang="cs-CZ" altLang="cs-CZ" sz="1800" b="1" dirty="0"/>
              <a:t> je VS kontrolována, </a:t>
            </a:r>
            <a:r>
              <a:rPr lang="cs-CZ" altLang="cs-CZ" sz="1800" dirty="0"/>
              <a:t>dělí se v závislosti na tom, „kým“ je kontrolována:</a:t>
            </a:r>
          </a:p>
          <a:p>
            <a:pPr eaLnBrk="1" hangingPunct="1"/>
            <a:r>
              <a:rPr lang="cs-CZ" altLang="cs-CZ" sz="1800" b="1" i="1" u="sng" dirty="0">
                <a:solidFill>
                  <a:srgbClr val="7030A0"/>
                </a:solidFill>
              </a:rPr>
              <a:t>vnitřní kontrola VS</a:t>
            </a:r>
          </a:p>
          <a:p>
            <a:pPr lvl="1" eaLnBrk="1" hangingPunct="1"/>
            <a:r>
              <a:rPr lang="cs-CZ" altLang="cs-CZ" sz="1800" b="1" dirty="0"/>
              <a:t>kontrola je vykonávaná orgány VS </a:t>
            </a:r>
            <a:r>
              <a:rPr lang="cs-CZ" altLang="cs-CZ" sz="1800" dirty="0"/>
              <a:t>(tedy: VS kontroluje „sama sebe“)</a:t>
            </a:r>
          </a:p>
          <a:p>
            <a:pPr lvl="1" eaLnBrk="1" hangingPunct="1"/>
            <a:r>
              <a:rPr lang="cs-CZ" sz="1800" u="sng" dirty="0">
                <a:solidFill>
                  <a:srgbClr val="00B050"/>
                </a:solidFill>
              </a:rPr>
              <a:t>formy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 err="1">
                <a:solidFill>
                  <a:srgbClr val="00B050"/>
                </a:solidFill>
              </a:rPr>
              <a:t>VnitřK</a:t>
            </a:r>
            <a:r>
              <a:rPr lang="cs-CZ" sz="1800" b="1" dirty="0">
                <a:solidFill>
                  <a:srgbClr val="00B050"/>
                </a:solidFill>
              </a:rPr>
              <a:t>:</a:t>
            </a:r>
          </a:p>
          <a:p>
            <a:pPr lvl="1" eaLnBrk="1" hangingPunct="1"/>
            <a:r>
              <a:rPr lang="cs-CZ" sz="1800" dirty="0"/>
              <a:t>obecně tzv. </a:t>
            </a:r>
            <a:r>
              <a:rPr lang="cs-CZ" sz="1800" b="1" i="1" dirty="0">
                <a:solidFill>
                  <a:srgbClr val="00287D"/>
                </a:solidFill>
              </a:rPr>
              <a:t>služební dozor</a:t>
            </a:r>
            <a:endParaRPr lang="cs-CZ" sz="1800" dirty="0">
              <a:solidFill>
                <a:srgbClr val="00287D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projev řídící pravomoci a působnosti ve VS na </a:t>
            </a:r>
            <a:r>
              <a:rPr lang="cs-CZ" sz="1800" b="1" dirty="0"/>
              <a:t>hierarchické bázi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kontrola v rámci vztahu nadřízenosti a podřízenosti mezi orgány VS</a:t>
            </a:r>
          </a:p>
          <a:p>
            <a:pPr lvl="1" eaLnBrk="1" hangingPunct="1"/>
            <a:r>
              <a:rPr lang="cs-CZ" sz="1800" dirty="0"/>
              <a:t>specificky pak </a:t>
            </a:r>
            <a:r>
              <a:rPr lang="cs-CZ" sz="1800" b="1" i="1" dirty="0">
                <a:solidFill>
                  <a:srgbClr val="00287D"/>
                </a:solidFill>
              </a:rPr>
              <a:t>instanční kontrola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v rámci </a:t>
            </a:r>
            <a:r>
              <a:rPr lang="cs-CZ" sz="1800" b="1" dirty="0"/>
              <a:t>správních postupů </a:t>
            </a:r>
            <a:r>
              <a:rPr lang="cs-CZ" sz="1800" dirty="0"/>
              <a:t>(zejm. při rozhodování VS) </a:t>
            </a:r>
          </a:p>
          <a:p>
            <a:pPr lvl="3" eaLnBrk="1" hangingPunct="1">
              <a:buFont typeface="Wingdings" pitchFamily="2" charset="2"/>
              <a:buChar char="Ø"/>
            </a:pPr>
            <a:r>
              <a:rPr lang="cs-CZ" sz="1500" dirty="0"/>
              <a:t>např. odvolání proti správnímu rozhodnutí </a:t>
            </a:r>
            <a:endParaRPr lang="cs-CZ" altLang="cs-CZ" sz="1500" dirty="0"/>
          </a:p>
          <a:p>
            <a:pPr lvl="1" eaLnBrk="1" hangingPunct="1"/>
            <a:r>
              <a:rPr lang="cs-CZ" altLang="cs-CZ" sz="1800" dirty="0"/>
              <a:t>možné </a:t>
            </a:r>
            <a:r>
              <a:rPr lang="cs-CZ" altLang="cs-CZ" sz="1600" dirty="0"/>
              <a:t>jsou</a:t>
            </a:r>
            <a:r>
              <a:rPr lang="cs-CZ" altLang="cs-CZ" sz="1800" dirty="0"/>
              <a:t> také </a:t>
            </a:r>
            <a:r>
              <a:rPr lang="cs-CZ" altLang="cs-CZ" sz="1800" b="1" i="1" dirty="0">
                <a:solidFill>
                  <a:srgbClr val="00287D"/>
                </a:solidFill>
              </a:rPr>
              <a:t>jiné formy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audity, dozor podle obecního a krajského zřízení,…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93D583-E41E-4CEB-BF49-B8A298AC0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9820" y="4229100"/>
            <a:ext cx="459360" cy="39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078522"/>
            <a:ext cx="8086725" cy="699477"/>
          </a:xfrm>
        </p:spPr>
        <p:txBody>
          <a:bodyPr/>
          <a:lstStyle/>
          <a:p>
            <a:pPr algn="ctr"/>
            <a:r>
              <a:rPr lang="cs-CZ" altLang="cs-CZ" sz="2400" b="1" dirty="0">
                <a:solidFill>
                  <a:srgbClr val="0070C0"/>
                </a:solidFill>
              </a:rPr>
              <a:t>Struktura a formy kontroly veřejné správy </a:t>
            </a:r>
            <a:r>
              <a:rPr lang="cs-CZ" altLang="cs-CZ" sz="2000" b="1" dirty="0">
                <a:solidFill>
                  <a:srgbClr val="0070C0"/>
                </a:solidFill>
              </a:rPr>
              <a:t>- vnější kontrola</a:t>
            </a:r>
            <a:endParaRPr lang="cs-CZ" altLang="cs-CZ" sz="2000" dirty="0">
              <a:solidFill>
                <a:srgbClr val="0070C0"/>
              </a:solidFill>
            </a:endParaRP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u="sng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800" b="1" dirty="0"/>
              <a:t>kontrola je vykonávána  orgány </a:t>
            </a:r>
            <a:r>
              <a:rPr lang="cs-CZ" altLang="cs-CZ" sz="1800" dirty="0"/>
              <a:t>či </a:t>
            </a:r>
            <a:r>
              <a:rPr lang="cs-CZ" altLang="cs-CZ" sz="1800" b="1" dirty="0"/>
              <a:t>subjekty stojícími mimo VS</a:t>
            </a:r>
          </a:p>
          <a:p>
            <a:pPr lvl="1" eaLnBrk="1" hangingPunct="1"/>
            <a:r>
              <a:rPr lang="cs-CZ" altLang="cs-CZ" sz="1800" dirty="0"/>
              <a:t>možné členění (</a:t>
            </a:r>
            <a:r>
              <a:rPr lang="cs-CZ" altLang="cs-CZ" sz="1800" dirty="0">
                <a:solidFill>
                  <a:srgbClr val="00B050"/>
                </a:solidFill>
              </a:rPr>
              <a:t>druhy</a:t>
            </a:r>
            <a:r>
              <a:rPr lang="cs-CZ" altLang="cs-CZ" sz="1800" dirty="0"/>
              <a:t>) </a:t>
            </a:r>
            <a:r>
              <a:rPr lang="cs-CZ" altLang="cs-CZ" sz="1800" b="1" dirty="0" err="1">
                <a:solidFill>
                  <a:srgbClr val="00B050"/>
                </a:solidFill>
              </a:rPr>
              <a:t>VnějšK</a:t>
            </a:r>
            <a:endParaRPr lang="cs-CZ" altLang="cs-CZ" sz="1800" b="1" dirty="0">
              <a:solidFill>
                <a:srgbClr val="00B050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zastupitelskými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NKÚ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soudy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VOP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 občany                                                                 </a:t>
            </a:r>
          </a:p>
          <a:p>
            <a:pPr lvl="2" eaLnBrk="1" hangingPunct="1"/>
            <a:r>
              <a:rPr lang="cs-CZ" altLang="cs-CZ" sz="1700" i="1" dirty="0">
                <a:solidFill>
                  <a:srgbClr val="00287D"/>
                </a:solidFill>
              </a:rPr>
              <a:t>        </a:t>
            </a:r>
            <a:r>
              <a:rPr lang="cs-CZ" altLang="cs-CZ" sz="1700" dirty="0"/>
              <a:t>- právo na informace + petice a stížnosti ve VS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12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C0C50-4932-42A9-A250-8BCBD322C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3106615"/>
            <a:ext cx="276225" cy="80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Kontrola zastupitelskými orgány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b="1" i="1" dirty="0">
                <a:solidFill>
                  <a:srgbClr val="7030A0"/>
                </a:solidFill>
              </a:rPr>
              <a:t>parlamentní kontrola</a:t>
            </a:r>
            <a:endParaRPr lang="cs-CZ" altLang="cs-CZ" sz="1000" i="1" dirty="0">
              <a:solidFill>
                <a:srgbClr val="7030A0"/>
              </a:solidFill>
            </a:endParaRPr>
          </a:p>
          <a:p>
            <a:pPr lvl="1" eaLnBrk="1" hangingPunct="1"/>
            <a:r>
              <a:rPr lang="cs-CZ" altLang="cs-CZ" sz="1800" dirty="0"/>
              <a:t>vychází z </a:t>
            </a:r>
            <a:r>
              <a:rPr lang="cs-CZ" altLang="cs-CZ" sz="1800" b="1" dirty="0"/>
              <a:t>dělby moci </a:t>
            </a:r>
          </a:p>
          <a:p>
            <a:pPr lvl="1" eaLnBrk="1" hangingPunct="1"/>
            <a:r>
              <a:rPr lang="cs-CZ" altLang="cs-CZ" sz="1800" b="1" dirty="0"/>
              <a:t>vrcholný zákonodárný sbor </a:t>
            </a:r>
            <a:r>
              <a:rPr lang="cs-CZ" altLang="cs-CZ" sz="1800" dirty="0"/>
              <a:t>zde v zásadě kontroluje vládu  </a:t>
            </a:r>
          </a:p>
          <a:p>
            <a:pPr lvl="1" eaLnBrk="1" hangingPunct="1"/>
            <a:r>
              <a:rPr lang="cs-CZ" altLang="cs-CZ" sz="1800" dirty="0"/>
              <a:t>spjata do značné míry s politickou odpovědností</a:t>
            </a:r>
          </a:p>
          <a:p>
            <a:pPr lvl="1" eaLnBrk="1" hangingPunct="1"/>
            <a:r>
              <a:rPr lang="cs-CZ" altLang="cs-CZ" sz="1800" dirty="0"/>
              <a:t>k dispozici má také významné </a:t>
            </a:r>
            <a:r>
              <a:rPr lang="cs-CZ" altLang="cs-CZ" sz="1800" b="1" dirty="0">
                <a:solidFill>
                  <a:srgbClr val="00B050"/>
                </a:solidFill>
              </a:rPr>
              <a:t>právní nástroje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schvalování rozpočtu a kontrola jeho čerpání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pravomoc zřizovat </a:t>
            </a:r>
            <a:r>
              <a:rPr lang="cs-CZ" altLang="cs-CZ" sz="1800" i="1" dirty="0">
                <a:solidFill>
                  <a:srgbClr val="002060"/>
                </a:solidFill>
              </a:rPr>
              <a:t>vyšetřovací komise </a:t>
            </a:r>
            <a:r>
              <a:rPr lang="cs-CZ" altLang="cs-CZ" sz="1800" i="1" dirty="0"/>
              <a:t>či jiné kontrolní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interpelační právo </a:t>
            </a:r>
            <a:r>
              <a:rPr lang="cs-CZ" altLang="cs-CZ" sz="1800" i="1" dirty="0"/>
              <a:t>(poslanecká sněmovna)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právo vyslovit nedůvěru vládě </a:t>
            </a:r>
            <a:r>
              <a:rPr lang="cs-CZ" altLang="cs-CZ" sz="1800" i="1" dirty="0"/>
              <a:t>(poslanecká sněmovna)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obdobně funguje také </a:t>
            </a:r>
            <a:r>
              <a:rPr lang="cs-CZ" altLang="cs-CZ" sz="1800" b="1" i="1" dirty="0">
                <a:solidFill>
                  <a:srgbClr val="7030A0"/>
                </a:solidFill>
              </a:rPr>
              <a:t>kontrola zastupitelskými sbory ÚSC</a:t>
            </a:r>
          </a:p>
          <a:p>
            <a:pPr lvl="1" eaLnBrk="1" hangingPunct="1"/>
            <a:r>
              <a:rPr lang="cs-CZ" altLang="cs-CZ" sz="1800" dirty="0"/>
              <a:t>typicky kontrola rady zastupitelstvem </a:t>
            </a:r>
          </a:p>
          <a:p>
            <a:pPr lvl="2" eaLnBrk="1" hangingPunct="1"/>
            <a:endParaRPr lang="cs-CZ" altLang="cs-CZ" sz="1800" dirty="0"/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955FC5-E9A2-4EE2-BC53-F1AB96ECF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4019" y="2338754"/>
            <a:ext cx="510442" cy="36197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333640-CF9A-4217-AA02-725407CE48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6397" y="2654662"/>
            <a:ext cx="510442" cy="361972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ECF162-DA0A-463F-B84F-2F8825C8AD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6042" y="5638800"/>
            <a:ext cx="559311" cy="375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br>
              <a:rPr lang="cs-CZ" altLang="cs-CZ" dirty="0"/>
            </a:br>
            <a:r>
              <a:rPr lang="cs-CZ" altLang="cs-CZ" dirty="0">
                <a:solidFill>
                  <a:srgbClr val="0070C0"/>
                </a:solidFill>
              </a:rPr>
              <a:t>Majetková a účetní kontrola </a:t>
            </a:r>
            <a:r>
              <a:rPr lang="cs-CZ" altLang="cs-CZ" sz="2000" dirty="0">
                <a:solidFill>
                  <a:srgbClr val="0070C0"/>
                </a:solidFill>
              </a:rPr>
              <a:t>(kontrola vykonávaná NKÚ)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dirty="0"/>
              <a:t>obecně je věcí orgánu typu </a:t>
            </a:r>
            <a:r>
              <a:rPr lang="cs-CZ" altLang="cs-CZ" sz="1800" b="1" i="1" dirty="0">
                <a:solidFill>
                  <a:srgbClr val="7030A0"/>
                </a:solidFill>
              </a:rPr>
              <a:t>„účetního dvora“ </a:t>
            </a:r>
          </a:p>
          <a:p>
            <a:pPr lvl="1" eaLnBrk="1" hangingPunct="1"/>
            <a:r>
              <a:rPr lang="cs-CZ" altLang="cs-CZ" sz="1800" dirty="0"/>
              <a:t>jde o nezávislý orgán</a:t>
            </a:r>
          </a:p>
          <a:p>
            <a:pPr lvl="1" eaLnBrk="1" hangingPunct="1"/>
            <a:r>
              <a:rPr lang="cs-CZ" altLang="cs-CZ" sz="1800" dirty="0"/>
              <a:t>zaměřený na </a:t>
            </a:r>
            <a:r>
              <a:rPr lang="cs-CZ" altLang="cs-CZ" sz="1800" b="1" dirty="0"/>
              <a:t>tzv. veřejný majetek</a:t>
            </a:r>
            <a:r>
              <a:rPr lang="cs-CZ" altLang="cs-CZ" sz="1800" dirty="0"/>
              <a:t>, zejm. na „rozpočtovou sféru“</a:t>
            </a:r>
          </a:p>
          <a:p>
            <a:pPr lvl="1" eaLnBrk="1" hangingPunct="1"/>
            <a:r>
              <a:rPr lang="cs-CZ" altLang="cs-CZ" sz="1800" dirty="0"/>
              <a:t>uplatňuje hlediska: zákonnosti, hospodárnosti a účelnosti</a:t>
            </a: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v ČR </a:t>
            </a:r>
            <a:r>
              <a:rPr lang="cs-CZ" altLang="cs-CZ" sz="1700" dirty="0"/>
              <a:t>se jedná o</a:t>
            </a:r>
            <a:r>
              <a:rPr lang="cs-CZ" altLang="cs-CZ" sz="1700" b="1" dirty="0"/>
              <a:t> </a:t>
            </a:r>
            <a:r>
              <a:rPr lang="cs-CZ" altLang="cs-CZ" sz="1800" b="1" dirty="0">
                <a:solidFill>
                  <a:srgbClr val="00B050"/>
                </a:solidFill>
              </a:rPr>
              <a:t>Nejvyšší kontrolní úřad</a:t>
            </a:r>
          </a:p>
          <a:p>
            <a:pPr lvl="1" eaLnBrk="1" hangingPunct="1"/>
            <a:r>
              <a:rPr lang="cs-CZ" altLang="cs-CZ" sz="1800" dirty="0"/>
              <a:t>zakotven v čl. 97 Ústavy + zákoně o NKÚ (č. 166/1993 Sb.)</a:t>
            </a:r>
          </a:p>
          <a:p>
            <a:pPr lvl="1" eaLnBrk="1" hangingPunct="1"/>
            <a:r>
              <a:rPr lang="cs-CZ" altLang="cs-CZ" sz="1800" dirty="0"/>
              <a:t>vrcholný orgán „kontrolní moci“ </a:t>
            </a:r>
            <a:r>
              <a:rPr lang="cs-CZ" altLang="cs-CZ" sz="1400" dirty="0"/>
              <a:t>(nachází se tedy v principu mimo moc výkonnou)</a:t>
            </a:r>
          </a:p>
          <a:p>
            <a:pPr lvl="1" eaLnBrk="1" hangingPunct="1"/>
            <a:r>
              <a:rPr lang="cs-CZ" altLang="cs-CZ" sz="1800" b="1" dirty="0"/>
              <a:t>zaměření kontroly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hospodaření s majetkem státu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plnění státního rozpočtu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zvažována je i kontrola majetku (rozpočtů) jiných                       veřejných subjektů (zejm. ÚSC)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14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E15781-1F24-4A3A-9D6D-90471496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794" y="2017713"/>
            <a:ext cx="539959" cy="357169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E10D43-120C-4EB3-8A6A-C925CE2B6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4312" y="5468814"/>
            <a:ext cx="587375" cy="416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3DE06-AAD9-4405-B753-E85AB450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Soudní kontrola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E4E358-4562-4664-B6D0-86A0D7E99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plyne </a:t>
            </a:r>
            <a:r>
              <a:rPr lang="cs-CZ" altLang="cs-CZ" sz="1800" b="1" dirty="0"/>
              <a:t>z dělby moci</a:t>
            </a:r>
          </a:p>
          <a:p>
            <a:pPr eaLnBrk="1" hangingPunct="1"/>
            <a:r>
              <a:rPr lang="cs-CZ" altLang="cs-CZ" sz="1800" dirty="0"/>
              <a:t>kontrola VS prováděná soudy                         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>
                <a:solidFill>
                  <a:srgbClr val="7030A0"/>
                </a:solidFill>
              </a:rPr>
              <a:t>jde o provázaný </a:t>
            </a:r>
            <a:r>
              <a:rPr lang="cs-CZ" altLang="cs-CZ" sz="1800" b="1" i="1" dirty="0">
                <a:solidFill>
                  <a:srgbClr val="7030A0"/>
                </a:solidFill>
              </a:rPr>
              <a:t>systém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s více prvky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správní soudnictví 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cs-CZ" altLang="cs-CZ" sz="1800" dirty="0"/>
              <a:t>(zák. č. 150/2002 Sb., </a:t>
            </a:r>
            <a:r>
              <a:rPr lang="cs-CZ" altLang="cs-CZ" sz="1800" b="1" dirty="0"/>
              <a:t>soudní řád správní</a:t>
            </a:r>
            <a:r>
              <a:rPr lang="cs-CZ" altLang="cs-CZ" sz="1800" dirty="0"/>
              <a:t>)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obecné (civilní) soudnictví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</a:t>
            </a:r>
            <a:r>
              <a:rPr lang="cs-CZ" altLang="cs-CZ" sz="1800" dirty="0"/>
              <a:t>(zák. č . 99/1963 Sb., </a:t>
            </a:r>
            <a:r>
              <a:rPr lang="cs-CZ" altLang="cs-CZ" sz="1800" b="1" dirty="0"/>
              <a:t>občanský soudní řád </a:t>
            </a:r>
            <a:r>
              <a:rPr lang="cs-CZ" altLang="cs-CZ" sz="1800" dirty="0"/>
              <a:t>- část V.)</a:t>
            </a:r>
          </a:p>
          <a:p>
            <a:pPr lvl="1" eaLnBrk="1" hangingPunct="1"/>
            <a:r>
              <a:rPr lang="cs-CZ" altLang="cs-CZ" sz="1800" dirty="0">
                <a:solidFill>
                  <a:schemeClr val="bg2"/>
                </a:solidFill>
              </a:rPr>
              <a:t>případně</a:t>
            </a:r>
            <a:r>
              <a:rPr lang="cs-CZ" altLang="cs-CZ" sz="1800" dirty="0">
                <a:solidFill>
                  <a:srgbClr val="00B050"/>
                </a:solidFill>
              </a:rPr>
              <a:t> ústavní soudnictví</a:t>
            </a:r>
            <a:r>
              <a:rPr lang="cs-CZ" altLang="cs-CZ" sz="1800" dirty="0"/>
              <a:t>,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došlo-li k porušení základních práv a svobod</a:t>
            </a:r>
            <a:r>
              <a:rPr lang="cs-CZ" altLang="cs-CZ" sz="1600" dirty="0">
                <a:solidFill>
                  <a:srgbClr val="C00000"/>
                </a:solidFill>
              </a:rPr>
              <a:t> </a:t>
            </a:r>
            <a:r>
              <a:rPr lang="cs-CZ" altLang="cs-CZ" sz="1800" dirty="0">
                <a:solidFill>
                  <a:srgbClr val="C00000"/>
                </a:solidFill>
              </a:rPr>
              <a:t>                                                </a:t>
            </a:r>
            <a:r>
              <a:rPr lang="cs-CZ" altLang="cs-CZ" sz="1800" dirty="0"/>
              <a:t>(zák. č. 182/1993 Sb., </a:t>
            </a:r>
            <a:r>
              <a:rPr lang="cs-CZ" altLang="cs-CZ" sz="1800" b="1" dirty="0"/>
              <a:t>zákon o ústavním soudu</a:t>
            </a:r>
            <a:r>
              <a:rPr lang="cs-CZ" altLang="cs-CZ" sz="1800" dirty="0"/>
              <a:t>)</a:t>
            </a: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či na </a:t>
            </a:r>
            <a:r>
              <a:rPr lang="cs-CZ" altLang="cs-CZ" sz="1800" dirty="0">
                <a:solidFill>
                  <a:srgbClr val="00B050"/>
                </a:solidFill>
              </a:rPr>
              <a:t>mezinárodní úrovni </a:t>
            </a:r>
            <a:r>
              <a:rPr lang="cs-CZ" altLang="cs-CZ" sz="1800" dirty="0"/>
              <a:t>(tzn. event. také</a:t>
            </a:r>
            <a:r>
              <a:rPr lang="cs-CZ" altLang="cs-CZ" sz="1800" b="1" dirty="0"/>
              <a:t> </a:t>
            </a:r>
            <a:r>
              <a:rPr lang="cs-CZ" altLang="cs-CZ" sz="1800" b="1" i="1" dirty="0"/>
              <a:t>ESLP</a:t>
            </a:r>
            <a:r>
              <a:rPr lang="cs-CZ" altLang="cs-CZ" sz="1800" b="1" dirty="0"/>
              <a:t> </a:t>
            </a:r>
            <a:r>
              <a:rPr lang="cs-CZ" altLang="cs-CZ" sz="1800" dirty="0"/>
              <a:t>či </a:t>
            </a:r>
            <a:r>
              <a:rPr lang="cs-CZ" altLang="cs-CZ" sz="1800" b="1" i="1" dirty="0"/>
              <a:t>SDEU)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468CA4-01A6-4464-A150-9C33C64619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FF5B69-7668-435F-BE90-4A3524E5DC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15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209149-865F-4B5F-8727-E018939BD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2142" y="2332893"/>
            <a:ext cx="438883" cy="370619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6CAF1A-E635-4424-9BFE-D501D8CF5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3025" y="4810230"/>
            <a:ext cx="609600" cy="40780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CFF6F9-D313-41F9-936D-174C50E53F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6238" y="4810230"/>
            <a:ext cx="609600" cy="4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A2988-199B-414E-99B4-51839C7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Soudní kontrola </a:t>
            </a:r>
            <a:br>
              <a:rPr lang="cs-CZ" altLang="cs-CZ" sz="2800" dirty="0">
                <a:solidFill>
                  <a:srgbClr val="0070C0"/>
                </a:solidFill>
              </a:rPr>
            </a:br>
            <a:r>
              <a:rPr lang="cs-CZ" altLang="cs-CZ" sz="1800" dirty="0">
                <a:solidFill>
                  <a:srgbClr val="0070C0"/>
                </a:solidFill>
              </a:rPr>
              <a:t>(správní soudnictví)</a:t>
            </a:r>
            <a:endParaRPr 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970973-98D2-4135-B0B6-23D3EE553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ochrana </a:t>
            </a:r>
            <a:r>
              <a:rPr lang="cs-CZ" altLang="cs-CZ" sz="1800" b="1" dirty="0">
                <a:solidFill>
                  <a:srgbClr val="7030A0"/>
                </a:solidFill>
              </a:rPr>
              <a:t>veřejných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</a:t>
            </a:r>
          </a:p>
          <a:p>
            <a:pPr eaLnBrk="1" hangingPunct="1"/>
            <a:r>
              <a:rPr lang="cs-CZ" altLang="cs-CZ" sz="1800" dirty="0"/>
              <a:t>„soustava“:  </a:t>
            </a:r>
            <a:r>
              <a:rPr lang="cs-CZ" altLang="cs-CZ" sz="1800" b="1" dirty="0"/>
              <a:t>NSS</a:t>
            </a:r>
            <a:r>
              <a:rPr lang="cs-CZ" altLang="cs-CZ" sz="1800" dirty="0"/>
              <a:t> a specializované </a:t>
            </a:r>
            <a:r>
              <a:rPr lang="cs-CZ" altLang="cs-CZ" sz="1800" b="1" dirty="0"/>
              <a:t>senáty KS </a:t>
            </a:r>
            <a:r>
              <a:rPr lang="cs-CZ" altLang="cs-CZ" sz="1800" dirty="0"/>
              <a:t>(tzv. smíšený model)</a:t>
            </a:r>
          </a:p>
          <a:p>
            <a:pPr eaLnBrk="1" hangingPunct="1"/>
            <a:r>
              <a:rPr lang="cs-CZ" altLang="cs-CZ" sz="1800" dirty="0"/>
              <a:t>princip </a:t>
            </a:r>
            <a:r>
              <a:rPr lang="cs-CZ" altLang="cs-CZ" sz="1800" b="1" dirty="0"/>
              <a:t>subsidiarity</a:t>
            </a:r>
            <a:r>
              <a:rPr lang="cs-CZ" altLang="cs-CZ" sz="1800" dirty="0"/>
              <a:t> (nutnost vyčerpat jiné /opravné/ prostředky)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základní řízení: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žalobě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rozhodnutí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ochrana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nečinnosti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ochraně </a:t>
            </a:r>
            <a:r>
              <a:rPr lang="cs-CZ" altLang="cs-CZ" sz="1800" b="1" i="1" dirty="0">
                <a:solidFill>
                  <a:srgbClr val="00287D"/>
                </a:solidFill>
              </a:rPr>
              <a:t>před nezákonným zásahem</a:t>
            </a:r>
            <a:r>
              <a:rPr lang="cs-CZ" altLang="cs-CZ" sz="1800" i="1" dirty="0">
                <a:solidFill>
                  <a:srgbClr val="00287D"/>
                </a:solidFill>
              </a:rPr>
              <a:t>, pokynem </a:t>
            </a:r>
            <a:br>
              <a:rPr lang="cs-CZ" altLang="cs-CZ" sz="1800" i="1" dirty="0">
                <a:solidFill>
                  <a:srgbClr val="00287D"/>
                </a:solidFill>
              </a:rPr>
            </a:br>
            <a:r>
              <a:rPr lang="cs-CZ" altLang="cs-CZ" sz="1800" i="1" dirty="0">
                <a:solidFill>
                  <a:srgbClr val="00287D"/>
                </a:solidFill>
              </a:rPr>
              <a:t>nebo donucením správního orgánu</a:t>
            </a:r>
          </a:p>
          <a:p>
            <a:pPr lvl="1" eaLnBrk="1" hangingPunct="1"/>
            <a:endParaRPr lang="cs-CZ" altLang="cs-CZ" sz="1800" b="1" dirty="0"/>
          </a:p>
          <a:p>
            <a:pPr eaLnBrk="1" hangingPunct="1"/>
            <a:r>
              <a:rPr lang="cs-CZ" altLang="cs-CZ" sz="1800" dirty="0"/>
              <a:t>plus </a:t>
            </a:r>
            <a:r>
              <a:rPr lang="cs-CZ" altLang="cs-CZ" sz="1800" b="1" dirty="0"/>
              <a:t>řada dalších řízení</a:t>
            </a:r>
            <a:r>
              <a:rPr lang="cs-CZ" altLang="cs-CZ" sz="1800" dirty="0"/>
              <a:t>: např. </a:t>
            </a:r>
            <a:r>
              <a:rPr lang="cs-CZ" altLang="cs-CZ" sz="1800" dirty="0">
                <a:solidFill>
                  <a:srgbClr val="00287D"/>
                </a:solidFill>
              </a:rPr>
              <a:t>zrušení OOP, volební věci a místní a krajská referenda, věci politických stran</a:t>
            </a:r>
          </a:p>
          <a:p>
            <a:pPr eaLnBrk="1" hangingPunct="1"/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287D"/>
                </a:solidFill>
              </a:rPr>
              <a:t>kompetenční spory </a:t>
            </a:r>
            <a:r>
              <a:rPr lang="cs-CZ" altLang="cs-CZ" sz="1800" dirty="0"/>
              <a:t>mezi správními orgány </a:t>
            </a:r>
            <a:r>
              <a:rPr lang="cs-CZ" altLang="cs-CZ" sz="1700" dirty="0"/>
              <a:t>(pozitivní </a:t>
            </a:r>
            <a:r>
              <a:rPr lang="cs-CZ" altLang="cs-CZ" sz="1600" dirty="0"/>
              <a:t>či</a:t>
            </a:r>
            <a:r>
              <a:rPr lang="cs-CZ" altLang="cs-CZ" sz="1700" dirty="0"/>
              <a:t> negativní)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0FBD0-099F-45BF-8AED-29D56935B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BCC320-54C5-48F0-993D-C2DFCC019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16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163614-7A82-4E26-9C44-DF28FC9A0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3640" y="2017713"/>
            <a:ext cx="572083" cy="3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9D52F-4731-47B0-B08C-202B8D04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Soudní kontrola  </a:t>
            </a:r>
            <a:br>
              <a:rPr lang="cs-CZ" altLang="cs-CZ" sz="3200" dirty="0">
                <a:solidFill>
                  <a:srgbClr val="0070C0"/>
                </a:solidFill>
              </a:rPr>
            </a:br>
            <a:r>
              <a:rPr lang="cs-CZ" altLang="cs-CZ" sz="1800" dirty="0">
                <a:solidFill>
                  <a:srgbClr val="0070C0"/>
                </a:solidFill>
              </a:rPr>
              <a:t>(civilní soudnictví)</a:t>
            </a:r>
            <a:endParaRPr 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F7547-99E6-4364-9DB2-83EC0BA15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ochrana před civilními soudy je poskytována v případech, kdy správní orgány rozhodují o </a:t>
            </a:r>
            <a:r>
              <a:rPr lang="cs-CZ" altLang="cs-CZ" sz="1800" b="1" dirty="0">
                <a:solidFill>
                  <a:srgbClr val="7030A0"/>
                </a:solidFill>
              </a:rPr>
              <a:t>soukromých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právech</a:t>
            </a:r>
          </a:p>
          <a:p>
            <a:pPr lvl="1" eaLnBrk="1" hangingPunct="1"/>
            <a:r>
              <a:rPr lang="cs-CZ" altLang="cs-CZ" sz="1800" dirty="0"/>
              <a:t>„režim“ přezkumu tedy závisí na povaze subjektivního práva</a:t>
            </a:r>
          </a:p>
          <a:p>
            <a:pPr lvl="1" eaLnBrk="1" hangingPunct="1"/>
            <a:r>
              <a:rPr lang="cs-CZ" altLang="cs-CZ" sz="1800" dirty="0"/>
              <a:t>případný kompetenční spor mezi civilními a správními soudy řeší </a:t>
            </a:r>
            <a:br>
              <a:rPr lang="cs-CZ" altLang="cs-CZ" sz="1800" dirty="0"/>
            </a:br>
            <a:r>
              <a:rPr lang="cs-CZ" altLang="cs-CZ" sz="1800" i="1" dirty="0"/>
              <a:t>tzv. zvláštní senát</a:t>
            </a:r>
            <a:r>
              <a:rPr lang="cs-CZ" altLang="cs-CZ" sz="1800" dirty="0"/>
              <a:t> podle zákona č. 131/2002 Sb.</a:t>
            </a:r>
          </a:p>
          <a:p>
            <a:pPr eaLnBrk="1" hangingPunct="1"/>
            <a:r>
              <a:rPr lang="cs-CZ" altLang="cs-CZ" sz="1800" dirty="0"/>
              <a:t>úprava </a:t>
            </a:r>
            <a:r>
              <a:rPr lang="cs-CZ" altLang="cs-CZ" sz="1600" dirty="0"/>
              <a:t>je </a:t>
            </a:r>
            <a:r>
              <a:rPr lang="cs-CZ" altLang="cs-CZ" sz="1800" dirty="0"/>
              <a:t>obsažena v </a:t>
            </a:r>
            <a:r>
              <a:rPr lang="cs-CZ" altLang="cs-CZ" sz="1800" b="1" dirty="0"/>
              <a:t>části V. občanského soudního řádu                             </a:t>
            </a:r>
            <a:r>
              <a:rPr lang="cs-CZ" altLang="cs-CZ" sz="1800" dirty="0"/>
              <a:t>(řízení ve věcech, o nichž bylo rozhodnuto jiným orgánem)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CA7DB5-309B-4BEA-82D1-5B0E5060DB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FF92CA-ED58-4F91-84B6-DF659914E1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17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22FEE7-000D-45BF-9C88-4BCB3D7A9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7694" y="3569675"/>
            <a:ext cx="517072" cy="3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br>
              <a:rPr lang="cs-CZ" altLang="cs-CZ" dirty="0"/>
            </a:br>
            <a:r>
              <a:rPr lang="cs-CZ" altLang="cs-CZ" dirty="0">
                <a:solidFill>
                  <a:srgbClr val="0070C0"/>
                </a:solidFill>
              </a:rPr>
              <a:t>Kontrola 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ombudsmanská instituce </a:t>
            </a:r>
            <a:r>
              <a:rPr lang="cs-CZ" altLang="cs-CZ" sz="1800" dirty="0"/>
              <a:t>= </a:t>
            </a:r>
            <a:r>
              <a:rPr lang="cs-CZ" altLang="cs-CZ" sz="1800" b="1" dirty="0"/>
              <a:t>specifický státní orgán</a:t>
            </a:r>
          </a:p>
          <a:p>
            <a:pPr eaLnBrk="1" hangingPunct="1"/>
            <a:endParaRPr lang="cs-CZ" altLang="cs-CZ" sz="18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obecná charakteristika ombudsmana </a:t>
            </a:r>
          </a:p>
          <a:p>
            <a:pPr lvl="1" eaLnBrk="1" hangingPunct="1"/>
            <a:r>
              <a:rPr lang="cs-CZ" altLang="cs-CZ" sz="1800" b="1" dirty="0"/>
              <a:t>ochrana jednotlivců </a:t>
            </a:r>
            <a:r>
              <a:rPr lang="cs-CZ" altLang="cs-CZ" sz="1800" dirty="0"/>
              <a:t>před úřady, byrokracií…</a:t>
            </a:r>
          </a:p>
          <a:p>
            <a:pPr lvl="1" eaLnBrk="1" hangingPunct="1"/>
            <a:r>
              <a:rPr lang="cs-CZ" altLang="cs-CZ" sz="1800" dirty="0"/>
              <a:t>případné „stížnostní místo“</a:t>
            </a:r>
          </a:p>
          <a:p>
            <a:pPr lvl="1" eaLnBrk="1" hangingPunct="1"/>
            <a:r>
              <a:rPr lang="cs-CZ" altLang="cs-CZ" sz="1800" b="1" dirty="0"/>
              <a:t>nezávislost</a:t>
            </a:r>
          </a:p>
          <a:p>
            <a:pPr lvl="1" eaLnBrk="1" hangingPunct="1"/>
            <a:r>
              <a:rPr lang="cs-CZ" altLang="cs-CZ" sz="1800" b="1" dirty="0"/>
              <a:t>neformálnost</a:t>
            </a:r>
            <a:r>
              <a:rPr lang="cs-CZ" altLang="cs-CZ" sz="1800" dirty="0"/>
              <a:t>, rychlost, „lidskost“,…</a:t>
            </a:r>
          </a:p>
          <a:p>
            <a:pPr lvl="1" eaLnBrk="1" hangingPunct="1"/>
            <a:r>
              <a:rPr lang="cs-CZ" altLang="cs-CZ" sz="1800" dirty="0"/>
              <a:t>zaměřuje se (také) na </a:t>
            </a:r>
            <a:r>
              <a:rPr lang="cs-CZ" altLang="cs-CZ" sz="1800" b="1" dirty="0"/>
              <a:t>drobnější pochybení</a:t>
            </a:r>
          </a:p>
          <a:p>
            <a:pPr lvl="1" eaLnBrk="1" hangingPunct="1"/>
            <a:r>
              <a:rPr lang="cs-CZ" altLang="cs-CZ" sz="1800" dirty="0"/>
              <a:t>má jen určité </a:t>
            </a:r>
            <a:r>
              <a:rPr lang="cs-CZ" altLang="cs-CZ" sz="1800" b="1" dirty="0"/>
              <a:t>vyšetřovací pravomoci </a:t>
            </a:r>
            <a:r>
              <a:rPr lang="cs-CZ" altLang="cs-CZ" sz="1800" dirty="0"/>
              <a:t>(nerozhoduje, nenařizuje…)</a:t>
            </a:r>
          </a:p>
          <a:p>
            <a:pPr lvl="1" eaLnBrk="1" hangingPunct="1"/>
            <a:r>
              <a:rPr lang="cs-CZ" altLang="cs-CZ" sz="1800" dirty="0"/>
              <a:t>spíše </a:t>
            </a:r>
            <a:r>
              <a:rPr lang="cs-CZ" altLang="cs-CZ" sz="1800" b="1" dirty="0"/>
              <a:t>„</a:t>
            </a:r>
            <a:r>
              <a:rPr lang="cs-CZ" altLang="cs-CZ" sz="1800" b="1" dirty="0" err="1"/>
              <a:t>mediátor</a:t>
            </a:r>
            <a:r>
              <a:rPr lang="cs-CZ" altLang="cs-CZ" sz="1800" b="1" dirty="0"/>
              <a:t>“ </a:t>
            </a:r>
            <a:r>
              <a:rPr lang="cs-CZ" altLang="cs-CZ" sz="1800" dirty="0"/>
              <a:t>mezi úřadem a stěžovatelem</a:t>
            </a:r>
          </a:p>
          <a:p>
            <a:pPr lvl="1" eaLnBrk="1" hangingPunct="1"/>
            <a:r>
              <a:rPr lang="cs-CZ" altLang="cs-CZ" sz="1800" dirty="0"/>
              <a:t>předpoklad autority představitele instituce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30196F-3310-43C3-9BB4-E6F5C6D64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4757" y="2632527"/>
            <a:ext cx="609600" cy="42212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910912-7DB1-40F8-8189-AA9D025037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4357" y="5293591"/>
            <a:ext cx="517036" cy="391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br>
              <a:rPr lang="cs-CZ" altLang="cs-CZ" dirty="0"/>
            </a:br>
            <a:r>
              <a:rPr lang="cs-CZ" altLang="cs-CZ" dirty="0">
                <a:solidFill>
                  <a:srgbClr val="0070C0"/>
                </a:solidFill>
              </a:rPr>
              <a:t>Kontrola 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hlavní působnost VOP </a:t>
            </a:r>
          </a:p>
          <a:p>
            <a:pPr lvl="1" eaLnBrk="1" hangingPunct="1"/>
            <a:r>
              <a:rPr lang="cs-CZ" altLang="cs-CZ" sz="1800" b="1" dirty="0"/>
              <a:t>šetření pochybení státních orgánů </a:t>
            </a:r>
            <a:r>
              <a:rPr lang="cs-CZ" altLang="cs-CZ" sz="1800" dirty="0"/>
              <a:t>(nikoli všech) </a:t>
            </a:r>
          </a:p>
          <a:p>
            <a:pPr lvl="1" eaLnBrk="1" hangingPunct="1"/>
            <a:r>
              <a:rPr lang="cs-CZ" altLang="cs-CZ" sz="1800" dirty="0"/>
              <a:t>uplatňuje hledisko souladu s právem, ale také s </a:t>
            </a:r>
            <a:r>
              <a:rPr lang="cs-CZ" altLang="cs-CZ" sz="1800" dirty="0">
                <a:solidFill>
                  <a:srgbClr val="00B050"/>
                </a:solidFill>
              </a:rPr>
              <a:t>principy dobré správy</a:t>
            </a:r>
          </a:p>
          <a:p>
            <a:pPr lvl="1" eaLnBrk="1" hangingPunct="1"/>
            <a:r>
              <a:rPr lang="cs-CZ" altLang="cs-CZ" sz="1800" dirty="0"/>
              <a:t>provádí šetření a komunikuje s úřadem a stěžovatelem</a:t>
            </a:r>
          </a:p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„vedlejší“ působnost VOP</a:t>
            </a:r>
          </a:p>
          <a:p>
            <a:pPr lvl="1" eaLnBrk="1" hangingPunct="1"/>
            <a:r>
              <a:rPr lang="cs-CZ" altLang="cs-CZ" sz="1800" dirty="0"/>
              <a:t>přidány zejm. tzv. </a:t>
            </a:r>
            <a:r>
              <a:rPr lang="cs-CZ" altLang="cs-CZ" sz="1800" b="1" dirty="0"/>
              <a:t>systematické návštěvy zařízení                     </a:t>
            </a:r>
          </a:p>
          <a:p>
            <a:pPr marL="457200" lvl="1" indent="0" eaLnBrk="1" hangingPunct="1"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(s osobami zbavenými svobody nebo závislými na poskytované péči)</a:t>
            </a:r>
          </a:p>
          <a:p>
            <a:pPr eaLnBrk="1" hangingPunct="1"/>
            <a:r>
              <a:rPr lang="cs-CZ" altLang="cs-CZ" sz="1800" dirty="0"/>
              <a:t>má také některá </a:t>
            </a:r>
            <a:r>
              <a:rPr lang="cs-CZ" altLang="cs-CZ" sz="1800" dirty="0">
                <a:solidFill>
                  <a:srgbClr val="00287D"/>
                </a:solidFill>
              </a:rPr>
              <a:t>zvláštní oprávnění </a:t>
            </a:r>
            <a:r>
              <a:rPr lang="cs-CZ" altLang="cs-CZ" sz="1700" dirty="0"/>
              <a:t>(viz např. možnost podat žalobu k ochraně veřejného zájmu) </a:t>
            </a:r>
          </a:p>
          <a:p>
            <a:pPr eaLnBrk="1" hangingPunct="1"/>
            <a:r>
              <a:rPr lang="cs-CZ" altLang="cs-CZ" sz="1800" dirty="0"/>
              <a:t>není upraven v Ústavě, ale „pouze“ v </a:t>
            </a:r>
            <a:r>
              <a:rPr lang="cs-CZ" altLang="cs-CZ" sz="1800" b="1" dirty="0"/>
              <a:t>zákoně č. 349/1999 Sb.</a:t>
            </a:r>
          </a:p>
          <a:p>
            <a:pPr eaLnBrk="1" hangingPunct="1"/>
            <a:r>
              <a:rPr lang="cs-CZ" altLang="cs-CZ" sz="1800" dirty="0"/>
              <a:t>sídlo má v Brně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20FAA7-4FD5-4C73-B03A-A42B8FC9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1978" y="2327030"/>
            <a:ext cx="529632" cy="39714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E31858-65B9-4E75-97CB-2FD4B140AD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9770" y="4577861"/>
            <a:ext cx="529261" cy="379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Osnova přednášky a její cíl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b="1" i="1" dirty="0">
                <a:solidFill>
                  <a:srgbClr val="7030A0"/>
                </a:solidFill>
              </a:rPr>
              <a:t>Kontrola veřejné správy obecně</a:t>
            </a:r>
          </a:p>
          <a:p>
            <a:pPr lvl="1" eaLnBrk="1" hangingPunct="1"/>
            <a:r>
              <a:rPr lang="cs-CZ" altLang="cs-CZ" sz="2200" i="1" dirty="0">
                <a:solidFill>
                  <a:srgbClr val="7030A0"/>
                </a:solidFill>
              </a:rPr>
              <a:t>východiska</a:t>
            </a:r>
          </a:p>
          <a:p>
            <a:pPr lvl="1" eaLnBrk="1" hangingPunct="1"/>
            <a:r>
              <a:rPr lang="cs-CZ" altLang="cs-CZ" sz="2200" i="1" dirty="0">
                <a:solidFill>
                  <a:srgbClr val="7030A0"/>
                </a:solidFill>
              </a:rPr>
              <a:t>záruky zákonnosti</a:t>
            </a:r>
          </a:p>
          <a:p>
            <a:pPr lvl="1" eaLnBrk="1" hangingPunct="1"/>
            <a:r>
              <a:rPr lang="cs-CZ" altLang="cs-CZ" sz="2200" i="1" dirty="0">
                <a:solidFill>
                  <a:srgbClr val="7030A0"/>
                </a:solidFill>
              </a:rPr>
              <a:t>charakteristika</a:t>
            </a:r>
          </a:p>
          <a:p>
            <a:pPr eaLnBrk="1" hangingPunct="1"/>
            <a:r>
              <a:rPr lang="cs-CZ" altLang="cs-CZ" sz="2200" b="1" i="1" dirty="0">
                <a:solidFill>
                  <a:srgbClr val="7030A0"/>
                </a:solidFill>
              </a:rPr>
              <a:t>Struktura a formy kontroly veřejné správy</a:t>
            </a:r>
          </a:p>
          <a:p>
            <a:pPr lvl="1" eaLnBrk="1" hangingPunct="1"/>
            <a:r>
              <a:rPr lang="cs-CZ" altLang="cs-CZ" sz="2200" b="1" i="1" dirty="0">
                <a:solidFill>
                  <a:srgbClr val="7030A0"/>
                </a:solidFill>
              </a:rPr>
              <a:t>vnitřní kontrola VS</a:t>
            </a:r>
          </a:p>
          <a:p>
            <a:pPr lvl="1" eaLnBrk="1" hangingPunct="1"/>
            <a:r>
              <a:rPr lang="cs-CZ" altLang="cs-CZ" sz="2200" b="1" i="1" dirty="0">
                <a:solidFill>
                  <a:srgbClr val="7030A0"/>
                </a:solidFill>
              </a:rPr>
              <a:t>vnější kontrola VS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2200" i="1" dirty="0">
                <a:solidFill>
                  <a:srgbClr val="7030A0"/>
                </a:solidFill>
              </a:rPr>
              <a:t>kontrola zastupitelskými orgány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2200" i="1" dirty="0">
                <a:solidFill>
                  <a:srgbClr val="7030A0"/>
                </a:solidFill>
              </a:rPr>
              <a:t>majetková a účetní kontrola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2200" i="1" dirty="0">
                <a:solidFill>
                  <a:srgbClr val="7030A0"/>
                </a:solidFill>
              </a:rPr>
              <a:t>soudní kontrola</a:t>
            </a:r>
          </a:p>
          <a:p>
            <a:pPr lvl="2" eaLnBrk="1" hangingPunct="1"/>
            <a:endParaRPr lang="cs-CZ" altLang="cs-CZ" sz="2000" i="1" dirty="0">
              <a:solidFill>
                <a:srgbClr val="7030A0"/>
              </a:solidFill>
            </a:endParaRPr>
          </a:p>
          <a:p>
            <a:pPr marL="457200" lvl="1" indent="0" eaLnBrk="1" hangingPunct="1">
              <a:buNone/>
            </a:pPr>
            <a:endParaRPr lang="cs-CZ" altLang="cs-CZ" sz="1800" i="1" dirty="0">
              <a:solidFill>
                <a:srgbClr val="7030A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 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2</a:t>
            </a:fld>
            <a:endParaRPr lang="cs-CZ" alt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509588" y="1125537"/>
            <a:ext cx="8086725" cy="720847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Kontrola občany </a:t>
            </a:r>
            <a:br>
              <a:rPr lang="cs-CZ" altLang="cs-CZ" sz="2800" dirty="0">
                <a:solidFill>
                  <a:srgbClr val="0070C0"/>
                </a:solidFill>
              </a:rPr>
            </a:br>
            <a:r>
              <a:rPr lang="cs-CZ" altLang="cs-CZ" sz="1900" dirty="0">
                <a:solidFill>
                  <a:srgbClr val="0070C0"/>
                </a:solidFill>
              </a:rPr>
              <a:t>(právo na informace)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466045" y="2019300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jde o ústavně zaručené </a:t>
            </a:r>
            <a:r>
              <a:rPr lang="cs-CZ" altLang="cs-CZ" sz="1800" b="1" dirty="0">
                <a:solidFill>
                  <a:srgbClr val="7030A0"/>
                </a:solidFill>
              </a:rPr>
              <a:t>politické právo </a:t>
            </a:r>
            <a:r>
              <a:rPr lang="cs-CZ" altLang="cs-CZ" sz="1800" dirty="0"/>
              <a:t>- </a:t>
            </a:r>
            <a:r>
              <a:rPr lang="cs-CZ" altLang="cs-CZ" sz="1800" b="1" dirty="0">
                <a:solidFill>
                  <a:srgbClr val="7030A0"/>
                </a:solidFill>
              </a:rPr>
              <a:t>čl. 17 LZPS</a:t>
            </a:r>
            <a:r>
              <a:rPr lang="cs-CZ" altLang="cs-CZ" sz="1800" dirty="0"/>
              <a:t>, zejm.:</a:t>
            </a:r>
          </a:p>
          <a:p>
            <a:pPr lvl="1" eaLnBrk="1" hangingPunct="1"/>
            <a:r>
              <a:rPr lang="cs-CZ" sz="1800" i="1" dirty="0"/>
              <a:t>(1) Svoboda projevu a </a:t>
            </a:r>
            <a:r>
              <a:rPr lang="cs-CZ" sz="1800" i="1" dirty="0">
                <a:solidFill>
                  <a:srgbClr val="00B050"/>
                </a:solidFill>
              </a:rPr>
              <a:t>právo na informace jsou zaručeny</a:t>
            </a:r>
            <a:r>
              <a:rPr lang="cs-CZ" sz="1800" i="1" dirty="0"/>
              <a:t>.</a:t>
            </a:r>
          </a:p>
          <a:p>
            <a:pPr lvl="1" eaLnBrk="1" hangingPunct="1"/>
            <a:r>
              <a:rPr lang="cs-CZ" sz="1800" i="1" dirty="0"/>
              <a:t>(5) Státní orgány a orgány územní samosprávy jsou </a:t>
            </a:r>
            <a:r>
              <a:rPr lang="cs-CZ" sz="1800" i="1" dirty="0">
                <a:solidFill>
                  <a:srgbClr val="00B050"/>
                </a:solidFill>
              </a:rPr>
              <a:t>povinny přiměřeným způsobem poskytovat informace o své činnosti</a:t>
            </a:r>
            <a:r>
              <a:rPr lang="cs-CZ" sz="1800" i="1" dirty="0"/>
              <a:t>. </a:t>
            </a:r>
            <a:br>
              <a:rPr lang="cs-CZ" sz="1800" i="1" dirty="0"/>
            </a:br>
            <a:r>
              <a:rPr lang="cs-CZ" sz="1800" i="1" dirty="0"/>
              <a:t>Podmínky a provedení stanoví zákon.</a:t>
            </a:r>
            <a:br>
              <a:rPr lang="cs-CZ" sz="1800" i="1" dirty="0"/>
            </a:br>
            <a:endParaRPr lang="cs-CZ" altLang="cs-CZ" sz="1800" i="1" dirty="0"/>
          </a:p>
          <a:p>
            <a:pPr eaLnBrk="1" hangingPunct="1"/>
            <a:r>
              <a:rPr lang="cs-CZ" altLang="cs-CZ" sz="1800" b="1" dirty="0"/>
              <a:t>podrobnosti stanoví tyto zákony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106/1999 Sb</a:t>
            </a:r>
            <a:r>
              <a:rPr lang="cs-CZ" altLang="cs-CZ" sz="1800" dirty="0"/>
              <a:t>. - obecná úprava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123/1998 Sb</a:t>
            </a:r>
            <a:r>
              <a:rPr lang="cs-CZ" altLang="cs-CZ" sz="1800" dirty="0"/>
              <a:t>. - informace o životním prostředí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dvě roviny informování</a:t>
            </a:r>
          </a:p>
          <a:p>
            <a:pPr lvl="1" eaLnBrk="1" hangingPunct="1"/>
            <a:r>
              <a:rPr lang="cs-CZ" altLang="cs-CZ" sz="1800" dirty="0"/>
              <a:t>informování VS o její činnosti</a:t>
            </a:r>
          </a:p>
          <a:p>
            <a:pPr lvl="1" eaLnBrk="1" hangingPunct="1"/>
            <a:r>
              <a:rPr lang="cs-CZ" altLang="cs-CZ" sz="1800" dirty="0"/>
              <a:t>poskytování informací na žádost </a:t>
            </a:r>
          </a:p>
          <a:p>
            <a:pPr eaLnBrk="1" hangingPunct="1"/>
            <a:r>
              <a:rPr lang="cs-CZ" altLang="cs-CZ" sz="1800" b="1" dirty="0"/>
              <a:t>současně určitá omezení </a:t>
            </a:r>
            <a:r>
              <a:rPr lang="cs-CZ" altLang="cs-CZ" sz="1750" dirty="0"/>
              <a:t>(možná kolize práva na informace a jiných práv)</a:t>
            </a:r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20</a:t>
            </a:fld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A6351D-462E-46E1-9217-EF8426E2F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5128847"/>
            <a:ext cx="269631" cy="60361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FA7350-86B6-4871-BC5C-F3C7805AB8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2064" y="5804388"/>
            <a:ext cx="498021" cy="385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612775" y="955430"/>
            <a:ext cx="8086725" cy="822570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Kontrola občany </a:t>
            </a:r>
            <a:br>
              <a:rPr lang="cs-CZ" altLang="cs-CZ" dirty="0">
                <a:solidFill>
                  <a:srgbClr val="0070C0"/>
                </a:solidFill>
              </a:rPr>
            </a:br>
            <a:r>
              <a:rPr lang="cs-CZ" altLang="cs-CZ" sz="1900" dirty="0">
                <a:solidFill>
                  <a:srgbClr val="0070C0"/>
                </a:solidFill>
              </a:rPr>
              <a:t>(petice a stížnosti)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SzPct val="100000"/>
            </a:pPr>
            <a:r>
              <a:rPr lang="cs-CZ" altLang="cs-CZ" sz="1800" dirty="0"/>
              <a:t>ústavní základ - </a:t>
            </a:r>
            <a:r>
              <a:rPr lang="cs-CZ" altLang="cs-CZ" sz="1800" b="1" dirty="0">
                <a:solidFill>
                  <a:srgbClr val="7030A0"/>
                </a:solidFill>
              </a:rPr>
              <a:t>čl. 18 LZPS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petice</a:t>
            </a:r>
          </a:p>
          <a:p>
            <a:pPr lvl="1" eaLnBrk="1" hangingPunct="1"/>
            <a:r>
              <a:rPr lang="cs-CZ" altLang="cs-CZ" sz="1800" dirty="0"/>
              <a:t>představuje </a:t>
            </a:r>
            <a:r>
              <a:rPr lang="cs-CZ" altLang="cs-CZ" sz="1800" b="1" dirty="0"/>
              <a:t>hromadný</a:t>
            </a:r>
            <a:r>
              <a:rPr lang="cs-CZ" altLang="cs-CZ" sz="1800" dirty="0"/>
              <a:t> návrh či stížnost</a:t>
            </a:r>
          </a:p>
          <a:p>
            <a:pPr lvl="1" eaLnBrk="1" hangingPunct="1"/>
            <a:r>
              <a:rPr lang="cs-CZ" altLang="cs-CZ" sz="1800" dirty="0"/>
              <a:t>upravena v </a:t>
            </a:r>
            <a:r>
              <a:rPr lang="cs-CZ" altLang="cs-CZ" sz="1800" b="1" dirty="0"/>
              <a:t>z</a:t>
            </a:r>
            <a:r>
              <a:rPr lang="pt-BR" altLang="cs-CZ" sz="1800" b="1" dirty="0"/>
              <a:t>ákon</a:t>
            </a:r>
            <a:r>
              <a:rPr lang="cs-CZ" altLang="cs-CZ" sz="1800" b="1" dirty="0"/>
              <a:t>ě</a:t>
            </a:r>
            <a:r>
              <a:rPr lang="pt-BR" altLang="cs-CZ" sz="1800" b="1" dirty="0"/>
              <a:t> č. 85/1990 Sb.</a:t>
            </a:r>
            <a:r>
              <a:rPr lang="cs-CZ" altLang="cs-CZ" sz="1800" dirty="0"/>
              <a:t>, </a:t>
            </a:r>
            <a:r>
              <a:rPr lang="pt-BR" altLang="cs-CZ" sz="1800" dirty="0"/>
              <a:t>o právu petičním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klíčové povinnosti orgánu VS jsou </a:t>
            </a:r>
            <a:r>
              <a:rPr lang="cs-CZ" altLang="cs-CZ" sz="1800" dirty="0">
                <a:solidFill>
                  <a:srgbClr val="002060"/>
                </a:solidFill>
              </a:rPr>
              <a:t>P </a:t>
            </a:r>
            <a:r>
              <a:rPr lang="cs-CZ" altLang="cs-CZ" sz="1800" dirty="0"/>
              <a:t>vyřídit a vyrozumět petenta </a:t>
            </a:r>
          </a:p>
          <a:p>
            <a:pPr lvl="1" eaLnBrk="1" hangingPunct="1"/>
            <a:r>
              <a:rPr lang="cs-CZ" altLang="cs-CZ" sz="1800" dirty="0"/>
              <a:t>omezení předmětu petice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stížnost</a:t>
            </a:r>
          </a:p>
          <a:p>
            <a:pPr lvl="1" eaLnBrk="1" hangingPunct="1"/>
            <a:r>
              <a:rPr lang="cs-CZ" altLang="cs-CZ" sz="1800" dirty="0"/>
              <a:t>má </a:t>
            </a:r>
            <a:r>
              <a:rPr lang="cs-CZ" altLang="cs-CZ" sz="1800" b="1" dirty="0"/>
              <a:t>individuální </a:t>
            </a:r>
            <a:r>
              <a:rPr lang="cs-CZ" altLang="cs-CZ" sz="1800" dirty="0"/>
              <a:t>povahu</a:t>
            </a:r>
          </a:p>
          <a:p>
            <a:pPr lvl="1" eaLnBrk="1" hangingPunct="1"/>
            <a:r>
              <a:rPr lang="cs-CZ" altLang="cs-CZ" sz="1800" dirty="0"/>
              <a:t>absence obecné právní úpravy</a:t>
            </a:r>
          </a:p>
          <a:p>
            <a:pPr lvl="1" eaLnBrk="1" hangingPunct="1"/>
            <a:r>
              <a:rPr lang="cs-CZ" altLang="cs-CZ" sz="1800" dirty="0"/>
              <a:t>„nejširší“ pojetí stížnosti najdeme v § 175 správního řádu                                                  </a:t>
            </a:r>
            <a:r>
              <a:rPr lang="cs-CZ" altLang="cs-CZ" sz="1700" dirty="0"/>
              <a:t>(avšak pouze pro oblast uplatnění správního řádu)</a:t>
            </a:r>
            <a:endParaRPr lang="pt-BR" altLang="cs-CZ" sz="17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FF3A7C-F420-4490-8FE7-C1B130779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8750" y="3623774"/>
            <a:ext cx="533400" cy="38942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FA0B54-D15E-4126-BCA1-42CE853654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4622" y="4013199"/>
            <a:ext cx="486403" cy="32568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6E2FE7-3EF6-4084-B880-811CCB0083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7120" y="4953000"/>
            <a:ext cx="514560" cy="398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B0ECE-EF72-4812-85B4-4888E1F0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Hodnocení </a:t>
            </a:r>
            <a:r>
              <a:rPr lang="cs-CZ" sz="2600" dirty="0">
                <a:solidFill>
                  <a:srgbClr val="0070C0"/>
                </a:solidFill>
              </a:rPr>
              <a:t>(evaluace) </a:t>
            </a:r>
            <a:r>
              <a:rPr lang="cs-CZ" sz="2800" dirty="0">
                <a:solidFill>
                  <a:srgbClr val="0070C0"/>
                </a:solidFill>
              </a:rPr>
              <a:t>veřejné správy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F5E573-412C-4320-AC22-A5AC36870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pojem:  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evaluace</a:t>
            </a:r>
            <a:r>
              <a:rPr lang="cs-CZ" sz="18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700" dirty="0">
                <a:effectLst/>
                <a:ea typeface="Times New Roman" panose="02020603050405020304" pitchFamily="18" charset="0"/>
              </a:rPr>
              <a:t>(z angl. </a:t>
            </a:r>
            <a:r>
              <a:rPr lang="cs-CZ" sz="1700" dirty="0" err="1">
                <a:effectLst/>
                <a:ea typeface="Times New Roman" panose="02020603050405020304" pitchFamily="18" charset="0"/>
              </a:rPr>
              <a:t>e</a:t>
            </a:r>
            <a:r>
              <a:rPr lang="cs-CZ" sz="1700" i="1" dirty="0" err="1">
                <a:effectLst/>
                <a:ea typeface="Times New Roman" panose="02020603050405020304" pitchFamily="18" charset="0"/>
              </a:rPr>
              <a:t>valuation</a:t>
            </a:r>
            <a:r>
              <a:rPr lang="cs-CZ" sz="1700" dirty="0">
                <a:effectLst/>
                <a:ea typeface="Times New Roman" panose="02020603050405020304" pitchFamily="18" charset="0"/>
              </a:rPr>
              <a:t>)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představuje „hodnocení“ ve smyslu manažerských teorií</a:t>
            </a: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jde o to, že před orgány veřejné správy jsou postaveny </a:t>
            </a:r>
            <a:r>
              <a:rPr lang="cs-CZ" sz="1700" dirty="0">
                <a:effectLst/>
                <a:ea typeface="Times New Roman" panose="02020603050405020304" pitchFamily="18" charset="0"/>
              </a:rPr>
              <a:t>(v principu politické)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cíle a stanoven soubor úkolů, směřujících ke splnění těchto cílů; přitom monitorování a hodnocení plnění těchto úkolů umožňuje celkově vyhodnotit činnost daného orgánu </a:t>
            </a: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z toho mj. plyne, že evaluace může mít smysl hlavně tam, kde správní činnost je zaměřena na výsledek; </a:t>
            </a:r>
            <a:r>
              <a:rPr lang="cs-CZ" sz="1700" dirty="0">
                <a:effectLst/>
                <a:ea typeface="Times New Roman" panose="02020603050405020304" pitchFamily="18" charset="0"/>
              </a:rPr>
              <a:t>typicky např. při poskytování nějaké veřejné služby</a:t>
            </a:r>
            <a:endParaRPr lang="cs-CZ" sz="17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4F17FE-86E1-4C3C-9AD8-659E20311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AFCABD-69C9-4F56-A93E-98A4EB7C9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847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BD779-6CD2-4173-8D08-B03EA135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Prameny ke studiu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76CC68-6878-4815-A8D9-D89FEFEBE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Hendrych, D. </a:t>
            </a:r>
            <a:r>
              <a:rPr lang="cs-CZ" sz="2000" b="1" i="1" dirty="0"/>
              <a:t>Správní věda.</a:t>
            </a:r>
            <a:r>
              <a:rPr lang="cs-CZ" sz="2000" dirty="0"/>
              <a:t> 4. vyd.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: 2014, </a:t>
            </a:r>
          </a:p>
          <a:p>
            <a:pPr marL="0" indent="0">
              <a:buNone/>
            </a:pPr>
            <a:r>
              <a:rPr lang="cs-CZ" sz="2000" dirty="0"/>
              <a:t>     s. 188-209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Skulová, S. a kol. </a:t>
            </a:r>
            <a:r>
              <a:rPr lang="cs-CZ" altLang="cs-CZ" sz="2000" b="1" i="1" dirty="0"/>
              <a:t>Základy správní vědy</a:t>
            </a:r>
            <a:r>
              <a:rPr lang="cs-CZ" altLang="cs-CZ" sz="2000" i="1" dirty="0"/>
              <a:t>. 3</a:t>
            </a:r>
            <a:r>
              <a:rPr lang="cs-CZ" altLang="cs-CZ" sz="2000" dirty="0"/>
              <a:t>. vyd. Brno: Masarykova</a:t>
            </a:r>
            <a:br>
              <a:rPr lang="cs-CZ" altLang="cs-CZ" sz="2000" dirty="0"/>
            </a:br>
            <a:r>
              <a:rPr lang="cs-CZ" altLang="cs-CZ" sz="2000" dirty="0"/>
              <a:t> univerzita, 2023, s. </a:t>
            </a:r>
            <a:r>
              <a:rPr lang="cs-CZ" altLang="cs-CZ" sz="2000"/>
              <a:t>184-188, 196-204</a:t>
            </a:r>
            <a:endParaRPr lang="cs-CZ" altLang="cs-CZ" sz="18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0E960C-6674-406B-AE8A-2CBD2CADB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31ED50-663D-47B9-AF5A-CA8657048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0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CABFA7-0411-5E27-E257-2EA7AC5B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Osnova přednášky a její cíl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3E058-2685-0615-ED8F-866C61A2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2200" i="1" dirty="0">
                <a:solidFill>
                  <a:srgbClr val="7030A0"/>
                </a:solidFill>
              </a:rPr>
              <a:t>kontrola veřejným ochráncem práv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2200" i="1" dirty="0">
                <a:solidFill>
                  <a:srgbClr val="7030A0"/>
                </a:solidFill>
              </a:rPr>
              <a:t>kontrola občany (právo na informace a stížnosti)</a:t>
            </a:r>
          </a:p>
          <a:p>
            <a:pPr marL="457200" lvl="1" indent="0" eaLnBrk="1" hangingPunct="1">
              <a:buNone/>
            </a:pPr>
            <a:endParaRPr lang="cs-CZ" altLang="cs-CZ" sz="2200" b="1" i="1" dirty="0">
              <a:solidFill>
                <a:srgbClr val="7030A0"/>
              </a:solidFill>
            </a:endParaRPr>
          </a:p>
          <a:p>
            <a:pPr lvl="1" eaLnBrk="1" hangingPunct="1"/>
            <a:r>
              <a:rPr lang="cs-CZ" altLang="cs-CZ" sz="2200" b="1" i="1" dirty="0">
                <a:solidFill>
                  <a:srgbClr val="7030A0"/>
                </a:solidFill>
              </a:rPr>
              <a:t>Hodnocení (evaluace) veřejné správy</a:t>
            </a:r>
          </a:p>
          <a:p>
            <a:pPr marL="457200" lvl="1" indent="0" eaLnBrk="1" hangingPunct="1">
              <a:buNone/>
            </a:pPr>
            <a:endParaRPr lang="cs-CZ" sz="2200" b="1" dirty="0"/>
          </a:p>
          <a:p>
            <a:pPr marL="457200" lvl="1" indent="0" eaLnBrk="1" hangingPunct="1">
              <a:buNone/>
            </a:pPr>
            <a:endParaRPr lang="cs-CZ" sz="2200" b="1" dirty="0"/>
          </a:p>
          <a:p>
            <a:pPr marL="457200" lvl="1" indent="0" eaLnBrk="1" hangingPunct="1">
              <a:buNone/>
            </a:pPr>
            <a:endParaRPr lang="cs-CZ" sz="2400" b="1" dirty="0"/>
          </a:p>
          <a:p>
            <a:pPr marL="457200" lvl="1" indent="0" eaLnBrk="1" hangingPunct="1">
              <a:buNone/>
            </a:pPr>
            <a:r>
              <a:rPr lang="cs-CZ" sz="2200" b="1" dirty="0"/>
              <a:t>Cíl: </a:t>
            </a:r>
            <a:r>
              <a:rPr lang="cs-CZ" sz="2200" dirty="0"/>
              <a:t>cílem této přednášky je, aby studenti byli s to vymezit, </a:t>
            </a:r>
            <a:br>
              <a:rPr lang="cs-CZ" sz="2200" dirty="0"/>
            </a:br>
            <a:r>
              <a:rPr lang="cs-CZ" sz="2200" dirty="0"/>
              <a:t>co je to kontrola veřejné správy, jaká je její struktura a jakými formami se uskutečňuje.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E41074-CB50-4216-1155-5EAEEC6A7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3564C5-57F8-3807-02A0-96A057148C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39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altLang="cs-CZ" sz="3200" b="1" i="1" dirty="0">
                <a:solidFill>
                  <a:srgbClr val="7030A0"/>
                </a:solidFill>
              </a:rPr>
            </a:br>
            <a:r>
              <a:rPr lang="cs-CZ" altLang="cs-CZ" sz="2800" b="1" dirty="0">
                <a:solidFill>
                  <a:srgbClr val="0070C0"/>
                </a:solidFill>
              </a:rPr>
              <a:t>Kontrola veřejné správy obecně </a:t>
            </a:r>
            <a:r>
              <a:rPr lang="cs-CZ" altLang="cs-CZ" b="1" dirty="0">
                <a:solidFill>
                  <a:srgbClr val="0070C0"/>
                </a:solidFill>
              </a:rPr>
              <a:t>- východiska</a:t>
            </a:r>
            <a:endParaRPr lang="cs-CZ" altLang="cs-CZ" dirty="0">
              <a:solidFill>
                <a:srgbClr val="0070C0"/>
              </a:solidFill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veřejná správa</a:t>
            </a:r>
          </a:p>
          <a:p>
            <a:pPr lvl="1" eaLnBrk="1" hangingPunct="1"/>
            <a:r>
              <a:rPr lang="cs-CZ" altLang="cs-CZ" sz="1800" dirty="0"/>
              <a:t>v principu </a:t>
            </a:r>
            <a:r>
              <a:rPr lang="cs-CZ" altLang="cs-CZ" sz="1800" dirty="0">
                <a:solidFill>
                  <a:srgbClr val="00287D"/>
                </a:solidFill>
              </a:rPr>
              <a:t>zprostředkovává určité (politické) </a:t>
            </a:r>
            <a:r>
              <a:rPr lang="cs-CZ" altLang="cs-CZ" sz="1800" b="1" dirty="0">
                <a:solidFill>
                  <a:srgbClr val="00287D"/>
                </a:solidFill>
              </a:rPr>
              <a:t>cíle</a:t>
            </a:r>
          </a:p>
          <a:p>
            <a:pPr lvl="1" eaLnBrk="1" hangingPunct="1"/>
            <a:r>
              <a:rPr lang="cs-CZ" altLang="cs-CZ" sz="1800" dirty="0"/>
              <a:t>příznačné pro ni jsou </a:t>
            </a:r>
            <a:r>
              <a:rPr lang="cs-CZ" altLang="cs-CZ" sz="1800" dirty="0">
                <a:solidFill>
                  <a:srgbClr val="00287D"/>
                </a:solidFill>
              </a:rPr>
              <a:t>vysoké </a:t>
            </a:r>
            <a:r>
              <a:rPr lang="cs-CZ" altLang="cs-CZ" sz="1800" b="1" dirty="0">
                <a:solidFill>
                  <a:srgbClr val="00287D"/>
                </a:solidFill>
              </a:rPr>
              <a:t>náklady</a:t>
            </a:r>
            <a:r>
              <a:rPr lang="cs-CZ" altLang="cs-CZ" sz="1800" dirty="0">
                <a:solidFill>
                  <a:srgbClr val="00287D"/>
                </a:solidFill>
              </a:rPr>
              <a:t> na činnost </a:t>
            </a:r>
            <a:r>
              <a:rPr lang="cs-CZ" altLang="cs-CZ" sz="1800" dirty="0"/>
              <a:t>(existenci VS)</a:t>
            </a:r>
          </a:p>
          <a:p>
            <a:pPr lvl="1" eaLnBrk="1" hangingPunct="1"/>
            <a:r>
              <a:rPr lang="cs-CZ" altLang="cs-CZ" sz="1800" dirty="0"/>
              <a:t>proto</a:t>
            </a:r>
            <a:r>
              <a:rPr lang="cs-CZ" altLang="cs-CZ" sz="1800" b="1" dirty="0">
                <a:solidFill>
                  <a:srgbClr val="00287D"/>
                </a:solidFill>
              </a:rPr>
              <a:t> potřeba</a:t>
            </a:r>
            <a:r>
              <a:rPr lang="cs-CZ" altLang="cs-CZ" sz="1800" dirty="0">
                <a:solidFill>
                  <a:srgbClr val="00287D"/>
                </a:solidFill>
              </a:rPr>
              <a:t> jejího permanentního a komplexního hodnocení</a:t>
            </a:r>
          </a:p>
          <a:p>
            <a:pPr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hodnocení VS </a:t>
            </a:r>
            <a:r>
              <a:rPr lang="cs-CZ" altLang="cs-CZ" sz="1400" b="1" dirty="0">
                <a:solidFill>
                  <a:srgbClr val="7030A0"/>
                </a:solidFill>
              </a:rPr>
              <a:t>(v širokém smyslu)</a:t>
            </a:r>
          </a:p>
          <a:p>
            <a:pPr lvl="1" eaLnBrk="1" hangingPunct="1"/>
            <a:r>
              <a:rPr lang="cs-CZ" altLang="cs-CZ" sz="1800" dirty="0"/>
              <a:t>různými subjekty</a:t>
            </a:r>
          </a:p>
          <a:p>
            <a:pPr lvl="1" eaLnBrk="1" hangingPunct="1"/>
            <a:r>
              <a:rPr lang="cs-CZ" altLang="cs-CZ" sz="1800" dirty="0"/>
              <a:t>pro různé účely</a:t>
            </a:r>
          </a:p>
          <a:p>
            <a:pPr lvl="1" eaLnBrk="1" hangingPunct="1"/>
            <a:r>
              <a:rPr lang="cs-CZ" altLang="cs-CZ" sz="1800" dirty="0"/>
              <a:t>z různých hledisek</a:t>
            </a:r>
            <a:endParaRPr lang="cs-CZ" altLang="cs-CZ" sz="1800" i="1" dirty="0">
              <a:solidFill>
                <a:srgbClr val="00287D"/>
              </a:solidFill>
            </a:endParaRP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specifická forma hodnocení </a:t>
            </a:r>
            <a:r>
              <a:rPr lang="cs-CZ" altLang="cs-CZ" sz="1800" b="1" i="1" dirty="0">
                <a:solidFill>
                  <a:srgbClr val="00B050"/>
                </a:solidFill>
              </a:rPr>
              <a:t>= </a:t>
            </a:r>
            <a:r>
              <a:rPr lang="cs-CZ" altLang="cs-CZ" sz="1800" b="1" i="1" u="sng" dirty="0">
                <a:solidFill>
                  <a:srgbClr val="00B050"/>
                </a:solidFill>
              </a:rPr>
              <a:t>kontrola VS</a:t>
            </a:r>
            <a:endParaRPr lang="cs-CZ" altLang="cs-CZ" sz="1800" u="sng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BF3B3F-A9D2-4E7F-A42A-27D0BEF6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8225" y="2338754"/>
            <a:ext cx="609600" cy="35364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08C00E-BE3A-45A8-9D31-7B4AC5DB2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7825" y="2338753"/>
            <a:ext cx="548460" cy="38274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DD62F9-6150-4EC8-AA44-CFF590015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7561" y="5267865"/>
            <a:ext cx="609600" cy="4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altLang="cs-CZ" sz="3200" dirty="0">
                <a:solidFill>
                  <a:srgbClr val="0070C0"/>
                </a:solidFill>
              </a:rPr>
            </a:br>
            <a:r>
              <a:rPr lang="cs-CZ" altLang="cs-CZ" sz="2600" b="1" dirty="0">
                <a:solidFill>
                  <a:srgbClr val="0070C0"/>
                </a:solidFill>
              </a:rPr>
              <a:t>Kontrola veřejné správy obecně </a:t>
            </a:r>
            <a:r>
              <a:rPr lang="cs-CZ" altLang="cs-CZ" b="1" dirty="0">
                <a:solidFill>
                  <a:srgbClr val="0070C0"/>
                </a:solidFill>
              </a:rPr>
              <a:t>- </a:t>
            </a:r>
            <a:r>
              <a:rPr lang="cs-CZ" altLang="cs-CZ" dirty="0">
                <a:solidFill>
                  <a:srgbClr val="0070C0"/>
                </a:solidFill>
              </a:rPr>
              <a:t>záruky zákonnosti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u="sng" dirty="0">
                <a:solidFill>
                  <a:srgbClr val="7030A0"/>
                </a:solidFill>
              </a:rPr>
              <a:t>kontrola VS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jednou z (právních) </a:t>
            </a:r>
            <a:r>
              <a:rPr lang="cs-CZ" altLang="cs-CZ" sz="1800" b="1" i="1" dirty="0">
                <a:solidFill>
                  <a:srgbClr val="00B050"/>
                </a:solidFill>
              </a:rPr>
              <a:t>záruk zákonnosti ve VS</a:t>
            </a:r>
          </a:p>
          <a:p>
            <a:pPr lvl="1" eaLnBrk="1" hangingPunct="1"/>
            <a:r>
              <a:rPr lang="cs-CZ" altLang="cs-CZ" sz="1800" dirty="0"/>
              <a:t>právní prostředky či „mechanismy“ </a:t>
            </a:r>
            <a:r>
              <a:rPr lang="cs-CZ" altLang="cs-CZ" sz="1800" b="1" dirty="0"/>
              <a:t>k zajištění zákonnosti VS</a:t>
            </a:r>
          </a:p>
          <a:p>
            <a:pPr lvl="1" eaLnBrk="1" hangingPunct="1"/>
            <a:r>
              <a:rPr lang="cs-CZ" altLang="cs-CZ" sz="1800" dirty="0"/>
              <a:t>tvoří určitý vzájemně </a:t>
            </a:r>
            <a:r>
              <a:rPr lang="cs-CZ" altLang="cs-CZ" sz="1800" b="1" dirty="0"/>
              <a:t>provázaný systém </a:t>
            </a:r>
          </a:p>
          <a:p>
            <a:pPr lvl="1" eaLnBrk="1" hangingPunct="1"/>
            <a:r>
              <a:rPr lang="cs-CZ" altLang="cs-CZ" sz="1800" dirty="0"/>
              <a:t>dominantní je právě postavení kontroly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systém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záruk zákonnosti bývá vymezován různě, </a:t>
            </a:r>
            <a:r>
              <a:rPr lang="cs-CZ" altLang="cs-CZ" sz="1800" b="1" dirty="0"/>
              <a:t>např.: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rušení, změna a sistace </a:t>
            </a:r>
            <a:r>
              <a:rPr lang="cs-CZ" altLang="cs-CZ" sz="1800" dirty="0"/>
              <a:t>vadných správních aktů a jiných opatření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uplatňování odpovědnosti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přímé donucení (exekuce)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právo na informace + uplatnění petic a stížností ve VS                               </a:t>
            </a:r>
            <a:r>
              <a:rPr lang="cs-CZ" altLang="cs-CZ" sz="1700" i="1" dirty="0"/>
              <a:t>(posléze uvedené mnohdy řazeno přímo pod kontrolu)</a:t>
            </a:r>
            <a:endParaRPr lang="cs-CZ" altLang="cs-CZ" sz="17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5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6EF5AA-0254-4C1D-B064-81D0497C9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7091" y="2327030"/>
            <a:ext cx="534585" cy="36425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0CB866-0C38-4ED2-9F90-3E925A379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4517" y="4636478"/>
            <a:ext cx="486508" cy="3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528637" y="1093107"/>
            <a:ext cx="8086725" cy="647700"/>
          </a:xfrm>
        </p:spPr>
        <p:txBody>
          <a:bodyPr/>
          <a:lstStyle/>
          <a:p>
            <a:pPr algn="ctr"/>
            <a:r>
              <a:rPr lang="cs-CZ" altLang="cs-CZ" sz="2600" b="1" dirty="0">
                <a:solidFill>
                  <a:srgbClr val="0070C0"/>
                </a:solidFill>
              </a:rPr>
              <a:t>Kontrola veřejné správy obecně </a:t>
            </a:r>
            <a:r>
              <a:rPr lang="cs-CZ" altLang="cs-CZ" b="1" dirty="0">
                <a:solidFill>
                  <a:srgbClr val="0070C0"/>
                </a:solidFill>
              </a:rPr>
              <a:t>- </a:t>
            </a:r>
            <a:r>
              <a:rPr lang="cs-CZ" altLang="cs-CZ" dirty="0">
                <a:solidFill>
                  <a:srgbClr val="0070C0"/>
                </a:solidFill>
              </a:rPr>
              <a:t>záruky zákonnosti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zásada zákonnosti (legality) ve VS</a:t>
            </a:r>
          </a:p>
          <a:p>
            <a:pPr lvl="1" eaLnBrk="1" hangingPunct="1"/>
            <a:r>
              <a:rPr lang="cs-CZ" altLang="cs-CZ" sz="1800" dirty="0"/>
              <a:t>má dvě základní dimenze:</a:t>
            </a:r>
          </a:p>
          <a:p>
            <a:pPr lvl="1" eaLnBrk="1" hangingPunct="1"/>
            <a:r>
              <a:rPr lang="cs-CZ" altLang="cs-CZ" sz="1800" dirty="0"/>
              <a:t>obecný požadavek na </a:t>
            </a:r>
            <a:r>
              <a:rPr lang="cs-CZ" altLang="cs-CZ" sz="1800" dirty="0">
                <a:solidFill>
                  <a:srgbClr val="00B050"/>
                </a:solidFill>
              </a:rPr>
              <a:t>dodržování obsahu právních norem </a:t>
            </a:r>
            <a:r>
              <a:rPr lang="cs-CZ" altLang="cs-CZ" sz="1800" dirty="0"/>
              <a:t>subjekty správního práva                             a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respektování zákonných práv a svobod </a:t>
            </a:r>
            <a:r>
              <a:rPr lang="cs-CZ" altLang="cs-CZ" sz="1800" dirty="0"/>
              <a:t>občanů v rámci VS + </a:t>
            </a:r>
            <a:r>
              <a:rPr lang="cs-CZ" altLang="cs-CZ" sz="1800" dirty="0">
                <a:solidFill>
                  <a:srgbClr val="00B050"/>
                </a:solidFill>
              </a:rPr>
              <a:t>poskytování ochrany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těmto právům (svobodám)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800" dirty="0"/>
              <a:t>vyjádřena v </a:t>
            </a:r>
            <a:r>
              <a:rPr lang="cs-CZ" altLang="cs-CZ" sz="1800" b="1" dirty="0"/>
              <a:t>§ 2 odst. 1 správního řádu </a:t>
            </a:r>
          </a:p>
          <a:p>
            <a:pPr lvl="1" eaLnBrk="1" hangingPunct="1"/>
            <a:r>
              <a:rPr lang="cs-CZ" altLang="cs-CZ" sz="1800" b="1" dirty="0"/>
              <a:t>„dosah“: </a:t>
            </a:r>
            <a:r>
              <a:rPr lang="cs-CZ" altLang="cs-CZ" sz="1800" dirty="0"/>
              <a:t>jde o respektování jak </a:t>
            </a:r>
            <a:r>
              <a:rPr lang="cs-CZ" altLang="cs-CZ" sz="1800" i="1" dirty="0">
                <a:solidFill>
                  <a:srgbClr val="00287D"/>
                </a:solidFill>
              </a:rPr>
              <a:t>právních předpisů</a:t>
            </a:r>
            <a:r>
              <a:rPr lang="cs-CZ" altLang="cs-CZ" sz="1800" dirty="0"/>
              <a:t>, tak také </a:t>
            </a:r>
            <a:r>
              <a:rPr lang="cs-CZ" altLang="cs-CZ" sz="1800" i="1" dirty="0">
                <a:solidFill>
                  <a:srgbClr val="002060"/>
                </a:solidFill>
              </a:rPr>
              <a:t>správních </a:t>
            </a:r>
            <a:r>
              <a:rPr lang="cs-CZ" altLang="cs-CZ" sz="1800" i="1" dirty="0">
                <a:solidFill>
                  <a:srgbClr val="00287D"/>
                </a:solidFill>
              </a:rPr>
              <a:t>rozhodnutí či soudní judikatury </a:t>
            </a:r>
          </a:p>
          <a:p>
            <a:pPr lvl="1" eaLnBrk="1" hangingPunct="1"/>
            <a:endParaRPr lang="cs-CZ" altLang="cs-CZ" sz="1800" b="1" i="1" dirty="0">
              <a:solidFill>
                <a:srgbClr val="00287D"/>
              </a:solidFill>
            </a:endParaRPr>
          </a:p>
          <a:p>
            <a:pPr lvl="1" eaLnBrk="1" hangingPunct="1"/>
            <a:r>
              <a:rPr lang="cs-CZ" altLang="cs-CZ" sz="1800" dirty="0"/>
              <a:t>v praxi není předpoklad zákonnosti vždy naplňován 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717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703B99-6A13-4D90-A4BC-FA96F4F422B2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FA75CD-9B3E-4E9C-B850-DF6BBB81A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6986" y="4179276"/>
            <a:ext cx="539029" cy="40495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508761-7B2D-46E7-90DF-BA29033F0D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571" y="5468816"/>
            <a:ext cx="609600" cy="375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Kontrola veřejné správy obecně </a:t>
            </a:r>
            <a:r>
              <a:rPr lang="cs-CZ" altLang="cs-CZ" dirty="0">
                <a:solidFill>
                  <a:srgbClr val="0070C0"/>
                </a:solidFill>
              </a:rPr>
              <a:t>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/>
              <a:t>cílená </a:t>
            </a:r>
            <a:r>
              <a:rPr lang="cs-CZ" altLang="cs-CZ" sz="1800" b="1" dirty="0">
                <a:solidFill>
                  <a:srgbClr val="7030A0"/>
                </a:solidFill>
              </a:rPr>
              <a:t>činnost </a:t>
            </a:r>
            <a:r>
              <a:rPr lang="cs-CZ" altLang="cs-CZ" sz="1800" dirty="0"/>
              <a:t>usilující o </a:t>
            </a:r>
            <a:r>
              <a:rPr lang="cs-CZ" altLang="cs-CZ" sz="1800" b="1" dirty="0"/>
              <a:t>zajištění souladu </a:t>
            </a:r>
            <a:r>
              <a:rPr lang="cs-CZ" altLang="cs-CZ" sz="1800" dirty="0"/>
              <a:t>mezi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požadovaným stavem </a:t>
            </a:r>
            <a:r>
              <a:rPr lang="cs-CZ" altLang="cs-CZ" sz="1800" dirty="0"/>
              <a:t>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skutečností </a:t>
            </a:r>
          </a:p>
          <a:p>
            <a:pPr eaLnBrk="1" hangingPunct="1"/>
            <a:r>
              <a:rPr lang="cs-CZ" altLang="cs-CZ" sz="1800" dirty="0"/>
              <a:t>integrální součást řídící činnosti</a:t>
            </a:r>
          </a:p>
          <a:p>
            <a:pPr eaLnBrk="1" hangingPunct="1"/>
            <a:r>
              <a:rPr lang="cs-CZ" altLang="cs-CZ" sz="1800" dirty="0"/>
              <a:t>dvě obecné roviny</a:t>
            </a:r>
          </a:p>
          <a:p>
            <a:pPr lvl="1" eaLnBrk="1" hangingPunct="1"/>
            <a:r>
              <a:rPr lang="cs-CZ" altLang="cs-CZ" sz="1800" dirty="0"/>
              <a:t>VS kontrolu </a:t>
            </a:r>
            <a:r>
              <a:rPr lang="cs-CZ" altLang="cs-CZ" sz="1800" i="1" dirty="0">
                <a:solidFill>
                  <a:srgbClr val="00B050"/>
                </a:solidFill>
              </a:rPr>
              <a:t>provádí</a:t>
            </a:r>
            <a:r>
              <a:rPr lang="cs-CZ" altLang="cs-CZ" sz="1800" b="1" dirty="0"/>
              <a:t> </a:t>
            </a:r>
            <a:r>
              <a:rPr lang="cs-CZ" altLang="cs-CZ" sz="1800" dirty="0"/>
              <a:t>(tzv. správní kontrola)                                                 </a:t>
            </a:r>
          </a:p>
          <a:p>
            <a:pPr lvl="1" eaLnBrk="1" hangingPunct="1"/>
            <a:r>
              <a:rPr lang="cs-CZ" altLang="cs-CZ" sz="1800" dirty="0"/>
              <a:t>VS je </a:t>
            </a:r>
            <a:r>
              <a:rPr lang="cs-CZ" altLang="cs-CZ" sz="1800" i="1" dirty="0">
                <a:solidFill>
                  <a:srgbClr val="00B050"/>
                </a:solidFill>
              </a:rPr>
              <a:t>objektem</a:t>
            </a:r>
            <a:r>
              <a:rPr lang="cs-CZ" altLang="cs-CZ" sz="1800" i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kontroly (kontrola VS)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funkce kontroly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poznání a zjišťovací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porovnávací či hodnotící                    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nápravná 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(dále např. výchovná či motivační)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7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AF5185-8D60-4FCC-8ACF-CFA129D7C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2862" y="2479429"/>
            <a:ext cx="609600" cy="366859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A6098F-2B0E-4C29-A035-8DF3C9236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354" y="2526323"/>
            <a:ext cx="550985" cy="319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Kontrola veřejné správy obecně </a:t>
            </a:r>
            <a:r>
              <a:rPr lang="cs-CZ" altLang="cs-CZ" dirty="0">
                <a:solidFill>
                  <a:srgbClr val="0070C0"/>
                </a:solidFill>
              </a:rPr>
              <a:t>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možná členění kontroly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„vztahu“ </a:t>
            </a:r>
            <a:r>
              <a:rPr lang="cs-CZ" altLang="cs-CZ" sz="1800" dirty="0"/>
              <a:t>kontrolního orgánu (či subjektu) k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vnitřní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vnější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„fází“ </a:t>
            </a:r>
            <a:r>
              <a:rPr lang="cs-CZ" altLang="cs-CZ" sz="1800" dirty="0"/>
              <a:t>kontroly (časově)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předběžná (preventivní)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průběžná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následná</a:t>
            </a:r>
          </a:p>
          <a:p>
            <a:pPr eaLnBrk="1" hangingPunct="1"/>
            <a:r>
              <a:rPr lang="cs-CZ" altLang="cs-CZ" sz="1800" dirty="0"/>
              <a:t>z pohledu kontrolovaných </a:t>
            </a:r>
            <a:r>
              <a:rPr lang="cs-CZ" altLang="cs-CZ" sz="1800" b="1" dirty="0"/>
              <a:t>hledisek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zákonnosti </a:t>
            </a:r>
            <a:r>
              <a:rPr lang="cs-CZ" altLang="cs-CZ" sz="1800" dirty="0">
                <a:solidFill>
                  <a:srgbClr val="00287D"/>
                </a:solidFill>
              </a:rPr>
              <a:t>(v širším smyslu)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účelnosti, hospodárnosti a efektivnosti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případně jiná hlediska či kombinace…</a:t>
            </a:r>
          </a:p>
          <a:p>
            <a:pPr lvl="1" eaLnBrk="1" hangingPunct="1"/>
            <a:endParaRPr lang="cs-CZ" altLang="cs-CZ" sz="1800" dirty="0"/>
          </a:p>
          <a:p>
            <a:pPr eaLnBrk="1" hangingPunct="1">
              <a:buNone/>
            </a:pP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A40388-2370-4C32-92F9-08E2CAA0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12219" y="2737338"/>
            <a:ext cx="255490" cy="52656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15B4A0-C586-4591-AE4E-A87C12148C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2028" y="3658013"/>
            <a:ext cx="514141" cy="35280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7D6CA2-617A-495D-82A0-99588A8CC2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8559" y="3987619"/>
            <a:ext cx="514141" cy="34010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1EBBB4-0D1A-4832-A924-3CF4607796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8559" y="4340424"/>
            <a:ext cx="514141" cy="340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126861"/>
            <a:ext cx="8086725" cy="647700"/>
          </a:xfrm>
        </p:spPr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Kontrola veřejné správy obecně </a:t>
            </a:r>
            <a:r>
              <a:rPr lang="cs-CZ" altLang="cs-CZ" dirty="0">
                <a:solidFill>
                  <a:srgbClr val="0070C0"/>
                </a:solidFill>
              </a:rPr>
              <a:t>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obecně je </a:t>
            </a:r>
            <a:r>
              <a:rPr lang="cs-CZ" altLang="cs-CZ" sz="1800" b="1" dirty="0">
                <a:solidFill>
                  <a:srgbClr val="00287D"/>
                </a:solidFill>
              </a:rPr>
              <a:t>kontrola</a:t>
            </a:r>
            <a:r>
              <a:rPr lang="cs-CZ" altLang="cs-CZ" sz="1800" dirty="0"/>
              <a:t> mnohovýznamový pojem, což souvisí i s určitou            </a:t>
            </a:r>
            <a:r>
              <a:rPr lang="cs-CZ" altLang="cs-CZ" sz="1800" b="1" dirty="0"/>
              <a:t>terminologickou „nejednoznačností“</a:t>
            </a:r>
          </a:p>
          <a:p>
            <a:pPr eaLnBrk="1" hangingPunct="1"/>
            <a:r>
              <a:rPr lang="cs-CZ" altLang="cs-CZ" sz="1800" dirty="0"/>
              <a:t>obdobné pojmy: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dohled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dozor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inspekce…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možné </a:t>
            </a:r>
            <a:r>
              <a:rPr lang="cs-CZ" sz="1800" dirty="0">
                <a:solidFill>
                  <a:srgbClr val="00B050"/>
                </a:solidFill>
              </a:rPr>
              <a:t>odlišnosti kontroly a dozoru</a:t>
            </a:r>
            <a:r>
              <a:rPr lang="cs-CZ" sz="1800" dirty="0"/>
              <a:t>, </a:t>
            </a:r>
            <a:r>
              <a:rPr lang="cs-CZ" sz="1800" i="1" dirty="0" err="1"/>
              <a:t>zpr</a:t>
            </a:r>
            <a:r>
              <a:rPr lang="cs-CZ" sz="1800" i="1" dirty="0"/>
              <a:t>.</a:t>
            </a:r>
          </a:p>
          <a:p>
            <a:pPr lvl="1" eaLnBrk="1" hangingPunct="1"/>
            <a:r>
              <a:rPr lang="cs-CZ" sz="1800" dirty="0"/>
              <a:t>u kontroly nelze (přímo, bezprostředně) zjednat nápravu </a:t>
            </a:r>
          </a:p>
          <a:p>
            <a:pPr lvl="1" eaLnBrk="1" hangingPunct="1"/>
            <a:r>
              <a:rPr lang="cs-CZ" sz="1800" dirty="0"/>
              <a:t>u kontroly se uplatní širší hlediska než u dozoru…</a:t>
            </a:r>
          </a:p>
          <a:p>
            <a:pPr marL="0" indent="0" eaLnBrk="1" hangingPunct="1">
              <a:buNone/>
            </a:pPr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BM505Zk Základy správní vědy - Kontrola veřejné správy </a:t>
            </a:r>
            <a:endParaRPr lang="cs-CZ" altLang="cs-CZ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3A36B1-19EB-42EA-98A5-D374E46A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7722" y="3113313"/>
            <a:ext cx="397816" cy="554001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DCC19C-0245-47E0-9CC5-C9D4DFBD8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7488" y="4649455"/>
            <a:ext cx="335620" cy="56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w_sablona_cz (1)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 (1)</Template>
  <TotalTime>90</TotalTime>
  <Words>1925</Words>
  <Application>Microsoft Office PowerPoint</Application>
  <PresentationFormat>Předvádění na obrazovce (4:3)</PresentationFormat>
  <Paragraphs>281</Paragraphs>
  <Slides>23</Slides>
  <Notes>0</Notes>
  <HiddenSlides>0</HiddenSlides>
  <MMClips>39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Tahoma</vt:lpstr>
      <vt:lpstr>Times New Roman</vt:lpstr>
      <vt:lpstr>Wingdings</vt:lpstr>
      <vt:lpstr>law_sablona_cz (1)</vt:lpstr>
      <vt:lpstr>Kontrola veřejné správy  Struktura kontroly veřejné správy  Formy kontroly veřejné správy  Pojem hodnocení (evaluace) VS  BM505Zk Základy správní vědy  5. přednáška 22. 11. 2024      Petr Havlan </vt:lpstr>
      <vt:lpstr>Osnova přednášky a její cíl</vt:lpstr>
      <vt:lpstr>Osnova přednášky a její cíl</vt:lpstr>
      <vt:lpstr> Kontrola veřejné správy obecně - východiska</vt:lpstr>
      <vt:lpstr> Kontrola veřejné správy obecně - záruky zákonnosti</vt:lpstr>
      <vt:lpstr>Kontrola veřejné správy obecně - záruky zákonnosti</vt:lpstr>
      <vt:lpstr>Kontrola veřejné správy obecně - charakteristika</vt:lpstr>
      <vt:lpstr>Kontrola veřejné správy obecně - charakteristika</vt:lpstr>
      <vt:lpstr>Kontrola veřejné správy obecně - charakteristika</vt:lpstr>
      <vt:lpstr>Struktura a formy kontroly veřejné správy </vt:lpstr>
      <vt:lpstr>Struktura a formy kontroly veřejné správy - vnitřní kontrola </vt:lpstr>
      <vt:lpstr>Struktura a formy kontroly veřejné správy - vnější kontrola</vt:lpstr>
      <vt:lpstr>Kontrola zastupitelskými orgány</vt:lpstr>
      <vt:lpstr> Majetková a účetní kontrola (kontrola vykonávaná NKÚ)</vt:lpstr>
      <vt:lpstr>Soudní kontrola</vt:lpstr>
      <vt:lpstr>Soudní kontrola  (správní soudnictví)</vt:lpstr>
      <vt:lpstr>Soudní kontrola   (civilní soudnictví)</vt:lpstr>
      <vt:lpstr> Kontrola veřejným ochráncem práv</vt:lpstr>
      <vt:lpstr> Kontrola veřejným ochráncem práv</vt:lpstr>
      <vt:lpstr>Kontrola občany  (právo na informace)</vt:lpstr>
      <vt:lpstr>Kontrola občany  (petice a stížnosti)</vt:lpstr>
      <vt:lpstr>Hodnocení (evaluace) veřejné správy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Určení nezákonnosti zásahu v kontextu odpovědnosti za újmu při výkonu veřejné moci  Mgr. Tomáš Svoboda</dc:title>
  <dc:creator>Admin</dc:creator>
  <cp:lastModifiedBy>Petr Havlan</cp:lastModifiedBy>
  <cp:revision>451</cp:revision>
  <cp:lastPrinted>1601-01-01T00:00:00Z</cp:lastPrinted>
  <dcterms:created xsi:type="dcterms:W3CDTF">2016-03-09T14:49:29Z</dcterms:created>
  <dcterms:modified xsi:type="dcterms:W3CDTF">2024-11-20T10:39:59Z</dcterms:modified>
</cp:coreProperties>
</file>