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5"/>
  </p:notesMasterIdLst>
  <p:handoutMasterIdLst>
    <p:handoutMasterId r:id="rId16"/>
  </p:handoutMasterIdLst>
  <p:sldIdLst>
    <p:sldId id="256" r:id="rId2"/>
    <p:sldId id="286" r:id="rId3"/>
    <p:sldId id="257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5" r:id="rId13"/>
    <p:sldId id="275" r:id="rId14"/>
  </p:sldIdLst>
  <p:sldSz cx="12192000" cy="6858000"/>
  <p:notesSz cx="6797675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63" d="100"/>
          <a:sy n="163" d="100"/>
        </p:scale>
        <p:origin x="312" y="138"/>
      </p:cViewPr>
      <p:guideLst>
        <p:guide orient="horz" pos="1120"/>
        <p:guide orient="horz" pos="1272"/>
        <p:guide orient="horz" pos="715"/>
        <p:guide orient="horz" pos="3861"/>
        <p:guide orient="horz" pos="3952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1599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BM505Zk Základy správní vědy - Reformy veřejné správy 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BM505Zk Základy správní vědy - Reformy veřejné správy 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BM505Zk Základy správní vědy - Reformy veřejné správy 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BM505Zk Základy správní vědy - Reformy veřejné správy 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BM505Zk Základy správní vědy - Reformy veřejné správy 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BM505Zk Základy správní vědy - Reformy veřejné správy 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BM505Zk Základy správní vědy - Reformy veřejné správy 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4a"/><Relationship Id="rId13" Type="http://schemas.openxmlformats.org/officeDocument/2006/relationships/slideLayout" Target="../slideLayouts/slideLayout2.xml"/><Relationship Id="rId3" Type="http://schemas.microsoft.com/office/2007/relationships/media" Target="../media/media21.m4a"/><Relationship Id="rId7" Type="http://schemas.microsoft.com/office/2007/relationships/media" Target="../media/media23.m4a"/><Relationship Id="rId12" Type="http://schemas.openxmlformats.org/officeDocument/2006/relationships/audio" Target="../media/media25.m4a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11" Type="http://schemas.microsoft.com/office/2007/relationships/media" Target="../media/media25.m4a"/><Relationship Id="rId5" Type="http://schemas.microsoft.com/office/2007/relationships/media" Target="../media/media22.m4a"/><Relationship Id="rId15" Type="http://schemas.openxmlformats.org/officeDocument/2006/relationships/image" Target="../media/image5.png"/><Relationship Id="rId10" Type="http://schemas.openxmlformats.org/officeDocument/2006/relationships/audio" Target="../media/media24.m4a"/><Relationship Id="rId4" Type="http://schemas.openxmlformats.org/officeDocument/2006/relationships/audio" Target="../media/media21.m4a"/><Relationship Id="rId9" Type="http://schemas.microsoft.com/office/2007/relationships/media" Target="../media/media24.m4a"/><Relationship Id="rId14" Type="http://schemas.openxmlformats.org/officeDocument/2006/relationships/hyperlink" Target="https://www.google.com/url?sa=t&amp;rct=j&amp;q=&amp;esrc=s&amp;source=web&amp;cd=&amp;ved=2ahUKEwiW773Qw4SCAxUX_bsIHZrMDDYQFnoECBAQAQ&amp;url=https%3A%2F%2Fwww.zakonyprolidi.cz%2Fcs%2F2020-51&amp;usg=AOvVaw3Sprd9j_9oBtxNBc0zsqsK&amp;opi=8997844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microsoft.com/office/2007/relationships/media" Target="../media/media11.m4a"/><Relationship Id="rId18" Type="http://schemas.openxmlformats.org/officeDocument/2006/relationships/image" Target="../media/image5.png"/><Relationship Id="rId3" Type="http://schemas.microsoft.com/office/2007/relationships/media" Target="../media/media6.m4a"/><Relationship Id="rId7" Type="http://schemas.microsoft.com/office/2007/relationships/media" Target="../media/media8.m4a"/><Relationship Id="rId12" Type="http://schemas.openxmlformats.org/officeDocument/2006/relationships/audio" Target="../media/media10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6" Type="http://schemas.openxmlformats.org/officeDocument/2006/relationships/audio" Target="../media/media12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microsoft.com/office/2007/relationships/media" Target="../media/media10.m4a"/><Relationship Id="rId5" Type="http://schemas.microsoft.com/office/2007/relationships/media" Target="../media/media7.m4a"/><Relationship Id="rId15" Type="http://schemas.microsoft.com/office/2007/relationships/media" Target="../media/media12.m4a"/><Relationship Id="rId10" Type="http://schemas.openxmlformats.org/officeDocument/2006/relationships/audio" Target="../media/media9.m4a"/><Relationship Id="rId4" Type="http://schemas.openxmlformats.org/officeDocument/2006/relationships/audio" Target="../media/media6.m4a"/><Relationship Id="rId9" Type="http://schemas.microsoft.com/office/2007/relationships/media" Target="../media/media9.m4a"/><Relationship Id="rId14" Type="http://schemas.openxmlformats.org/officeDocument/2006/relationships/audio" Target="../media/media11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5200" y="2317214"/>
            <a:ext cx="11361600" cy="3639205"/>
          </a:xfrm>
        </p:spPr>
        <p:txBody>
          <a:bodyPr>
            <a:normAutofit/>
          </a:bodyPr>
          <a:lstStyle/>
          <a:p>
            <a:pPr algn="ctr"/>
            <a:r>
              <a:rPr lang="cs-CZ" sz="3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Reformy veřejné správy</a:t>
            </a:r>
            <a:br>
              <a:rPr lang="cs-CZ" sz="3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 veřejné správy v ČR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540000" y="4005565"/>
            <a:ext cx="11361600" cy="1523564"/>
          </a:xfrm>
        </p:spPr>
        <p:txBody>
          <a:bodyPr/>
          <a:lstStyle/>
          <a:p>
            <a:pPr algn="ctr"/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BM505Zk Základy správní vědy</a:t>
            </a:r>
          </a:p>
          <a:p>
            <a:pPr algn="ctr"/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dirty="0"/>
              <a:t>6. přednáška 22. 11. </a:t>
            </a:r>
            <a:r>
              <a:rPr lang="cs-CZ" b="1"/>
              <a:t>2024</a:t>
            </a:r>
            <a:br>
              <a:rPr lang="cs-CZ" b="1" dirty="0"/>
            </a:br>
            <a:endParaRPr lang="cs-CZ" b="1" dirty="0"/>
          </a:p>
          <a:p>
            <a:pPr algn="ctr"/>
            <a:r>
              <a:rPr lang="cs-CZ" sz="1800" dirty="0"/>
              <a:t>Petr </a:t>
            </a:r>
            <a:r>
              <a:rPr lang="cs-CZ" sz="1800" dirty="0" err="1"/>
              <a:t>Havlan</a:t>
            </a:r>
            <a:endParaRPr lang="cs-CZ" sz="1800" dirty="0"/>
          </a:p>
          <a:p>
            <a:pPr algn="ctr"/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FDF945-A4F3-45B6-FA02-646CB145D1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910C3C-D718-41E4-B234-36F40416B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2E2755-CFE8-410D-8CE1-F54C6962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Reforma veřejné správy v ČR 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b="1" dirty="0">
                <a:solidFill>
                  <a:srgbClr val="0070C0"/>
                </a:solidFill>
              </a:rPr>
              <a:t>vývoj po roce 1990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B6DA344-3115-4519-820E-EBD033E16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72000" indent="0">
              <a:buNone/>
            </a:pPr>
            <a:r>
              <a:rPr lang="cs-CZ" b="1" dirty="0"/>
              <a:t>koncepce reformy veřejné správy z r. 1998</a:t>
            </a:r>
            <a:r>
              <a:rPr lang="cs-CZ" dirty="0"/>
              <a:t> </a:t>
            </a:r>
          </a:p>
          <a:p>
            <a:pPr marL="72000" indent="0">
              <a:buNone/>
            </a:pPr>
            <a:r>
              <a:rPr lang="cs-CZ" dirty="0"/>
              <a:t>   obsahovala </a:t>
            </a:r>
            <a:r>
              <a:rPr lang="cs-CZ" sz="2400" dirty="0"/>
              <a:t>zejm.</a:t>
            </a:r>
            <a:r>
              <a:rPr lang="cs-CZ" dirty="0"/>
              <a:t> tyto cíle: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modernizaci ústřední státní správy a jejího výkonu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reformu územní veřejné správy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zvýšení kvality výkonu celé veřejné správy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zabezpečení podmínek pro aplikaci norem komunitárního práva na administrativní úrovni jako základního předpokladu pro členství v EU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/>
              <a:t>implementaci opatření v souvislosti s požadavky na moderní výkon veřejné správy obsažené ve Zprávě Evropské unie z roku 1997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sz="2100" dirty="0"/>
              <a:t>bylo také mj. doporučeno přijetí právní úpravy státní služby a zajištění koordinace činností</a:t>
            </a:r>
          </a:p>
          <a:p>
            <a:pPr marL="72000" indent="0">
              <a:buNone/>
            </a:pPr>
            <a:r>
              <a:rPr lang="cs-CZ" sz="2100" dirty="0"/>
              <a:t>      veřejné správy horizontálním způsobem na všech úrovních jejich výkonu 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A3082F-21B0-436B-BB70-673674956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6051" y="1842721"/>
            <a:ext cx="539426" cy="353158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3AFE7A-48DC-F264-5E05-063C992156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126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F2BE7E-9537-4DD0-B678-0E23C4158B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496E7E-1FF5-48A2-9EA2-F96BA8159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42" y="720000"/>
            <a:ext cx="10644258" cy="451576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Reforma územní veřejné správy v ČR 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dirty="0">
                <a:solidFill>
                  <a:srgbClr val="0070C0"/>
                </a:solidFill>
              </a:rPr>
              <a:t>vývoj po roce 2000 </a:t>
            </a:r>
            <a:r>
              <a:rPr lang="cs-CZ" sz="2600" dirty="0">
                <a:solidFill>
                  <a:srgbClr val="0070C0"/>
                </a:solidFill>
              </a:rPr>
              <a:t>(krajská úroveň)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E7AB5F8-D54C-4FBA-972F-AB7032F53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036" y="1743277"/>
            <a:ext cx="10753200" cy="4139998"/>
          </a:xfrm>
        </p:spPr>
        <p:txBody>
          <a:bodyPr>
            <a:normAutofit fontScale="25000" lnSpcReduction="20000"/>
          </a:bodyPr>
          <a:lstStyle/>
          <a:p>
            <a:pPr marL="72000" indent="0">
              <a:buNone/>
            </a:pPr>
            <a:r>
              <a:rPr lang="cs-CZ" sz="7200" b="1" dirty="0"/>
              <a:t>I. fáze reformy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7200" dirty="0"/>
              <a:t> proběhla ve znamení principů decentralizace, dekoncentrace a subsidiarity a zachování určitých funkcí státu</a:t>
            </a:r>
          </a:p>
          <a:p>
            <a:pPr marL="72000" indent="0">
              <a:buNone/>
            </a:pPr>
            <a:endParaRPr lang="cs-CZ" sz="72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7200" dirty="0"/>
              <a:t> území nově vzniklých (samosprávných) krajů se liší od území (</a:t>
            </a:r>
            <a:r>
              <a:rPr lang="cs-CZ" sz="7200" dirty="0" err="1"/>
              <a:t>státosprávních</a:t>
            </a:r>
            <a:r>
              <a:rPr lang="cs-CZ" sz="7200" dirty="0"/>
              <a:t>) krajů </a:t>
            </a:r>
            <a:br>
              <a:rPr lang="cs-CZ" sz="7200" dirty="0"/>
            </a:br>
            <a:r>
              <a:rPr lang="cs-CZ" sz="7200" dirty="0"/>
              <a:t> </a:t>
            </a:r>
            <a:r>
              <a:rPr lang="cs-CZ" sz="6400" dirty="0"/>
              <a:t>(viz zák. č. 36/1960 Sb.; srov. ale i nyní platný </a:t>
            </a:r>
            <a:r>
              <a:rPr lang="cs-CZ" sz="6000" dirty="0"/>
              <a:t>(a účinný)  </a:t>
            </a:r>
            <a:r>
              <a:rPr lang="cs-CZ" sz="6400" dirty="0"/>
              <a:t>zák. č. 51/2020 Sb. o územně správním členění státu     )</a:t>
            </a:r>
            <a:r>
              <a:rPr lang="cs-CZ" sz="6400" b="0" i="0" u="sng" strike="noStrike" dirty="0">
                <a:solidFill>
                  <a:srgbClr val="1A0DAB"/>
                </a:solidFill>
                <a:effectLst/>
                <a:latin typeface="Google Sans"/>
                <a:hlinkClick r:id="rId14"/>
              </a:rPr>
              <a:t> </a:t>
            </a:r>
          </a:p>
          <a:p>
            <a:pPr marL="72000" indent="0">
              <a:buNone/>
            </a:pPr>
            <a:r>
              <a:rPr lang="cs-CZ" sz="7200" dirty="0"/>
              <a:t> </a:t>
            </a:r>
          </a:p>
          <a:p>
            <a:pPr marL="72000" indent="0">
              <a:buNone/>
            </a:pPr>
            <a:endParaRPr lang="cs-CZ" sz="72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7200" dirty="0"/>
              <a:t> vlastní činnost začala vykonávat krajská zastupitelstva a další krajské orgány (vč. krajských úřadů) </a:t>
            </a:r>
            <a:br>
              <a:rPr lang="cs-CZ" sz="7200" dirty="0"/>
            </a:br>
            <a:r>
              <a:rPr lang="cs-CZ" sz="7200" dirty="0"/>
              <a:t> od 1. 1. 2001 </a:t>
            </a:r>
          </a:p>
          <a:p>
            <a:pPr marL="72000" indent="0" algn="just">
              <a:buNone/>
            </a:pPr>
            <a:endParaRPr lang="cs-CZ" sz="7200" dirty="0"/>
          </a:p>
          <a:p>
            <a:pPr marL="72000" indent="0" algn="just">
              <a:buNone/>
            </a:pPr>
            <a:r>
              <a:rPr lang="cs-CZ" sz="3500" dirty="0"/>
              <a:t> </a:t>
            </a:r>
            <a:r>
              <a:rPr lang="cs-CZ" dirty="0"/>
              <a:t>  </a:t>
            </a:r>
          </a:p>
          <a:p>
            <a:pPr marL="72000" indent="0" algn="just">
              <a:buNone/>
            </a:pPr>
            <a:endParaRPr lang="cs-CZ" dirty="0"/>
          </a:p>
          <a:p>
            <a:pPr marL="72000" indent="0" algn="just">
              <a:buNone/>
            </a:pPr>
            <a:endParaRPr lang="cs-CZ" sz="3500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EAAB08-6B33-447A-B14F-0781F904A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93698" y="3594460"/>
            <a:ext cx="429357" cy="29376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7D3410-13ED-4717-B85D-1C5A05F090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23055" y="3631450"/>
            <a:ext cx="429357" cy="256778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DA4695-1AE5-4912-B047-2097A3BCCD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4481" y="4989773"/>
            <a:ext cx="474228" cy="320781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405B7C-6407-4605-92EE-2ED2808602D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95600" y="4989773"/>
            <a:ext cx="470792" cy="34715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DC62E3-15C1-4899-A439-0159FB5FAC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13283" y="5016950"/>
            <a:ext cx="470793" cy="319981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44D544-6E7B-70BC-9957-193F41080E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6A0FE7-AEEC-4F88-F0BD-B5B787F1070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08324" y="3586814"/>
            <a:ext cx="350198" cy="3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9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9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1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1761C6-F827-45DE-877A-6BD5D59279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E8AE1B-4D41-4799-B29B-FCFA53D5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681900"/>
            <a:ext cx="10753200" cy="451576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Reforma územní veřejné správy v ČR 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dirty="0">
                <a:solidFill>
                  <a:srgbClr val="0070C0"/>
                </a:solidFill>
              </a:rPr>
              <a:t>vývoj po roce 2000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1221C82-F0C9-48CD-A8BD-BB01D2EA2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2600" cy="4139998"/>
          </a:xfrm>
        </p:spPr>
        <p:txBody>
          <a:bodyPr>
            <a:normAutofit fontScale="55000" lnSpcReduction="20000"/>
          </a:bodyPr>
          <a:lstStyle/>
          <a:p>
            <a:pPr marL="72000" marR="1220" indent="0" algn="just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72000" marR="1220" indent="0">
              <a:buNone/>
            </a:pPr>
            <a:r>
              <a:rPr lang="cs-CZ" sz="3300" b="1" i="0" u="none" strike="noStrike" baseline="0" dirty="0">
                <a:solidFill>
                  <a:srgbClr val="000000"/>
                </a:solidFill>
              </a:rPr>
              <a:t>II. fáze reformy</a:t>
            </a:r>
          </a:p>
          <a:p>
            <a:pPr marR="1220">
              <a:buFont typeface="Wingdings" panose="05000000000000000000" pitchFamily="2" charset="2"/>
              <a:buChar char="q"/>
            </a:pPr>
            <a:r>
              <a:rPr lang="cs-CZ" sz="2600" dirty="0"/>
              <a:t>dne 31. 12. 2002 ukončilo svoji činnost 73 okresních úřadů a jejich působnost byla přenesena převážně na 205 obcí s rozšířenou působností, a to s cílem přiblížit státní správu občanům; menší část kompetencí zaniklých okresních úřadů pak byla s účinností </a:t>
            </a:r>
            <a:br>
              <a:rPr lang="cs-CZ" sz="2600" dirty="0"/>
            </a:br>
            <a:r>
              <a:rPr lang="cs-CZ" sz="2600" dirty="0"/>
              <a:t>od 1. 1. 2003 přenesena na krajské úřady a na další správní úřady</a:t>
            </a:r>
          </a:p>
          <a:p>
            <a:pPr marR="1220">
              <a:buFontTx/>
              <a:buChar char="-"/>
            </a:pPr>
            <a:endParaRPr lang="cs-CZ" sz="2200" b="0" i="0" u="none" strike="noStrike" baseline="0" dirty="0">
              <a:solidFill>
                <a:srgbClr val="000000"/>
              </a:solidFill>
            </a:endParaRPr>
          </a:p>
          <a:p>
            <a:pPr marR="20">
              <a:buFont typeface="Wingdings" panose="05000000000000000000" pitchFamily="2" charset="2"/>
              <a:buChar char="q"/>
            </a:pPr>
            <a:r>
              <a:rPr lang="cs-CZ" sz="2500" dirty="0">
                <a:solidFill>
                  <a:srgbClr val="000000"/>
                </a:solidFill>
              </a:rPr>
              <a:t>došlo k </a:t>
            </a:r>
            <a:r>
              <a:rPr lang="cs-CZ" sz="2500" b="0" i="0" u="none" strike="noStrike" baseline="0" dirty="0">
                <a:solidFill>
                  <a:srgbClr val="000000"/>
                </a:solidFill>
              </a:rPr>
              <a:t>rozvinutí decentralizačních a  dekoncentračních procesů, a to  zejm. přesunutím kompetencí,  které byly dosud vykonávány orgány státní správy (tj. především okresními  úřady), na samosprávu (a to jak do samostatné, tak zejm. do přenesené působnosti) </a:t>
            </a:r>
          </a:p>
          <a:p>
            <a:pPr marL="72000" marR="20" indent="0">
              <a:buNone/>
            </a:pPr>
            <a:r>
              <a:rPr lang="cs-CZ" sz="2500" b="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R="20">
              <a:buFont typeface="Wingdings" panose="05000000000000000000" pitchFamily="2" charset="2"/>
              <a:buChar char="q"/>
            </a:pPr>
            <a:r>
              <a:rPr lang="cs-CZ" sz="2500" b="0" i="0" u="none" strike="noStrike" baseline="0" dirty="0">
                <a:solidFill>
                  <a:srgbClr val="000000"/>
                </a:solidFill>
              </a:rPr>
              <a:t>pro přenos působností byla rozhodující následující kritéria: 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dostupnost pro občany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počet obyvatel správního obvodu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prvoinstanční rozhodování na co nejnižší možné úrovni veřejné správy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četnost vydaných prvoinstančních rozhodnutí na jednotlivých úsecích státní správy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efektivnost, kvalita a hospodárnost výkonu veřejné správy na příslušném stupni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náročnost přenášených působností na kvalifikovanost zaměstnanců úřadů </a:t>
            </a: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CD4ECC-9471-4B43-B7C1-0D757904B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0584" y="2819399"/>
            <a:ext cx="485577" cy="326274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3227F9-1CC2-4E4A-9E0F-18464FE1AC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9711" y="3613085"/>
            <a:ext cx="488536" cy="297832"/>
          </a:xfrm>
          <a:prstGeom prst="rect">
            <a:avLst/>
          </a:prstGeom>
        </p:spPr>
      </p:pic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7D5BBB73-1DEB-6984-C212-387782A3CB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053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Prameny ke studiu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Skulová, S. a kol. </a:t>
            </a:r>
            <a:r>
              <a:rPr lang="cs-CZ" altLang="cs-CZ" sz="1800" b="1" i="1" dirty="0"/>
              <a:t>Základy správní vědy</a:t>
            </a:r>
            <a:r>
              <a:rPr lang="cs-CZ" altLang="cs-CZ" sz="1800" i="1" dirty="0"/>
              <a:t>. 3</a:t>
            </a:r>
            <a:r>
              <a:rPr lang="cs-CZ" altLang="cs-CZ" sz="1800" dirty="0"/>
              <a:t>. vyd. Brno: Masarykova univerzita, 2023, s. 239-252</a:t>
            </a:r>
            <a:endParaRPr lang="cs-CZ" altLang="cs-CZ" sz="18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/>
              <a:t>Rys, R.: </a:t>
            </a:r>
            <a:r>
              <a:rPr lang="cs-CZ" sz="1800" b="1" dirty="0"/>
              <a:t>Správní věda, nauka o správních reformách a teorie re</a:t>
            </a:r>
            <a:r>
              <a:rPr lang="cs-CZ" sz="1800" b="1" i="1" dirty="0"/>
              <a:t>forem.</a:t>
            </a:r>
            <a:r>
              <a:rPr lang="cs-CZ" sz="1800" dirty="0"/>
              <a:t> </a:t>
            </a:r>
            <a:r>
              <a:rPr lang="cs-CZ" sz="1800" i="1" dirty="0"/>
              <a:t>Časopis pro právní vědu </a:t>
            </a:r>
            <a:br>
              <a:rPr lang="cs-CZ" sz="1800" i="1" dirty="0"/>
            </a:br>
            <a:r>
              <a:rPr lang="cs-CZ" sz="1800" i="1" dirty="0"/>
              <a:t>a praxi</a:t>
            </a:r>
            <a:r>
              <a:rPr lang="cs-CZ" sz="1800" dirty="0"/>
              <a:t> č. 2/2010</a:t>
            </a:r>
            <a:endParaRPr lang="cs-CZ" altLang="cs-CZ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1800" dirty="0"/>
              <a:t>Baroš, L. a kol.: </a:t>
            </a:r>
            <a:r>
              <a:rPr lang="cs-CZ" sz="1800" b="1" i="1" dirty="0"/>
              <a:t>Reforma veřejné správy v České republice.</a:t>
            </a:r>
            <a:r>
              <a:rPr lang="cs-CZ" sz="1800" dirty="0"/>
              <a:t> Ministerstvo vnitra ČR, Praha 2003</a:t>
            </a:r>
          </a:p>
          <a:p>
            <a:pPr marL="72000" indent="0" eaLnBrk="1" hangingPunct="1">
              <a:buNone/>
            </a:pPr>
            <a:endParaRPr lang="cs-CZ" altLang="cs-CZ" sz="2800" dirty="0"/>
          </a:p>
          <a:p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470F55-F700-2FFB-55F1-6A8D3FA646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8086D2-32C6-4899-884E-947E329D40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17418F-9EF1-49B6-A39B-12DDA26B2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BAD81D3-076D-4F97-B950-6DBB5C7FD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Osnova přednášky a její cíl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836762-A543-4129-B354-ACC378E3A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1800" b="1" i="1" dirty="0">
                <a:solidFill>
                  <a:srgbClr val="7030A0"/>
                </a:solidFill>
              </a:rPr>
              <a:t>Reformy veřejné správy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1800" i="1" dirty="0">
                <a:solidFill>
                  <a:srgbClr val="7030A0"/>
                </a:solidFill>
              </a:rPr>
              <a:t>pojem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1800" i="1" dirty="0">
                <a:solidFill>
                  <a:srgbClr val="7030A0"/>
                </a:solidFill>
              </a:rPr>
              <a:t>č</a:t>
            </a:r>
            <a:r>
              <a:rPr lang="cs-CZ" sz="1800" i="1" dirty="0">
                <a:solidFill>
                  <a:srgbClr val="7030A0"/>
                </a:solidFill>
              </a:rPr>
              <a:t>asové a věcné aspekty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sz="1800" i="1" dirty="0">
                <a:solidFill>
                  <a:srgbClr val="7030A0"/>
                </a:solidFill>
              </a:rPr>
              <a:t>znaky (rysy) a témata </a:t>
            </a:r>
            <a:endParaRPr lang="cs-CZ" altLang="cs-CZ" sz="1800" i="1" dirty="0">
              <a:solidFill>
                <a:srgbClr val="7030A0"/>
              </a:solidFill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800" b="1" i="1" dirty="0">
                <a:solidFill>
                  <a:srgbClr val="7030A0"/>
                </a:solidFill>
              </a:rPr>
              <a:t>Reforma veřejné správy v ČR</a:t>
            </a:r>
            <a:r>
              <a:rPr lang="cs-CZ" b="1" i="1" dirty="0">
                <a:solidFill>
                  <a:srgbClr val="7030A0"/>
                </a:solidFill>
              </a:rPr>
              <a:t> </a:t>
            </a:r>
            <a:endParaRPr lang="cs-CZ" altLang="cs-CZ" b="1" i="1" dirty="0">
              <a:solidFill>
                <a:srgbClr val="7030A0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sz="1800" i="1" dirty="0">
                <a:solidFill>
                  <a:srgbClr val="7030A0"/>
                </a:solidFill>
              </a:rPr>
              <a:t>vývoj po roce 1945</a:t>
            </a:r>
            <a:endParaRPr lang="cs-CZ" altLang="cs-CZ" sz="1800" i="1" dirty="0">
              <a:solidFill>
                <a:srgbClr val="7030A0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1800" i="1" dirty="0">
                <a:solidFill>
                  <a:srgbClr val="7030A0"/>
                </a:solidFill>
              </a:rPr>
              <a:t>vývoj po roce 1990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1800" i="1" dirty="0">
                <a:solidFill>
                  <a:srgbClr val="7030A0"/>
                </a:solidFill>
              </a:rPr>
              <a:t>vývoj po roce 2000</a:t>
            </a:r>
            <a:endParaRPr lang="cs-CZ" altLang="cs-CZ" sz="1800" i="1" dirty="0">
              <a:solidFill>
                <a:srgbClr val="7030A0"/>
              </a:solidFill>
            </a:endParaRPr>
          </a:p>
          <a:p>
            <a:pPr lvl="1"/>
            <a:endParaRPr lang="cs-CZ" altLang="cs-CZ" sz="1800" i="1" dirty="0">
              <a:solidFill>
                <a:srgbClr val="7030A0"/>
              </a:solidFill>
            </a:endParaRPr>
          </a:p>
          <a:p>
            <a:pPr lvl="1" eaLnBrk="1" hangingPunct="1"/>
            <a:endParaRPr lang="cs-CZ" altLang="cs-CZ" sz="1800" i="1" dirty="0">
              <a:solidFill>
                <a:srgbClr val="7030A0"/>
              </a:solidFill>
            </a:endParaRPr>
          </a:p>
          <a:p>
            <a:pPr marL="457200" lvl="1" indent="0" eaLnBrk="1" hangingPunct="1">
              <a:buNone/>
            </a:pPr>
            <a:r>
              <a:rPr lang="cs-CZ" sz="1800" b="1" dirty="0"/>
              <a:t>Cíl: </a:t>
            </a:r>
            <a:r>
              <a:rPr lang="cs-CZ" sz="1800" dirty="0"/>
              <a:t>cílem této přednášky je, aby studenti byli s to vymezit, co je to reforma veřejné správy obecně, </a:t>
            </a:r>
            <a:br>
              <a:rPr lang="cs-CZ" sz="1800" dirty="0"/>
            </a:br>
            <a:r>
              <a:rPr lang="cs-CZ" sz="1800" dirty="0"/>
              <a:t>a orientovali se v základních etapách vývoje reformy veřejné správy v ČR.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5972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Reformy veřejné správy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6264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9100DC"/>
                </a:solidFill>
              </a:rPr>
              <a:t>obecně lze </a:t>
            </a:r>
            <a:r>
              <a:rPr lang="cs-CZ" sz="2400" b="1" dirty="0">
                <a:solidFill>
                  <a:srgbClr val="9100DC"/>
                </a:solidFill>
              </a:rPr>
              <a:t>R VS</a:t>
            </a:r>
            <a:r>
              <a:rPr lang="cs-CZ" sz="2400" dirty="0">
                <a:solidFill>
                  <a:srgbClr val="9100DC"/>
                </a:solidFill>
              </a:rPr>
              <a:t> charakterizovat jako zásadní, podstatnou změnu kvality systému veřejné správy </a:t>
            </a:r>
          </a:p>
          <a:p>
            <a:pPr marL="7200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9100DC"/>
                </a:solidFill>
              </a:rPr>
              <a:t>principiálně se </a:t>
            </a:r>
            <a:r>
              <a:rPr lang="cs-CZ" sz="2400" b="1" dirty="0">
                <a:solidFill>
                  <a:srgbClr val="9100DC"/>
                </a:solidFill>
              </a:rPr>
              <a:t>R VS </a:t>
            </a:r>
            <a:r>
              <a:rPr lang="cs-CZ" sz="2400" dirty="0">
                <a:solidFill>
                  <a:srgbClr val="9100DC"/>
                </a:solidFill>
              </a:rPr>
              <a:t>týkají</a:t>
            </a:r>
            <a:r>
              <a:rPr lang="cs-CZ" sz="2400" b="1" dirty="0">
                <a:solidFill>
                  <a:srgbClr val="9100DC"/>
                </a:solidFill>
              </a:rPr>
              <a:t> </a:t>
            </a:r>
            <a:r>
              <a:rPr lang="cs-CZ" sz="2400" dirty="0">
                <a:solidFill>
                  <a:srgbClr val="9100DC"/>
                </a:solidFill>
              </a:rPr>
              <a:t>organizační i funkční stránky veřejné správy, jejích subsystémům, resp. jejích jednotlivých součástí  </a:t>
            </a:r>
          </a:p>
          <a:p>
            <a:pPr marL="72000" indent="0">
              <a:buNone/>
            </a:pPr>
            <a:r>
              <a:rPr lang="cs-CZ" sz="2400" dirty="0">
                <a:solidFill>
                  <a:srgbClr val="9100DC"/>
                </a:solidFill>
              </a:rPr>
              <a:t> 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B154A3-1922-4DB7-9711-8F7B309C6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2107" y="2379053"/>
            <a:ext cx="609600" cy="434485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1A27D7-8D4F-DC37-42C9-57E38EF1FC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D9D347-900B-4E31-88D9-FB1B7711B0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90E363-D716-453B-BB9C-8F4B94C2A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00" y="694600"/>
            <a:ext cx="10753200" cy="451576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Časové a věcné aspekty správních reforem 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0A26EB-D719-49E6-9070-2F969972B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9100DC"/>
                </a:solidFill>
              </a:rPr>
              <a:t>60. a 70. léta </a:t>
            </a:r>
            <a:r>
              <a:rPr lang="cs-CZ" dirty="0"/>
              <a:t>minulého století v západní</a:t>
            </a:r>
            <a:r>
              <a:rPr lang="cs-CZ" dirty="0">
                <a:solidFill>
                  <a:srgbClr val="7030A0"/>
                </a:solidFill>
              </a:rPr>
              <a:t> </a:t>
            </a:r>
            <a:r>
              <a:rPr lang="cs-CZ" dirty="0">
                <a:solidFill>
                  <a:srgbClr val="9100DC"/>
                </a:solidFill>
              </a:rPr>
              <a:t>Evropě</a:t>
            </a:r>
          </a:p>
          <a:p>
            <a:pPr marL="72000" indent="0">
              <a:buNone/>
            </a:pPr>
            <a:r>
              <a:rPr lang="cs-CZ" dirty="0"/>
              <a:t>   - cílem byla vyšší efektivnost </a:t>
            </a:r>
            <a:r>
              <a:rPr lang="cs-CZ" sz="2600" dirty="0"/>
              <a:t>(přes ekonomické limity právního státu; šlo zejm. o kvalitu a rozsah</a:t>
            </a:r>
            <a:br>
              <a:rPr lang="cs-CZ" sz="2600" dirty="0"/>
            </a:br>
            <a:r>
              <a:rPr lang="cs-CZ" sz="2600" dirty="0"/>
              <a:t>         veřejných služeb)</a:t>
            </a:r>
            <a:r>
              <a:rPr lang="cs-CZ" dirty="0"/>
              <a:t>, a </a:t>
            </a:r>
            <a:r>
              <a:rPr lang="cs-CZ" dirty="0" err="1"/>
              <a:t>debyrokratizace</a:t>
            </a:r>
            <a:r>
              <a:rPr lang="cs-CZ" dirty="0"/>
              <a:t> </a:t>
            </a:r>
            <a:r>
              <a:rPr lang="cs-CZ" sz="2600" dirty="0"/>
              <a:t>(a tím zvýšení pružnosti) </a:t>
            </a:r>
            <a:r>
              <a:rPr lang="cs-CZ" dirty="0"/>
              <a:t>veřejné správy</a:t>
            </a:r>
            <a:br>
              <a:rPr lang="cs-CZ" dirty="0"/>
            </a:br>
            <a:r>
              <a:rPr lang="cs-CZ" dirty="0"/>
              <a:t>   - dochází k širšímu využívání manažerských metod ve veřejné správě </a:t>
            </a:r>
            <a:br>
              <a:rPr lang="cs-CZ" dirty="0"/>
            </a:br>
            <a:r>
              <a:rPr lang="cs-CZ" dirty="0"/>
              <a:t>         a následně také k zavádění nových metod hodnocení (evaluace) veřejné správy</a:t>
            </a:r>
          </a:p>
          <a:p>
            <a:pPr marL="7200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>
                <a:solidFill>
                  <a:srgbClr val="9100DC"/>
                </a:solidFill>
              </a:rPr>
              <a:t>80. a 90. léta </a:t>
            </a:r>
            <a:r>
              <a:rPr lang="cs-CZ" dirty="0"/>
              <a:t>minulého století přinesla zejm. snahu po</a:t>
            </a:r>
          </a:p>
          <a:p>
            <a:pPr marL="72000" indent="0">
              <a:buNone/>
            </a:pPr>
            <a:r>
              <a:rPr lang="cs-CZ" dirty="0"/>
              <a:t>  -      větší otevřenosti veřejné správy </a:t>
            </a:r>
            <a:r>
              <a:rPr lang="cs-CZ" sz="2300" dirty="0"/>
              <a:t>vůči </a:t>
            </a:r>
            <a:r>
              <a:rPr lang="cs-CZ" dirty="0"/>
              <a:t>občanům a jejich větší účasti (participaci)</a:t>
            </a:r>
          </a:p>
          <a:p>
            <a:pPr marL="72000" indent="0">
              <a:buNone/>
            </a:pPr>
            <a:r>
              <a:rPr lang="cs-CZ" dirty="0"/>
              <a:t>         na rozhodování </a:t>
            </a:r>
          </a:p>
          <a:p>
            <a:pPr marL="72000" indent="0" algn="just">
              <a:buNone/>
            </a:pPr>
            <a:r>
              <a:rPr lang="cs-CZ" dirty="0"/>
              <a:t>  -      metodologickém zvládnutí evaluace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ED069D-DB3A-4ED2-B1B6-BCAE44883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7678" y="3364522"/>
            <a:ext cx="562707" cy="333001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706CD4-AC2F-409E-AA54-F39D04E150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68084" y="5350031"/>
            <a:ext cx="609600" cy="354335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F358D8-F1B8-4262-9FC4-4F57D7CF9F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0354" y="5350031"/>
            <a:ext cx="609600" cy="38807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085460-C852-1E69-48F0-066FA094D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361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3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9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D35E04-4A23-4478-8C91-0042B6956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C1B675-93E1-4526-BD0D-DA49B55C1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45" y="585981"/>
            <a:ext cx="10753200" cy="410482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Znaky (rysy) a témata správních reforem </a:t>
            </a:r>
            <a:br>
              <a:rPr lang="cs-CZ" dirty="0"/>
            </a:br>
            <a:r>
              <a:rPr lang="cs-CZ" sz="2000" dirty="0">
                <a:solidFill>
                  <a:srgbClr val="9100DC"/>
                </a:solidFill>
              </a:rPr>
              <a:t>SR </a:t>
            </a:r>
            <a:r>
              <a:rPr lang="cs-CZ" sz="2000" b="0" dirty="0">
                <a:solidFill>
                  <a:schemeClr val="tx1"/>
                </a:solidFill>
              </a:rPr>
              <a:t>se děje v rámci základních východisek VS, čili akceptace daného druhu demokracie, právního státu, správní kultury a vztahu mezi správou a ekonomikou</a:t>
            </a:r>
            <a:endParaRPr lang="cs-CZ" sz="2000" b="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DFDA65-3CCB-46CD-8C4D-44B1A7EDF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535998"/>
          </a:xfrm>
        </p:spPr>
        <p:txBody>
          <a:bodyPr>
            <a:normAutofit fontScale="92500"/>
          </a:bodyPr>
          <a:lstStyle/>
          <a:p>
            <a:pPr marL="72000" indent="0" algn="just">
              <a:buNone/>
            </a:pPr>
            <a:endParaRPr lang="cs-CZ" sz="28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SR </a:t>
            </a:r>
            <a:r>
              <a:rPr lang="cs-CZ" sz="1800" i="1" dirty="0"/>
              <a:t>v širším smyslu </a:t>
            </a:r>
            <a:r>
              <a:rPr lang="cs-CZ" sz="2000" dirty="0"/>
              <a:t>je projevem dynamiky VS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SR </a:t>
            </a:r>
            <a:r>
              <a:rPr lang="cs-CZ" sz="1800" i="1" dirty="0"/>
              <a:t>v užším smyslu </a:t>
            </a:r>
            <a:r>
              <a:rPr lang="cs-CZ" sz="1800" dirty="0"/>
              <a:t>je</a:t>
            </a:r>
            <a:r>
              <a:rPr lang="cs-CZ" sz="1800" i="1" dirty="0"/>
              <a:t> </a:t>
            </a:r>
            <a:r>
              <a:rPr lang="cs-CZ" sz="2000" dirty="0"/>
              <a:t>komplexem vzájemně propojených změn v organizaci, legislativě, ekonomickém fungování a případně také prostorovém uspořádání VS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+mj-lt"/>
              </a:rPr>
              <a:t>současný trend: sbližování evropských správních systémů, a to z pohledu sledovaných cílů </a:t>
            </a:r>
            <a:br>
              <a:rPr lang="cs-CZ" sz="2000" dirty="0">
                <a:latin typeface="+mj-lt"/>
              </a:rPr>
            </a:br>
            <a:r>
              <a:rPr lang="cs-CZ" sz="2000" dirty="0">
                <a:latin typeface="+mj-lt"/>
              </a:rPr>
              <a:t>a hodnot</a:t>
            </a:r>
            <a:endParaRPr lang="cs-CZ" sz="2000" dirty="0">
              <a:solidFill>
                <a:srgbClr val="0070C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9100DC"/>
                </a:solidFill>
              </a:rPr>
              <a:t>témata správních reforem </a:t>
            </a:r>
            <a:r>
              <a:rPr lang="cs-CZ" sz="1800" dirty="0"/>
              <a:t>jsou otázky, na které se reforma VS v tom které státě obsahově zaměřuje</a:t>
            </a:r>
          </a:p>
          <a:p>
            <a:pPr marL="72000" indent="0">
              <a:buNone/>
            </a:pPr>
            <a:r>
              <a:rPr lang="cs-CZ" sz="1800" u="sng" dirty="0"/>
              <a:t>příklady</a:t>
            </a:r>
            <a:r>
              <a:rPr lang="cs-CZ" sz="1800" dirty="0"/>
              <a:t>: zvyšování participace občanů na VS, uplatnění decentralizace a subsidiarity ve VS     , fiskální decentralizace       , modernizace VS a vytváření předpokladů pro její objektivní hodnocení, důraz na pojetí VS jako služby, podpora sdružování územních samospráv        , rozšiřování a zkvalitňování kontroly VS        , …</a:t>
            </a:r>
            <a:endParaRPr lang="cs-CZ" sz="1800" dirty="0">
              <a:solidFill>
                <a:srgbClr val="0070C0"/>
              </a:solidFill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B2347E-434D-4D09-ACC1-DB5443925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52123" y="2381541"/>
            <a:ext cx="547077" cy="34583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C44992-7BFA-4DF0-929A-9D4665509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89476" y="3256816"/>
            <a:ext cx="533116" cy="344365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40DF37-7487-4571-9421-C690D2D407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76592" y="3305908"/>
            <a:ext cx="489439" cy="295273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7ABB6B-E318-456A-9EC9-4C3362F34E8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90662" y="4139424"/>
            <a:ext cx="494630" cy="338263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61D848-F7F4-47EF-8E0E-2F7E055D2C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24990" y="4960335"/>
            <a:ext cx="454407" cy="323400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AE4277-A0EB-4DEA-80E4-510AA625BCE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37977" y="5359152"/>
            <a:ext cx="405576" cy="338263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C3AFBF-DD3A-4499-ABDB-4EEF86F0F4E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52038" y="5744307"/>
            <a:ext cx="431800" cy="309777"/>
          </a:xfrm>
          <a:prstGeom prst="rect">
            <a:avLst/>
          </a:prstGeom>
        </p:spPr>
      </p:pic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BA8299-F973-4133-817B-B94F52F487B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97316" y="5744307"/>
            <a:ext cx="431800" cy="33938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3D384C-F333-53A5-513B-E6CE60D169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756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8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7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8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6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D92048-7624-439C-9D79-F724AFACF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37A27D-588F-4B1A-A28B-321AFFBA9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Reforma veřejné správy v ČR 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b="1" dirty="0">
                <a:solidFill>
                  <a:srgbClr val="0070C0"/>
                </a:solidFill>
              </a:rPr>
              <a:t>vývoj po roce 1945</a:t>
            </a:r>
            <a:br>
              <a:rPr lang="cs-CZ" sz="2800" b="1" dirty="0"/>
            </a:br>
            <a:br>
              <a:rPr lang="cs-CZ" sz="2800" b="1" dirty="0"/>
            </a:br>
            <a:br>
              <a:rPr lang="cs-CZ" sz="3200" b="1" dirty="0">
                <a:solidFill>
                  <a:srgbClr val="0070C0"/>
                </a:solidFill>
              </a:rPr>
            </a:b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F86DEB9-E391-4684-ADA2-FCA9F648A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2000" indent="0">
              <a:buNone/>
            </a:pPr>
            <a:r>
              <a:rPr lang="cs-CZ" sz="2400" b="1" dirty="0"/>
              <a:t>tzv. Gottwaldovy kraje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zákonem č. 280/1948 Sb. došlo ke vzniku 19 krajů, z toho 13 v českých zemích </a:t>
            </a:r>
            <a:br>
              <a:rPr lang="cs-CZ" sz="2000" dirty="0"/>
            </a:br>
            <a:r>
              <a:rPr lang="cs-CZ" sz="2000" dirty="0"/>
              <a:t>a 6 na Slovensku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soustavu národních výborů tvořily místní (MNV), okresní (ONV) a krajské (KNV) národní výbory, kterým byl svěřen výkon veřejné správy ve všech oborech, zatímco jiným orgánům příslušel pouze výjimečně, na základě zákona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AA9A45-1B2E-48D2-B40D-7E6BDBEB3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1702" y="4179276"/>
            <a:ext cx="549067" cy="377121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48ED17-BFC5-66AB-FAB3-6188A74F9F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03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92F62D-9B47-429F-9CBA-4389CECF15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086FB7-9AFE-4393-ADC8-1898A5BF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Reforma veřejné správy v ČR 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b="1" dirty="0">
                <a:solidFill>
                  <a:srgbClr val="0070C0"/>
                </a:solidFill>
              </a:rPr>
              <a:t>vývoj po roce 1945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A7FBA4-154B-4CFC-8EA0-49B3F9778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2000" indent="0">
              <a:buNone/>
            </a:pPr>
            <a:r>
              <a:rPr lang="cs-CZ" sz="2400" b="1" dirty="0"/>
              <a:t>Krajské zřízení z r. 1960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zákon č. 36/1960 Sb., o územním členění státu, zachoval členění na kraje, okresy </a:t>
            </a:r>
            <a:br>
              <a:rPr lang="cs-CZ" sz="2200" dirty="0"/>
            </a:br>
            <a:r>
              <a:rPr lang="cs-CZ" sz="2200" dirty="0"/>
              <a:t>a obce, ale snížil jejich počet: u krajů z 19 na 10 a u okresů z 291 na 108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nové rozdělení vedlo k narušení přirozených vazeb uvnitř regionů a k oslabení tradičních center </a:t>
            </a:r>
            <a:r>
              <a:rPr lang="cs-CZ" sz="2000" dirty="0"/>
              <a:t>(např. Olomouce, Zlína či Pardubic)</a:t>
            </a:r>
            <a:r>
              <a:rPr lang="cs-CZ" sz="2200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byla vytipována tzv. střediska místního významu; šlo o obce, které se staly sídly místních národních výborů s rozšířenou působností </a:t>
            </a:r>
            <a:r>
              <a:rPr lang="cs-CZ" sz="2150" dirty="0"/>
              <a:t>(tzv. střediskové obce) </a:t>
            </a:r>
          </a:p>
          <a:p>
            <a:pPr>
              <a:buFontTx/>
              <a:buChar char="-"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362C5C-4C1C-40D8-B904-A60BA71FD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1092" y="3897922"/>
            <a:ext cx="565446" cy="359362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FD2507-07BB-4C09-8157-FDFD70248A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30521" y="4923691"/>
            <a:ext cx="554710" cy="357555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87E2084-CC1D-C1CF-F912-2FBEFA219F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582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A98321-302C-444E-A1D1-9D91ADF94C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901369-E29D-49A4-93D0-368881AC7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50647"/>
            <a:ext cx="10753200" cy="451576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Reforma veřejné správy v ČR 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b="1" dirty="0">
                <a:solidFill>
                  <a:srgbClr val="0070C0"/>
                </a:solidFill>
              </a:rPr>
              <a:t>vývoj po roce 1990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DD560A2-0BCE-4DFF-9D55-FE570A075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hlavní cíl: </a:t>
            </a:r>
            <a:r>
              <a:rPr lang="cs-CZ" sz="2400" i="1" dirty="0"/>
              <a:t>decentralizace</a:t>
            </a:r>
            <a:r>
              <a:rPr lang="cs-CZ" sz="2400" dirty="0"/>
              <a:t> veřejné správy, tj. zrušení soustavy národních výborů a vytvoření </a:t>
            </a:r>
            <a:r>
              <a:rPr lang="cs-CZ" sz="2400" i="1" dirty="0"/>
              <a:t>samosprávných obcí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národní výbory byly zrušeny ústavním zákonem č. 294/1990 Sb.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samosprávné obce vznikly na základě zákona č. 367/1990 Sb.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vedle toho byly zákonem č. 425/1990 Sb. zřízeny </a:t>
            </a:r>
            <a:r>
              <a:rPr lang="cs-CZ" sz="2400" i="1" dirty="0"/>
              <a:t>okresní úřady</a:t>
            </a:r>
            <a:r>
              <a:rPr lang="cs-CZ" sz="2400" dirty="0"/>
              <a:t>, které představovaly státní správu s všeobecnou působností na území jednotlivých okresů  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963E28-9A14-44CF-8508-F5FF8949B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1506" y="3346938"/>
            <a:ext cx="538494" cy="351188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3EA5DB-EDAA-4B94-9AB2-810065FCAC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1973" y="4964723"/>
            <a:ext cx="476428" cy="345831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F8B1CC-9A53-58F0-013F-61451473AF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18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4D9051-EA07-42F4-B991-3D3937457D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0897E4-4AB0-4949-A4EA-E44A7CF0C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12" y="736015"/>
            <a:ext cx="10753200" cy="451576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Reforma veřejné správy v ČR 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b="1" dirty="0">
                <a:solidFill>
                  <a:srgbClr val="0070C0"/>
                </a:solidFill>
              </a:rPr>
              <a:t>vývoj po roce 1990</a:t>
            </a:r>
            <a:br>
              <a:rPr lang="cs-CZ" b="1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EDB505C-3650-4F00-A4D4-2F129CE8F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900" y="1727172"/>
            <a:ext cx="10753200" cy="4139998"/>
          </a:xfrm>
        </p:spPr>
        <p:txBody>
          <a:bodyPr>
            <a:normAutofit/>
          </a:bodyPr>
          <a:lstStyle/>
          <a:p>
            <a:pPr marL="72000" indent="0">
              <a:buNone/>
            </a:pPr>
            <a:endParaRPr lang="cs-CZ" sz="24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400" i="1" dirty="0"/>
              <a:t>dekoncentrované územní specializované orgány státní správy </a:t>
            </a:r>
            <a:r>
              <a:rPr lang="cs-CZ" sz="2400" dirty="0"/>
              <a:t>vznikaly </a:t>
            </a:r>
            <a:br>
              <a:rPr lang="cs-CZ" sz="2400" dirty="0"/>
            </a:br>
            <a:r>
              <a:rPr lang="cs-CZ" sz="2400" dirty="0"/>
              <a:t>v tomto období zcela nekoncepčně podle okamžitých potřeb ministerstev nebo jiných ústředních orgánů státní správy 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6F1394-6731-4AD1-8049-FA7585D1D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8958" y="3528646"/>
            <a:ext cx="543811" cy="386862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C4C6A6-1419-F57E-2792-1AB6367D5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BM505Zk Základy správní vědy - Reformy veřejné správy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441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6859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46859</Template>
  <TotalTime>25</TotalTime>
  <Words>1266</Words>
  <Application>Microsoft Office PowerPoint</Application>
  <PresentationFormat>Širokoúhlá obrazovka</PresentationFormat>
  <Paragraphs>119</Paragraphs>
  <Slides>13</Slides>
  <Notes>0</Notes>
  <HiddenSlides>0</HiddenSlides>
  <MMClips>27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Google Sans</vt:lpstr>
      <vt:lpstr>Tahoma</vt:lpstr>
      <vt:lpstr>Wingdings</vt:lpstr>
      <vt:lpstr>46859</vt:lpstr>
      <vt:lpstr>Reformy veřejné správy Reforma veřejné správy v ČR</vt:lpstr>
      <vt:lpstr>Osnova přednášky a její cíl</vt:lpstr>
      <vt:lpstr>Reformy veřejné správy </vt:lpstr>
      <vt:lpstr>Časové a věcné aspekty správních reforem  </vt:lpstr>
      <vt:lpstr>Znaky (rysy) a témata správních reforem  SR se děje v rámci základních východisek VS, čili akceptace daného druhu demokracie, právního státu, správní kultury a vztahu mezi správou a ekonomikou</vt:lpstr>
      <vt:lpstr>Reforma veřejné správy v ČR  vývoj po roce 1945   </vt:lpstr>
      <vt:lpstr>Reforma veřejné správy v ČR  vývoj po roce 1945</vt:lpstr>
      <vt:lpstr>Reforma veřejné správy v ČR  vývoj po roce 1990</vt:lpstr>
      <vt:lpstr>Reforma veřejné správy v ČR  vývoj po roce 1990 </vt:lpstr>
      <vt:lpstr>Reforma veřejné správy v ČR  vývoj po roce 1990</vt:lpstr>
      <vt:lpstr>Reforma územní veřejné správy v ČR  vývoj po roce 2000 (krajská úroveň)</vt:lpstr>
      <vt:lpstr>Reforma územní veřejné správy v ČR  vývoj po roce 2000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Správní právo a evropské správní právo (komparativní pohled).  Bližší komparace pojetí správního práva v okolních evropských státech.</dc:title>
  <dc:creator>Radislav Bražina</dc:creator>
  <cp:lastModifiedBy>Petr Havlan</cp:lastModifiedBy>
  <cp:revision>153</cp:revision>
  <cp:lastPrinted>2019-10-04T11:47:21Z</cp:lastPrinted>
  <dcterms:created xsi:type="dcterms:W3CDTF">2019-03-11T14:45:12Z</dcterms:created>
  <dcterms:modified xsi:type="dcterms:W3CDTF">2024-11-20T11:25:11Z</dcterms:modified>
</cp:coreProperties>
</file>