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56" r:id="rId2"/>
    <p:sldId id="423" r:id="rId3"/>
    <p:sldId id="422" r:id="rId4"/>
    <p:sldId id="364" r:id="rId5"/>
    <p:sldId id="316" r:id="rId6"/>
    <p:sldId id="322" r:id="rId7"/>
    <p:sldId id="314" r:id="rId8"/>
    <p:sldId id="315" r:id="rId9"/>
    <p:sldId id="345" r:id="rId10"/>
    <p:sldId id="346" r:id="rId11"/>
    <p:sldId id="347" r:id="rId12"/>
    <p:sldId id="425" r:id="rId13"/>
    <p:sldId id="426" r:id="rId14"/>
    <p:sldId id="427" r:id="rId15"/>
    <p:sldId id="428" r:id="rId16"/>
    <p:sldId id="429" r:id="rId17"/>
    <p:sldId id="430" r:id="rId18"/>
    <p:sldId id="421" r:id="rId19"/>
    <p:sldId id="324" r:id="rId20"/>
    <p:sldId id="361" r:id="rId21"/>
    <p:sldId id="343" r:id="rId22"/>
    <p:sldId id="323" r:id="rId23"/>
    <p:sldId id="348" r:id="rId24"/>
    <p:sldId id="351" r:id="rId25"/>
    <p:sldId id="352" r:id="rId26"/>
    <p:sldId id="353" r:id="rId27"/>
    <p:sldId id="354" r:id="rId28"/>
    <p:sldId id="356" r:id="rId29"/>
    <p:sldId id="357" r:id="rId30"/>
    <p:sldId id="359" r:id="rId31"/>
    <p:sldId id="344" r:id="rId32"/>
    <p:sldId id="341" r:id="rId33"/>
    <p:sldId id="325" r:id="rId34"/>
    <p:sldId id="362" r:id="rId35"/>
    <p:sldId id="363" r:id="rId36"/>
    <p:sldId id="360" r:id="rId37"/>
    <p:sldId id="326" r:id="rId38"/>
    <p:sldId id="342" r:id="rId39"/>
    <p:sldId id="328" r:id="rId40"/>
    <p:sldId id="329" r:id="rId41"/>
    <p:sldId id="330" r:id="rId42"/>
    <p:sldId id="332" r:id="rId43"/>
    <p:sldId id="431" r:id="rId44"/>
    <p:sldId id="367" r:id="rId45"/>
    <p:sldId id="368" r:id="rId46"/>
    <p:sldId id="369" r:id="rId47"/>
    <p:sldId id="370" r:id="rId48"/>
    <p:sldId id="373" r:id="rId49"/>
    <p:sldId id="374" r:id="rId50"/>
    <p:sldId id="376" r:id="rId51"/>
    <p:sldId id="378" r:id="rId52"/>
    <p:sldId id="432" r:id="rId53"/>
    <p:sldId id="379" r:id="rId54"/>
    <p:sldId id="380" r:id="rId55"/>
    <p:sldId id="381" r:id="rId56"/>
    <p:sldId id="382" r:id="rId57"/>
    <p:sldId id="383" r:id="rId58"/>
    <p:sldId id="424" r:id="rId59"/>
    <p:sldId id="390" r:id="rId60"/>
    <p:sldId id="391" r:id="rId61"/>
    <p:sldId id="392" r:id="rId62"/>
    <p:sldId id="394" r:id="rId63"/>
    <p:sldId id="395" r:id="rId64"/>
    <p:sldId id="396" r:id="rId65"/>
    <p:sldId id="433" r:id="rId66"/>
    <p:sldId id="397" r:id="rId67"/>
    <p:sldId id="398" r:id="rId68"/>
    <p:sldId id="404" r:id="rId69"/>
    <p:sldId id="405" r:id="rId70"/>
    <p:sldId id="402" r:id="rId71"/>
    <p:sldId id="403" r:id="rId72"/>
    <p:sldId id="413" r:id="rId73"/>
    <p:sldId id="434" r:id="rId7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3792" autoAdjust="0"/>
  </p:normalViewPr>
  <p:slideViewPr>
    <p:cSldViewPr snapToGrid="0">
      <p:cViewPr varScale="1">
        <p:scale>
          <a:sx n="67" d="100"/>
          <a:sy n="67" d="100"/>
        </p:scale>
        <p:origin x="640" y="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08692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Ústřední orgán státní správy</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35717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81735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152003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3045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None/>
            </a:pPr>
            <a:endParaRPr lang="cs-CZ" sz="1200" b="1"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419374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359405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8096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402565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374801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35669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586597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Podmínky musí být naplněny </a:t>
            </a:r>
            <a:r>
              <a:rPr lang="cs-CZ" b="1" dirty="0"/>
              <a:t>nejen při vzniku</a:t>
            </a:r>
            <a:r>
              <a:rPr lang="cs-CZ" b="1" baseline="0" dirty="0"/>
              <a:t> ale i při provozování musí</a:t>
            </a:r>
            <a:r>
              <a:rPr lang="cs-CZ" baseline="0" dirty="0"/>
              <a:t> být zachovány</a:t>
            </a:r>
          </a:p>
          <a:p>
            <a:endParaRPr lang="cs-CZ" baseline="0" dirty="0"/>
          </a:p>
          <a:p>
            <a:r>
              <a:rPr lang="cs-CZ" baseline="0" dirty="0"/>
              <a:t>Posuzuje se vždy </a:t>
            </a:r>
            <a:r>
              <a:rPr lang="cs-CZ" b="1" baseline="0" dirty="0"/>
              <a:t>ve vztahu ke konkrétní FO (i odpovědný zástupce)</a:t>
            </a:r>
          </a:p>
          <a:p>
            <a:endParaRPr lang="cs-CZ" baseline="0" dirty="0"/>
          </a:p>
          <a:p>
            <a:r>
              <a:rPr lang="cs-CZ" baseline="0" dirty="0"/>
              <a:t>Ke vzniku živnostenského oprávnění dochází v důsledku založení hmotněprávního vztahu mezi osobou ucházející se o předmětné oprávnění a živnostenským úřadem – jeho obsahem jsou příslušná práva a povinnosti formující resp. determinující dané oprávnění k živnostenskému oprávnění. K založení tohoto hmotněprávního vztahu dochází v rámci procedurálního režimu a tomu odpovídajícího procesního vztahu.</a:t>
            </a:r>
            <a:endParaRPr lang="cs-CZ"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134151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238790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03784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2697425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282028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424919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2101619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117725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1636304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84999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060376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2374367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1297733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1947317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1307195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2004683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53</a:t>
            </a:fld>
            <a:endParaRPr lang="cs-CZ" altLang="cs-CZ"/>
          </a:p>
        </p:txBody>
      </p:sp>
    </p:spTree>
    <p:extLst>
      <p:ext uri="{BB962C8B-B14F-4D97-AF65-F5344CB8AC3E}">
        <p14:creationId xmlns:p14="http://schemas.microsoft.com/office/powerpoint/2010/main" val="1788404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808372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3172935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56</a:t>
            </a:fld>
            <a:endParaRPr lang="cs-CZ" altLang="cs-CZ"/>
          </a:p>
        </p:txBody>
      </p:sp>
    </p:spTree>
    <p:extLst>
      <p:ext uri="{BB962C8B-B14F-4D97-AF65-F5344CB8AC3E}">
        <p14:creationId xmlns:p14="http://schemas.microsoft.com/office/powerpoint/2010/main" val="83712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57</a:t>
            </a:fld>
            <a:endParaRPr lang="cs-CZ" altLang="cs-CZ"/>
          </a:p>
        </p:txBody>
      </p:sp>
    </p:spTree>
    <p:extLst>
      <p:ext uri="{BB962C8B-B14F-4D97-AF65-F5344CB8AC3E}">
        <p14:creationId xmlns:p14="http://schemas.microsoft.com/office/powerpoint/2010/main" val="38034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1926538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59</a:t>
            </a:fld>
            <a:endParaRPr lang="cs-CZ" altLang="cs-CZ"/>
          </a:p>
        </p:txBody>
      </p:sp>
    </p:spTree>
    <p:extLst>
      <p:ext uri="{BB962C8B-B14F-4D97-AF65-F5344CB8AC3E}">
        <p14:creationId xmlns:p14="http://schemas.microsoft.com/office/powerpoint/2010/main" val="1830952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60</a:t>
            </a:fld>
            <a:endParaRPr lang="cs-CZ" altLang="cs-CZ"/>
          </a:p>
        </p:txBody>
      </p:sp>
    </p:spTree>
    <p:extLst>
      <p:ext uri="{BB962C8B-B14F-4D97-AF65-F5344CB8AC3E}">
        <p14:creationId xmlns:p14="http://schemas.microsoft.com/office/powerpoint/2010/main" val="1284077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61</a:t>
            </a:fld>
            <a:endParaRPr lang="cs-CZ" altLang="cs-CZ"/>
          </a:p>
        </p:txBody>
      </p:sp>
    </p:spTree>
    <p:extLst>
      <p:ext uri="{BB962C8B-B14F-4D97-AF65-F5344CB8AC3E}">
        <p14:creationId xmlns:p14="http://schemas.microsoft.com/office/powerpoint/2010/main" val="3597562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67</a:t>
            </a:fld>
            <a:endParaRPr lang="cs-CZ" altLang="cs-CZ"/>
          </a:p>
        </p:txBody>
      </p:sp>
    </p:spTree>
    <p:extLst>
      <p:ext uri="{BB962C8B-B14F-4D97-AF65-F5344CB8AC3E}">
        <p14:creationId xmlns:p14="http://schemas.microsoft.com/office/powerpoint/2010/main" val="4275564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68</a:t>
            </a:fld>
            <a:endParaRPr lang="cs-CZ" altLang="cs-CZ"/>
          </a:p>
        </p:txBody>
      </p:sp>
    </p:spTree>
    <p:extLst>
      <p:ext uri="{BB962C8B-B14F-4D97-AF65-F5344CB8AC3E}">
        <p14:creationId xmlns:p14="http://schemas.microsoft.com/office/powerpoint/2010/main" val="72398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69</a:t>
            </a:fld>
            <a:endParaRPr lang="cs-CZ" altLang="cs-CZ"/>
          </a:p>
        </p:txBody>
      </p:sp>
    </p:spTree>
    <p:extLst>
      <p:ext uri="{BB962C8B-B14F-4D97-AF65-F5344CB8AC3E}">
        <p14:creationId xmlns:p14="http://schemas.microsoft.com/office/powerpoint/2010/main" val="3161032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70</a:t>
            </a:fld>
            <a:endParaRPr lang="cs-CZ" altLang="cs-CZ"/>
          </a:p>
        </p:txBody>
      </p:sp>
    </p:spTree>
    <p:extLst>
      <p:ext uri="{BB962C8B-B14F-4D97-AF65-F5344CB8AC3E}">
        <p14:creationId xmlns:p14="http://schemas.microsoft.com/office/powerpoint/2010/main" val="2326928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71</a:t>
            </a:fld>
            <a:endParaRPr lang="cs-CZ" altLang="cs-CZ"/>
          </a:p>
        </p:txBody>
      </p:sp>
    </p:spTree>
    <p:extLst>
      <p:ext uri="{BB962C8B-B14F-4D97-AF65-F5344CB8AC3E}">
        <p14:creationId xmlns:p14="http://schemas.microsoft.com/office/powerpoint/2010/main" val="257188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54827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96509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327421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48549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4976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Živnostenská správa</a:t>
            </a:r>
            <a:br>
              <a:rPr lang="cs-CZ" dirty="0"/>
            </a:br>
            <a:r>
              <a:rPr lang="cs-CZ" sz="1800" dirty="0">
                <a:effectLst/>
                <a:latin typeface="Garamond" panose="02020404030301010803" pitchFamily="18" charset="0"/>
                <a:ea typeface="Calibri" panose="020F0502020204030204" pitchFamily="34" charset="0"/>
                <a:cs typeface="Times New Roman" panose="02020603050405020304" pitchFamily="18" charset="0"/>
              </a:rPr>
              <a:t>BM507Zk Vybrané otázky správního práva a veřejné správy II. </a:t>
            </a:r>
            <a:br>
              <a:rPr lang="cs-CZ"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David Hejč</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pro obsah 2"/>
          <p:cNvSpPr>
            <a:spLocks noGrp="1"/>
          </p:cNvSpPr>
          <p:nvPr>
            <p:ph idx="1"/>
          </p:nvPr>
        </p:nvSpPr>
        <p:spPr>
          <a:xfrm>
            <a:off x="1756616" y="448988"/>
            <a:ext cx="8678768" cy="4857403"/>
          </a:xfrm>
        </p:spPr>
        <p:txBody>
          <a:bodyPr/>
          <a:lstStyle/>
          <a:p>
            <a:pPr eaLnBrk="1" hangingPunct="1">
              <a:buNone/>
            </a:pPr>
            <a:r>
              <a:rPr lang="cs-CZ" b="1" dirty="0"/>
              <a:t>Živností NENÍ (§3)</a:t>
            </a:r>
          </a:p>
          <a:p>
            <a:r>
              <a:rPr lang="cs-CZ" sz="2400" dirty="0"/>
              <a:t>výkon povolání regulovaný zvláštními zákony (mnohdy souvisejícími s profesními komorami) , tj. činnost</a:t>
            </a:r>
          </a:p>
          <a:p>
            <a:pPr lvl="1"/>
            <a:r>
              <a:rPr lang="cs-CZ" sz="2400" dirty="0"/>
              <a:t>lékařů, zubních lékařů a farmaceutů, nelékařských zdravotnických pracovníků</a:t>
            </a:r>
          </a:p>
          <a:p>
            <a:pPr lvl="1"/>
            <a:r>
              <a:rPr lang="cs-CZ" sz="2400" dirty="0"/>
              <a:t>veterinárních lékařů, dalších veterinárních pracovníků</a:t>
            </a:r>
          </a:p>
          <a:p>
            <a:pPr lvl="1"/>
            <a:r>
              <a:rPr lang="cs-CZ" sz="2400" dirty="0"/>
              <a:t>advokátů, notářů, patentových zástupců a soudních exekutorů </a:t>
            </a:r>
          </a:p>
          <a:p>
            <a:pPr lvl="1"/>
            <a:r>
              <a:rPr lang="cs-CZ" sz="2400" dirty="0"/>
              <a:t>znalců a tlumočníků</a:t>
            </a:r>
          </a:p>
          <a:p>
            <a:pPr lvl="1"/>
            <a:r>
              <a:rPr lang="cs-CZ" sz="2400" dirty="0"/>
              <a:t>auditorů a daňových poradců </a:t>
            </a:r>
          </a:p>
          <a:p>
            <a:pPr lvl="1"/>
            <a:r>
              <a:rPr lang="cs-CZ" sz="2400" dirty="0"/>
              <a:t>burzovních dohodců </a:t>
            </a:r>
          </a:p>
          <a:p>
            <a:pPr lvl="1"/>
            <a:r>
              <a:rPr lang="cs-CZ" sz="2400" dirty="0"/>
              <a:t>zprostředkovatelů a rozhodců, </a:t>
            </a:r>
            <a:r>
              <a:rPr lang="cs-CZ" sz="2400" dirty="0" err="1"/>
              <a:t>mediátorů</a:t>
            </a:r>
            <a:r>
              <a:rPr lang="cs-CZ" sz="2400" dirty="0"/>
              <a:t> (dle Z o mediaci)</a:t>
            </a:r>
          </a:p>
          <a:p>
            <a:pPr lvl="1"/>
            <a:r>
              <a:rPr lang="cs-CZ" sz="2400" dirty="0"/>
              <a:t>úředně oprávněných zeměměřických inženýrů </a:t>
            </a:r>
          </a:p>
          <a:p>
            <a:pPr lvl="1"/>
            <a:r>
              <a:rPr lang="cs-CZ" sz="2400" dirty="0"/>
              <a:t>autorizovaných architektů, aut. ing. činných ve výstavbě a aut. inspektorů</a:t>
            </a:r>
          </a:p>
          <a:p>
            <a:pPr lvl="1"/>
            <a:r>
              <a:rPr lang="cs-CZ" sz="2400" dirty="0"/>
              <a:t>auditorů bezpečnosti pozemních komunikací</a:t>
            </a:r>
          </a:p>
        </p:txBody>
      </p:sp>
    </p:spTree>
    <p:extLst>
      <p:ext uri="{BB962C8B-B14F-4D97-AF65-F5344CB8AC3E}">
        <p14:creationId xmlns:p14="http://schemas.microsoft.com/office/powerpoint/2010/main" val="279841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pro obsah 2"/>
          <p:cNvSpPr>
            <a:spLocks noGrp="1"/>
          </p:cNvSpPr>
          <p:nvPr>
            <p:ph idx="1"/>
          </p:nvPr>
        </p:nvSpPr>
        <p:spPr>
          <a:xfrm>
            <a:off x="1623110" y="426080"/>
            <a:ext cx="8678768" cy="4857403"/>
          </a:xfrm>
        </p:spPr>
        <p:txBody>
          <a:bodyPr/>
          <a:lstStyle/>
          <a:p>
            <a:pPr eaLnBrk="1" hangingPunct="1">
              <a:buNone/>
            </a:pPr>
            <a:r>
              <a:rPr lang="cs-CZ" b="1" dirty="0"/>
              <a:t>Živností NENÍ (§3)</a:t>
            </a:r>
          </a:p>
          <a:p>
            <a:r>
              <a:rPr lang="cs-CZ" sz="2400" dirty="0"/>
              <a:t>další činnost v rozsahu </a:t>
            </a:r>
            <a:r>
              <a:rPr lang="cs-CZ" sz="2400" u="sng" dirty="0"/>
              <a:t>regulovaném dle zvláštních zákonů, např.</a:t>
            </a:r>
            <a:endParaRPr lang="cs-CZ" sz="2400" dirty="0"/>
          </a:p>
          <a:p>
            <a:pPr lvl="1"/>
            <a:r>
              <a:rPr lang="cs-CZ" sz="2400" dirty="0"/>
              <a:t>spektrum specifických finančních služeb (činnost bank, pojišťoven, obchodníků s CP)</a:t>
            </a:r>
          </a:p>
          <a:p>
            <a:pPr lvl="1"/>
            <a:r>
              <a:rPr lang="cs-CZ" dirty="0"/>
              <a:t>pořádání loterií a jiných podobných her</a:t>
            </a:r>
          </a:p>
          <a:p>
            <a:pPr lvl="1"/>
            <a:r>
              <a:rPr lang="cs-CZ" dirty="0"/>
              <a:t> hornická činnost</a:t>
            </a:r>
          </a:p>
          <a:p>
            <a:pPr lvl="1"/>
            <a:r>
              <a:rPr lang="cs-CZ" dirty="0"/>
              <a:t>výroba a distribuce elektřiny a plynu</a:t>
            </a:r>
          </a:p>
          <a:p>
            <a:pPr lvl="1"/>
            <a:r>
              <a:rPr lang="cs-CZ" dirty="0"/>
              <a:t>námořní doprava a rybolov, drážní doprava</a:t>
            </a:r>
          </a:p>
          <a:p>
            <a:pPr lvl="1"/>
            <a:r>
              <a:rPr lang="cs-CZ" dirty="0"/>
              <a:t>výkon inspekce práce, zprostředkování zaměstnání</a:t>
            </a:r>
          </a:p>
          <a:p>
            <a:pPr lvl="1"/>
            <a:r>
              <a:rPr lang="cs-CZ" dirty="0"/>
              <a:t>výchova a vzdělávání ve školách, předškolních a školských zařízeních zařazených do rejstříku škol a školských zařízení, vzdělávání v bakalářských, magisterských a doktorských studijních programech a programech celoživotního vzdělávání</a:t>
            </a:r>
          </a:p>
          <a:p>
            <a:pPr lvl="1"/>
            <a:r>
              <a:rPr lang="cs-CZ" dirty="0"/>
              <a:t>provozování letišť</a:t>
            </a:r>
          </a:p>
          <a:p>
            <a:pPr lvl="1"/>
            <a:r>
              <a:rPr lang="cs-CZ" dirty="0"/>
              <a:t>poskytování zdravotních služeb, provozování pohřebišť</a:t>
            </a:r>
          </a:p>
          <a:p>
            <a:pPr lvl="1"/>
            <a:r>
              <a:rPr lang="cs-CZ" dirty="0"/>
              <a:t>archivnictví</a:t>
            </a:r>
          </a:p>
          <a:p>
            <a:pPr lvl="1"/>
            <a:endParaRPr lang="cs-CZ" dirty="0"/>
          </a:p>
        </p:txBody>
      </p:sp>
    </p:spTree>
    <p:extLst>
      <p:ext uri="{BB962C8B-B14F-4D97-AF65-F5344CB8AC3E}">
        <p14:creationId xmlns:p14="http://schemas.microsoft.com/office/powerpoint/2010/main" val="221127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76690" y="2611439"/>
            <a:ext cx="8086635" cy="647700"/>
          </a:xfrm>
        </p:spPr>
        <p:txBody>
          <a:bodyPr/>
          <a:lstStyle/>
          <a:p>
            <a:r>
              <a:rPr lang="cs-CZ" sz="5400" dirty="0"/>
              <a:t>Organizace</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116519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Organizace</a:t>
            </a:r>
          </a:p>
        </p:txBody>
      </p:sp>
      <p:sp>
        <p:nvSpPr>
          <p:cNvPr id="3" name="Zástupný symbol pro obsah 2"/>
          <p:cNvSpPr>
            <a:spLocks noGrp="1"/>
          </p:cNvSpPr>
          <p:nvPr>
            <p:ph idx="1"/>
          </p:nvPr>
        </p:nvSpPr>
        <p:spPr>
          <a:xfrm>
            <a:off x="1647847" y="1651661"/>
            <a:ext cx="10753200" cy="4139998"/>
          </a:xfrm>
        </p:spPr>
        <p:txBody>
          <a:bodyPr/>
          <a:lstStyle/>
          <a:p>
            <a:r>
              <a:rPr lang="cs-CZ" dirty="0"/>
              <a:t>formální pojetí veřejné (živnostenské) správy</a:t>
            </a:r>
          </a:p>
          <a:p>
            <a:r>
              <a:rPr lang="cs-CZ" dirty="0"/>
              <a:t>vykonavatelé živnostenské (státní) správy - realizace vzniku, změny a zániku živnostenského oprávnění + kontrola živnostenského podnikání a správní trestání</a:t>
            </a:r>
          </a:p>
          <a:p>
            <a:r>
              <a:rPr lang="cs-CZ" b="1" dirty="0"/>
              <a:t>zákon 570/1991 Sb., o živnostenských úřadech</a:t>
            </a:r>
          </a:p>
          <a:p>
            <a:r>
              <a:rPr lang="cs-CZ" dirty="0"/>
              <a:t> Soustava živnostenských úřadů je podle zákona tvořena:</a:t>
            </a:r>
          </a:p>
          <a:p>
            <a:pPr marL="0" indent="0">
              <a:buNone/>
            </a:pPr>
            <a:r>
              <a:rPr lang="cs-CZ" dirty="0"/>
              <a:t>1. Živnostenským úřadem České republiky. </a:t>
            </a:r>
          </a:p>
          <a:p>
            <a:pPr marL="0" indent="0">
              <a:buNone/>
            </a:pPr>
            <a:r>
              <a:rPr lang="cs-CZ" dirty="0"/>
              <a:t>2. krajskými živnostenskými úřady.</a:t>
            </a:r>
          </a:p>
          <a:p>
            <a:pPr marL="0" indent="0">
              <a:buNone/>
            </a:pPr>
            <a:r>
              <a:rPr lang="cs-CZ" dirty="0"/>
              <a:t>3. obecními živnostenskými úřady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352803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Organizace</a:t>
            </a:r>
          </a:p>
        </p:txBody>
      </p:sp>
      <p:sp>
        <p:nvSpPr>
          <p:cNvPr id="3" name="Zástupný symbol pro obsah 2"/>
          <p:cNvSpPr>
            <a:spLocks noGrp="1"/>
          </p:cNvSpPr>
          <p:nvPr>
            <p:ph idx="1"/>
          </p:nvPr>
        </p:nvSpPr>
        <p:spPr>
          <a:xfrm>
            <a:off x="1109965" y="1570979"/>
            <a:ext cx="10753200" cy="4139998"/>
          </a:xfrm>
        </p:spPr>
        <p:txBody>
          <a:bodyPr/>
          <a:lstStyle/>
          <a:p>
            <a:pPr marL="0" indent="0">
              <a:buNone/>
            </a:pPr>
            <a:r>
              <a:rPr lang="cs-CZ" b="1" u="sng" dirty="0"/>
              <a:t>Živnostenský úřadem České republiky (MPO)</a:t>
            </a:r>
          </a:p>
          <a:p>
            <a:pPr marL="0" indent="0">
              <a:buNone/>
            </a:pPr>
            <a:r>
              <a:rPr lang="cs-CZ" dirty="0"/>
              <a:t> - ústřední orgán</a:t>
            </a:r>
          </a:p>
          <a:p>
            <a:pPr marL="0" indent="0">
              <a:buNone/>
            </a:pPr>
            <a:r>
              <a:rPr lang="cs-CZ" dirty="0"/>
              <a:t>zpracovává </a:t>
            </a:r>
            <a:r>
              <a:rPr lang="cs-CZ" b="1" dirty="0"/>
              <a:t>koncepce</a:t>
            </a:r>
            <a:r>
              <a:rPr lang="cs-CZ" dirty="0"/>
              <a:t> v oblasti živnostenského podnikání,</a:t>
            </a:r>
          </a:p>
          <a:p>
            <a:pPr marL="0" indent="0">
              <a:buNone/>
            </a:pPr>
            <a:r>
              <a:rPr lang="cs-CZ" dirty="0"/>
              <a:t> - vykonává </a:t>
            </a:r>
            <a:r>
              <a:rPr lang="cs-CZ" b="1" dirty="0"/>
              <a:t>řídící, koordinační, kontrolní a metodickou </a:t>
            </a:r>
            <a:r>
              <a:rPr lang="cs-CZ" dirty="0"/>
              <a:t>činnost vůči krajským živnostenským úřadům</a:t>
            </a:r>
          </a:p>
          <a:p>
            <a:pPr marL="0" indent="0">
              <a:buNone/>
            </a:pPr>
            <a:r>
              <a:rPr lang="cs-CZ" dirty="0"/>
              <a:t>- rozhoduje jako správní orgán </a:t>
            </a:r>
            <a:r>
              <a:rPr lang="cs-CZ" b="1" dirty="0"/>
              <a:t>první instance</a:t>
            </a:r>
            <a:r>
              <a:rPr lang="cs-CZ" dirty="0"/>
              <a:t>,</a:t>
            </a:r>
          </a:p>
          <a:p>
            <a:pPr>
              <a:buFontTx/>
              <a:buChar char="-"/>
            </a:pPr>
            <a:r>
              <a:rPr lang="cs-CZ" dirty="0"/>
              <a:t>rozhoduje o </a:t>
            </a:r>
            <a:r>
              <a:rPr lang="cs-CZ" b="1" dirty="0"/>
              <a:t>odvolání</a:t>
            </a:r>
            <a:r>
              <a:rPr lang="cs-CZ" dirty="0"/>
              <a:t> proti rozhodnutím krajských živnostenských úřadů, </a:t>
            </a:r>
          </a:p>
          <a:p>
            <a:pPr>
              <a:buFontTx/>
              <a:buChar char="-"/>
            </a:pPr>
            <a:r>
              <a:rPr lang="cs-CZ" dirty="0"/>
              <a:t> může obecním živ. úřadům nařídit provedení kontroly</a:t>
            </a:r>
          </a:p>
          <a:p>
            <a:pPr>
              <a:buFontTx/>
              <a:buChar char="-"/>
            </a:pPr>
            <a:r>
              <a:rPr lang="cs-CZ" dirty="0"/>
              <a:t>je správcem </a:t>
            </a:r>
            <a:r>
              <a:rPr lang="cs-CZ" b="1" dirty="0"/>
              <a:t>živnostenského rejstříku</a:t>
            </a:r>
          </a:p>
          <a:p>
            <a:pPr>
              <a:buFontTx/>
              <a:buChar char="-"/>
            </a:pPr>
            <a:r>
              <a:rPr lang="cs-CZ" dirty="0"/>
              <a:t>…</a:t>
            </a:r>
          </a:p>
          <a:p>
            <a:pPr marL="0" indent="0">
              <a:buNone/>
            </a:pPr>
            <a:r>
              <a:rPr lang="cs-CZ" dirty="0"/>
              <a:t> </a:t>
            </a:r>
          </a:p>
          <a:p>
            <a:pPr marL="0" indent="0">
              <a:buNone/>
            </a:pPr>
            <a:r>
              <a:rPr lang="cs-CZ" dirty="0"/>
              <a:t>.</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75894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3782" y="304136"/>
            <a:ext cx="8086635" cy="647700"/>
          </a:xfrm>
        </p:spPr>
        <p:txBody>
          <a:bodyPr/>
          <a:lstStyle/>
          <a:p>
            <a:r>
              <a:rPr lang="cs-CZ" dirty="0"/>
              <a:t>Organizace</a:t>
            </a:r>
          </a:p>
        </p:txBody>
      </p:sp>
      <p:sp>
        <p:nvSpPr>
          <p:cNvPr id="3" name="Zástupný symbol pro obsah 2"/>
          <p:cNvSpPr>
            <a:spLocks noGrp="1"/>
          </p:cNvSpPr>
          <p:nvPr>
            <p:ph idx="1"/>
          </p:nvPr>
        </p:nvSpPr>
        <p:spPr>
          <a:xfrm>
            <a:off x="2054839" y="951836"/>
            <a:ext cx="8082321" cy="4114800"/>
          </a:xfrm>
        </p:spPr>
        <p:txBody>
          <a:bodyPr/>
          <a:lstStyle/>
          <a:p>
            <a:pPr marL="0" indent="0">
              <a:buNone/>
            </a:pPr>
            <a:r>
              <a:rPr lang="cs-CZ" b="1" u="sng" dirty="0"/>
              <a:t>Krajské živnostenské úřady (krajské úřady/Magistrát hl. m.  Praha)</a:t>
            </a:r>
          </a:p>
          <a:p>
            <a:pPr marL="0" indent="0">
              <a:buNone/>
            </a:pPr>
            <a:endParaRPr lang="cs-CZ" b="1" u="sng" dirty="0"/>
          </a:p>
          <a:p>
            <a:pPr>
              <a:buFontTx/>
              <a:buChar char="-"/>
            </a:pPr>
            <a:r>
              <a:rPr lang="cs-CZ" dirty="0"/>
              <a:t>vykonává </a:t>
            </a:r>
            <a:r>
              <a:rPr lang="cs-CZ" b="1" dirty="0"/>
              <a:t>řídící, koordinační, kontrolní a metodickou činnost</a:t>
            </a:r>
            <a:r>
              <a:rPr lang="cs-CZ" dirty="0"/>
              <a:t>, vůči obecním živnostenským úřadům ve svém správním obvodu</a:t>
            </a:r>
          </a:p>
          <a:p>
            <a:pPr marL="0" indent="0">
              <a:buNone/>
            </a:pPr>
            <a:r>
              <a:rPr lang="cs-CZ" dirty="0"/>
              <a:t>- rozhoduje o </a:t>
            </a:r>
            <a:r>
              <a:rPr lang="cs-CZ" b="1" dirty="0"/>
              <a:t>odvolání</a:t>
            </a:r>
            <a:r>
              <a:rPr lang="cs-CZ" dirty="0"/>
              <a:t> proti rozhodnutím obecních živnostenských úřadů ve svém správním obvodu,</a:t>
            </a:r>
          </a:p>
          <a:p>
            <a:pPr>
              <a:buFontTx/>
              <a:buChar char="-"/>
            </a:pPr>
            <a:r>
              <a:rPr lang="cs-CZ" dirty="0"/>
              <a:t>může obecním živ. úřadům nařídit provedení kontroly</a:t>
            </a:r>
          </a:p>
          <a:p>
            <a:pPr>
              <a:buFontTx/>
              <a:buChar char="-"/>
            </a:pPr>
            <a:r>
              <a:rPr lang="cs-CZ" dirty="0"/>
              <a:t>13 krajských úřadů + Praha</a:t>
            </a:r>
          </a:p>
          <a:p>
            <a:pPr marL="0" indent="0">
              <a:buNone/>
            </a:pPr>
            <a:endParaRPr lang="cs-CZ" b="1" u="sng" dirty="0"/>
          </a:p>
          <a:p>
            <a:pPr marL="0" indent="0">
              <a:buNone/>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327924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Organizace</a:t>
            </a:r>
          </a:p>
        </p:txBody>
      </p:sp>
      <p:sp>
        <p:nvSpPr>
          <p:cNvPr id="3" name="Zástupný symbol pro obsah 2"/>
          <p:cNvSpPr>
            <a:spLocks noGrp="1"/>
          </p:cNvSpPr>
          <p:nvPr>
            <p:ph idx="1"/>
          </p:nvPr>
        </p:nvSpPr>
        <p:spPr>
          <a:xfrm>
            <a:off x="1204094" y="1638213"/>
            <a:ext cx="10753200" cy="4139998"/>
          </a:xfrm>
        </p:spPr>
        <p:txBody>
          <a:bodyPr/>
          <a:lstStyle/>
          <a:p>
            <a:pPr marL="0" indent="0">
              <a:buNone/>
            </a:pPr>
            <a:r>
              <a:rPr lang="cs-CZ" b="1" u="sng" dirty="0"/>
              <a:t>obecní živnostenské úřady</a:t>
            </a:r>
          </a:p>
          <a:p>
            <a:pPr marL="0" indent="0">
              <a:buNone/>
            </a:pPr>
            <a:r>
              <a:rPr lang="cs-CZ" dirty="0"/>
              <a:t>- obecní úřady s rozšířenou působností</a:t>
            </a:r>
          </a:p>
          <a:p>
            <a:pPr marL="0" indent="0">
              <a:buNone/>
            </a:pPr>
            <a:r>
              <a:rPr lang="cs-CZ" dirty="0"/>
              <a:t> - rozsah výkonu veřejné správy obecních živnostenských úřadů je primárně dán živnostenským zákonem</a:t>
            </a:r>
          </a:p>
          <a:p>
            <a:pPr marL="0" indent="0">
              <a:buNone/>
            </a:pPr>
            <a:r>
              <a:rPr lang="cs-CZ" dirty="0"/>
              <a:t>dále např.</a:t>
            </a:r>
          </a:p>
          <a:p>
            <a:pPr marL="0" indent="0" algn="just">
              <a:buNone/>
            </a:pPr>
            <a:r>
              <a:rPr lang="cs-CZ" dirty="0"/>
              <a:t>- přijímá oznámení a hlášení v oblasti sociálního zabezpečení od fyzických osob podnikajících na základě živnostenského oprávnění, a to v rozsahu stanoveném zvláštními právními předpisy</a:t>
            </a:r>
          </a:p>
          <a:p>
            <a:pPr marL="0" indent="0" algn="just">
              <a:buNone/>
            </a:pPr>
            <a:r>
              <a:rPr lang="cs-CZ" dirty="0"/>
              <a:t>- 205 III. obcí + 22 (Praha 1 až Praha 22) – celkem 227</a:t>
            </a:r>
          </a:p>
          <a:p>
            <a:pPr marL="0" indent="0" algn="just">
              <a:buNone/>
            </a:pPr>
            <a:endParaRPr lang="cs-CZ" dirty="0"/>
          </a:p>
          <a:p>
            <a:pPr marL="0" indent="0">
              <a:buNone/>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33639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00" y="427916"/>
            <a:ext cx="10753200" cy="451576"/>
          </a:xfrm>
        </p:spPr>
        <p:txBody>
          <a:bodyPr/>
          <a:lstStyle/>
          <a:p>
            <a:r>
              <a:rPr lang="cs-CZ" dirty="0"/>
              <a:t>Organizace</a:t>
            </a:r>
          </a:p>
        </p:txBody>
      </p:sp>
      <p:sp>
        <p:nvSpPr>
          <p:cNvPr id="3" name="Zástupný symbol pro obsah 2"/>
          <p:cNvSpPr>
            <a:spLocks noGrp="1"/>
          </p:cNvSpPr>
          <p:nvPr>
            <p:ph idx="1"/>
          </p:nvPr>
        </p:nvSpPr>
        <p:spPr>
          <a:xfrm>
            <a:off x="952180" y="1161880"/>
            <a:ext cx="9778573" cy="4114800"/>
          </a:xfrm>
        </p:spPr>
        <p:txBody>
          <a:bodyPr/>
          <a:lstStyle/>
          <a:p>
            <a:pPr marL="0" indent="0">
              <a:buNone/>
            </a:pPr>
            <a:r>
              <a:rPr lang="cs-CZ" b="1" dirty="0"/>
              <a:t>Samospráva:</a:t>
            </a:r>
          </a:p>
          <a:p>
            <a:pPr marL="0" indent="0">
              <a:buNone/>
            </a:pPr>
            <a:endParaRPr lang="cs-CZ" b="1" u="sng" dirty="0"/>
          </a:p>
          <a:p>
            <a:r>
              <a:rPr lang="cs-CZ" b="1" dirty="0"/>
              <a:t>Hospodářská komora České republiky</a:t>
            </a:r>
          </a:p>
          <a:p>
            <a:pPr marL="0" indent="0">
              <a:buNone/>
            </a:pPr>
            <a:r>
              <a:rPr lang="cs-CZ" dirty="0"/>
              <a:t>- Posláním je vytvářet příležitosti pro podnikání, prosazovat a podporovat opatření, která přispívají k rozvoji podnikání v ČR, a tím i k celkové ekonomické stabilitě státu.</a:t>
            </a:r>
          </a:p>
          <a:p>
            <a:r>
              <a:rPr lang="cs-CZ" b="1" dirty="0"/>
              <a:t>Živnostenská společenstva (sdružení, svazy, cechy, asociace apod.)</a:t>
            </a:r>
          </a:p>
          <a:p>
            <a:pPr marL="0" indent="0" algn="just">
              <a:buNone/>
            </a:pPr>
            <a:r>
              <a:rPr lang="cs-CZ" dirty="0"/>
              <a:t> - mohou zažádat o začlenění do HK ČR - stávají se tak složkou HK ČR a získávají v organizační struktuře HK ČR stejné postavení jako okresní nebo regionální komory.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420627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16400" y="2652914"/>
            <a:ext cx="8086635" cy="2246767"/>
          </a:xfrm>
        </p:spPr>
        <p:txBody>
          <a:bodyPr/>
          <a:lstStyle/>
          <a:p>
            <a:r>
              <a:rPr lang="cs-CZ" dirty="0"/>
              <a:t>Živnostenské oprávnění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22732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7129" y="457200"/>
            <a:ext cx="10278091" cy="647700"/>
          </a:xfrm>
        </p:spPr>
        <p:txBody>
          <a:bodyPr/>
          <a:lstStyle/>
          <a:p>
            <a:r>
              <a:rPr lang="cs-CZ" dirty="0"/>
              <a:t>Subjekty oprávněné provozovat živnost</a:t>
            </a:r>
          </a:p>
        </p:txBody>
      </p:sp>
      <p:sp>
        <p:nvSpPr>
          <p:cNvPr id="3" name="Zástupný symbol pro obsah 2"/>
          <p:cNvSpPr>
            <a:spLocks noGrp="1"/>
          </p:cNvSpPr>
          <p:nvPr>
            <p:ph idx="1"/>
          </p:nvPr>
        </p:nvSpPr>
        <p:spPr>
          <a:xfrm>
            <a:off x="833718" y="1303089"/>
            <a:ext cx="10681502" cy="6109909"/>
          </a:xfrm>
        </p:spPr>
        <p:txBody>
          <a:bodyPr/>
          <a:lstStyle/>
          <a:p>
            <a:r>
              <a:rPr lang="cs-CZ" sz="2400" dirty="0"/>
              <a:t>vůči nim je vykonávána veřejná správa</a:t>
            </a:r>
          </a:p>
          <a:p>
            <a:r>
              <a:rPr lang="cs-CZ" sz="2400" dirty="0"/>
              <a:t>fyzické i právnické osoby (podmínky musí splňovat odpovědný zástupce)</a:t>
            </a:r>
          </a:p>
          <a:p>
            <a:r>
              <a:rPr lang="cs-CZ" sz="2400" dirty="0"/>
              <a:t>Odpovědný zástupce</a:t>
            </a:r>
          </a:p>
          <a:p>
            <a:pPr lvl="1"/>
            <a:r>
              <a:rPr lang="cs-CZ" sz="2400" dirty="0"/>
              <a:t>je FO, která je ustanovená podnikatelem – je k podnikateli ve smluvním vztahu</a:t>
            </a:r>
          </a:p>
          <a:p>
            <a:pPr lvl="1"/>
            <a:r>
              <a:rPr lang="cs-CZ" sz="2400" dirty="0"/>
              <a:t>odpovídá za řádný provoz živnosti a za dodržování živnostenskoprávních předpisů - „navenek“ však stále odpovídá podnikatel</a:t>
            </a:r>
          </a:p>
          <a:p>
            <a:pPr lvl="1"/>
            <a:r>
              <a:rPr lang="cs-CZ" sz="2400" dirty="0"/>
              <a:t>povinen a současně oprávněn usměrňovat činnost pracovníků podnikatele a upozorňovat řídící orgány podnikatelského subjektu na zjištěné nedostatky a navrhovat či činit opatření k jejich odstranění – „odborný garant“</a:t>
            </a:r>
          </a:p>
          <a:p>
            <a:pPr lvl="1"/>
            <a:r>
              <a:rPr lang="cs-CZ" sz="2400" dirty="0"/>
              <a:t>obligatorně u PO a FO, pokud sami nesplňují podmínky, jinak fakultativně</a:t>
            </a:r>
          </a:p>
          <a:p>
            <a:pPr lvl="1"/>
            <a:endParaRPr lang="cs-CZ" sz="2200" dirty="0"/>
          </a:p>
          <a:p>
            <a:pPr lvl="1"/>
            <a:endParaRPr lang="cs-CZ" sz="2200" dirty="0"/>
          </a:p>
          <a:p>
            <a:pPr lvl="1"/>
            <a:endParaRPr lang="cs-CZ" sz="22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extLst>
      <p:ext uri="{BB962C8B-B14F-4D97-AF65-F5344CB8AC3E}">
        <p14:creationId xmlns:p14="http://schemas.microsoft.com/office/powerpoint/2010/main" val="15984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5B0C07E-A205-9D27-3EFB-0B732A67C4E2}"/>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493C755-B6ED-E811-5305-8123D1824257}"/>
              </a:ext>
            </a:extLst>
          </p:cNvPr>
          <p:cNvSpPr>
            <a:spLocks noGrp="1"/>
          </p:cNvSpPr>
          <p:nvPr>
            <p:ph type="title"/>
          </p:nvPr>
        </p:nvSpPr>
        <p:spPr/>
        <p:txBody>
          <a:bodyPr/>
          <a:lstStyle/>
          <a:p>
            <a:r>
              <a:rPr lang="cs-CZ" dirty="0"/>
              <a:t>Osnova prezentace</a:t>
            </a:r>
          </a:p>
        </p:txBody>
      </p:sp>
      <p:sp>
        <p:nvSpPr>
          <p:cNvPr id="5" name="Zástupný obsah 4">
            <a:extLst>
              <a:ext uri="{FF2B5EF4-FFF2-40B4-BE49-F238E27FC236}">
                <a16:creationId xmlns:a16="http://schemas.microsoft.com/office/drawing/2014/main" id="{CE421EE5-D654-EDC9-60C9-9D718F840D80}"/>
              </a:ext>
            </a:extLst>
          </p:cNvPr>
          <p:cNvSpPr>
            <a:spLocks noGrp="1"/>
          </p:cNvSpPr>
          <p:nvPr>
            <p:ph idx="1"/>
          </p:nvPr>
        </p:nvSpPr>
        <p:spPr/>
        <p:txBody>
          <a:bodyPr/>
          <a:lstStyle/>
          <a:p>
            <a:r>
              <a:rPr lang="cs-CZ" dirty="0"/>
              <a:t>Základní východiska</a:t>
            </a:r>
          </a:p>
          <a:p>
            <a:r>
              <a:rPr lang="cs-CZ" dirty="0"/>
              <a:t>Organizace</a:t>
            </a:r>
          </a:p>
          <a:p>
            <a:r>
              <a:rPr lang="cs-CZ" dirty="0"/>
              <a:t>Živnostenské oprávnění</a:t>
            </a:r>
          </a:p>
          <a:p>
            <a:r>
              <a:rPr lang="cs-CZ" dirty="0"/>
              <a:t>Vznik živnostenského oprávnění</a:t>
            </a:r>
          </a:p>
          <a:p>
            <a:r>
              <a:rPr lang="cs-CZ" dirty="0"/>
              <a:t>Kontrola</a:t>
            </a:r>
          </a:p>
          <a:p>
            <a:r>
              <a:rPr lang="cs-CZ" dirty="0"/>
              <a:t>Přestupky</a:t>
            </a:r>
          </a:p>
        </p:txBody>
      </p:sp>
    </p:spTree>
    <p:extLst>
      <p:ext uri="{BB962C8B-B14F-4D97-AF65-F5344CB8AC3E}">
        <p14:creationId xmlns:p14="http://schemas.microsoft.com/office/powerpoint/2010/main" val="369963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9006" y="283665"/>
            <a:ext cx="10162724" cy="647700"/>
          </a:xfrm>
        </p:spPr>
        <p:txBody>
          <a:bodyPr/>
          <a:lstStyle/>
          <a:p>
            <a:r>
              <a:rPr lang="cs-CZ" sz="4800" dirty="0"/>
              <a:t>Subjekty oprávněné provozovat živnost</a:t>
            </a:r>
          </a:p>
        </p:txBody>
      </p:sp>
      <p:sp>
        <p:nvSpPr>
          <p:cNvPr id="3" name="Zástupný symbol pro obsah 2"/>
          <p:cNvSpPr>
            <a:spLocks noGrp="1"/>
          </p:cNvSpPr>
          <p:nvPr>
            <p:ph idx="1"/>
          </p:nvPr>
        </p:nvSpPr>
        <p:spPr>
          <a:xfrm>
            <a:off x="414000" y="1415144"/>
            <a:ext cx="10854635" cy="5011273"/>
          </a:xfrm>
        </p:spPr>
        <p:txBody>
          <a:bodyPr/>
          <a:lstStyle/>
          <a:p>
            <a:r>
              <a:rPr lang="cs-CZ" sz="3600" dirty="0"/>
              <a:t>zahraniční fyzické nebo právnické osoby</a:t>
            </a:r>
          </a:p>
          <a:p>
            <a:pPr lvl="1" algn="just"/>
            <a:r>
              <a:rPr lang="cs-CZ" sz="2800" dirty="0"/>
              <a:t>provozují živnost za stejných podmínek a ve stejném rozsahu jako česká osoba, pokud ze zákona nevyplývá něco jiného.</a:t>
            </a:r>
          </a:p>
          <a:p>
            <a:pPr marL="457200" lvl="1" indent="0" algn="just">
              <a:buNone/>
            </a:pPr>
            <a:endParaRPr lang="cs-CZ" sz="2800" dirty="0"/>
          </a:p>
          <a:p>
            <a:pPr lvl="1" algn="just"/>
            <a:r>
              <a:rPr lang="cs-CZ" sz="2800" dirty="0"/>
              <a:t>zahraniční fyzická osoba musí k ohlášení živnosti a k žádosti o koncesi doložit doklad prokazující udělení </a:t>
            </a:r>
            <a:r>
              <a:rPr lang="cs-CZ" sz="2800" u="sng" dirty="0"/>
              <a:t>víza k pobytu nad 90 dnů</a:t>
            </a:r>
            <a:r>
              <a:rPr lang="cs-CZ" sz="2800" dirty="0"/>
              <a:t> nebo </a:t>
            </a:r>
            <a:r>
              <a:rPr lang="cs-CZ" sz="2800" u="sng" dirty="0"/>
              <a:t>povolení k</a:t>
            </a:r>
            <a:r>
              <a:rPr lang="cs-CZ" sz="2800" dirty="0"/>
              <a:t> </a:t>
            </a:r>
            <a:r>
              <a:rPr lang="cs-CZ" sz="2800" u="sng" dirty="0"/>
              <a:t>dlouhodobému pobytu</a:t>
            </a:r>
            <a:r>
              <a:rPr lang="cs-CZ" sz="2800" dirty="0"/>
              <a:t>. – neplatí pro členské státy EU</a:t>
            </a:r>
          </a:p>
          <a:p>
            <a:pPr marL="457200" lvl="1" indent="0" algn="just">
              <a:buNone/>
            </a:pPr>
            <a:endParaRPr lang="cs-CZ" sz="2800" dirty="0"/>
          </a:p>
          <a:p>
            <a:pPr lvl="1" algn="just"/>
            <a:r>
              <a:rPr lang="cs-CZ" sz="2800" dirty="0"/>
              <a:t>FO, které byla udělena mezinárodní ochrana, a její rodinní příslušníci – stejné podmínky jako občan ČR</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z="1600" smtClean="0"/>
              <a:pPr/>
              <a:t>20</a:t>
            </a:fld>
            <a:endParaRPr lang="cs-CZ" altLang="cs-CZ" sz="1600" dirty="0"/>
          </a:p>
        </p:txBody>
      </p:sp>
    </p:spTree>
    <p:extLst>
      <p:ext uri="{BB962C8B-B14F-4D97-AF65-F5344CB8AC3E}">
        <p14:creationId xmlns:p14="http://schemas.microsoft.com/office/powerpoint/2010/main" val="256058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78000"/>
            <a:ext cx="11265551" cy="647700"/>
          </a:xfrm>
        </p:spPr>
        <p:txBody>
          <a:bodyPr/>
          <a:lstStyle/>
          <a:p>
            <a:r>
              <a:rPr lang="cs-CZ" u="sng" dirty="0"/>
              <a:t>Počty podnikatelů dle občanství podnikajících v České republice</a:t>
            </a:r>
            <a:r>
              <a:rPr lang="cs-CZ" dirty="0"/>
              <a:t> </a:t>
            </a:r>
          </a:p>
        </p:txBody>
      </p:sp>
      <p:sp>
        <p:nvSpPr>
          <p:cNvPr id="3" name="Zástupný symbol pro obsah 2"/>
          <p:cNvSpPr>
            <a:spLocks noGrp="1"/>
          </p:cNvSpPr>
          <p:nvPr>
            <p:ph idx="1"/>
          </p:nvPr>
        </p:nvSpPr>
        <p:spPr>
          <a:xfrm>
            <a:off x="1562943" y="1893473"/>
            <a:ext cx="9463645" cy="3466753"/>
          </a:xfrm>
        </p:spPr>
        <p:txBody>
          <a:bodyPr/>
          <a:lstStyle/>
          <a:p>
            <a:pPr marL="0" indent="0">
              <a:buNone/>
            </a:pPr>
            <a:r>
              <a:rPr lang="cs-CZ" dirty="0"/>
              <a:t>Období:	stav 31.3.2024			</a:t>
            </a:r>
          </a:p>
          <a:p>
            <a:pPr marL="0" indent="0">
              <a:buNone/>
            </a:pPr>
            <a:r>
              <a:rPr lang="cs-CZ" dirty="0"/>
              <a:t>Celkem cizinců: 	</a:t>
            </a:r>
            <a:r>
              <a:rPr lang="cs-CZ" b="1" dirty="0"/>
              <a:t>118765</a:t>
            </a:r>
          </a:p>
          <a:p>
            <a:endParaRPr lang="cs-CZ" dirty="0"/>
          </a:p>
          <a:p>
            <a:pPr marL="0" indent="0">
              <a:buNone/>
            </a:pPr>
            <a:r>
              <a:rPr lang="cs-CZ" dirty="0"/>
              <a:t>např.:</a:t>
            </a:r>
          </a:p>
          <a:p>
            <a:r>
              <a:rPr lang="cs-CZ" dirty="0"/>
              <a:t>Slovensko: 	</a:t>
            </a:r>
            <a:r>
              <a:rPr lang="cs-CZ" b="1" dirty="0"/>
              <a:t>24556</a:t>
            </a:r>
          </a:p>
          <a:p>
            <a:r>
              <a:rPr lang="cs-CZ" dirty="0"/>
              <a:t>Vietnam: 		</a:t>
            </a:r>
            <a:r>
              <a:rPr lang="cs-CZ" b="1" dirty="0"/>
              <a:t>20890</a:t>
            </a:r>
          </a:p>
          <a:p>
            <a:r>
              <a:rPr lang="cs-CZ" dirty="0"/>
              <a:t>Ukrajina: 		</a:t>
            </a:r>
            <a:r>
              <a:rPr lang="cs-CZ" b="1" dirty="0"/>
              <a:t>33570</a:t>
            </a:r>
          </a:p>
          <a:p>
            <a:r>
              <a:rPr lang="cs-CZ" dirty="0"/>
              <a:t>Německo:           </a:t>
            </a:r>
            <a:r>
              <a:rPr lang="cs-CZ" b="1" dirty="0"/>
              <a:t>3348</a:t>
            </a:r>
          </a:p>
          <a:p>
            <a:r>
              <a:rPr lang="cs-CZ" dirty="0"/>
              <a:t>Vánoční ostrov:	        </a:t>
            </a:r>
            <a:r>
              <a:rPr lang="cs-CZ" b="1" dirty="0"/>
              <a:t>1</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70103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9276" y="692431"/>
            <a:ext cx="8086635" cy="647700"/>
          </a:xfrm>
        </p:spPr>
        <p:txBody>
          <a:bodyPr/>
          <a:lstStyle/>
          <a:p>
            <a:r>
              <a:rPr lang="cs-CZ" dirty="0"/>
              <a:t>Rozdělení živností</a:t>
            </a:r>
          </a:p>
        </p:txBody>
      </p:sp>
      <p:sp>
        <p:nvSpPr>
          <p:cNvPr id="3" name="Zástupný symbol pro obsah 2"/>
          <p:cNvSpPr>
            <a:spLocks noGrp="1"/>
          </p:cNvSpPr>
          <p:nvPr>
            <p:ph idx="1"/>
          </p:nvPr>
        </p:nvSpPr>
        <p:spPr>
          <a:xfrm>
            <a:off x="954741" y="1259187"/>
            <a:ext cx="10823259" cy="5195887"/>
          </a:xfrm>
        </p:spPr>
        <p:txBody>
          <a:bodyPr/>
          <a:lstStyle/>
          <a:p>
            <a:pPr marL="0" indent="0">
              <a:buNone/>
            </a:pPr>
            <a:endParaRPr lang="cs-CZ" b="1" u="sng" dirty="0"/>
          </a:p>
          <a:p>
            <a:pPr marL="0" indent="0">
              <a:buNone/>
            </a:pPr>
            <a:r>
              <a:rPr lang="cs-CZ" b="1" u="sng" dirty="0"/>
              <a:t>Podle rozdílů v přístupovém režimu k  oprávnění:</a:t>
            </a:r>
          </a:p>
          <a:p>
            <a:pPr marL="0" indent="0">
              <a:buNone/>
            </a:pPr>
            <a:endParaRPr lang="cs-CZ" b="1" u="sng" dirty="0"/>
          </a:p>
          <a:p>
            <a:pPr lvl="1"/>
            <a:r>
              <a:rPr lang="cs-CZ" sz="2400" b="1" dirty="0"/>
              <a:t>Ohlašovací</a:t>
            </a:r>
          </a:p>
          <a:p>
            <a:pPr lvl="2"/>
            <a:r>
              <a:rPr lang="cs-CZ" sz="2400" dirty="0"/>
              <a:t>volná</a:t>
            </a:r>
          </a:p>
          <a:p>
            <a:pPr lvl="2"/>
            <a:r>
              <a:rPr lang="cs-CZ" sz="2400" dirty="0"/>
              <a:t>řemeslné </a:t>
            </a:r>
          </a:p>
          <a:p>
            <a:pPr lvl="2"/>
            <a:r>
              <a:rPr lang="cs-CZ" sz="2400" dirty="0"/>
              <a:t>vázané</a:t>
            </a:r>
          </a:p>
          <a:p>
            <a:pPr lvl="1"/>
            <a:r>
              <a:rPr lang="cs-CZ" sz="2400" b="1" dirty="0"/>
              <a:t>Koncesované</a:t>
            </a:r>
          </a:p>
          <a:p>
            <a:pPr lvl="1"/>
            <a:endParaRPr lang="cs-CZ" b="1" dirty="0"/>
          </a:p>
          <a:p>
            <a:r>
              <a:rPr lang="cs-CZ" dirty="0"/>
              <a:t>obsahově lze dělit na obchodní, výrobní a poskytující služby</a:t>
            </a:r>
            <a:r>
              <a:rPr lang="cs-CZ" b="1" dirty="0"/>
              <a:t> </a:t>
            </a:r>
            <a:r>
              <a:rPr lang="cs-CZ" dirty="0"/>
              <a:t>(orientační význam)</a:t>
            </a:r>
            <a:endParaRPr lang="cs-CZ" b="1" dirty="0"/>
          </a:p>
          <a:p>
            <a:r>
              <a:rPr lang="cs-CZ" b="1" dirty="0"/>
              <a:t>nařízení vlády č. 278/2008 Sb.</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70806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860002037"/>
              </p:ext>
            </p:extLst>
          </p:nvPr>
        </p:nvGraphicFramePr>
        <p:xfrm>
          <a:off x="1879600" y="512898"/>
          <a:ext cx="8024605" cy="5832204"/>
        </p:xfrm>
        <a:graphic>
          <a:graphicData uri="http://schemas.openxmlformats.org/drawingml/2006/table">
            <a:tbl>
              <a:tblPr/>
              <a:tblGrid>
                <a:gridCol w="4732459">
                  <a:extLst>
                    <a:ext uri="{9D8B030D-6E8A-4147-A177-3AD203B41FA5}">
                      <a16:colId xmlns:a16="http://schemas.microsoft.com/office/drawing/2014/main" val="20000"/>
                    </a:ext>
                  </a:extLst>
                </a:gridCol>
                <a:gridCol w="3292146">
                  <a:extLst>
                    <a:ext uri="{9D8B030D-6E8A-4147-A177-3AD203B41FA5}">
                      <a16:colId xmlns:a16="http://schemas.microsoft.com/office/drawing/2014/main" val="20001"/>
                    </a:ext>
                  </a:extLst>
                </a:gridCol>
              </a:tblGrid>
              <a:tr h="481440">
                <a:tc>
                  <a:txBody>
                    <a:bodyPr/>
                    <a:lstStyle/>
                    <a:p>
                      <a:pPr algn="l">
                        <a:lnSpc>
                          <a:spcPct val="150000"/>
                        </a:lnSpc>
                        <a:spcAft>
                          <a:spcPts val="0"/>
                        </a:spcAft>
                      </a:pPr>
                      <a:r>
                        <a:rPr lang="cs-CZ" sz="2400" b="1" dirty="0">
                          <a:solidFill>
                            <a:srgbClr val="FFFFFF"/>
                          </a:solidFill>
                          <a:latin typeface="+mn-lt"/>
                          <a:ea typeface="Calibri"/>
                        </a:rPr>
                        <a:t>Dle způsobu vzniku</a:t>
                      </a:r>
                      <a:endParaRPr lang="cs-CZ" sz="2400" dirty="0">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l">
                        <a:lnSpc>
                          <a:spcPct val="150000"/>
                        </a:lnSpc>
                        <a:spcAft>
                          <a:spcPts val="0"/>
                        </a:spcAft>
                      </a:pPr>
                      <a:r>
                        <a:rPr lang="cs-CZ" sz="2400" b="1" dirty="0">
                          <a:solidFill>
                            <a:srgbClr val="FFFFFF"/>
                          </a:solidFill>
                          <a:latin typeface="+mn-lt"/>
                          <a:ea typeface="Calibri"/>
                        </a:rPr>
                        <a:t>Dle požadavků</a:t>
                      </a:r>
                      <a:endParaRPr lang="cs-CZ" sz="2400" dirty="0">
                        <a:latin typeface="+mn-lt"/>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2218014">
                <a:tc>
                  <a:txBody>
                    <a:bodyPr/>
                    <a:lstStyle/>
                    <a:p>
                      <a:pPr marL="342900" lvl="0" indent="-342900" algn="l">
                        <a:lnSpc>
                          <a:spcPct val="150000"/>
                        </a:lnSpc>
                        <a:spcAft>
                          <a:spcPts val="0"/>
                        </a:spcAft>
                        <a:buFont typeface="Symbol"/>
                        <a:buNone/>
                      </a:pPr>
                      <a:r>
                        <a:rPr lang="cs-CZ" sz="2400" b="1" dirty="0">
                          <a:latin typeface="+mn-lt"/>
                          <a:ea typeface="Times New Roman"/>
                        </a:rPr>
                        <a:t>Ohlašovací živnosti </a:t>
                      </a:r>
                    </a:p>
                    <a:p>
                      <a:pPr marL="342900" lvl="0" indent="-342900" algn="l">
                        <a:lnSpc>
                          <a:spcPct val="150000"/>
                        </a:lnSpc>
                        <a:spcAft>
                          <a:spcPts val="0"/>
                        </a:spcAft>
                        <a:buFont typeface="Symbol"/>
                        <a:buChar char=""/>
                      </a:pPr>
                      <a:r>
                        <a:rPr lang="cs-CZ" sz="2400" b="0" dirty="0">
                          <a:latin typeface="+mn-lt"/>
                          <a:ea typeface="Times New Roman"/>
                        </a:rPr>
                        <a:t>Vznikají na základě akceptovaného</a:t>
                      </a:r>
                      <a:r>
                        <a:rPr lang="cs-CZ" sz="2400" b="0" baseline="0" dirty="0">
                          <a:latin typeface="+mn-lt"/>
                          <a:ea typeface="Times New Roman"/>
                        </a:rPr>
                        <a:t> aktu ohlášení živnosti</a:t>
                      </a:r>
                      <a:endParaRPr lang="cs-CZ" sz="2400" b="0" dirty="0">
                        <a:latin typeface="+mn-lt"/>
                        <a:ea typeface="Times New Roman"/>
                      </a:endParaRPr>
                    </a:p>
                    <a:p>
                      <a:pPr marL="342900" lvl="0" indent="-342900" algn="l">
                        <a:lnSpc>
                          <a:spcPct val="150000"/>
                        </a:lnSpc>
                        <a:spcAft>
                          <a:spcPts val="0"/>
                        </a:spcAft>
                        <a:buFont typeface="Symbol"/>
                        <a:buChar char=""/>
                      </a:pPr>
                      <a:endParaRPr lang="cs-CZ"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50000"/>
                        </a:lnSpc>
                        <a:spcAft>
                          <a:spcPts val="0"/>
                        </a:spcAft>
                        <a:buFont typeface="Symbol"/>
                        <a:buChar char=""/>
                      </a:pPr>
                      <a:r>
                        <a:rPr lang="cs-CZ" sz="2400" dirty="0">
                          <a:latin typeface="+mn-lt"/>
                          <a:ea typeface="Times New Roman"/>
                        </a:rPr>
                        <a:t>Volné </a:t>
                      </a:r>
                    </a:p>
                    <a:p>
                      <a:pPr marL="342900" lvl="0" indent="-342900" algn="l">
                        <a:lnSpc>
                          <a:spcPct val="150000"/>
                        </a:lnSpc>
                        <a:spcAft>
                          <a:spcPts val="0"/>
                        </a:spcAft>
                        <a:buFont typeface="Symbol"/>
                        <a:buChar char=""/>
                      </a:pPr>
                      <a:r>
                        <a:rPr lang="cs-CZ" sz="2400" dirty="0">
                          <a:latin typeface="+mn-lt"/>
                          <a:ea typeface="Times New Roman"/>
                        </a:rPr>
                        <a:t>Řemeslné</a:t>
                      </a:r>
                    </a:p>
                    <a:p>
                      <a:pPr marL="342900" lvl="0" indent="-342900" algn="l">
                        <a:lnSpc>
                          <a:spcPct val="150000"/>
                        </a:lnSpc>
                        <a:spcAft>
                          <a:spcPts val="0"/>
                        </a:spcAft>
                        <a:buFont typeface="Symbol"/>
                        <a:buChar char=""/>
                      </a:pPr>
                      <a:r>
                        <a:rPr lang="cs-CZ" sz="2400" dirty="0">
                          <a:latin typeface="+mn-lt"/>
                          <a:ea typeface="Times New Roman"/>
                        </a:rPr>
                        <a:t>Vázané</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8014">
                <a:tc>
                  <a:txBody>
                    <a:bodyPr/>
                    <a:lstStyle/>
                    <a:p>
                      <a:pPr marL="342900" lvl="0" indent="-342900" algn="l">
                        <a:lnSpc>
                          <a:spcPct val="150000"/>
                        </a:lnSpc>
                        <a:spcAft>
                          <a:spcPts val="0"/>
                        </a:spcAft>
                        <a:buFont typeface="Symbol"/>
                        <a:buNone/>
                      </a:pPr>
                      <a:r>
                        <a:rPr lang="cs-CZ" sz="2400" b="1" dirty="0">
                          <a:latin typeface="+mn-lt"/>
                          <a:ea typeface="Times New Roman"/>
                        </a:rPr>
                        <a:t>Koncesované živnosti</a:t>
                      </a:r>
                    </a:p>
                    <a:p>
                      <a:pPr marL="342900" lvl="0" indent="-342900" algn="l">
                        <a:lnSpc>
                          <a:spcPct val="150000"/>
                        </a:lnSpc>
                        <a:spcAft>
                          <a:spcPts val="0"/>
                        </a:spcAft>
                        <a:buFont typeface="Symbol"/>
                        <a:buChar char=""/>
                      </a:pPr>
                      <a:r>
                        <a:rPr lang="cs-CZ" sz="2400" b="0" dirty="0">
                          <a:latin typeface="+mn-lt"/>
                          <a:ea typeface="Times New Roman"/>
                        </a:rPr>
                        <a:t>Vznikají na základě konstitutivního rozhodnutí příslušného ŽÚ o udělení koncese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cs-CZ" sz="2400" dirty="0">
                        <a:latin typeface="+mn-lt"/>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624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05365" y="169590"/>
            <a:ext cx="8086635" cy="647700"/>
          </a:xfrm>
        </p:spPr>
        <p:txBody>
          <a:bodyPr/>
          <a:lstStyle/>
          <a:p>
            <a:r>
              <a:rPr lang="cs-CZ" dirty="0"/>
              <a:t>Živnosti volné</a:t>
            </a:r>
          </a:p>
        </p:txBody>
      </p:sp>
      <p:sp>
        <p:nvSpPr>
          <p:cNvPr id="3" name="Zástupný symbol pro obsah 2"/>
          <p:cNvSpPr>
            <a:spLocks noGrp="1"/>
          </p:cNvSpPr>
          <p:nvPr>
            <p:ph idx="1"/>
          </p:nvPr>
        </p:nvSpPr>
        <p:spPr>
          <a:xfrm>
            <a:off x="632011" y="605118"/>
            <a:ext cx="11335871" cy="5315689"/>
          </a:xfrm>
        </p:spPr>
        <p:txBody>
          <a:bodyPr numCol="2"/>
          <a:lstStyle/>
          <a:p>
            <a:pPr>
              <a:buNone/>
            </a:pPr>
            <a:r>
              <a:rPr lang="cs-CZ" sz="1200" dirty="0"/>
              <a:t>5.   Chov   zvířat   a   jejich   výcvik   (s   výjimkou   živočišné   výroby)</a:t>
            </a:r>
          </a:p>
          <a:p>
            <a:pPr>
              <a:buNone/>
            </a:pPr>
            <a:r>
              <a:rPr lang="cs-CZ" sz="1200" dirty="0"/>
              <a:t>8.   Pěstitelské   pálení</a:t>
            </a:r>
          </a:p>
          <a:p>
            <a:pPr>
              <a:buNone/>
            </a:pPr>
            <a:r>
              <a:rPr lang="cs-CZ" sz="1200" dirty="0"/>
              <a:t>10.   Výroba   textilií,   textilních   výrobků,   oděvů   a   oděvních   doplňků</a:t>
            </a:r>
          </a:p>
          <a:p>
            <a:pPr>
              <a:buNone/>
            </a:pPr>
            <a:r>
              <a:rPr lang="cs-CZ" sz="1200" dirty="0"/>
              <a:t>34.  Výroba,  vývoj, projektování,   zkoušky, instalace,  údržba, opravy,  modifikace a konstrukční   změny   letadel, motorů letadel, vrtulí, letadlových částí a zařízení a  leteckých pozemních  zařízení </a:t>
            </a:r>
          </a:p>
          <a:p>
            <a:pPr>
              <a:buNone/>
            </a:pPr>
            <a:r>
              <a:rPr lang="cs-CZ" sz="1200" dirty="0"/>
              <a:t>45.   Přípravné   a   dokončovací   stavební   práce,   specializované   stavební   činnosti </a:t>
            </a:r>
          </a:p>
          <a:p>
            <a:pPr>
              <a:buNone/>
            </a:pPr>
            <a:r>
              <a:rPr lang="cs-CZ" sz="1200" dirty="0"/>
              <a:t> 47.   Zprostředkování   obchodu   a   služeb</a:t>
            </a:r>
          </a:p>
          <a:p>
            <a:pPr>
              <a:buNone/>
            </a:pPr>
            <a:r>
              <a:rPr lang="cs-CZ" sz="1200" dirty="0"/>
              <a:t> 48.   Velkoobchod   a   maloobchod </a:t>
            </a:r>
          </a:p>
          <a:p>
            <a:pPr>
              <a:buNone/>
            </a:pPr>
            <a:r>
              <a:rPr lang="cs-CZ" sz="1200" dirty="0"/>
              <a:t> 49.   Zastavárenská   činnost   a   maloobchod   s   použitým   zbožím </a:t>
            </a:r>
          </a:p>
          <a:p>
            <a:pPr>
              <a:buNone/>
            </a:pPr>
            <a:r>
              <a:rPr lang="cs-CZ" sz="1200" dirty="0"/>
              <a:t> 50.   Údržba   motorových   vozidel   a   jejich   příslušenství </a:t>
            </a:r>
          </a:p>
          <a:p>
            <a:pPr>
              <a:buNone/>
            </a:pPr>
            <a:r>
              <a:rPr lang="cs-CZ" sz="1200" dirty="0"/>
              <a:t>55.   Ubytovací   služby </a:t>
            </a:r>
          </a:p>
          <a:p>
            <a:pPr>
              <a:buNone/>
            </a:pPr>
            <a:r>
              <a:rPr lang="cs-CZ" sz="1200" dirty="0"/>
              <a:t>58.   Realitní   činnost,   správa   a   údržba   nemovitostí</a:t>
            </a:r>
          </a:p>
          <a:p>
            <a:pPr>
              <a:buNone/>
            </a:pPr>
            <a:r>
              <a:rPr lang="cs-CZ" sz="1200" dirty="0"/>
              <a:t>60.   Poradenská   a   konzultační   činnost,   zpracování   odborných   studií   a   posudků</a:t>
            </a:r>
          </a:p>
          <a:p>
            <a:pPr>
              <a:buNone/>
            </a:pPr>
            <a:r>
              <a:rPr lang="cs-CZ" sz="1200" dirty="0"/>
              <a:t>69.   Překladatelská   a   tlumočnická   činnost </a:t>
            </a:r>
          </a:p>
          <a:p>
            <a:pPr>
              <a:buNone/>
            </a:pPr>
            <a:r>
              <a:rPr lang="cs-CZ" sz="1200" dirty="0"/>
              <a:t>75.   Praní   pro   domácnost,   žehlení,   opravy   a   údržba   oděvů,   bytového   textilu   a</a:t>
            </a:r>
          </a:p>
          <a:p>
            <a:pPr>
              <a:buNone/>
            </a:pPr>
            <a:r>
              <a:rPr lang="cs-CZ" sz="1200" dirty="0"/>
              <a:t>      osobního   zboží</a:t>
            </a:r>
          </a:p>
          <a:p>
            <a:pPr>
              <a:buNone/>
            </a:pPr>
            <a:r>
              <a:rPr lang="cs-CZ" sz="1200" dirty="0"/>
              <a:t> 76.   Poskytování   technických   služeb </a:t>
            </a:r>
          </a:p>
          <a:p>
            <a:pPr>
              <a:buNone/>
            </a:pPr>
            <a:r>
              <a:rPr lang="cs-CZ" sz="1200" dirty="0"/>
              <a:t> 77.   Opravy   a   údržba   potřeb   pro   domácnost,   předmětů   kulturní   povahy,</a:t>
            </a:r>
          </a:p>
          <a:p>
            <a:pPr>
              <a:buNone/>
            </a:pPr>
            <a:r>
              <a:rPr lang="cs-CZ" sz="1200" dirty="0"/>
              <a:t>      výrobků   jemné   mechaniky,   optických   přístrojů   a   měřidel</a:t>
            </a:r>
          </a:p>
          <a:p>
            <a:pPr>
              <a:buNone/>
            </a:pPr>
            <a:r>
              <a:rPr lang="cs-CZ" sz="1200" dirty="0"/>
              <a:t> 78.   Poskytování   služeb   osobního   charakteru   a   pro   osobní   hygienu </a:t>
            </a:r>
          </a:p>
          <a:p>
            <a:pPr>
              <a:buNone/>
            </a:pPr>
            <a:r>
              <a:rPr lang="cs-CZ" sz="1200" dirty="0"/>
              <a:t> 79.   Poskytování   služeb   pro   rodinu   a   domácnost</a:t>
            </a:r>
          </a:p>
          <a:p>
            <a:pPr>
              <a:buNone/>
            </a:pPr>
            <a:r>
              <a:rPr lang="cs-CZ" sz="1200" dirty="0"/>
              <a:t> 80.  </a:t>
            </a:r>
            <a:r>
              <a:rPr lang="cs-CZ" sz="1200" b="1" dirty="0"/>
              <a:t>Výroba,   obchod   a   služby   jinde   nezařazené</a:t>
            </a:r>
          </a:p>
        </p:txBody>
      </p:sp>
    </p:spTree>
    <p:extLst>
      <p:ext uri="{BB962C8B-B14F-4D97-AF65-F5344CB8AC3E}">
        <p14:creationId xmlns:p14="http://schemas.microsoft.com/office/powerpoint/2010/main" val="127593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3658" y="2286000"/>
            <a:ext cx="9596717" cy="1143000"/>
          </a:xfrm>
        </p:spPr>
        <p:txBody>
          <a:bodyPr/>
          <a:lstStyle/>
          <a:p>
            <a:r>
              <a:rPr lang="cs-CZ" sz="3200" b="0" dirty="0">
                <a:solidFill>
                  <a:schemeClr val="tx1"/>
                </a:solidFill>
                <a:latin typeface="+mn-lt"/>
              </a:rPr>
              <a:t>Výroba,   obchod   a   služby jinde nezařazené</a:t>
            </a:r>
          </a:p>
        </p:txBody>
      </p:sp>
      <p:sp>
        <p:nvSpPr>
          <p:cNvPr id="3" name="Zástupný symbol pro obsah 2"/>
          <p:cNvSpPr>
            <a:spLocks noGrp="1"/>
          </p:cNvSpPr>
          <p:nvPr>
            <p:ph idx="1"/>
          </p:nvPr>
        </p:nvSpPr>
        <p:spPr>
          <a:xfrm>
            <a:off x="1483659" y="956692"/>
            <a:ext cx="8229600" cy="1900808"/>
          </a:xfrm>
        </p:spPr>
        <p:txBody>
          <a:bodyPr/>
          <a:lstStyle/>
          <a:p>
            <a:pPr>
              <a:buNone/>
            </a:pPr>
            <a:r>
              <a:rPr lang="cs-CZ" sz="2400" dirty="0"/>
              <a:t>Výroba    ovocných   destilátů   pro   pěstitele   ovoce   v pěstitelských pálenicích.</a:t>
            </a:r>
          </a:p>
        </p:txBody>
      </p:sp>
      <p:sp>
        <p:nvSpPr>
          <p:cNvPr id="4" name="Obdélník 3"/>
          <p:cNvSpPr/>
          <p:nvPr/>
        </p:nvSpPr>
        <p:spPr>
          <a:xfrm>
            <a:off x="1483657" y="3173506"/>
            <a:ext cx="8716798" cy="2308324"/>
          </a:xfrm>
          <a:prstGeom prst="rect">
            <a:avLst/>
          </a:prstGeom>
        </p:spPr>
        <p:txBody>
          <a:bodyPr wrap="square">
            <a:spAutoFit/>
          </a:bodyPr>
          <a:lstStyle/>
          <a:p>
            <a:pPr algn="just">
              <a:buNone/>
            </a:pPr>
            <a:r>
              <a:rPr lang="cs-CZ" dirty="0">
                <a:latin typeface="+mn-lt"/>
              </a:rPr>
              <a:t>Výroba,    obchod    a   služby   v   oblastech,   které   nejsou předmětem jinde   nezařazené   živností    koncesovaných,   vázaných   a   řemeslných,   ani    nespadají    pod  jinou      činnost      uvedenou     v     příloze     č.      4      k      zákonu  č.    455/1991    Sb.,   o   živnostenském   podnikání   (živnostenský    zákon), ve   znění   pozdějších   předpisů.</a:t>
            </a:r>
          </a:p>
        </p:txBody>
      </p:sp>
      <p:sp>
        <p:nvSpPr>
          <p:cNvPr id="5" name="Nadpis 1"/>
          <p:cNvSpPr txBox="1">
            <a:spLocks/>
          </p:cNvSpPr>
          <p:nvPr/>
        </p:nvSpPr>
        <p:spPr bwMode="auto">
          <a:xfrm>
            <a:off x="-98288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cs-CZ" sz="3200" dirty="0">
                <a:latin typeface="+mj-lt"/>
                <a:ea typeface="+mj-ea"/>
                <a:cs typeface="+mj-cs"/>
              </a:rPr>
              <a:t>Pěstitelské pálení</a:t>
            </a:r>
          </a:p>
        </p:txBody>
      </p:sp>
    </p:spTree>
    <p:extLst>
      <p:ext uri="{BB962C8B-B14F-4D97-AF65-F5344CB8AC3E}">
        <p14:creationId xmlns:p14="http://schemas.microsoft.com/office/powerpoint/2010/main" val="252561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4523" y="118005"/>
            <a:ext cx="8086635" cy="647700"/>
          </a:xfrm>
        </p:spPr>
        <p:txBody>
          <a:bodyPr/>
          <a:lstStyle/>
          <a:p>
            <a:r>
              <a:rPr lang="cs-CZ" dirty="0"/>
              <a:t>Živnosti   řemeslné</a:t>
            </a:r>
          </a:p>
        </p:txBody>
      </p:sp>
      <p:sp>
        <p:nvSpPr>
          <p:cNvPr id="3" name="Zástupný symbol pro obsah 2"/>
          <p:cNvSpPr>
            <a:spLocks noGrp="1"/>
          </p:cNvSpPr>
          <p:nvPr>
            <p:ph idx="1"/>
          </p:nvPr>
        </p:nvSpPr>
        <p:spPr>
          <a:xfrm>
            <a:off x="591671" y="618565"/>
            <a:ext cx="11483788" cy="5782235"/>
          </a:xfrm>
        </p:spPr>
        <p:txBody>
          <a:bodyPr numCol="3"/>
          <a:lstStyle/>
          <a:p>
            <a:pPr marL="95250" indent="-95250">
              <a:lnSpc>
                <a:spcPct val="100000"/>
              </a:lnSpc>
              <a:buNone/>
            </a:pPr>
            <a:r>
              <a:rPr lang="cs-CZ" sz="1600" dirty="0"/>
              <a:t>Řeznictví   a   uzenářství </a:t>
            </a:r>
          </a:p>
          <a:p>
            <a:pPr marL="95250" indent="-95250">
              <a:lnSpc>
                <a:spcPct val="100000"/>
              </a:lnSpc>
              <a:buNone/>
            </a:pPr>
            <a:r>
              <a:rPr lang="cs-CZ" sz="1600" dirty="0"/>
              <a:t>Mlékárenství </a:t>
            </a:r>
          </a:p>
          <a:p>
            <a:pPr marL="95250" indent="-95250">
              <a:lnSpc>
                <a:spcPct val="100000"/>
              </a:lnSpc>
              <a:buNone/>
            </a:pPr>
            <a:r>
              <a:rPr lang="cs-CZ" sz="1600" dirty="0"/>
              <a:t>Mlynářství</a:t>
            </a:r>
          </a:p>
          <a:p>
            <a:pPr marL="95250" indent="-95250">
              <a:lnSpc>
                <a:spcPct val="100000"/>
              </a:lnSpc>
              <a:buNone/>
            </a:pPr>
            <a:r>
              <a:rPr lang="cs-CZ" sz="1600" dirty="0"/>
              <a:t>Pekařství,   cukrářství</a:t>
            </a:r>
          </a:p>
          <a:p>
            <a:pPr marL="95250" indent="-95250">
              <a:lnSpc>
                <a:spcPct val="100000"/>
              </a:lnSpc>
              <a:buNone/>
            </a:pPr>
            <a:r>
              <a:rPr lang="cs-CZ" sz="1600" dirty="0"/>
              <a:t>Pivovarnictví   a   sladovnictví </a:t>
            </a:r>
          </a:p>
          <a:p>
            <a:pPr marL="95250" indent="-95250">
              <a:lnSpc>
                <a:spcPct val="100000"/>
              </a:lnSpc>
              <a:buNone/>
            </a:pPr>
            <a:r>
              <a:rPr lang="cs-CZ" sz="1600" dirty="0"/>
              <a:t>Zpracování   kůží   a   kožešin </a:t>
            </a:r>
          </a:p>
          <a:p>
            <a:pPr marL="95250" indent="-95250">
              <a:lnSpc>
                <a:spcPct val="100000"/>
              </a:lnSpc>
              <a:buNone/>
            </a:pPr>
            <a:r>
              <a:rPr lang="cs-CZ" sz="1600" dirty="0"/>
              <a:t>Aplikace,   výroba   a   opravy   ortopedické   obuvi</a:t>
            </a:r>
          </a:p>
          <a:p>
            <a:pPr marL="95250" indent="-95250">
              <a:lnSpc>
                <a:spcPct val="100000"/>
              </a:lnSpc>
              <a:buNone/>
            </a:pPr>
            <a:r>
              <a:rPr lang="cs-CZ" sz="1600" dirty="0"/>
              <a:t>Broušení   a   leptání   skla</a:t>
            </a:r>
          </a:p>
          <a:p>
            <a:pPr marL="95250" indent="-95250">
              <a:lnSpc>
                <a:spcPct val="100000"/>
              </a:lnSpc>
              <a:buNone/>
            </a:pPr>
            <a:r>
              <a:rPr lang="cs-CZ" sz="1600" dirty="0"/>
              <a:t>Zpracování   gumárenských   směsí</a:t>
            </a:r>
          </a:p>
          <a:p>
            <a:pPr marL="95250" indent="-95250">
              <a:lnSpc>
                <a:spcPct val="100000"/>
              </a:lnSpc>
              <a:buNone/>
            </a:pPr>
            <a:r>
              <a:rPr lang="cs-CZ" sz="1600" dirty="0"/>
              <a:t>Zpracování   kamene </a:t>
            </a:r>
          </a:p>
          <a:p>
            <a:pPr marL="95250" indent="-95250">
              <a:lnSpc>
                <a:spcPct val="100000"/>
              </a:lnSpc>
              <a:buNone/>
            </a:pPr>
            <a:r>
              <a:rPr lang="cs-CZ" sz="1600" dirty="0"/>
              <a:t>Slévárenství,   modelářství</a:t>
            </a:r>
          </a:p>
          <a:p>
            <a:pPr marL="95250" indent="-95250">
              <a:lnSpc>
                <a:spcPct val="100000"/>
              </a:lnSpc>
              <a:buNone/>
            </a:pPr>
            <a:r>
              <a:rPr lang="cs-CZ" sz="1600" dirty="0"/>
              <a:t>Kovářství,   podkovářství </a:t>
            </a:r>
          </a:p>
          <a:p>
            <a:pPr marL="95250" indent="-95250">
              <a:lnSpc>
                <a:spcPct val="100000"/>
              </a:lnSpc>
              <a:buNone/>
            </a:pPr>
            <a:r>
              <a:rPr lang="cs-CZ" sz="1600" dirty="0" err="1"/>
              <a:t>Obráběčství</a:t>
            </a:r>
            <a:r>
              <a:rPr lang="cs-CZ" sz="1600" dirty="0"/>
              <a:t> </a:t>
            </a:r>
          </a:p>
          <a:p>
            <a:pPr marL="95250" indent="-95250">
              <a:lnSpc>
                <a:spcPct val="100000"/>
              </a:lnSpc>
              <a:buNone/>
            </a:pPr>
            <a:r>
              <a:rPr lang="cs-CZ" sz="1600" dirty="0"/>
              <a:t>Zámečnictví,   </a:t>
            </a:r>
            <a:r>
              <a:rPr lang="cs-CZ" sz="1600" dirty="0" err="1"/>
              <a:t>nástrojářství</a:t>
            </a:r>
            <a:endParaRPr lang="cs-CZ" sz="1600" dirty="0"/>
          </a:p>
          <a:p>
            <a:pPr marL="95250" indent="-95250">
              <a:lnSpc>
                <a:spcPct val="100000"/>
              </a:lnSpc>
              <a:buNone/>
            </a:pPr>
            <a:r>
              <a:rPr lang="cs-CZ" sz="1600" dirty="0"/>
              <a:t>Galvanizérství,   </a:t>
            </a:r>
            <a:r>
              <a:rPr lang="cs-CZ" sz="1600" dirty="0" err="1"/>
              <a:t>smaltérství</a:t>
            </a:r>
            <a:endParaRPr lang="cs-CZ" sz="1600" dirty="0"/>
          </a:p>
          <a:p>
            <a:pPr marL="95250" indent="-95250">
              <a:lnSpc>
                <a:spcPct val="100000"/>
              </a:lnSpc>
              <a:buNone/>
            </a:pPr>
            <a:r>
              <a:rPr lang="cs-CZ" sz="1600" dirty="0"/>
              <a:t>Výroba,  instalace,  opravy   el.   strojů  a přístrojů, el. a telekomunikačních  zařízení</a:t>
            </a:r>
          </a:p>
          <a:p>
            <a:pPr marL="95250" indent="-95250">
              <a:lnSpc>
                <a:spcPct val="100000"/>
              </a:lnSpc>
              <a:buNone/>
            </a:pPr>
            <a:r>
              <a:rPr lang="cs-CZ" sz="1600" dirty="0"/>
              <a:t>Hodinářství </a:t>
            </a:r>
          </a:p>
          <a:p>
            <a:pPr marL="95250" indent="-95250">
              <a:lnSpc>
                <a:spcPct val="100000"/>
              </a:lnSpc>
              <a:buNone/>
            </a:pPr>
            <a:r>
              <a:rPr lang="cs-CZ" sz="1600" dirty="0"/>
              <a:t>  Zlatnictví   a   klenotnictví</a:t>
            </a:r>
          </a:p>
          <a:p>
            <a:pPr marL="95250" indent="-95250">
              <a:lnSpc>
                <a:spcPct val="100000"/>
              </a:lnSpc>
              <a:buNone/>
            </a:pPr>
            <a:r>
              <a:rPr lang="cs-CZ" sz="1600" dirty="0"/>
              <a:t>Truhlářství,  </a:t>
            </a:r>
            <a:r>
              <a:rPr lang="cs-CZ" sz="1600" dirty="0" err="1"/>
              <a:t>podlahářství</a:t>
            </a:r>
            <a:endParaRPr lang="cs-CZ" sz="1600" dirty="0"/>
          </a:p>
          <a:p>
            <a:pPr marL="95250" indent="-95250">
              <a:lnSpc>
                <a:spcPct val="100000"/>
              </a:lnSpc>
              <a:buNone/>
            </a:pPr>
            <a:r>
              <a:rPr lang="cs-CZ" sz="1600" dirty="0"/>
              <a:t>Výroba  a  opravy </a:t>
            </a:r>
            <a:r>
              <a:rPr lang="cs-CZ" sz="1600" dirty="0" err="1"/>
              <a:t>hud</a:t>
            </a:r>
            <a:r>
              <a:rPr lang="cs-CZ" sz="1600" dirty="0"/>
              <a:t>.  nástrojů </a:t>
            </a:r>
          </a:p>
          <a:p>
            <a:pPr marL="95250" indent="-95250">
              <a:lnSpc>
                <a:spcPct val="100000"/>
              </a:lnSpc>
              <a:buNone/>
            </a:pPr>
            <a:r>
              <a:rPr lang="cs-CZ" sz="1600" dirty="0"/>
              <a:t>Opravy   ostatních   dopravních   prostředků   a  pracovních  strojů</a:t>
            </a:r>
          </a:p>
          <a:p>
            <a:pPr marL="95250" indent="-95250">
              <a:lnSpc>
                <a:spcPct val="100000"/>
              </a:lnSpc>
              <a:buNone/>
            </a:pPr>
            <a:r>
              <a:rPr lang="cs-CZ" sz="1600" dirty="0"/>
              <a:t>Zednictví </a:t>
            </a:r>
          </a:p>
          <a:p>
            <a:pPr marL="95250" indent="-95250">
              <a:lnSpc>
                <a:spcPct val="100000"/>
              </a:lnSpc>
              <a:buNone/>
            </a:pPr>
            <a:r>
              <a:rPr lang="cs-CZ" sz="1600" dirty="0"/>
              <a:t>  Montáž,   opravy,   revize   a   zkoušky   elektrických   zařízení</a:t>
            </a:r>
          </a:p>
          <a:p>
            <a:pPr marL="95250" indent="-95250">
              <a:lnSpc>
                <a:spcPct val="100000"/>
              </a:lnSpc>
              <a:buNone/>
            </a:pPr>
            <a:r>
              <a:rPr lang="cs-CZ" sz="1600" dirty="0"/>
              <a:t> Montáž,   opravy   a   rekonstrukce   chladicích   zařízení   a   tepelných   čerpadel</a:t>
            </a:r>
          </a:p>
          <a:p>
            <a:pPr marL="95250" indent="-95250">
              <a:lnSpc>
                <a:spcPct val="100000"/>
              </a:lnSpc>
              <a:buNone/>
            </a:pPr>
            <a:r>
              <a:rPr lang="cs-CZ" sz="1600" dirty="0"/>
              <a:t> </a:t>
            </a:r>
            <a:r>
              <a:rPr lang="cs-CZ" sz="1600" dirty="0" err="1"/>
              <a:t>Vodoinstalatérství</a:t>
            </a:r>
            <a:r>
              <a:rPr lang="cs-CZ" sz="1600" dirty="0"/>
              <a:t>,   topenářství</a:t>
            </a:r>
          </a:p>
          <a:p>
            <a:pPr marL="95250" indent="-95250">
              <a:lnSpc>
                <a:spcPct val="100000"/>
              </a:lnSpc>
              <a:buNone/>
            </a:pPr>
            <a:r>
              <a:rPr lang="cs-CZ" sz="1600" dirty="0"/>
              <a:t> Montáž,  opravy, revize a zkoušky   plyn. </a:t>
            </a:r>
            <a:r>
              <a:rPr lang="cs-CZ" sz="1600" dirty="0" err="1"/>
              <a:t>zaříz</a:t>
            </a:r>
            <a:r>
              <a:rPr lang="cs-CZ" sz="1600" dirty="0"/>
              <a:t>. a plnění nádob plyny</a:t>
            </a:r>
          </a:p>
          <a:p>
            <a:pPr marL="95250" indent="-95250">
              <a:lnSpc>
                <a:spcPct val="100000"/>
              </a:lnSpc>
              <a:buNone/>
            </a:pPr>
            <a:r>
              <a:rPr lang="cs-CZ" sz="1600" dirty="0"/>
              <a:t> Montáž,   opravy,   revize   a   zkoušky   tlakových   zařízení   a   nádob   na   plyny</a:t>
            </a:r>
          </a:p>
          <a:p>
            <a:pPr marL="95250" indent="-95250">
              <a:lnSpc>
                <a:spcPct val="100000"/>
              </a:lnSpc>
              <a:buNone/>
            </a:pPr>
            <a:r>
              <a:rPr lang="cs-CZ" sz="1600" dirty="0"/>
              <a:t>Montáž,   opravy,   revize   a   zkoušky   zdvihacích   zařízení</a:t>
            </a:r>
          </a:p>
          <a:p>
            <a:pPr marL="95250" indent="-95250">
              <a:lnSpc>
                <a:spcPct val="100000"/>
              </a:lnSpc>
              <a:buNone/>
            </a:pPr>
            <a:r>
              <a:rPr lang="cs-CZ" sz="1600" dirty="0"/>
              <a:t>Izolatérství </a:t>
            </a:r>
          </a:p>
          <a:p>
            <a:pPr marL="95250" indent="-95250">
              <a:lnSpc>
                <a:spcPct val="100000"/>
              </a:lnSpc>
              <a:buNone/>
            </a:pPr>
            <a:r>
              <a:rPr lang="cs-CZ" sz="1600" dirty="0"/>
              <a:t>Malířství,  lakýrnictví, natěračství</a:t>
            </a:r>
          </a:p>
          <a:p>
            <a:pPr marL="95250" indent="-95250">
              <a:lnSpc>
                <a:spcPct val="100000"/>
              </a:lnSpc>
              <a:buNone/>
            </a:pPr>
            <a:r>
              <a:rPr lang="cs-CZ" sz="1600" dirty="0"/>
              <a:t>Pokrývačství,   tesařství</a:t>
            </a:r>
          </a:p>
          <a:p>
            <a:pPr marL="95250" indent="-95250">
              <a:lnSpc>
                <a:spcPct val="100000"/>
              </a:lnSpc>
              <a:buNone/>
            </a:pPr>
            <a:r>
              <a:rPr lang="cs-CZ" sz="1600" dirty="0"/>
              <a:t>Klempířství   a   oprava   karoserií</a:t>
            </a:r>
          </a:p>
          <a:p>
            <a:pPr marL="95250" indent="-95250">
              <a:lnSpc>
                <a:spcPct val="100000"/>
              </a:lnSpc>
              <a:buNone/>
            </a:pPr>
            <a:r>
              <a:rPr lang="cs-CZ" sz="1600" dirty="0"/>
              <a:t>Kamnářství </a:t>
            </a:r>
          </a:p>
          <a:p>
            <a:pPr marL="95250" indent="-95250">
              <a:lnSpc>
                <a:spcPct val="100000"/>
              </a:lnSpc>
              <a:buNone/>
            </a:pPr>
            <a:r>
              <a:rPr lang="cs-CZ" sz="1600" dirty="0"/>
              <a:t>Opravy   silničních   vozidel</a:t>
            </a:r>
          </a:p>
          <a:p>
            <a:pPr marL="95250" indent="-95250">
              <a:lnSpc>
                <a:spcPct val="100000"/>
              </a:lnSpc>
              <a:buNone/>
            </a:pPr>
            <a:r>
              <a:rPr lang="cs-CZ" sz="1600" dirty="0"/>
              <a:t>Holičství,   kadeřnictví</a:t>
            </a:r>
          </a:p>
          <a:p>
            <a:pPr marL="95250" indent="-95250">
              <a:lnSpc>
                <a:spcPct val="100000"/>
              </a:lnSpc>
              <a:buNone/>
            </a:pPr>
            <a:r>
              <a:rPr lang="cs-CZ" sz="1600" dirty="0"/>
              <a:t>Barvení  a chemická  úprava textilií</a:t>
            </a:r>
          </a:p>
          <a:p>
            <a:pPr marL="95250" indent="-95250">
              <a:lnSpc>
                <a:spcPct val="100000"/>
              </a:lnSpc>
              <a:buNone/>
            </a:pPr>
            <a:r>
              <a:rPr lang="cs-CZ" sz="1600" dirty="0"/>
              <a:t> Čištění  a  praní   textilu   a   oděvů</a:t>
            </a:r>
          </a:p>
          <a:p>
            <a:pPr marL="95250" indent="-95250">
              <a:lnSpc>
                <a:spcPct val="100000"/>
              </a:lnSpc>
              <a:buNone/>
            </a:pPr>
            <a:r>
              <a:rPr lang="cs-CZ" sz="1600" dirty="0"/>
              <a:t>Kominictví </a:t>
            </a:r>
          </a:p>
          <a:p>
            <a:pPr marL="95250" indent="-95250">
              <a:lnSpc>
                <a:spcPct val="100000"/>
              </a:lnSpc>
              <a:buNone/>
            </a:pPr>
            <a:r>
              <a:rPr lang="cs-CZ" sz="1600" dirty="0"/>
              <a:t> Hostinská   činnost</a:t>
            </a:r>
          </a:p>
          <a:p>
            <a:pPr marL="95250" indent="-95250">
              <a:lnSpc>
                <a:spcPct val="100000"/>
              </a:lnSpc>
              <a:buNone/>
            </a:pPr>
            <a:r>
              <a:rPr lang="cs-CZ" sz="1600" dirty="0"/>
              <a:t> Kosmetické   služby </a:t>
            </a:r>
          </a:p>
          <a:p>
            <a:pPr marL="95250" indent="-95250">
              <a:lnSpc>
                <a:spcPct val="100000"/>
              </a:lnSpc>
              <a:buNone/>
            </a:pPr>
            <a:r>
              <a:rPr lang="cs-CZ" sz="1600" dirty="0"/>
              <a:t> Pedikúra,   </a:t>
            </a:r>
            <a:r>
              <a:rPr lang="cs-CZ" sz="1550" dirty="0"/>
              <a:t>manikúra</a:t>
            </a:r>
          </a:p>
        </p:txBody>
      </p:sp>
    </p:spTree>
    <p:extLst>
      <p:ext uri="{BB962C8B-B14F-4D97-AF65-F5344CB8AC3E}">
        <p14:creationId xmlns:p14="http://schemas.microsoft.com/office/powerpoint/2010/main" val="328141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18288" y="271458"/>
            <a:ext cx="8086635" cy="647700"/>
          </a:xfrm>
        </p:spPr>
        <p:txBody>
          <a:bodyPr/>
          <a:lstStyle/>
          <a:p>
            <a:r>
              <a:rPr lang="cs-CZ" dirty="0"/>
              <a:t>Hostinská   činnost</a:t>
            </a:r>
          </a:p>
        </p:txBody>
      </p:sp>
      <p:sp>
        <p:nvSpPr>
          <p:cNvPr id="3" name="Zástupný symbol pro obsah 2"/>
          <p:cNvSpPr>
            <a:spLocks noGrp="1"/>
          </p:cNvSpPr>
          <p:nvPr>
            <p:ph idx="1"/>
          </p:nvPr>
        </p:nvSpPr>
        <p:spPr>
          <a:xfrm>
            <a:off x="851032" y="1458102"/>
            <a:ext cx="10489936" cy="4114800"/>
          </a:xfrm>
        </p:spPr>
        <p:txBody>
          <a:bodyPr/>
          <a:lstStyle/>
          <a:p>
            <a:pPr marL="0" indent="0">
              <a:lnSpc>
                <a:spcPct val="100000"/>
              </a:lnSpc>
              <a:buNone/>
            </a:pPr>
            <a:r>
              <a:rPr lang="cs-CZ" dirty="0"/>
              <a:t>Činnosti   spočívající    v    přípravě    a    prodeji     pokrmů    a    nápojů   k bezprostřední   spotřebě   v   provozovně,   v   níž    jsou prodávány.</a:t>
            </a:r>
          </a:p>
          <a:p>
            <a:pPr algn="just">
              <a:lnSpc>
                <a:spcPct val="100000"/>
              </a:lnSpc>
              <a:buNone/>
            </a:pPr>
            <a:r>
              <a:rPr lang="cs-CZ" sz="2400" dirty="0"/>
              <a:t>  </a:t>
            </a:r>
            <a:r>
              <a:rPr lang="cs-CZ" sz="2000" dirty="0"/>
              <a:t>V    rámci    živnosti    je    možno   poskytovat    ubytování    ve všech    ubytovacích   zařízeních   (například   hotel,   motel,   kemp, ubytovna)    a    v    bytových   domech,   rodinných   domech   nebo ve stavbách    pro    rodinnou    rekreaci.   Pokud    zůstane    zachována povaha     živnosti,    lze    provádět    prodej    pomocí     automatů (nápojové,     občerstvovací),    doplňkový    prodej     (například tabákové    výrobky,   upomínkové   předměty,   základní    hygienické potřeby),    prodej    pokrmů    a   nápojů    přes    ulici,    půjčování novin    a    časopisů,    půjčování    stolních    společenských    her (například     karty,    šachy),    provozování     her     (například kulečník,   bowling).</a:t>
            </a:r>
          </a:p>
        </p:txBody>
      </p:sp>
    </p:spTree>
    <p:extLst>
      <p:ext uri="{BB962C8B-B14F-4D97-AF65-F5344CB8AC3E}">
        <p14:creationId xmlns:p14="http://schemas.microsoft.com/office/powerpoint/2010/main" val="3426123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16549" y="137710"/>
            <a:ext cx="8086635" cy="647700"/>
          </a:xfrm>
        </p:spPr>
        <p:txBody>
          <a:bodyPr/>
          <a:lstStyle/>
          <a:p>
            <a:r>
              <a:rPr lang="cs-CZ" dirty="0"/>
              <a:t>Živnosti vázané</a:t>
            </a:r>
          </a:p>
        </p:txBody>
      </p:sp>
      <p:sp>
        <p:nvSpPr>
          <p:cNvPr id="3" name="Zástupný symbol pro obsah 2"/>
          <p:cNvSpPr>
            <a:spLocks noGrp="1"/>
          </p:cNvSpPr>
          <p:nvPr>
            <p:ph idx="1"/>
          </p:nvPr>
        </p:nvSpPr>
        <p:spPr>
          <a:xfrm>
            <a:off x="605118" y="927847"/>
            <a:ext cx="11898066" cy="5540188"/>
          </a:xfrm>
        </p:spPr>
        <p:txBody>
          <a:bodyPr numCol="2"/>
          <a:lstStyle/>
          <a:p>
            <a:pPr marL="95250" indent="-95250">
              <a:lnSpc>
                <a:spcPct val="100000"/>
              </a:lnSpc>
              <a:buNone/>
            </a:pPr>
            <a:r>
              <a:rPr lang="cs-CZ" sz="1700" dirty="0"/>
              <a:t>Diagnostická,   zkušební   a   poradenská  činnost   v   ochraně   rostlin  a   ošetřování   rostlin,   rostlinných   produktů,   objektů   a   půdy   proti   škodlivým  organismům   přípravky   na   ochranu   rostlin   nebo   biocidními   přípravky </a:t>
            </a:r>
          </a:p>
          <a:p>
            <a:pPr marL="95250" indent="-95250">
              <a:lnSpc>
                <a:spcPct val="100000"/>
              </a:lnSpc>
              <a:buNone/>
            </a:pPr>
            <a:r>
              <a:rPr lang="cs-CZ" sz="1700" dirty="0"/>
              <a:t> Geologické   práce</a:t>
            </a:r>
          </a:p>
          <a:p>
            <a:pPr marL="95250" indent="-95250">
              <a:lnSpc>
                <a:spcPct val="100000"/>
              </a:lnSpc>
              <a:buNone/>
            </a:pPr>
            <a:r>
              <a:rPr lang="cs-CZ" sz="1700" dirty="0"/>
              <a:t> Zpracování   tabáku   a   výroba   tabákových   výrobků </a:t>
            </a:r>
          </a:p>
          <a:p>
            <a:pPr marL="95250" indent="-95250">
              <a:lnSpc>
                <a:spcPct val="100000"/>
              </a:lnSpc>
              <a:buNone/>
            </a:pPr>
            <a:r>
              <a:rPr lang="cs-CZ" sz="1700" dirty="0"/>
              <a:t> Výroba   a   zpracování   paliv   a   maziv</a:t>
            </a:r>
          </a:p>
          <a:p>
            <a:pPr marL="95250" indent="-95250">
              <a:lnSpc>
                <a:spcPct val="100000"/>
              </a:lnSpc>
              <a:buNone/>
            </a:pPr>
            <a:r>
              <a:rPr lang="cs-CZ" sz="1700" dirty="0"/>
              <a:t> Výroba nebezpečných </a:t>
            </a:r>
            <a:r>
              <a:rPr lang="cs-CZ" sz="1700" dirty="0" err="1"/>
              <a:t>chem</a:t>
            </a:r>
            <a:r>
              <a:rPr lang="cs-CZ" sz="1700" dirty="0"/>
              <a:t>. látek   a   </a:t>
            </a:r>
            <a:r>
              <a:rPr lang="cs-CZ" sz="1700" dirty="0" err="1"/>
              <a:t>nebezp</a:t>
            </a:r>
            <a:r>
              <a:rPr lang="cs-CZ" sz="1700" dirty="0"/>
              <a:t>.   chemických  přípravků   a   prodej   chemických   látek   a   chemických  přípravků klasifikovaných   jako   vysoce   toxické   a   toxické</a:t>
            </a:r>
          </a:p>
          <a:p>
            <a:pPr marL="95250" indent="-95250">
              <a:lnSpc>
                <a:spcPct val="100000"/>
              </a:lnSpc>
              <a:buNone/>
            </a:pPr>
            <a:r>
              <a:rPr lang="cs-CZ" sz="1700" dirty="0"/>
              <a:t>...</a:t>
            </a:r>
          </a:p>
          <a:p>
            <a:pPr marL="95250" indent="-95250">
              <a:lnSpc>
                <a:spcPct val="100000"/>
              </a:lnSpc>
              <a:buNone/>
            </a:pPr>
            <a:r>
              <a:rPr lang="cs-CZ" sz="1700" dirty="0"/>
              <a:t> Oční   optika </a:t>
            </a:r>
          </a:p>
          <a:p>
            <a:pPr marL="95250" indent="-95250">
              <a:lnSpc>
                <a:spcPct val="100000"/>
              </a:lnSpc>
              <a:buNone/>
            </a:pPr>
            <a:r>
              <a:rPr lang="cs-CZ" sz="1700" dirty="0"/>
              <a:t> Podnikání   v   oblasti   nakládání   s nebezpečnými   odpady</a:t>
            </a:r>
          </a:p>
          <a:p>
            <a:pPr marL="95250" indent="-95250">
              <a:lnSpc>
                <a:spcPct val="100000"/>
              </a:lnSpc>
              <a:buNone/>
            </a:pPr>
            <a:r>
              <a:rPr lang="cs-CZ" sz="1700" dirty="0"/>
              <a:t> Projektová   činnost   ve   výstavbě</a:t>
            </a:r>
          </a:p>
          <a:p>
            <a:pPr marL="95250" indent="-95250">
              <a:lnSpc>
                <a:spcPct val="100000"/>
              </a:lnSpc>
              <a:buNone/>
            </a:pPr>
            <a:r>
              <a:rPr lang="cs-CZ" sz="1700" dirty="0"/>
              <a:t> Provádění   staveb,  jejich změn a odstraňování</a:t>
            </a:r>
          </a:p>
          <a:p>
            <a:pPr marL="95250" indent="-95250">
              <a:lnSpc>
                <a:spcPct val="100000"/>
              </a:lnSpc>
              <a:buNone/>
            </a:pPr>
            <a:r>
              <a:rPr lang="cs-CZ" sz="1700" dirty="0"/>
              <a:t> Nákup   a   prodej   kulturních   památek   nebo   předmětů   kulturní   hodnoty.</a:t>
            </a:r>
          </a:p>
          <a:p>
            <a:pPr marL="95250" indent="-95250">
              <a:lnSpc>
                <a:spcPct val="100000"/>
              </a:lnSpc>
              <a:buNone/>
            </a:pPr>
            <a:r>
              <a:rPr lang="cs-CZ" sz="1700" dirty="0"/>
              <a:t> Obchod se zvířaty určenými pro zájmové chovy</a:t>
            </a:r>
          </a:p>
          <a:p>
            <a:pPr marL="95250" indent="-95250">
              <a:lnSpc>
                <a:spcPct val="100000"/>
              </a:lnSpc>
              <a:buNone/>
            </a:pPr>
            <a:r>
              <a:rPr lang="cs-CZ" sz="1700" dirty="0"/>
              <a:t> Činnost   účetních   poradců,   vedení  účetnictví,   vedení   daňové   evidence</a:t>
            </a:r>
          </a:p>
          <a:p>
            <a:pPr marL="95250" indent="-95250">
              <a:lnSpc>
                <a:spcPct val="100000"/>
              </a:lnSpc>
              <a:buNone/>
            </a:pPr>
            <a:r>
              <a:rPr lang="cs-CZ" sz="1700" dirty="0"/>
              <a:t> ...</a:t>
            </a:r>
          </a:p>
          <a:p>
            <a:pPr marL="95250" indent="-95250">
              <a:lnSpc>
                <a:spcPct val="100000"/>
              </a:lnSpc>
              <a:buNone/>
            </a:pPr>
            <a:r>
              <a:rPr lang="cs-CZ" sz="1700" dirty="0"/>
              <a:t> Průvodcovská   činnost   horská</a:t>
            </a:r>
          </a:p>
          <a:p>
            <a:pPr marL="95250" indent="-95250">
              <a:lnSpc>
                <a:spcPct val="100000"/>
              </a:lnSpc>
              <a:buNone/>
            </a:pPr>
            <a:r>
              <a:rPr lang="cs-CZ" sz="1700" dirty="0"/>
              <a:t> Vodní   záchranářská   služba</a:t>
            </a:r>
          </a:p>
          <a:p>
            <a:pPr marL="95250" indent="-95250">
              <a:lnSpc>
                <a:spcPct val="100000"/>
              </a:lnSpc>
              <a:buNone/>
            </a:pPr>
            <a:r>
              <a:rPr lang="cs-CZ" sz="1700" dirty="0"/>
              <a:t> ...</a:t>
            </a:r>
          </a:p>
          <a:p>
            <a:pPr marL="95250" indent="-95250">
              <a:lnSpc>
                <a:spcPct val="100000"/>
              </a:lnSpc>
              <a:buNone/>
            </a:pPr>
            <a:r>
              <a:rPr lang="cs-CZ" sz="1700" dirty="0"/>
              <a:t> Péče   o   dítě do tří let  věku  v  denním režimu</a:t>
            </a:r>
          </a:p>
          <a:p>
            <a:pPr marL="95250" indent="-95250">
              <a:lnSpc>
                <a:spcPct val="100000"/>
              </a:lnSpc>
              <a:buNone/>
            </a:pPr>
            <a:r>
              <a:rPr lang="cs-CZ" sz="1700" dirty="0"/>
              <a:t> Psychologické   poradenství   a   diagnostika </a:t>
            </a:r>
          </a:p>
          <a:p>
            <a:pPr marL="95250" indent="-95250">
              <a:lnSpc>
                <a:spcPct val="100000"/>
              </a:lnSpc>
              <a:buNone/>
            </a:pPr>
            <a:r>
              <a:rPr lang="cs-CZ" sz="1700" dirty="0"/>
              <a:t> ...</a:t>
            </a:r>
          </a:p>
          <a:p>
            <a:pPr marL="95250" indent="-95250">
              <a:lnSpc>
                <a:spcPct val="100000"/>
              </a:lnSpc>
              <a:buNone/>
            </a:pPr>
            <a:r>
              <a:rPr lang="cs-CZ" sz="1700" dirty="0"/>
              <a:t> Provozování   solárií</a:t>
            </a:r>
          </a:p>
        </p:txBody>
      </p:sp>
    </p:spTree>
    <p:extLst>
      <p:ext uri="{BB962C8B-B14F-4D97-AF65-F5344CB8AC3E}">
        <p14:creationId xmlns:p14="http://schemas.microsoft.com/office/powerpoint/2010/main" val="371043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2209" y="499816"/>
            <a:ext cx="8086635" cy="647700"/>
          </a:xfrm>
        </p:spPr>
        <p:txBody>
          <a:bodyPr/>
          <a:lstStyle/>
          <a:p>
            <a:r>
              <a:rPr lang="cs-CZ" dirty="0"/>
              <a:t>Průvodcovská činnost horská</a:t>
            </a:r>
          </a:p>
        </p:txBody>
      </p:sp>
      <p:sp>
        <p:nvSpPr>
          <p:cNvPr id="3" name="Zástupný symbol pro obsah 2"/>
          <p:cNvSpPr>
            <a:spLocks noGrp="1"/>
          </p:cNvSpPr>
          <p:nvPr>
            <p:ph idx="1"/>
          </p:nvPr>
        </p:nvSpPr>
        <p:spPr>
          <a:xfrm>
            <a:off x="671821" y="1500601"/>
            <a:ext cx="11107270" cy="5524888"/>
          </a:xfrm>
        </p:spPr>
        <p:txBody>
          <a:bodyPr/>
          <a:lstStyle/>
          <a:p>
            <a:pPr>
              <a:lnSpc>
                <a:spcPct val="100000"/>
              </a:lnSpc>
              <a:buNone/>
            </a:pPr>
            <a:r>
              <a:rPr lang="cs-CZ" sz="2000" dirty="0"/>
              <a:t>Činnost   horského   průvodce   spočívá   v   organizování a   provádění   jednotlivců   nebo   skupin   v   horském   prostředí, s   výjimkou   oblastí   ledovců,   skal,   </a:t>
            </a:r>
            <a:r>
              <a:rPr lang="cs-CZ" sz="2000" dirty="0" err="1"/>
              <a:t>kaňoningu</a:t>
            </a:r>
            <a:r>
              <a:rPr lang="cs-CZ" sz="2000" dirty="0"/>
              <a:t>   a   všech dalších   terénů,   v   nichž   postup   vyžaduje   použití horolezecké   techniky,   horolezeckých   pomůcek   a   materiálu  (zejména   stoupacích   želez,   cepínů,   lan,   jistících prostředků),   kdy   v   zasněžených   horských   terénech   je provádění   možné   pouze   ve   zvlněných   terénech   severského typu   a   je   vyloučena   realizace   jakýchkoli   lyžařských, </a:t>
            </a:r>
            <a:r>
              <a:rPr lang="cs-CZ" sz="2000" dirty="0" err="1"/>
              <a:t>skialpinistických</a:t>
            </a:r>
            <a:r>
              <a:rPr lang="cs-CZ" sz="2000" dirty="0"/>
              <a:t>   a   obdobných   činností,   s   výjimkou   chůze na   sněžnicích   po   značených   turistických   cestách.</a:t>
            </a:r>
          </a:p>
          <a:p>
            <a:pPr>
              <a:lnSpc>
                <a:spcPct val="100000"/>
              </a:lnSpc>
              <a:buNone/>
            </a:pPr>
            <a:r>
              <a:rPr lang="cs-CZ" sz="2000" dirty="0"/>
              <a:t>Činnost   horského   vůdce,   kterou   je   organizování a   provádění   jednotlivců   nebo   skupin   ve    vysokohorském prostředí,   včetně   ledovců,   při   skalním   lezení a   horolezectví   na   zajištěných   cestách,   umělých   lezeckých stěnách,   při   </a:t>
            </a:r>
            <a:r>
              <a:rPr lang="cs-CZ" sz="2000" dirty="0" err="1"/>
              <a:t>skialpinistických</a:t>
            </a:r>
            <a:r>
              <a:rPr lang="cs-CZ" sz="2000" dirty="0"/>
              <a:t>   túrách,   vedení a   organizování   vysokohorských   expedic,   včetně  zajišťování   bezpečnosti.</a:t>
            </a:r>
          </a:p>
          <a:p>
            <a:pPr>
              <a:lnSpc>
                <a:spcPct val="100000"/>
              </a:lnSpc>
              <a:buNone/>
            </a:pPr>
            <a:r>
              <a:rPr lang="cs-CZ" sz="2000" dirty="0"/>
              <a:t>V   rámci   živnosti   je   možno   uskutečňovat   činnost informační,   půjčování   lezecké,   horolezecké, </a:t>
            </a:r>
            <a:r>
              <a:rPr lang="cs-CZ" sz="2000" dirty="0" err="1"/>
              <a:t>skialpinistické</a:t>
            </a:r>
            <a:r>
              <a:rPr lang="cs-CZ" sz="2000" dirty="0"/>
              <a:t>   a   obdobné   výzbroje   a   výstroje.</a:t>
            </a:r>
          </a:p>
        </p:txBody>
      </p:sp>
    </p:spTree>
    <p:extLst>
      <p:ext uri="{BB962C8B-B14F-4D97-AF65-F5344CB8AC3E}">
        <p14:creationId xmlns:p14="http://schemas.microsoft.com/office/powerpoint/2010/main" val="297378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3690" y="3052310"/>
            <a:ext cx="8086635" cy="647700"/>
          </a:xfrm>
        </p:spPr>
        <p:txBody>
          <a:bodyPr/>
          <a:lstStyle/>
          <a:p>
            <a:r>
              <a:rPr lang="cs-CZ" sz="4400" dirty="0"/>
              <a:t>Základní východiska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58766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Živnosti koncesované</a:t>
            </a:r>
          </a:p>
        </p:txBody>
      </p:sp>
      <p:sp>
        <p:nvSpPr>
          <p:cNvPr id="3" name="Zástupný symbol pro obsah 2"/>
          <p:cNvSpPr>
            <a:spLocks noGrp="1"/>
          </p:cNvSpPr>
          <p:nvPr>
            <p:ph idx="1"/>
          </p:nvPr>
        </p:nvSpPr>
        <p:spPr/>
        <p:txBody>
          <a:bodyPr/>
          <a:lstStyle/>
          <a:p>
            <a:r>
              <a:rPr lang="cs-CZ" dirty="0"/>
              <a:t>Nejrůznější doprava</a:t>
            </a:r>
          </a:p>
          <a:p>
            <a:r>
              <a:rPr lang="cs-CZ" dirty="0"/>
              <a:t>Provoz střelnic, krematorií...</a:t>
            </a:r>
          </a:p>
          <a:p>
            <a:r>
              <a:rPr lang="cs-CZ" dirty="0"/>
              <a:t>Ochrana majetku a osob, detektivní služby</a:t>
            </a:r>
          </a:p>
          <a:p>
            <a:r>
              <a:rPr lang="cs-CZ" dirty="0"/>
              <a:t>Provozování cestovní kanceláře</a:t>
            </a:r>
          </a:p>
          <a:p>
            <a:r>
              <a:rPr lang="cs-CZ" dirty="0"/>
              <a:t>Výroba a rozvod tepelné energie apod.</a:t>
            </a:r>
          </a:p>
        </p:txBody>
      </p:sp>
    </p:spTree>
    <p:extLst>
      <p:ext uri="{BB962C8B-B14F-4D97-AF65-F5344CB8AC3E}">
        <p14:creationId xmlns:p14="http://schemas.microsoft.com/office/powerpoint/2010/main" val="297513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Celková roční statistika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graphicFrame>
        <p:nvGraphicFramePr>
          <p:cNvPr id="10" name="Tabulka 9">
            <a:extLst>
              <a:ext uri="{FF2B5EF4-FFF2-40B4-BE49-F238E27FC236}">
                <a16:creationId xmlns:a16="http://schemas.microsoft.com/office/drawing/2014/main" id="{86C227D9-40C6-4A0D-B06C-E5BCCCFF376A}"/>
              </a:ext>
            </a:extLst>
          </p:cNvPr>
          <p:cNvGraphicFramePr>
            <a:graphicFrameLocks noGrp="1"/>
          </p:cNvGraphicFramePr>
          <p:nvPr>
            <p:extLst>
              <p:ext uri="{D42A27DB-BD31-4B8C-83A1-F6EECF244321}">
                <p14:modId xmlns:p14="http://schemas.microsoft.com/office/powerpoint/2010/main" val="3457402936"/>
              </p:ext>
            </p:extLst>
          </p:nvPr>
        </p:nvGraphicFramePr>
        <p:xfrm>
          <a:off x="6908456" y="1740080"/>
          <a:ext cx="3207454" cy="3638441"/>
        </p:xfrm>
        <a:graphic>
          <a:graphicData uri="http://schemas.openxmlformats.org/drawingml/2006/table">
            <a:tbl>
              <a:tblPr/>
              <a:tblGrid>
                <a:gridCol w="1149842">
                  <a:extLst>
                    <a:ext uri="{9D8B030D-6E8A-4147-A177-3AD203B41FA5}">
                      <a16:colId xmlns:a16="http://schemas.microsoft.com/office/drawing/2014/main" val="824411670"/>
                    </a:ext>
                  </a:extLst>
                </a:gridCol>
                <a:gridCol w="1059065">
                  <a:extLst>
                    <a:ext uri="{9D8B030D-6E8A-4147-A177-3AD203B41FA5}">
                      <a16:colId xmlns:a16="http://schemas.microsoft.com/office/drawing/2014/main" val="4149635088"/>
                    </a:ext>
                  </a:extLst>
                </a:gridCol>
                <a:gridCol w="998547">
                  <a:extLst>
                    <a:ext uri="{9D8B030D-6E8A-4147-A177-3AD203B41FA5}">
                      <a16:colId xmlns:a16="http://schemas.microsoft.com/office/drawing/2014/main" val="881587118"/>
                    </a:ext>
                  </a:extLst>
                </a:gridCol>
              </a:tblGrid>
              <a:tr h="307316">
                <a:tc>
                  <a:txBody>
                    <a:bodyPr/>
                    <a:lstStyle/>
                    <a:p>
                      <a:pPr algn="ctr" fontAlgn="b"/>
                      <a:r>
                        <a:rPr lang="cs-CZ" sz="1100" b="1" i="0" u="none" strike="noStrike">
                          <a:solidFill>
                            <a:srgbClr val="000000"/>
                          </a:solidFill>
                          <a:effectLst/>
                          <a:latin typeface="Arial CE" panose="020B0604020202020204" pitchFamily="34" charset="0"/>
                        </a:rPr>
                        <a:t>31.12.1994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Arial CE" panose="020B0604020202020204" pitchFamily="34" charset="0"/>
                        </a:rPr>
                        <a:t>31.12.1993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Arial CE" panose="020B0604020202020204" pitchFamily="34" charset="0"/>
                        </a:rPr>
                        <a:t>31.12.1992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807940"/>
                  </a:ext>
                </a:extLst>
              </a:tr>
              <a:tr h="370125">
                <a:tc>
                  <a:txBody>
                    <a:bodyPr/>
                    <a:lstStyle/>
                    <a:p>
                      <a:pPr algn="r" fontAlgn="b"/>
                      <a:r>
                        <a:rPr lang="cs-CZ" sz="1100" b="0" i="0" u="none" strike="noStrike">
                          <a:solidFill>
                            <a:srgbClr val="000000"/>
                          </a:solidFill>
                          <a:effectLst/>
                          <a:latin typeface="Arial CE" panose="020B0604020202020204" pitchFamily="34" charset="0"/>
                        </a:rPr>
                        <a:t>1 595 077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1 263 758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940 334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441979"/>
                  </a:ext>
                </a:extLst>
              </a:tr>
              <a:tr h="370125">
                <a:tc>
                  <a:txBody>
                    <a:bodyPr/>
                    <a:lstStyle/>
                    <a:p>
                      <a:pPr algn="r" fontAlgn="b"/>
                      <a:r>
                        <a:rPr lang="cs-CZ" sz="1100" b="0" i="0" u="none" strike="noStrike">
                          <a:solidFill>
                            <a:srgbClr val="000000"/>
                          </a:solidFill>
                          <a:effectLst/>
                          <a:latin typeface="Arial CE" panose="020B0604020202020204" pitchFamily="34" charset="0"/>
                        </a:rPr>
                        <a:t>147 668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124 558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89 312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796300"/>
                  </a:ext>
                </a:extLst>
              </a:tr>
              <a:tr h="370125">
                <a:tc>
                  <a:txBody>
                    <a:bodyPr/>
                    <a:lstStyle/>
                    <a:p>
                      <a:pPr algn="r" fontAlgn="b"/>
                      <a:r>
                        <a:rPr lang="cs-CZ" sz="1100" b="0" i="0" u="none" strike="noStrike">
                          <a:solidFill>
                            <a:srgbClr val="000000"/>
                          </a:solidFill>
                          <a:effectLst/>
                          <a:latin typeface="Arial CE" panose="020B0604020202020204" pitchFamily="34" charset="0"/>
                        </a:rPr>
                        <a:t>239 092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203 508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164 467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285634"/>
                  </a:ext>
                </a:extLst>
              </a:tr>
              <a:tr h="370125">
                <a:tc>
                  <a:txBody>
                    <a:bodyPr/>
                    <a:lstStyle/>
                    <a:p>
                      <a:pPr algn="r" fontAlgn="b"/>
                      <a:r>
                        <a:rPr lang="cs-CZ" sz="1100" b="0" i="0" u="none" strike="noStrike">
                          <a:solidFill>
                            <a:srgbClr val="000000"/>
                          </a:solidFill>
                          <a:effectLst/>
                          <a:latin typeface="Arial CE" panose="020B0604020202020204" pitchFamily="34" charset="0"/>
                        </a:rPr>
                        <a:t>245 711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224 947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190 517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18505"/>
                  </a:ext>
                </a:extLst>
              </a:tr>
              <a:tr h="370125">
                <a:tc>
                  <a:txBody>
                    <a:bodyPr/>
                    <a:lstStyle/>
                    <a:p>
                      <a:pPr algn="r" fontAlgn="b"/>
                      <a:r>
                        <a:rPr lang="cs-CZ" sz="1100" b="0" i="0" u="none" strike="noStrike">
                          <a:solidFill>
                            <a:srgbClr val="000000"/>
                          </a:solidFill>
                          <a:effectLst/>
                          <a:latin typeface="Arial CE" panose="020B0604020202020204" pitchFamily="34" charset="0"/>
                        </a:rPr>
                        <a:t>962 606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710 745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496 038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97895"/>
                  </a:ext>
                </a:extLst>
              </a:tr>
              <a:tr h="370125">
                <a:tc>
                  <a:txBody>
                    <a:bodyPr/>
                    <a:lstStyle/>
                    <a:p>
                      <a:pPr algn="r" fontAlgn="b"/>
                      <a:r>
                        <a:rPr lang="cs-CZ" sz="1100" b="0" i="0" u="none" strike="noStrike">
                          <a:solidFill>
                            <a:srgbClr val="000000"/>
                          </a:solidFill>
                          <a:effectLst/>
                          <a:latin typeface="Arial CE" panose="020B0604020202020204" pitchFamily="34" charset="0"/>
                        </a:rPr>
                        <a:t>1 276 164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dirty="0">
                          <a:solidFill>
                            <a:srgbClr val="000000"/>
                          </a:solidFill>
                          <a:effectLst/>
                          <a:latin typeface="Arial CE" panose="020B0604020202020204" pitchFamily="34" charset="0"/>
                        </a:rPr>
                        <a:t>1 030 631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799 127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381596"/>
                  </a:ext>
                </a:extLst>
              </a:tr>
              <a:tr h="370125">
                <a:tc>
                  <a:txBody>
                    <a:bodyPr/>
                    <a:lstStyle/>
                    <a:p>
                      <a:pPr algn="r" fontAlgn="b"/>
                      <a:r>
                        <a:rPr lang="cs-CZ" sz="1100" b="0" i="0" u="none" strike="noStrike">
                          <a:solidFill>
                            <a:srgbClr val="000000"/>
                          </a:solidFill>
                          <a:effectLst/>
                          <a:latin typeface="Arial CE" panose="020B0604020202020204" pitchFamily="34" charset="0"/>
                        </a:rPr>
                        <a:t>318 913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dirty="0">
                          <a:solidFill>
                            <a:srgbClr val="000000"/>
                          </a:solidFill>
                          <a:effectLst/>
                          <a:latin typeface="Arial CE" panose="020B0604020202020204" pitchFamily="34" charset="0"/>
                        </a:rPr>
                        <a:t>233 127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141 207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14276"/>
                  </a:ext>
                </a:extLst>
              </a:tr>
              <a:tr h="370125">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792210"/>
                  </a:ext>
                </a:extLst>
              </a:tr>
              <a:tr h="370125">
                <a:tc>
                  <a:txBody>
                    <a:bodyPr/>
                    <a:lstStyle/>
                    <a:p>
                      <a:pPr algn="r" fontAlgn="b"/>
                      <a:r>
                        <a:rPr lang="cs-CZ" sz="1100" b="0" i="0" u="none" strike="noStrike">
                          <a:solidFill>
                            <a:srgbClr val="000000"/>
                          </a:solidFill>
                          <a:effectLst/>
                          <a:latin typeface="Arial CE" panose="020B0604020202020204" pitchFamily="34" charset="0"/>
                        </a:rPr>
                        <a:t>19 858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1100" b="0" i="0" u="none" strike="noStrike">
                          <a:solidFill>
                            <a:srgbClr val="000000"/>
                          </a:solidFill>
                          <a:effectLst/>
                          <a:latin typeface="Arial CE" panose="020B0604020202020204" pitchFamily="34" charset="0"/>
                        </a:rPr>
                        <a:t>8 823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1100" b="0" i="0" u="none" strike="noStrike" dirty="0">
                          <a:solidFill>
                            <a:srgbClr val="000000"/>
                          </a:solidFill>
                          <a:effectLst/>
                          <a:latin typeface="Arial CE" panose="020B0604020202020204" pitchFamily="34" charset="0"/>
                        </a:rPr>
                        <a:t>0 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0685488"/>
                  </a:ext>
                </a:extLst>
              </a:tr>
            </a:tbl>
          </a:graphicData>
        </a:graphic>
      </p:graphicFrame>
      <p:graphicFrame>
        <p:nvGraphicFramePr>
          <p:cNvPr id="11" name="Zástupný obsah 8">
            <a:extLst>
              <a:ext uri="{FF2B5EF4-FFF2-40B4-BE49-F238E27FC236}">
                <a16:creationId xmlns:a16="http://schemas.microsoft.com/office/drawing/2014/main" id="{28ADDBBF-781B-48D8-BFF7-91F2E373CF12}"/>
              </a:ext>
            </a:extLst>
          </p:cNvPr>
          <p:cNvGraphicFramePr>
            <a:graphicFrameLocks/>
          </p:cNvGraphicFramePr>
          <p:nvPr>
            <p:extLst>
              <p:ext uri="{D42A27DB-BD31-4B8C-83A1-F6EECF244321}">
                <p14:modId xmlns:p14="http://schemas.microsoft.com/office/powerpoint/2010/main" val="2696258352"/>
              </p:ext>
            </p:extLst>
          </p:nvPr>
        </p:nvGraphicFramePr>
        <p:xfrm>
          <a:off x="1942380" y="1740080"/>
          <a:ext cx="4966076" cy="3638437"/>
        </p:xfrm>
        <a:graphic>
          <a:graphicData uri="http://schemas.openxmlformats.org/drawingml/2006/table">
            <a:tbl>
              <a:tblPr/>
              <a:tblGrid>
                <a:gridCol w="2579279">
                  <a:extLst>
                    <a:ext uri="{9D8B030D-6E8A-4147-A177-3AD203B41FA5}">
                      <a16:colId xmlns:a16="http://schemas.microsoft.com/office/drawing/2014/main" val="4207244575"/>
                    </a:ext>
                  </a:extLst>
                </a:gridCol>
                <a:gridCol w="795599">
                  <a:extLst>
                    <a:ext uri="{9D8B030D-6E8A-4147-A177-3AD203B41FA5}">
                      <a16:colId xmlns:a16="http://schemas.microsoft.com/office/drawing/2014/main" val="259645511"/>
                    </a:ext>
                  </a:extLst>
                </a:gridCol>
                <a:gridCol w="795599">
                  <a:extLst>
                    <a:ext uri="{9D8B030D-6E8A-4147-A177-3AD203B41FA5}">
                      <a16:colId xmlns:a16="http://schemas.microsoft.com/office/drawing/2014/main" val="2642758210"/>
                    </a:ext>
                  </a:extLst>
                </a:gridCol>
                <a:gridCol w="795599">
                  <a:extLst>
                    <a:ext uri="{9D8B030D-6E8A-4147-A177-3AD203B41FA5}">
                      <a16:colId xmlns:a16="http://schemas.microsoft.com/office/drawing/2014/main" val="3098056991"/>
                    </a:ext>
                  </a:extLst>
                </a:gridCol>
              </a:tblGrid>
              <a:tr h="323665">
                <a:tc>
                  <a:txBody>
                    <a:bodyPr/>
                    <a:lstStyle/>
                    <a:p>
                      <a:pPr algn="l" fontAlgn="b"/>
                      <a:r>
                        <a:rPr lang="cs-CZ" sz="1000" b="1" i="1" u="none" strike="noStrike">
                          <a:solidFill>
                            <a:srgbClr val="000000"/>
                          </a:solidFill>
                          <a:effectLst/>
                          <a:latin typeface="Arial CE" panose="020B0604020202020204" pitchFamily="34" charset="0"/>
                        </a:rPr>
                        <a:t>Počet ke dni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Arial CE" panose="020B0604020202020204" pitchFamily="34" charset="0"/>
                        </a:rPr>
                        <a:t>31.12.2023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Arial CE" panose="020B0604020202020204" pitchFamily="34" charset="0"/>
                        </a:rPr>
                        <a:t>31.12.2022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100" b="1" i="0" u="none" strike="noStrike">
                          <a:solidFill>
                            <a:srgbClr val="000000"/>
                          </a:solidFill>
                          <a:effectLst/>
                          <a:latin typeface="Arial CE" panose="020B0604020202020204" pitchFamily="34" charset="0"/>
                        </a:rPr>
                        <a:t>31.12.2021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483953"/>
                  </a:ext>
                </a:extLst>
              </a:tr>
              <a:tr h="368308">
                <a:tc>
                  <a:txBody>
                    <a:bodyPr/>
                    <a:lstStyle/>
                    <a:p>
                      <a:pPr algn="l" fontAlgn="b"/>
                      <a:r>
                        <a:rPr lang="cs-CZ" sz="1100" b="1" i="1" u="none" strike="noStrike">
                          <a:solidFill>
                            <a:srgbClr val="000000"/>
                          </a:solidFill>
                          <a:effectLst/>
                          <a:latin typeface="Arial CE" panose="020B0604020202020204" pitchFamily="34" charset="0"/>
                        </a:rPr>
                        <a:t>Celkem platných ŽO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3 868 230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4 077 526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4 018 839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19221"/>
                  </a:ext>
                </a:extLst>
              </a:tr>
              <a:tr h="368308">
                <a:tc>
                  <a:txBody>
                    <a:bodyPr/>
                    <a:lstStyle/>
                    <a:p>
                      <a:pPr algn="l" fontAlgn="b"/>
                      <a:r>
                        <a:rPr lang="cs-CZ" sz="1100" b="1" i="1" u="none" strike="noStrike">
                          <a:solidFill>
                            <a:srgbClr val="000000"/>
                          </a:solidFill>
                          <a:effectLst/>
                          <a:latin typeface="Arial CE" panose="020B0604020202020204" pitchFamily="34" charset="0"/>
                        </a:rPr>
                        <a:t>  pro živnosti  :  koncesované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327 295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327 364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314 747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021382"/>
                  </a:ext>
                </a:extLst>
              </a:tr>
              <a:tr h="368308">
                <a:tc>
                  <a:txBody>
                    <a:bodyPr/>
                    <a:lstStyle/>
                    <a:p>
                      <a:pPr algn="l" fontAlgn="b"/>
                      <a:r>
                        <a:rPr lang="cs-CZ" sz="1100" b="1" i="1" u="none" strike="noStrike" dirty="0">
                          <a:solidFill>
                            <a:srgbClr val="000000"/>
                          </a:solidFill>
                          <a:effectLst/>
                          <a:latin typeface="Arial CE" panose="020B0604020202020204" pitchFamily="34" charset="0"/>
                        </a:rPr>
                        <a:t>                       :  vázané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352 375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356 552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348 955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561882"/>
                  </a:ext>
                </a:extLst>
              </a:tr>
              <a:tr h="368308">
                <a:tc>
                  <a:txBody>
                    <a:bodyPr/>
                    <a:lstStyle/>
                    <a:p>
                      <a:pPr algn="l" fontAlgn="b"/>
                      <a:r>
                        <a:rPr lang="cs-CZ" sz="1100" b="1" i="1" u="none" strike="noStrike">
                          <a:solidFill>
                            <a:srgbClr val="000000"/>
                          </a:solidFill>
                          <a:effectLst/>
                          <a:latin typeface="Arial CE" panose="020B0604020202020204" pitchFamily="34" charset="0"/>
                        </a:rPr>
                        <a:t>                       :  řemeslné</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985 238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1 059 460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1 049 220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929299"/>
                  </a:ext>
                </a:extLst>
              </a:tr>
              <a:tr h="368308">
                <a:tc>
                  <a:txBody>
                    <a:bodyPr/>
                    <a:lstStyle/>
                    <a:p>
                      <a:pPr algn="l" fontAlgn="b"/>
                      <a:r>
                        <a:rPr lang="cs-CZ" sz="1100" b="1" i="1" u="none" strike="noStrike">
                          <a:solidFill>
                            <a:srgbClr val="000000"/>
                          </a:solidFill>
                          <a:effectLst/>
                          <a:latin typeface="Arial CE" panose="020B0604020202020204" pitchFamily="34" charset="0"/>
                        </a:rPr>
                        <a:t>                       :  volné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2 203 322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2 334 150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2 305 917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738331"/>
                  </a:ext>
                </a:extLst>
              </a:tr>
              <a:tr h="368308">
                <a:tc>
                  <a:txBody>
                    <a:bodyPr/>
                    <a:lstStyle/>
                    <a:p>
                      <a:pPr algn="l" fontAlgn="b"/>
                      <a:r>
                        <a:rPr lang="cs-CZ" sz="1100" b="1" i="1" u="none" strike="noStrike">
                          <a:solidFill>
                            <a:srgbClr val="000000"/>
                          </a:solidFill>
                          <a:effectLst/>
                          <a:latin typeface="Arial CE" panose="020B0604020202020204" pitchFamily="34" charset="0"/>
                        </a:rPr>
                        <a:t>ŽO pro fyzické osoby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2 891 079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3 124 694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3 091 488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86594"/>
                  </a:ext>
                </a:extLst>
              </a:tr>
              <a:tr h="368308">
                <a:tc>
                  <a:txBody>
                    <a:bodyPr/>
                    <a:lstStyle/>
                    <a:p>
                      <a:pPr algn="l" fontAlgn="b"/>
                      <a:r>
                        <a:rPr lang="cs-CZ" sz="1100" b="1" i="1" u="none" strike="noStrike">
                          <a:solidFill>
                            <a:srgbClr val="000000"/>
                          </a:solidFill>
                          <a:effectLst/>
                          <a:latin typeface="Arial CE" panose="020B0604020202020204" pitchFamily="34" charset="0"/>
                        </a:rPr>
                        <a:t>ŽO pro právnické osoby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977 151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952 832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927 351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828988"/>
                  </a:ext>
                </a:extLst>
              </a:tr>
              <a:tr h="368308">
                <a:tc>
                  <a:txBody>
                    <a:bodyPr/>
                    <a:lstStyle/>
                    <a:p>
                      <a:pPr algn="l" fontAlgn="b"/>
                      <a:r>
                        <a:rPr lang="cs-CZ" sz="1100" b="1" i="1" u="none" strike="noStrike">
                          <a:solidFill>
                            <a:srgbClr val="000000"/>
                          </a:solidFill>
                          <a:effectLst/>
                          <a:latin typeface="Arial CE"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Arial CE"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280202"/>
                  </a:ext>
                </a:extLst>
              </a:tr>
              <a:tr h="368308">
                <a:tc>
                  <a:txBody>
                    <a:bodyPr/>
                    <a:lstStyle/>
                    <a:p>
                      <a:pPr algn="l" fontAlgn="b"/>
                      <a:r>
                        <a:rPr lang="cs-CZ" sz="1100" b="1" i="1" u="none" strike="noStrike">
                          <a:solidFill>
                            <a:srgbClr val="000000"/>
                          </a:solidFill>
                          <a:effectLst/>
                          <a:latin typeface="Arial CE" panose="020B0604020202020204" pitchFamily="34" charset="0"/>
                        </a:rPr>
                        <a:t>ŽO pro cizince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1100" b="0" i="0" u="none" strike="noStrike" dirty="0">
                          <a:solidFill>
                            <a:srgbClr val="000000"/>
                          </a:solidFill>
                          <a:effectLst/>
                          <a:latin typeface="Arial CE" panose="020B0604020202020204" pitchFamily="34" charset="0"/>
                        </a:rPr>
                        <a:t>161 827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1100" b="0" i="0" u="none" strike="noStrike">
                          <a:solidFill>
                            <a:srgbClr val="000000"/>
                          </a:solidFill>
                          <a:effectLst/>
                          <a:latin typeface="Arial CE" panose="020B0604020202020204" pitchFamily="34" charset="0"/>
                        </a:rPr>
                        <a:t>151 244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1100" b="0" i="0" u="none" strike="noStrike" dirty="0">
                          <a:solidFill>
                            <a:srgbClr val="000000"/>
                          </a:solidFill>
                          <a:effectLst/>
                          <a:latin typeface="Arial CE" panose="020B0604020202020204" pitchFamily="34" charset="0"/>
                        </a:rPr>
                        <a:t>138 346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77641"/>
                  </a:ext>
                </a:extLst>
              </a:tr>
            </a:tbl>
          </a:graphicData>
        </a:graphic>
      </p:graphicFrame>
    </p:spTree>
    <p:extLst>
      <p:ext uri="{BB962C8B-B14F-4D97-AF65-F5344CB8AC3E}">
        <p14:creationId xmlns:p14="http://schemas.microsoft.com/office/powerpoint/2010/main" val="124156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051" y="169333"/>
            <a:ext cx="11071721" cy="880533"/>
          </a:xfrm>
        </p:spPr>
        <p:txBody>
          <a:bodyPr/>
          <a:lstStyle/>
          <a:p>
            <a:r>
              <a:rPr lang="cs-CZ" dirty="0"/>
              <a:t>Počet podnikajících fyzických osob a živnostenských oprávnění dle pohlaví </a:t>
            </a:r>
            <a:br>
              <a:rPr lang="cs-CZ" dirty="0"/>
            </a:b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graphicFrame>
        <p:nvGraphicFramePr>
          <p:cNvPr id="6" name="Zástupný obsah 5">
            <a:extLst>
              <a:ext uri="{FF2B5EF4-FFF2-40B4-BE49-F238E27FC236}">
                <a16:creationId xmlns:a16="http://schemas.microsoft.com/office/drawing/2014/main" id="{20A91F9F-8F44-414F-A549-449F8ED6F029}"/>
              </a:ext>
            </a:extLst>
          </p:cNvPr>
          <p:cNvGraphicFramePr>
            <a:graphicFrameLocks noGrp="1"/>
          </p:cNvGraphicFramePr>
          <p:nvPr>
            <p:ph idx="1"/>
            <p:extLst>
              <p:ext uri="{D42A27DB-BD31-4B8C-83A1-F6EECF244321}">
                <p14:modId xmlns:p14="http://schemas.microsoft.com/office/powerpoint/2010/main" val="2251313538"/>
              </p:ext>
            </p:extLst>
          </p:nvPr>
        </p:nvGraphicFramePr>
        <p:xfrm>
          <a:off x="1524640" y="1292651"/>
          <a:ext cx="7926424" cy="4575504"/>
        </p:xfrm>
        <a:graphic>
          <a:graphicData uri="http://schemas.openxmlformats.org/drawingml/2006/table">
            <a:tbl>
              <a:tblPr/>
              <a:tblGrid>
                <a:gridCol w="1457181">
                  <a:extLst>
                    <a:ext uri="{9D8B030D-6E8A-4147-A177-3AD203B41FA5}">
                      <a16:colId xmlns:a16="http://schemas.microsoft.com/office/drawing/2014/main" val="4276604755"/>
                    </a:ext>
                  </a:extLst>
                </a:gridCol>
                <a:gridCol w="1088882">
                  <a:extLst>
                    <a:ext uri="{9D8B030D-6E8A-4147-A177-3AD203B41FA5}">
                      <a16:colId xmlns:a16="http://schemas.microsoft.com/office/drawing/2014/main" val="1637610337"/>
                    </a:ext>
                  </a:extLst>
                </a:gridCol>
                <a:gridCol w="768623">
                  <a:extLst>
                    <a:ext uri="{9D8B030D-6E8A-4147-A177-3AD203B41FA5}">
                      <a16:colId xmlns:a16="http://schemas.microsoft.com/office/drawing/2014/main" val="2506571827"/>
                    </a:ext>
                  </a:extLst>
                </a:gridCol>
                <a:gridCol w="768623">
                  <a:extLst>
                    <a:ext uri="{9D8B030D-6E8A-4147-A177-3AD203B41FA5}">
                      <a16:colId xmlns:a16="http://schemas.microsoft.com/office/drawing/2014/main" val="3902501684"/>
                    </a:ext>
                  </a:extLst>
                </a:gridCol>
                <a:gridCol w="768623">
                  <a:extLst>
                    <a:ext uri="{9D8B030D-6E8A-4147-A177-3AD203B41FA5}">
                      <a16:colId xmlns:a16="http://schemas.microsoft.com/office/drawing/2014/main" val="3438377862"/>
                    </a:ext>
                  </a:extLst>
                </a:gridCol>
                <a:gridCol w="768623">
                  <a:extLst>
                    <a:ext uri="{9D8B030D-6E8A-4147-A177-3AD203B41FA5}">
                      <a16:colId xmlns:a16="http://schemas.microsoft.com/office/drawing/2014/main" val="1643158958"/>
                    </a:ext>
                  </a:extLst>
                </a:gridCol>
                <a:gridCol w="768623">
                  <a:extLst>
                    <a:ext uri="{9D8B030D-6E8A-4147-A177-3AD203B41FA5}">
                      <a16:colId xmlns:a16="http://schemas.microsoft.com/office/drawing/2014/main" val="670293768"/>
                    </a:ext>
                  </a:extLst>
                </a:gridCol>
                <a:gridCol w="768623">
                  <a:extLst>
                    <a:ext uri="{9D8B030D-6E8A-4147-A177-3AD203B41FA5}">
                      <a16:colId xmlns:a16="http://schemas.microsoft.com/office/drawing/2014/main" val="479026099"/>
                    </a:ext>
                  </a:extLst>
                </a:gridCol>
                <a:gridCol w="768623">
                  <a:extLst>
                    <a:ext uri="{9D8B030D-6E8A-4147-A177-3AD203B41FA5}">
                      <a16:colId xmlns:a16="http://schemas.microsoft.com/office/drawing/2014/main" val="905787802"/>
                    </a:ext>
                  </a:extLst>
                </a:gridCol>
              </a:tblGrid>
              <a:tr h="326014">
                <a:tc>
                  <a:txBody>
                    <a:bodyPr/>
                    <a:lstStyle/>
                    <a:p>
                      <a:pPr algn="l" fontAlgn="b"/>
                      <a:r>
                        <a:rPr lang="cs-CZ" sz="1100" b="1" i="0" u="none" strike="noStrike">
                          <a:solidFill>
                            <a:srgbClr val="000000"/>
                          </a:solidFill>
                          <a:effectLst/>
                          <a:latin typeface="Calibri" panose="020F0502020204030204" pitchFamily="34" charset="0"/>
                        </a:rPr>
                        <a:t>Období</a:t>
                      </a:r>
                    </a:p>
                  </a:txBody>
                  <a:tcPr marL="6350" marR="6350" marT="6350" marB="0" anchor="b">
                    <a:lnL>
                      <a:noFill/>
                    </a:lnL>
                    <a:lnR>
                      <a:noFill/>
                    </a:lnR>
                    <a:lnT>
                      <a:noFill/>
                    </a:lnT>
                    <a:lnB>
                      <a:noFill/>
                    </a:lnB>
                  </a:tcPr>
                </a:tc>
                <a:tc gridSpan="2">
                  <a:txBody>
                    <a:bodyPr/>
                    <a:lstStyle/>
                    <a:p>
                      <a:pPr algn="l" fontAlgn="b"/>
                      <a:r>
                        <a:rPr lang="cs-CZ" sz="1100" b="1" i="0" u="none" strike="noStrike">
                          <a:solidFill>
                            <a:srgbClr val="000000"/>
                          </a:solidFill>
                          <a:effectLst/>
                          <a:latin typeface="Calibri" panose="020F0502020204030204" pitchFamily="34" charset="0"/>
                        </a:rPr>
                        <a:t>1. čtvrtletí 2024</a:t>
                      </a:r>
                    </a:p>
                  </a:txBody>
                  <a:tcPr marL="6350" marR="6350" marT="6350" marB="0" anchor="b">
                    <a:lnL>
                      <a:noFill/>
                    </a:lnL>
                    <a:lnR>
                      <a:noFill/>
                    </a:lnR>
                    <a:lnT>
                      <a:noFill/>
                    </a:lnT>
                    <a:lnB>
                      <a:noFill/>
                    </a:lnB>
                  </a:tcPr>
                </a:tc>
                <a:tc hMerge="1">
                  <a:txBody>
                    <a:bodyPr/>
                    <a:lstStyle/>
                    <a:p>
                      <a:endParaRPr lang="en-US"/>
                    </a:p>
                  </a:txBody>
                  <a:tcPr/>
                </a:tc>
                <a:tc>
                  <a:txBody>
                    <a:bodyPr/>
                    <a:lstStyle/>
                    <a:p>
                      <a:pPr algn="l" fontAlgn="b"/>
                      <a:endParaRPr lang="cs-CZ" sz="1400" b="0" i="0" u="sng"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400" b="0" i="0" u="sng"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400" b="0" i="0" u="sng"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10828186"/>
                  </a:ext>
                </a:extLst>
              </a:tr>
              <a:tr h="282671">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738859871"/>
                  </a:ext>
                </a:extLst>
              </a:tr>
              <a:tr h="282671">
                <a:tc>
                  <a:txBody>
                    <a:bodyPr/>
                    <a:lstStyle/>
                    <a:p>
                      <a:pPr algn="l" fontAlgn="b"/>
                      <a:r>
                        <a:rPr lang="cs-CZ" sz="1100" b="1" i="0" u="none" strike="noStrike">
                          <a:solidFill>
                            <a:srgbClr val="000000"/>
                          </a:solidFill>
                          <a:effectLst/>
                          <a:latin typeface="Calibri" panose="020F0502020204030204" pitchFamily="34" charset="0"/>
                        </a:rPr>
                        <a:t>Pohlaví</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Podnikatelé</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dirty="0">
                          <a:solidFill>
                            <a:srgbClr val="000000"/>
                          </a:solidFill>
                          <a:effectLst/>
                          <a:latin typeface="Calibri" panose="020F0502020204030204" pitchFamily="34" charset="0"/>
                        </a:rPr>
                        <a:t>ŽO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76796426"/>
                  </a:ext>
                </a:extLst>
              </a:tr>
              <a:tr h="273249">
                <a:tc>
                  <a:txBody>
                    <a:bodyPr/>
                    <a:lstStyle/>
                    <a:p>
                      <a:pPr algn="l" fontAlgn="b"/>
                      <a:r>
                        <a:rPr lang="cs-CZ" sz="1100" b="0" i="0" u="none" strike="noStrike">
                          <a:solidFill>
                            <a:srgbClr val="000000"/>
                          </a:solidFill>
                          <a:effectLst/>
                          <a:latin typeface="Calibri" panose="020F0502020204030204" pitchFamily="34" charset="0"/>
                        </a:rPr>
                        <a:t>Muži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1219098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1948400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34081082"/>
                  </a:ext>
                </a:extLst>
              </a:tr>
              <a:tr h="282671">
                <a:tc>
                  <a:txBody>
                    <a:bodyPr/>
                    <a:lstStyle/>
                    <a:p>
                      <a:pPr algn="l" fontAlgn="b"/>
                      <a:r>
                        <a:rPr lang="cs-CZ" sz="1100" b="0" i="0" u="none" strike="noStrike">
                          <a:solidFill>
                            <a:srgbClr val="000000"/>
                          </a:solidFill>
                          <a:effectLst/>
                          <a:latin typeface="Calibri" panose="020F0502020204030204" pitchFamily="34" charset="0"/>
                        </a:rPr>
                        <a:t>Ženy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688792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952605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79121427"/>
                  </a:ext>
                </a:extLst>
              </a:tr>
              <a:tr h="282671">
                <a:tc>
                  <a:txBody>
                    <a:bodyPr/>
                    <a:lstStyle/>
                    <a:p>
                      <a:pPr algn="l" fontAlgn="b"/>
                      <a:r>
                        <a:rPr lang="cs-CZ" sz="1100" b="1" i="0" u="none" strike="noStrike">
                          <a:solidFill>
                            <a:srgbClr val="000000"/>
                          </a:solidFill>
                          <a:effectLst/>
                          <a:latin typeface="Calibri" panose="020F0502020204030204" pitchFamily="34" charset="0"/>
                        </a:rPr>
                        <a:t>v ČR celkem</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1907890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2901005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847781364"/>
                  </a:ext>
                </a:extLst>
              </a:tr>
              <a:tr h="273249">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950819152"/>
                  </a:ext>
                </a:extLst>
              </a:tr>
              <a:tr h="273249">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140291975"/>
                  </a:ext>
                </a:extLst>
              </a:tr>
              <a:tr h="348628">
                <a:tc gridSpan="9">
                  <a:txBody>
                    <a:bodyPr/>
                    <a:lstStyle/>
                    <a:p>
                      <a:pPr algn="l" fontAlgn="b"/>
                      <a:r>
                        <a:rPr lang="cs-CZ" sz="1400" b="1" i="0" u="sng" strike="noStrike">
                          <a:solidFill>
                            <a:srgbClr val="000000"/>
                          </a:solidFill>
                          <a:effectLst/>
                          <a:latin typeface="Calibri" panose="020F0502020204030204" pitchFamily="34" charset="0"/>
                        </a:rPr>
                        <a:t>Počet ŽO pro fyzické osoby podle typů živností a dle pohlaví </a:t>
                      </a:r>
                    </a:p>
                  </a:txBody>
                  <a:tcPr marL="635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6398726"/>
                  </a:ext>
                </a:extLst>
              </a:tr>
              <a:tr h="282671">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67276910"/>
                  </a:ext>
                </a:extLst>
              </a:tr>
              <a:tr h="282671">
                <a:tc>
                  <a:txBody>
                    <a:bodyPr/>
                    <a:lstStyle/>
                    <a:p>
                      <a:pPr algn="l" fontAlgn="b"/>
                      <a:r>
                        <a:rPr lang="cs-CZ" sz="1100" b="1" i="0" u="none" strike="noStrike">
                          <a:solidFill>
                            <a:srgbClr val="000000"/>
                          </a:solidFill>
                          <a:effectLst/>
                          <a:latin typeface="Calibri" panose="020F0502020204030204" pitchFamily="34" charset="0"/>
                        </a:rPr>
                        <a:t>Typ</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Kód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Muži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Ženy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Součet</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035577727"/>
                  </a:ext>
                </a:extLst>
              </a:tr>
              <a:tr h="273249">
                <a:tc>
                  <a:txBody>
                    <a:bodyPr/>
                    <a:lstStyle/>
                    <a:p>
                      <a:pPr algn="l" fontAlgn="b"/>
                      <a:r>
                        <a:rPr lang="cs-CZ" sz="1100" b="1" i="0" u="none" strike="noStrike">
                          <a:solidFill>
                            <a:srgbClr val="000000"/>
                          </a:solidFill>
                          <a:effectLst/>
                          <a:latin typeface="Calibri" panose="020F0502020204030204" pitchFamily="34" charset="0"/>
                        </a:rPr>
                        <a:t>Koncese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170282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49463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219745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77539620"/>
                  </a:ext>
                </a:extLst>
              </a:tr>
              <a:tr h="273249">
                <a:tc>
                  <a:txBody>
                    <a:bodyPr/>
                    <a:lstStyle/>
                    <a:p>
                      <a:pPr algn="l" fontAlgn="b"/>
                      <a:r>
                        <a:rPr lang="cs-CZ" sz="1100" b="1" i="0" u="none" strike="noStrike">
                          <a:solidFill>
                            <a:srgbClr val="000000"/>
                          </a:solidFill>
                          <a:effectLst/>
                          <a:latin typeface="Calibri" panose="020F0502020204030204" pitchFamily="34" charset="0"/>
                        </a:rPr>
                        <a:t>Volná živnost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1045365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623664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1669029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495078661"/>
                  </a:ext>
                </a:extLst>
              </a:tr>
              <a:tr h="273249">
                <a:tc>
                  <a:txBody>
                    <a:bodyPr/>
                    <a:lstStyle/>
                    <a:p>
                      <a:pPr algn="l" fontAlgn="b"/>
                      <a:r>
                        <a:rPr lang="cs-CZ" sz="1100" b="1" i="0" u="none" strike="noStrike">
                          <a:solidFill>
                            <a:srgbClr val="000000"/>
                          </a:solidFill>
                          <a:effectLst/>
                          <a:latin typeface="Calibri" panose="020F0502020204030204" pitchFamily="34" charset="0"/>
                        </a:rPr>
                        <a:t>Řemeslná živnost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617637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151912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769549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246182522"/>
                  </a:ext>
                </a:extLst>
              </a:tr>
              <a:tr h="282671">
                <a:tc>
                  <a:txBody>
                    <a:bodyPr/>
                    <a:lstStyle/>
                    <a:p>
                      <a:pPr algn="l" fontAlgn="b"/>
                      <a:r>
                        <a:rPr lang="cs-CZ" sz="1100" b="1" i="0" u="none" strike="noStrike">
                          <a:solidFill>
                            <a:srgbClr val="000000"/>
                          </a:solidFill>
                          <a:effectLst/>
                          <a:latin typeface="Calibri" panose="020F0502020204030204" pitchFamily="34" charset="0"/>
                        </a:rPr>
                        <a:t>Vázaná živnost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115116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127566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242682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402216920"/>
                  </a:ext>
                </a:extLst>
              </a:tr>
              <a:tr h="282671">
                <a:tc>
                  <a:txBody>
                    <a:bodyPr/>
                    <a:lstStyle/>
                    <a:p>
                      <a:pPr algn="l" fontAlgn="b"/>
                      <a:r>
                        <a:rPr lang="cs-CZ" sz="1100" b="1" i="0" u="none" strike="noStrike" dirty="0">
                          <a:solidFill>
                            <a:srgbClr val="000000"/>
                          </a:solidFill>
                          <a:effectLst/>
                          <a:latin typeface="Calibri" panose="020F0502020204030204" pitchFamily="34" charset="0"/>
                        </a:rPr>
                        <a:t>Součet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1948400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952605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2901005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cs-CZ"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641387988"/>
                  </a:ext>
                </a:extLst>
              </a:tr>
            </a:tbl>
          </a:graphicData>
        </a:graphic>
      </p:graphicFrame>
    </p:spTree>
    <p:extLst>
      <p:ext uri="{BB962C8B-B14F-4D97-AF65-F5344CB8AC3E}">
        <p14:creationId xmlns:p14="http://schemas.microsoft.com/office/powerpoint/2010/main" val="3562551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00" y="381000"/>
            <a:ext cx="10753200" cy="451576"/>
          </a:xfrm>
        </p:spPr>
        <p:txBody>
          <a:bodyPr/>
          <a:lstStyle/>
          <a:p>
            <a:r>
              <a:rPr lang="cs-CZ" dirty="0"/>
              <a:t>Vznik živnostenského oprávnění</a:t>
            </a:r>
          </a:p>
        </p:txBody>
      </p:sp>
      <p:sp>
        <p:nvSpPr>
          <p:cNvPr id="3" name="Zástupný symbol pro obsah 2"/>
          <p:cNvSpPr>
            <a:spLocks noGrp="1"/>
          </p:cNvSpPr>
          <p:nvPr>
            <p:ph idx="1"/>
          </p:nvPr>
        </p:nvSpPr>
        <p:spPr>
          <a:xfrm>
            <a:off x="990486" y="1371600"/>
            <a:ext cx="9602068" cy="4956772"/>
          </a:xfrm>
        </p:spPr>
        <p:txBody>
          <a:bodyPr/>
          <a:lstStyle/>
          <a:p>
            <a:r>
              <a:rPr lang="cs-CZ" b="1" dirty="0"/>
              <a:t>živnostenské oprávnění </a:t>
            </a:r>
            <a:r>
              <a:rPr lang="cs-CZ" dirty="0"/>
              <a:t>- je svou povahou subjektivním právem veřejnoprávní povahy</a:t>
            </a:r>
          </a:p>
          <a:p>
            <a:r>
              <a:rPr lang="cs-CZ" dirty="0"/>
              <a:t>zákon stanoví </a:t>
            </a:r>
            <a:r>
              <a:rPr lang="cs-CZ" b="1" dirty="0"/>
              <a:t>podmínky vzniku a provozování </a:t>
            </a:r>
            <a:r>
              <a:rPr lang="cs-CZ" dirty="0"/>
              <a:t>živnosti (osobní charakteristiky subjektů  - FO)</a:t>
            </a:r>
          </a:p>
          <a:p>
            <a:pPr lvl="1"/>
            <a:r>
              <a:rPr lang="cs-CZ" sz="2800" dirty="0"/>
              <a:t>podmínky </a:t>
            </a:r>
            <a:r>
              <a:rPr lang="cs-CZ" sz="2800" b="1" dirty="0"/>
              <a:t>všeobecné </a:t>
            </a:r>
            <a:r>
              <a:rPr lang="cs-CZ" sz="2800" dirty="0"/>
              <a:t>(absolutní – vždy)</a:t>
            </a:r>
            <a:endParaRPr lang="cs-CZ" sz="2800" b="1" dirty="0"/>
          </a:p>
          <a:p>
            <a:pPr lvl="2"/>
            <a:r>
              <a:rPr lang="cs-CZ" sz="2000" b="1" dirty="0"/>
              <a:t>- </a:t>
            </a:r>
            <a:r>
              <a:rPr lang="cs-CZ" sz="2800" dirty="0"/>
              <a:t>plná svéprávnost - lze nahradit</a:t>
            </a:r>
          </a:p>
          <a:p>
            <a:pPr lvl="2"/>
            <a:r>
              <a:rPr lang="cs-CZ" sz="2800" dirty="0"/>
              <a:t>- bezúhonnost.</a:t>
            </a:r>
          </a:p>
          <a:p>
            <a:pPr lvl="1"/>
            <a:r>
              <a:rPr lang="cs-CZ" sz="2800" dirty="0"/>
              <a:t>podmínky </a:t>
            </a:r>
            <a:r>
              <a:rPr lang="cs-CZ" sz="2800" b="1" dirty="0"/>
              <a:t>zvláštní (</a:t>
            </a:r>
            <a:r>
              <a:rPr lang="cs-CZ" sz="2800" dirty="0"/>
              <a:t>relativní)</a:t>
            </a:r>
            <a:r>
              <a:rPr lang="cs-CZ" sz="2800" b="1" dirty="0"/>
              <a:t> </a:t>
            </a:r>
          </a:p>
          <a:p>
            <a:pPr marL="1257300" lvl="2" indent="-342900">
              <a:buFontTx/>
              <a:buChar char="-"/>
            </a:pPr>
            <a:r>
              <a:rPr lang="cs-CZ" sz="2800" dirty="0"/>
              <a:t>odborná nebo jiná způsobilost stanovená zákonem</a:t>
            </a:r>
          </a:p>
          <a:p>
            <a:endParaRPr lang="cs-CZ" dirty="0"/>
          </a:p>
          <a:p>
            <a:pPr lvl="2"/>
            <a:endParaRPr lang="cs-CZ" dirty="0"/>
          </a:p>
          <a:p>
            <a:pPr lvl="2"/>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159526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Ohlašovací živnosti</a:t>
            </a:r>
          </a:p>
        </p:txBody>
      </p:sp>
      <p:sp>
        <p:nvSpPr>
          <p:cNvPr id="3" name="Zástupný symbol pro obsah 2"/>
          <p:cNvSpPr>
            <a:spLocks noGrp="1"/>
          </p:cNvSpPr>
          <p:nvPr>
            <p:ph idx="1"/>
          </p:nvPr>
        </p:nvSpPr>
        <p:spPr/>
        <p:txBody>
          <a:bodyPr/>
          <a:lstStyle/>
          <a:p>
            <a:pPr algn="just">
              <a:spcAft>
                <a:spcPts val="0"/>
              </a:spcAft>
              <a:buFont typeface="Symbol"/>
              <a:buChar char=""/>
            </a:pPr>
            <a:r>
              <a:rPr lang="cs-CZ" dirty="0">
                <a:ea typeface="Times New Roman"/>
              </a:rPr>
              <a:t>Volné</a:t>
            </a:r>
          </a:p>
          <a:p>
            <a:pPr lvl="1" algn="just">
              <a:spcAft>
                <a:spcPts val="0"/>
              </a:spcAft>
              <a:buFont typeface="Symbol"/>
              <a:buChar char=""/>
            </a:pPr>
            <a:r>
              <a:rPr lang="cs-CZ" dirty="0">
                <a:ea typeface="Times New Roman"/>
              </a:rPr>
              <a:t>Netřeba prokázání odborné ani jiné způsobilosti</a:t>
            </a:r>
          </a:p>
          <a:p>
            <a:pPr algn="just">
              <a:spcAft>
                <a:spcPts val="0"/>
              </a:spcAft>
              <a:buFont typeface="Symbol"/>
              <a:buChar char=""/>
            </a:pPr>
            <a:r>
              <a:rPr lang="cs-CZ" dirty="0">
                <a:ea typeface="Times New Roman"/>
              </a:rPr>
              <a:t>Řemeslné</a:t>
            </a:r>
          </a:p>
          <a:p>
            <a:pPr marL="800100" lvl="1" indent="-342900" algn="just">
              <a:spcAft>
                <a:spcPts val="0"/>
              </a:spcAft>
              <a:buFont typeface="Symbol"/>
              <a:buChar char=""/>
            </a:pPr>
            <a:r>
              <a:rPr lang="cs-CZ" dirty="0">
                <a:ea typeface="Times New Roman"/>
              </a:rPr>
              <a:t>Potřebné prokázání odborné způsobilosti, zpravidla vyučením v oboru spojeným se získáním tříleté praxe v oboru</a:t>
            </a:r>
          </a:p>
          <a:p>
            <a:pPr algn="just">
              <a:spcAft>
                <a:spcPts val="0"/>
              </a:spcAft>
              <a:buFont typeface="Symbol"/>
              <a:buChar char=""/>
            </a:pPr>
            <a:r>
              <a:rPr lang="cs-CZ" dirty="0">
                <a:ea typeface="Times New Roman"/>
              </a:rPr>
              <a:t>Vázané</a:t>
            </a:r>
          </a:p>
          <a:p>
            <a:pPr marL="800100" lvl="1" indent="-342900" algn="just">
              <a:spcAft>
                <a:spcPts val="0"/>
              </a:spcAft>
              <a:buFont typeface="Symbol"/>
              <a:buChar char=""/>
            </a:pPr>
            <a:r>
              <a:rPr lang="cs-CZ" dirty="0">
                <a:ea typeface="Times New Roman"/>
              </a:rPr>
              <a:t>Potřebné prokázání složitějších kvalifikačních předpokladů, zpravidla zvláštního oprávnění či osvědčení , event. SŠ či VŠ vzdělání, popř. rekvalifikaci s praxí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132435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Koncesované živnosti</a:t>
            </a:r>
          </a:p>
        </p:txBody>
      </p:sp>
      <p:sp>
        <p:nvSpPr>
          <p:cNvPr id="3" name="Zástupný symbol pro obsah 2"/>
          <p:cNvSpPr>
            <a:spLocks noGrp="1"/>
          </p:cNvSpPr>
          <p:nvPr>
            <p:ph idx="1"/>
          </p:nvPr>
        </p:nvSpPr>
        <p:spPr/>
        <p:txBody>
          <a:bodyPr/>
          <a:lstStyle/>
          <a:p>
            <a:r>
              <a:rPr lang="cs-CZ" dirty="0"/>
              <a:t>svou podstatou jde o živnosti složitější, s „většími možnými riziky“</a:t>
            </a:r>
          </a:p>
          <a:p>
            <a:pPr marL="0" indent="0">
              <a:buNone/>
            </a:pPr>
            <a:endParaRPr lang="cs-CZ" dirty="0"/>
          </a:p>
          <a:p>
            <a:r>
              <a:rPr lang="cs-CZ" dirty="0"/>
              <a:t>kladeny vyšší odbornostní a kontrolní požadavky, než u živností ohlašovacích</a:t>
            </a:r>
          </a:p>
          <a:p>
            <a:pPr marL="0" indent="0">
              <a:buNone/>
            </a:pPr>
            <a:endParaRPr lang="cs-CZ" dirty="0"/>
          </a:p>
          <a:p>
            <a:r>
              <a:rPr lang="cs-CZ" dirty="0"/>
              <a:t>ověření jejich splnění je náročnější</a:t>
            </a:r>
          </a:p>
          <a:p>
            <a:pPr marL="0" indent="0">
              <a:buNone/>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057512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66777" y="81481"/>
            <a:ext cx="8086635" cy="647700"/>
          </a:xfrm>
        </p:spPr>
        <p:txBody>
          <a:bodyPr/>
          <a:lstStyle/>
          <a:p>
            <a:r>
              <a:rPr lang="cs-CZ" dirty="0"/>
              <a:t>Živnosti koncesované</a:t>
            </a:r>
          </a:p>
        </p:txBody>
      </p:sp>
      <p:sp>
        <p:nvSpPr>
          <p:cNvPr id="3" name="Zástupný symbol pro obsah 2"/>
          <p:cNvSpPr>
            <a:spLocks noGrp="1"/>
          </p:cNvSpPr>
          <p:nvPr>
            <p:ph idx="1"/>
          </p:nvPr>
        </p:nvSpPr>
        <p:spPr>
          <a:xfrm>
            <a:off x="597529" y="647700"/>
            <a:ext cx="10972799" cy="1860110"/>
          </a:xfrm>
        </p:spPr>
        <p:txBody>
          <a:bodyPr/>
          <a:lstStyle/>
          <a:p>
            <a:pPr>
              <a:lnSpc>
                <a:spcPct val="100000"/>
              </a:lnSpc>
              <a:buNone/>
            </a:pPr>
            <a:r>
              <a:rPr lang="cs-CZ" sz="2000" b="1" dirty="0"/>
              <a:t>Výroba   a   úprava  kvasného   lihu, lihovin   a   ostatních alkoholických   </a:t>
            </a:r>
            <a:r>
              <a:rPr lang="cs-CZ" sz="2000" b="1" dirty="0" err="1"/>
              <a:t>nápo</a:t>
            </a:r>
            <a:r>
              <a:rPr lang="cs-CZ" sz="2000" b="1" dirty="0"/>
              <a:t> </a:t>
            </a:r>
            <a:r>
              <a:rPr lang="cs-CZ" sz="2000" b="1" dirty="0" err="1"/>
              <a:t>jů</a:t>
            </a:r>
            <a:r>
              <a:rPr lang="cs-CZ" sz="2000" b="1" dirty="0"/>
              <a:t> (s  výjimkou   piva,   ovocných vín,   ostatních   vín a   medoviny   a   ovocných  destilátů   získaných pěstitelským   pálením)  </a:t>
            </a:r>
            <a:r>
              <a:rPr lang="cs-CZ" sz="2000" dirty="0"/>
              <a:t>alternativně:</a:t>
            </a:r>
          </a:p>
          <a:p>
            <a:pPr marL="177800" indent="-177800">
              <a:lnSpc>
                <a:spcPct val="100000"/>
              </a:lnSpc>
            </a:pPr>
            <a:r>
              <a:rPr lang="cs-CZ" sz="2000" dirty="0"/>
              <a:t>a)   vysokoškolské   vzdělání   ve   studijním programu   a   studijním   oboru   zaměřeném na   potravinářskou   technologii, chemii,   zemědělství,  farmacii, lékařství   nebo   veterinární lékařství, </a:t>
            </a:r>
          </a:p>
          <a:p>
            <a:pPr marL="177800" indent="-177800">
              <a:lnSpc>
                <a:spcPct val="100000"/>
              </a:lnSpc>
            </a:pPr>
            <a:r>
              <a:rPr lang="cs-CZ" sz="2000" dirty="0"/>
              <a:t>b)   vyšší odborné vzdělání v oboru zaměřeném na potravinářskou technologii,   chemii, zemědělství, farmacii nebo veterinární lékařství a 3 roky praxe v oboru, </a:t>
            </a:r>
          </a:p>
          <a:p>
            <a:pPr marL="177800" indent="-177800">
              <a:lnSpc>
                <a:spcPct val="100000"/>
              </a:lnSpc>
            </a:pPr>
            <a:r>
              <a:rPr lang="cs-CZ" sz="2000" dirty="0"/>
              <a:t>c)   střední   vzdělání   s   maturitní zkouškou   v   oboru   vzdělání   zaměřeném na   potravinářskou   technologii, chemii, zemědělství,   nebo   v   oboru laborant   pro farmaceutickou   výrobu a 3   roky   praxe   v   oboru,</a:t>
            </a:r>
          </a:p>
          <a:p>
            <a:pPr marL="177800" indent="-177800">
              <a:lnSpc>
                <a:spcPct val="100000"/>
              </a:lnSpc>
            </a:pPr>
            <a:r>
              <a:rPr lang="cs-CZ" sz="2000" dirty="0"/>
              <a:t>d)   osvědčení   o   rekvalifikaci   nebo   jiný doklad   o   odborné   kvalifikaci   pro příslušnou   pracovní   činnost   vydaný zařízením   akr.  podle zvláštních   právních   předpisů, zařízením akreditovaným MŠMT,  nebo </a:t>
            </a:r>
            <a:r>
              <a:rPr lang="cs-CZ" sz="2000" dirty="0" err="1"/>
              <a:t>minist</a:t>
            </a:r>
            <a:r>
              <a:rPr lang="cs-CZ" sz="2000" dirty="0"/>
              <a:t>.,  do  jehož   působnosti   patří   odvětví, v   němž   je   živnost   provozována,   a   3 roky   praxe   v   oboru,  </a:t>
            </a:r>
          </a:p>
          <a:p>
            <a:pPr marL="177800" indent="-177800">
              <a:lnSpc>
                <a:spcPct val="100000"/>
              </a:lnSpc>
            </a:pPr>
            <a:r>
              <a:rPr lang="cs-CZ" sz="2000" dirty="0"/>
              <a:t>e)   doklady   podle   §   7   odst.   5   písm.   a),  b),   c),   d)   nebo   e) </a:t>
            </a:r>
            <a:r>
              <a:rPr lang="cs-CZ" sz="2000" dirty="0" err="1"/>
              <a:t>ZoŽP</a:t>
            </a:r>
            <a:endParaRPr lang="cs-CZ" sz="2000" dirty="0"/>
          </a:p>
        </p:txBody>
      </p:sp>
    </p:spTree>
    <p:extLst>
      <p:ext uri="{BB962C8B-B14F-4D97-AF65-F5344CB8AC3E}">
        <p14:creationId xmlns:p14="http://schemas.microsoft.com/office/powerpoint/2010/main" val="231829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Všeobecné podmínky</a:t>
            </a:r>
          </a:p>
        </p:txBody>
      </p:sp>
      <p:sp>
        <p:nvSpPr>
          <p:cNvPr id="3" name="Zástupný symbol pro obsah 2"/>
          <p:cNvSpPr>
            <a:spLocks noGrp="1"/>
          </p:cNvSpPr>
          <p:nvPr>
            <p:ph idx="1"/>
          </p:nvPr>
        </p:nvSpPr>
        <p:spPr>
          <a:xfrm>
            <a:off x="941560" y="1948545"/>
            <a:ext cx="9515192" cy="4216627"/>
          </a:xfrm>
        </p:spPr>
        <p:txBody>
          <a:bodyPr/>
          <a:lstStyle/>
          <a:p>
            <a:r>
              <a:rPr lang="cs-CZ" b="1" dirty="0"/>
              <a:t>plná svéprávnost</a:t>
            </a:r>
          </a:p>
          <a:p>
            <a:pPr lvl="1"/>
            <a:r>
              <a:rPr lang="cs-CZ" sz="2800" dirty="0"/>
              <a:t>zletilostí, které se nabývá dovršením 18 let</a:t>
            </a:r>
          </a:p>
          <a:p>
            <a:pPr marL="457200" lvl="1" indent="0">
              <a:buNone/>
            </a:pPr>
            <a:r>
              <a:rPr lang="cs-CZ" sz="2800" dirty="0"/>
              <a:t>	před tím</a:t>
            </a:r>
          </a:p>
          <a:p>
            <a:pPr marL="1257300" lvl="2" indent="-342900">
              <a:buFont typeface="Arial" panose="020B0604020202020204" pitchFamily="34" charset="0"/>
              <a:buChar char="•"/>
            </a:pPr>
            <a:r>
              <a:rPr lang="cs-CZ" sz="2400" dirty="0"/>
              <a:t>přiznáním svéprávnosti (může přiznat soud, alespoň 16 let a podmínky)</a:t>
            </a:r>
          </a:p>
          <a:p>
            <a:pPr marL="457200" lvl="1" indent="0">
              <a:buNone/>
            </a:pPr>
            <a:endParaRPr lang="cs-CZ" sz="3200" dirty="0"/>
          </a:p>
          <a:p>
            <a:pPr marL="1257300" lvl="2" indent="-342900">
              <a:buFont typeface="Arial" panose="020B0604020202020204" pitchFamily="34" charset="0"/>
              <a:buChar char="•"/>
            </a:pPr>
            <a:r>
              <a:rPr lang="cs-CZ" sz="2400" dirty="0"/>
              <a:t>uzavřením manželství (může povolit soud, alespoň 16 let a důležité důvody)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3573498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262094"/>
            <a:ext cx="10198897" cy="647700"/>
          </a:xfrm>
        </p:spPr>
        <p:txBody>
          <a:bodyPr/>
          <a:lstStyle/>
          <a:p>
            <a:r>
              <a:rPr lang="cs-CZ" dirty="0"/>
              <a:t>Počet podnikajících fyzických osob a živnostenských oprávnění dle věkové struktury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graphicFrame>
        <p:nvGraphicFramePr>
          <p:cNvPr id="6" name="Zástupný obsah 5">
            <a:extLst>
              <a:ext uri="{FF2B5EF4-FFF2-40B4-BE49-F238E27FC236}">
                <a16:creationId xmlns:a16="http://schemas.microsoft.com/office/drawing/2014/main" id="{7019EC45-B422-47BE-BB5D-D1D81F4B0DD2}"/>
              </a:ext>
            </a:extLst>
          </p:cNvPr>
          <p:cNvGraphicFramePr>
            <a:graphicFrameLocks noGrp="1"/>
          </p:cNvGraphicFramePr>
          <p:nvPr>
            <p:ph idx="1"/>
          </p:nvPr>
        </p:nvGraphicFramePr>
        <p:xfrm>
          <a:off x="2931560" y="1787702"/>
          <a:ext cx="6349430" cy="4582272"/>
        </p:xfrm>
        <a:graphic>
          <a:graphicData uri="http://schemas.openxmlformats.org/drawingml/2006/table">
            <a:tbl>
              <a:tblPr/>
              <a:tblGrid>
                <a:gridCol w="1582220">
                  <a:extLst>
                    <a:ext uri="{9D8B030D-6E8A-4147-A177-3AD203B41FA5}">
                      <a16:colId xmlns:a16="http://schemas.microsoft.com/office/drawing/2014/main" val="420539426"/>
                    </a:ext>
                  </a:extLst>
                </a:gridCol>
                <a:gridCol w="2568540">
                  <a:extLst>
                    <a:ext uri="{9D8B030D-6E8A-4147-A177-3AD203B41FA5}">
                      <a16:colId xmlns:a16="http://schemas.microsoft.com/office/drawing/2014/main" val="660708918"/>
                    </a:ext>
                  </a:extLst>
                </a:gridCol>
                <a:gridCol w="2198670">
                  <a:extLst>
                    <a:ext uri="{9D8B030D-6E8A-4147-A177-3AD203B41FA5}">
                      <a16:colId xmlns:a16="http://schemas.microsoft.com/office/drawing/2014/main" val="2118866503"/>
                    </a:ext>
                  </a:extLst>
                </a:gridCol>
              </a:tblGrid>
              <a:tr h="261844">
                <a:tc>
                  <a:txBody>
                    <a:bodyPr/>
                    <a:lstStyle/>
                    <a:p>
                      <a:pPr algn="l" fontAlgn="b"/>
                      <a:r>
                        <a:rPr lang="cs-CZ" sz="1100" b="1" i="0" u="none" strike="noStrike">
                          <a:solidFill>
                            <a:srgbClr val="000000"/>
                          </a:solidFill>
                          <a:effectLst/>
                          <a:latin typeface="Calibri" panose="020F0502020204030204" pitchFamily="34" charset="0"/>
                        </a:rPr>
                        <a:t>Věk</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1100" b="1" i="0" u="none" strike="noStrike">
                          <a:solidFill>
                            <a:srgbClr val="000000"/>
                          </a:solidFill>
                          <a:effectLst/>
                          <a:latin typeface="Calibri" panose="020F0502020204030204" pitchFamily="34" charset="0"/>
                        </a:rPr>
                        <a:t>Podnikatelé (FO) - počet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1100" b="1" i="0" u="none" strike="noStrike">
                          <a:solidFill>
                            <a:srgbClr val="000000"/>
                          </a:solidFill>
                          <a:effectLst/>
                          <a:latin typeface="Calibri" panose="020F0502020204030204" pitchFamily="34" charset="0"/>
                        </a:rPr>
                        <a:t>Podnikatelé (FO)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70533"/>
                  </a:ext>
                </a:extLst>
              </a:tr>
              <a:tr h="253116">
                <a:tc>
                  <a:txBody>
                    <a:bodyPr/>
                    <a:lstStyle/>
                    <a:p>
                      <a:pPr algn="l" fontAlgn="b"/>
                      <a:r>
                        <a:rPr lang="cs-CZ" sz="1100" b="1" i="0" u="none" strike="noStrike">
                          <a:solidFill>
                            <a:srgbClr val="000000"/>
                          </a:solidFill>
                          <a:effectLst/>
                          <a:latin typeface="Calibri" panose="020F0502020204030204" pitchFamily="34" charset="0"/>
                        </a:rPr>
                        <a:t>Skupina &lt;18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1350"/>
                  </a:ext>
                </a:extLst>
              </a:tr>
              <a:tr h="253116">
                <a:tc>
                  <a:txBody>
                    <a:bodyPr/>
                    <a:lstStyle/>
                    <a:p>
                      <a:pPr algn="l" fontAlgn="b"/>
                      <a:r>
                        <a:rPr lang="cs-CZ" sz="1100" b="1" i="0" u="none" strike="noStrike">
                          <a:solidFill>
                            <a:srgbClr val="000000"/>
                          </a:solidFill>
                          <a:effectLst/>
                          <a:latin typeface="Calibri" panose="020F0502020204030204" pitchFamily="34" charset="0"/>
                        </a:rPr>
                        <a:t>Skupina 18-20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7505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0,39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645443"/>
                  </a:ext>
                </a:extLst>
              </a:tr>
              <a:tr h="253116">
                <a:tc>
                  <a:txBody>
                    <a:bodyPr/>
                    <a:lstStyle/>
                    <a:p>
                      <a:pPr algn="l" fontAlgn="b"/>
                      <a:r>
                        <a:rPr lang="cs-CZ" sz="1100" b="1" i="0" u="none" strike="noStrike">
                          <a:solidFill>
                            <a:srgbClr val="000000"/>
                          </a:solidFill>
                          <a:effectLst/>
                          <a:latin typeface="Calibri" panose="020F0502020204030204" pitchFamily="34" charset="0"/>
                        </a:rPr>
                        <a:t>Skupina 21-25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65738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3,45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552550"/>
                  </a:ext>
                </a:extLst>
              </a:tr>
              <a:tr h="253116">
                <a:tc>
                  <a:txBody>
                    <a:bodyPr/>
                    <a:lstStyle/>
                    <a:p>
                      <a:pPr algn="l" fontAlgn="b"/>
                      <a:r>
                        <a:rPr lang="cs-CZ" sz="1100" b="1" i="0" u="none" strike="noStrike">
                          <a:solidFill>
                            <a:srgbClr val="000000"/>
                          </a:solidFill>
                          <a:effectLst/>
                          <a:latin typeface="Calibri" panose="020F0502020204030204" pitchFamily="34" charset="0"/>
                        </a:rPr>
                        <a:t>Skupina 26-30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118604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6,22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931918"/>
                  </a:ext>
                </a:extLst>
              </a:tr>
              <a:tr h="253116">
                <a:tc>
                  <a:txBody>
                    <a:bodyPr/>
                    <a:lstStyle/>
                    <a:p>
                      <a:pPr algn="l" fontAlgn="b"/>
                      <a:r>
                        <a:rPr lang="cs-CZ" sz="1100" b="1" i="0" u="none" strike="noStrike">
                          <a:solidFill>
                            <a:srgbClr val="000000"/>
                          </a:solidFill>
                          <a:effectLst/>
                          <a:latin typeface="Calibri" panose="020F0502020204030204" pitchFamily="34" charset="0"/>
                        </a:rPr>
                        <a:t>Skupina 31-35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188000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9,85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999307"/>
                  </a:ext>
                </a:extLst>
              </a:tr>
              <a:tr h="253116">
                <a:tc>
                  <a:txBody>
                    <a:bodyPr/>
                    <a:lstStyle/>
                    <a:p>
                      <a:pPr algn="l" fontAlgn="b"/>
                      <a:r>
                        <a:rPr lang="cs-CZ" sz="1100" b="1" i="0" u="none" strike="noStrike">
                          <a:solidFill>
                            <a:srgbClr val="000000"/>
                          </a:solidFill>
                          <a:effectLst/>
                          <a:latin typeface="Calibri" panose="020F0502020204030204" pitchFamily="34" charset="0"/>
                        </a:rPr>
                        <a:t>Skupina 36-40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212627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11,15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630372"/>
                  </a:ext>
                </a:extLst>
              </a:tr>
              <a:tr h="253116">
                <a:tc>
                  <a:txBody>
                    <a:bodyPr/>
                    <a:lstStyle/>
                    <a:p>
                      <a:pPr algn="l" fontAlgn="b"/>
                      <a:r>
                        <a:rPr lang="cs-CZ" sz="1100" b="1" i="0" u="none" strike="noStrike">
                          <a:solidFill>
                            <a:srgbClr val="000000"/>
                          </a:solidFill>
                          <a:effectLst/>
                          <a:latin typeface="Calibri" panose="020F0502020204030204" pitchFamily="34" charset="0"/>
                        </a:rPr>
                        <a:t>Skupina 41-45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233307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12,23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945371"/>
                  </a:ext>
                </a:extLst>
              </a:tr>
              <a:tr h="253116">
                <a:tc>
                  <a:txBody>
                    <a:bodyPr/>
                    <a:lstStyle/>
                    <a:p>
                      <a:pPr algn="l" fontAlgn="b"/>
                      <a:r>
                        <a:rPr lang="cs-CZ" sz="1100" b="1" i="0" u="none" strike="noStrike">
                          <a:solidFill>
                            <a:srgbClr val="000000"/>
                          </a:solidFill>
                          <a:effectLst/>
                          <a:latin typeface="Calibri" panose="020F0502020204030204" pitchFamily="34" charset="0"/>
                        </a:rPr>
                        <a:t>Skupina 46-50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297313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15,58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078162"/>
                  </a:ext>
                </a:extLst>
              </a:tr>
              <a:tr h="253116">
                <a:tc>
                  <a:txBody>
                    <a:bodyPr/>
                    <a:lstStyle/>
                    <a:p>
                      <a:pPr algn="l" fontAlgn="b"/>
                      <a:r>
                        <a:rPr lang="cs-CZ" sz="1100" b="1" i="0" u="none" strike="noStrike">
                          <a:solidFill>
                            <a:srgbClr val="000000"/>
                          </a:solidFill>
                          <a:effectLst/>
                          <a:latin typeface="Calibri" panose="020F0502020204030204" pitchFamily="34" charset="0"/>
                        </a:rPr>
                        <a:t>Skupina 51-55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245979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12,89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942745"/>
                  </a:ext>
                </a:extLst>
              </a:tr>
              <a:tr h="253116">
                <a:tc>
                  <a:txBody>
                    <a:bodyPr/>
                    <a:lstStyle/>
                    <a:p>
                      <a:pPr algn="l" fontAlgn="b"/>
                      <a:r>
                        <a:rPr lang="cs-CZ" sz="1100" b="1" i="0" u="none" strike="noStrike">
                          <a:solidFill>
                            <a:srgbClr val="000000"/>
                          </a:solidFill>
                          <a:effectLst/>
                          <a:latin typeface="Calibri" panose="020F0502020204030204" pitchFamily="34" charset="0"/>
                        </a:rPr>
                        <a:t>Skupina 56-60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197513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10,35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712336"/>
                  </a:ext>
                </a:extLst>
              </a:tr>
              <a:tr h="253116">
                <a:tc>
                  <a:txBody>
                    <a:bodyPr/>
                    <a:lstStyle/>
                    <a:p>
                      <a:pPr algn="l" fontAlgn="b"/>
                      <a:r>
                        <a:rPr lang="cs-CZ" sz="1100" b="1" i="0" u="none" strike="noStrike">
                          <a:solidFill>
                            <a:srgbClr val="000000"/>
                          </a:solidFill>
                          <a:effectLst/>
                          <a:latin typeface="Calibri" panose="020F0502020204030204" pitchFamily="34" charset="0"/>
                        </a:rPr>
                        <a:t>Skupina 61-65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141181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7,40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9210"/>
                  </a:ext>
                </a:extLst>
              </a:tr>
              <a:tr h="253116">
                <a:tc>
                  <a:txBody>
                    <a:bodyPr/>
                    <a:lstStyle/>
                    <a:p>
                      <a:pPr algn="l" fontAlgn="b"/>
                      <a:r>
                        <a:rPr lang="cs-CZ" sz="1100" b="1" i="0" u="none" strike="noStrike">
                          <a:solidFill>
                            <a:srgbClr val="000000"/>
                          </a:solidFill>
                          <a:effectLst/>
                          <a:latin typeface="Calibri" panose="020F0502020204030204" pitchFamily="34" charset="0"/>
                        </a:rPr>
                        <a:t>Skupina 66-70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96262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5,05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650588"/>
                  </a:ext>
                </a:extLst>
              </a:tr>
              <a:tr h="253116">
                <a:tc>
                  <a:txBody>
                    <a:bodyPr/>
                    <a:lstStyle/>
                    <a:p>
                      <a:pPr algn="l" fontAlgn="b"/>
                      <a:r>
                        <a:rPr lang="cs-CZ" sz="1100" b="1" i="0" u="none" strike="noStrike">
                          <a:solidFill>
                            <a:srgbClr val="000000"/>
                          </a:solidFill>
                          <a:effectLst/>
                          <a:latin typeface="Calibri" panose="020F0502020204030204" pitchFamily="34" charset="0"/>
                        </a:rPr>
                        <a:t>Skupina 71-75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59916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3,14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788605"/>
                  </a:ext>
                </a:extLst>
              </a:tr>
              <a:tr h="253116">
                <a:tc>
                  <a:txBody>
                    <a:bodyPr/>
                    <a:lstStyle/>
                    <a:p>
                      <a:pPr algn="l" fontAlgn="b"/>
                      <a:r>
                        <a:rPr lang="cs-CZ" sz="1100" b="1" i="0" u="none" strike="noStrike">
                          <a:solidFill>
                            <a:srgbClr val="000000"/>
                          </a:solidFill>
                          <a:effectLst/>
                          <a:latin typeface="Calibri" panose="020F0502020204030204" pitchFamily="34" charset="0"/>
                        </a:rPr>
                        <a:t>Skupina 76-80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29877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1,57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508319"/>
                  </a:ext>
                </a:extLst>
              </a:tr>
              <a:tr h="253116">
                <a:tc>
                  <a:txBody>
                    <a:bodyPr/>
                    <a:lstStyle/>
                    <a:p>
                      <a:pPr algn="l" fontAlgn="b"/>
                      <a:r>
                        <a:rPr lang="cs-CZ" sz="1100" b="1" i="0" u="none" strike="noStrike">
                          <a:solidFill>
                            <a:srgbClr val="000000"/>
                          </a:solidFill>
                          <a:effectLst/>
                          <a:latin typeface="Calibri" panose="020F0502020204030204" pitchFamily="34" charset="0"/>
                        </a:rPr>
                        <a:t>Skupina 81-85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10247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0,54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673266"/>
                  </a:ext>
                </a:extLst>
              </a:tr>
              <a:tr h="261844">
                <a:tc>
                  <a:txBody>
                    <a:bodyPr/>
                    <a:lstStyle/>
                    <a:p>
                      <a:pPr algn="l" fontAlgn="b"/>
                      <a:r>
                        <a:rPr lang="cs-CZ" sz="1100" b="1" i="0" u="none" strike="noStrike">
                          <a:solidFill>
                            <a:srgbClr val="000000"/>
                          </a:solidFill>
                          <a:effectLst/>
                          <a:latin typeface="Calibri" panose="020F0502020204030204" pitchFamily="34" charset="0"/>
                        </a:rPr>
                        <a:t>Skupina &gt;85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3807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panose="020F0502020204030204" pitchFamily="34" charset="0"/>
                        </a:rPr>
                        <a:t>0,20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003530"/>
                  </a:ext>
                </a:extLst>
              </a:tr>
              <a:tr h="261844">
                <a:tc>
                  <a:txBody>
                    <a:bodyPr/>
                    <a:lstStyle/>
                    <a:p>
                      <a:pPr algn="l" fontAlgn="b"/>
                      <a:r>
                        <a:rPr lang="cs-CZ" sz="1100" b="1" i="0" u="none" strike="noStrike">
                          <a:solidFill>
                            <a:srgbClr val="000000"/>
                          </a:solidFill>
                          <a:effectLst/>
                          <a:latin typeface="Calibri" panose="020F0502020204030204" pitchFamily="34" charset="0"/>
                        </a:rPr>
                        <a:t>ČR: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1907890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100" b="1" i="0" u="none" strike="noStrike" dirty="0">
                          <a:solidFill>
                            <a:srgbClr val="000000"/>
                          </a:solidFill>
                          <a:effectLst/>
                          <a:latin typeface="Calibri" panose="020F0502020204030204" pitchFamily="34" charset="0"/>
                        </a:rPr>
                        <a:t>100,00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147655"/>
                  </a:ext>
                </a:extLst>
              </a:tr>
            </a:tbl>
          </a:graphicData>
        </a:graphic>
      </p:graphicFrame>
    </p:spTree>
    <p:extLst>
      <p:ext uri="{BB962C8B-B14F-4D97-AF65-F5344CB8AC3E}">
        <p14:creationId xmlns:p14="http://schemas.microsoft.com/office/powerpoint/2010/main" val="1340208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Všeobecné podmínky</a:t>
            </a:r>
          </a:p>
        </p:txBody>
      </p:sp>
      <p:sp>
        <p:nvSpPr>
          <p:cNvPr id="3" name="Zástupný symbol pro obsah 2"/>
          <p:cNvSpPr>
            <a:spLocks noGrp="1"/>
          </p:cNvSpPr>
          <p:nvPr>
            <p:ph idx="1"/>
          </p:nvPr>
        </p:nvSpPr>
        <p:spPr>
          <a:xfrm>
            <a:off x="488887" y="1738265"/>
            <a:ext cx="9631337" cy="4874203"/>
          </a:xfrm>
        </p:spPr>
        <p:txBody>
          <a:bodyPr/>
          <a:lstStyle/>
          <a:p>
            <a:r>
              <a:rPr lang="cs-CZ" b="1" dirty="0"/>
              <a:t>Bezúhonnost </a:t>
            </a:r>
            <a:r>
              <a:rPr lang="cs-CZ" dirty="0"/>
              <a:t>(sleduje veřejný zájem)</a:t>
            </a:r>
            <a:endParaRPr lang="cs-CZ" b="1" dirty="0"/>
          </a:p>
          <a:p>
            <a:r>
              <a:rPr lang="cs-CZ" dirty="0"/>
              <a:t>nesplňuje </a:t>
            </a:r>
          </a:p>
          <a:p>
            <a:pPr lvl="1"/>
            <a:r>
              <a:rPr lang="cs-CZ" sz="2400" dirty="0"/>
              <a:t>osoba, která byla pravomocně odsouzena pro trestný čin spáchaný úmyslně, jestliže byl tento trestný čin spáchán v souvislosti s podnikáním, anebo s předmětem podnikání, o který žádá nebo který ohlašuje, </a:t>
            </a:r>
          </a:p>
          <a:p>
            <a:pPr lvl="1"/>
            <a:r>
              <a:rPr lang="cs-CZ" sz="2400" dirty="0"/>
              <a:t>neplatí, pokud se na ni hledí, jako by nebyla odsouzena</a:t>
            </a:r>
          </a:p>
          <a:p>
            <a:r>
              <a:rPr lang="cs-CZ" dirty="0"/>
              <a:t>prokazování bezúhonnosti – u občana ČR výpisem z evidence Rejstříku trestů; jiná je situace u zahraničních osob (</a:t>
            </a:r>
            <a:r>
              <a:rPr lang="pl-PL" dirty="0"/>
              <a:t>§ 46 odst. 1 písm. a) a b)</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45190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97821" y="333375"/>
            <a:ext cx="8086635" cy="647700"/>
          </a:xfrm>
        </p:spPr>
        <p:txBody>
          <a:bodyPr/>
          <a:lstStyle/>
          <a:p>
            <a:r>
              <a:rPr lang="cs-CZ" dirty="0"/>
              <a:t>Teoretická východiska</a:t>
            </a:r>
          </a:p>
        </p:txBody>
      </p:sp>
      <p:sp>
        <p:nvSpPr>
          <p:cNvPr id="3" name="Zástupný symbol pro obsah 2"/>
          <p:cNvSpPr>
            <a:spLocks noGrp="1"/>
          </p:cNvSpPr>
          <p:nvPr>
            <p:ph idx="1"/>
          </p:nvPr>
        </p:nvSpPr>
        <p:spPr>
          <a:xfrm>
            <a:off x="1219201" y="981075"/>
            <a:ext cx="8917960" cy="5876925"/>
          </a:xfrm>
        </p:spPr>
        <p:txBody>
          <a:bodyPr/>
          <a:lstStyle/>
          <a:p>
            <a:r>
              <a:rPr lang="cs-CZ" sz="3200" dirty="0"/>
              <a:t>postoj státu ke stanovení podmínek – přístupový režim k podnikatelským oprávněním</a:t>
            </a:r>
          </a:p>
          <a:p>
            <a:r>
              <a:rPr lang="cs-CZ" sz="3200" dirty="0"/>
              <a:t>míra ingerence státu – 2 přístupy/koncepce:</a:t>
            </a:r>
          </a:p>
          <a:p>
            <a:pPr lvl="1"/>
            <a:r>
              <a:rPr lang="cs-CZ" sz="2800" b="1" dirty="0"/>
              <a:t>reglementační</a:t>
            </a:r>
          </a:p>
          <a:p>
            <a:pPr lvl="2"/>
            <a:r>
              <a:rPr lang="cs-CZ" sz="2000" dirty="0"/>
              <a:t>- </a:t>
            </a:r>
            <a:r>
              <a:rPr lang="cs-CZ" sz="2400" dirty="0"/>
              <a:t>silnější vliv státu</a:t>
            </a:r>
          </a:p>
          <a:p>
            <a:pPr lvl="2"/>
            <a:r>
              <a:rPr lang="cs-CZ" sz="2400" dirty="0"/>
              <a:t>- přesné a poměrně přísné podmínky, které je nutno prokazovat a pro vznik oprávnění se posuzuje jejich splnění</a:t>
            </a:r>
          </a:p>
          <a:p>
            <a:pPr lvl="2"/>
            <a:r>
              <a:rPr lang="cs-CZ" sz="2400" dirty="0"/>
              <a:t>- kontrola</a:t>
            </a:r>
          </a:p>
          <a:p>
            <a:pPr lvl="1"/>
            <a:r>
              <a:rPr lang="cs-CZ" sz="2800" b="1" dirty="0"/>
              <a:t>liberalizační</a:t>
            </a:r>
          </a:p>
          <a:p>
            <a:pPr lvl="2"/>
            <a:r>
              <a:rPr lang="cs-CZ" sz="2000" dirty="0"/>
              <a:t>- </a:t>
            </a:r>
            <a:r>
              <a:rPr lang="cs-CZ" sz="2400" dirty="0"/>
              <a:t>minimalizace ingerence státu</a:t>
            </a:r>
          </a:p>
          <a:p>
            <a:pPr marL="1257300" lvl="2" indent="-342900">
              <a:buFontTx/>
              <a:buChar char="-"/>
            </a:pPr>
            <a:r>
              <a:rPr lang="cs-CZ" sz="2400" dirty="0"/>
              <a:t>minimální podmínky, prokazování jejich splnění se nevyžaduje</a:t>
            </a:r>
          </a:p>
          <a:p>
            <a:pPr marL="1257300" lvl="2" indent="-342900">
              <a:buFontTx/>
              <a:buChar char="-"/>
            </a:pPr>
            <a:r>
              <a:rPr lang="cs-CZ" sz="2400" dirty="0"/>
              <a:t>počítá se s působením pravidel tržního mechanismu</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1543861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Zvláštní podmínky</a:t>
            </a:r>
          </a:p>
        </p:txBody>
      </p:sp>
      <p:sp>
        <p:nvSpPr>
          <p:cNvPr id="3" name="Zástupný symbol pro obsah 2"/>
          <p:cNvSpPr>
            <a:spLocks noGrp="1"/>
          </p:cNvSpPr>
          <p:nvPr>
            <p:ph idx="1"/>
          </p:nvPr>
        </p:nvSpPr>
        <p:spPr>
          <a:xfrm>
            <a:off x="720000" y="1564077"/>
            <a:ext cx="9400224" cy="4663923"/>
          </a:xfrm>
        </p:spPr>
        <p:txBody>
          <a:bodyPr/>
          <a:lstStyle/>
          <a:p>
            <a:r>
              <a:rPr lang="cs-CZ" dirty="0"/>
              <a:t>liší se podle toho, zda jde o živnost řemeslnou, vázanou nebo koncesovanou </a:t>
            </a:r>
          </a:p>
          <a:p>
            <a:pPr marL="0" indent="0">
              <a:buNone/>
            </a:pPr>
            <a:endParaRPr lang="cs-CZ" dirty="0"/>
          </a:p>
          <a:p>
            <a:r>
              <a:rPr lang="cs-CZ" dirty="0"/>
              <a:t>odborná a jiná způsobilost (profesní a jiné kvalifikační předpoklady)</a:t>
            </a:r>
          </a:p>
          <a:p>
            <a:pPr lvl="1"/>
            <a:r>
              <a:rPr lang="cs-CZ" sz="2400" dirty="0"/>
              <a:t>příloha č. 5 – živnosti, jejichž výkon může být zajištěn jen FO splňujícími stanovenou obornou způsobilost</a:t>
            </a:r>
          </a:p>
          <a:p>
            <a:pPr lvl="1"/>
            <a:r>
              <a:rPr lang="cs-CZ" sz="2400" dirty="0"/>
              <a:t>dále zvláštní zákony</a:t>
            </a:r>
          </a:p>
          <a:p>
            <a:r>
              <a:rPr lang="cs-CZ" dirty="0"/>
              <a:t>V případě živ. podnikání PO – podmínky musí splňovat tzv. odpovědní zástupci</a:t>
            </a:r>
          </a:p>
          <a:p>
            <a:pPr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3941661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38166" y="190676"/>
            <a:ext cx="8086635" cy="647700"/>
          </a:xfrm>
        </p:spPr>
        <p:txBody>
          <a:bodyPr/>
          <a:lstStyle/>
          <a:p>
            <a:r>
              <a:rPr lang="cs-CZ" dirty="0"/>
              <a:t>Překážky provozování živnosti</a:t>
            </a:r>
          </a:p>
        </p:txBody>
      </p:sp>
      <p:sp>
        <p:nvSpPr>
          <p:cNvPr id="3" name="Zástupný symbol pro obsah 2"/>
          <p:cNvSpPr>
            <a:spLocks noGrp="1"/>
          </p:cNvSpPr>
          <p:nvPr>
            <p:ph idx="1"/>
          </p:nvPr>
        </p:nvSpPr>
        <p:spPr>
          <a:xfrm>
            <a:off x="665999" y="942759"/>
            <a:ext cx="9980875" cy="5285241"/>
          </a:xfrm>
        </p:spPr>
        <p:txBody>
          <a:bodyPr/>
          <a:lstStyle/>
          <a:p>
            <a:pPr algn="just"/>
            <a:r>
              <a:rPr lang="cs-CZ" dirty="0"/>
              <a:t>skutečnosti, jejichž vznik má za následek znemožnění vzniku živnostenského oprávnění a provozování živnosti (tím doplňují všeobecné a zvláštní podmínky)</a:t>
            </a:r>
          </a:p>
          <a:p>
            <a:pPr algn="just"/>
            <a:r>
              <a:rPr lang="cs-CZ" dirty="0"/>
              <a:t>překážky:</a:t>
            </a:r>
          </a:p>
          <a:p>
            <a:pPr lvl="1" algn="just"/>
            <a:r>
              <a:rPr lang="cs-CZ" sz="2400" b="1" dirty="0"/>
              <a:t>Konkurz </a:t>
            </a:r>
            <a:r>
              <a:rPr lang="cs-CZ" sz="2400" dirty="0"/>
              <a:t>- prohlášení konkurzu na majetek podnikatele</a:t>
            </a:r>
          </a:p>
          <a:p>
            <a:pPr lvl="1" algn="just"/>
            <a:r>
              <a:rPr lang="cs-CZ" sz="2400" b="1" dirty="0"/>
              <a:t>Insolvenční řízení </a:t>
            </a:r>
            <a:r>
              <a:rPr lang="cs-CZ" sz="2400" dirty="0"/>
              <a:t>- zamítnutí insolvenčního návrhu proto, že 1) majetek dlužníka nebude postačovat k úhradě nákladů insolvenčního řízení nebo 2) je zcela nepostačující pro uspokojení věřitelů. V průběhu insolvenčního řízení může podnikatel, na jehož majetek byl prohlášen konkurs, činit úkony  související se vznikem, změnou nebo zrušením 	živnostenského oprávnění, jen s písemným  souhlasem insolvenčního správce (obdobně u předběžného opatření v insolvenčním řízení)</a:t>
            </a:r>
          </a:p>
          <a:p>
            <a:pPr lvl="1" algn="just"/>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Tree>
    <p:extLst>
      <p:ext uri="{BB962C8B-B14F-4D97-AF65-F5344CB8AC3E}">
        <p14:creationId xmlns:p14="http://schemas.microsoft.com/office/powerpoint/2010/main" val="267019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2384" y="655276"/>
            <a:ext cx="8086635" cy="647700"/>
          </a:xfrm>
        </p:spPr>
        <p:txBody>
          <a:bodyPr/>
          <a:lstStyle/>
          <a:p>
            <a:r>
              <a:rPr lang="cs-CZ" dirty="0"/>
              <a:t>Překážky provozování živnosti</a:t>
            </a:r>
          </a:p>
        </p:txBody>
      </p:sp>
      <p:sp>
        <p:nvSpPr>
          <p:cNvPr id="3" name="Zástupný symbol pro obsah 2"/>
          <p:cNvSpPr>
            <a:spLocks noGrp="1"/>
          </p:cNvSpPr>
          <p:nvPr>
            <p:ph idx="1"/>
          </p:nvPr>
        </p:nvSpPr>
        <p:spPr>
          <a:xfrm>
            <a:off x="1812383" y="1302977"/>
            <a:ext cx="8307840" cy="4663923"/>
          </a:xfrm>
        </p:spPr>
        <p:txBody>
          <a:bodyPr/>
          <a:lstStyle/>
          <a:p>
            <a:pPr algn="just"/>
            <a:r>
              <a:rPr lang="cs-CZ" dirty="0"/>
              <a:t>Překážky</a:t>
            </a:r>
          </a:p>
          <a:p>
            <a:pPr lvl="2" algn="just"/>
            <a:r>
              <a:rPr lang="cs-CZ" sz="2000" b="1" dirty="0"/>
              <a:t>zákaz činnosti – </a:t>
            </a:r>
            <a:r>
              <a:rPr lang="cs-CZ" sz="2000" dirty="0"/>
              <a:t>vyslovený v trestním nebo správním řízení (soud nebo správní orgán) - po dobu trvání tohoto zákazu živnost, do jejíž obsahové náplně tato činnost spadá, nemůže provozovat (živnost v oboru nebo příbuzném oboru)</a:t>
            </a:r>
          </a:p>
          <a:p>
            <a:pPr lvl="2" algn="just"/>
            <a:r>
              <a:rPr lang="cs-CZ" sz="2000" dirty="0"/>
              <a:t>Jedná-li se o živnost volnou - jen na kterou se vztahuje zákaz činnosti.</a:t>
            </a:r>
          </a:p>
          <a:p>
            <a:pPr lvl="2" algn="just"/>
            <a:endParaRPr lang="cs-CZ" sz="2000" b="1" dirty="0"/>
          </a:p>
          <a:p>
            <a:pPr lvl="2" algn="just"/>
            <a:r>
              <a:rPr lang="cs-CZ" sz="2000" b="1" dirty="0"/>
              <a:t>zrušení živnostenského oprávnění </a:t>
            </a:r>
            <a:r>
              <a:rPr lang="cs-CZ" sz="2000" dirty="0"/>
              <a:t>živnostenským úřadem proto, že závažným způsobem porušuje povinnosti stanovené právními předpisy nebo rozhodnutím o udělení koncese (po stanovenou dobu, pak může ohlásit živnost nebo požádat o koncesi)</a:t>
            </a:r>
          </a:p>
          <a:p>
            <a:pPr lvl="1" algn="just"/>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2667474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05366" y="2845697"/>
            <a:ext cx="7981268" cy="2336118"/>
          </a:xfrm>
        </p:spPr>
        <p:txBody>
          <a:bodyPr/>
          <a:lstStyle/>
          <a:p>
            <a:r>
              <a:rPr lang="cs-CZ" dirty="0"/>
              <a:t>Vznik živnostenského oprávnění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Tree>
    <p:extLst>
      <p:ext uri="{BB962C8B-B14F-4D97-AF65-F5344CB8AC3E}">
        <p14:creationId xmlns:p14="http://schemas.microsoft.com/office/powerpoint/2010/main" val="2749427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52728"/>
            <a:ext cx="11343992" cy="647700"/>
          </a:xfrm>
        </p:spPr>
        <p:txBody>
          <a:bodyPr/>
          <a:lstStyle/>
          <a:p>
            <a:r>
              <a:rPr lang="cs-CZ" dirty="0"/>
              <a:t>Procedura vzniku živnostenského oprávnění</a:t>
            </a:r>
          </a:p>
        </p:txBody>
      </p:sp>
      <p:sp>
        <p:nvSpPr>
          <p:cNvPr id="3" name="Zástupný symbol pro obsah 2"/>
          <p:cNvSpPr>
            <a:spLocks noGrp="1"/>
          </p:cNvSpPr>
          <p:nvPr>
            <p:ph idx="1"/>
          </p:nvPr>
        </p:nvSpPr>
        <p:spPr>
          <a:xfrm>
            <a:off x="1534549" y="1533125"/>
            <a:ext cx="9275288" cy="4946875"/>
          </a:xfrm>
        </p:spPr>
        <p:txBody>
          <a:bodyPr/>
          <a:lstStyle/>
          <a:p>
            <a:r>
              <a:rPr lang="cs-CZ" dirty="0"/>
              <a:t>Ohlašovací živnosti</a:t>
            </a:r>
          </a:p>
          <a:p>
            <a:pPr lvl="1"/>
            <a:r>
              <a:rPr lang="cs-CZ" dirty="0"/>
              <a:t>činnosti méně náročnými zvláštními podmínkami</a:t>
            </a:r>
          </a:p>
          <a:p>
            <a:pPr lvl="1"/>
            <a:r>
              <a:rPr lang="cs-CZ" dirty="0"/>
              <a:t>pro vznik oprávnění je rozhodující vůle subjektu</a:t>
            </a:r>
          </a:p>
          <a:p>
            <a:pPr lvl="1"/>
            <a:endParaRPr lang="cs-CZ" dirty="0"/>
          </a:p>
          <a:p>
            <a:r>
              <a:rPr lang="cs-CZ" dirty="0"/>
              <a:t> Koncesované živnosti</a:t>
            </a:r>
          </a:p>
          <a:p>
            <a:pPr lvl="1"/>
            <a:r>
              <a:rPr lang="cs-CZ" dirty="0"/>
              <a:t>činnosti vyžadující splnění nejpřísnějších zvláštních podmínek</a:t>
            </a:r>
          </a:p>
          <a:p>
            <a:pPr lvl="1"/>
            <a:r>
              <a:rPr lang="cs-CZ" dirty="0"/>
              <a:t>pro vznik oprávnění je rozhodující vůle živnostenského úřadu</a:t>
            </a:r>
          </a:p>
          <a:p>
            <a:pPr lvl="1"/>
            <a:endParaRPr lang="cs-CZ" dirty="0"/>
          </a:p>
          <a:p>
            <a:r>
              <a:rPr lang="cs-CZ" sz="2400" dirty="0"/>
              <a:t>Míra reglementace přístupového režimu k živnostenskému oprávnění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2907241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5470" y="584812"/>
            <a:ext cx="8086635" cy="647700"/>
          </a:xfrm>
        </p:spPr>
        <p:txBody>
          <a:bodyPr/>
          <a:lstStyle/>
          <a:p>
            <a:r>
              <a:rPr lang="cs-CZ" dirty="0"/>
              <a:t>Ohlašovací živnost</a:t>
            </a:r>
          </a:p>
        </p:txBody>
      </p:sp>
      <p:sp>
        <p:nvSpPr>
          <p:cNvPr id="3" name="Zástupný symbol pro obsah 2"/>
          <p:cNvSpPr>
            <a:spLocks noGrp="1"/>
          </p:cNvSpPr>
          <p:nvPr>
            <p:ph idx="1"/>
          </p:nvPr>
        </p:nvSpPr>
        <p:spPr>
          <a:xfrm>
            <a:off x="1095470" y="1634336"/>
            <a:ext cx="9469595" cy="4090770"/>
          </a:xfrm>
        </p:spPr>
        <p:txBody>
          <a:bodyPr/>
          <a:lstStyle/>
          <a:p>
            <a:r>
              <a:rPr lang="cs-CZ" dirty="0"/>
              <a:t>pokud subjekt splňuje všeobecné i zvláštní podmínky k provozování živnosti stačí, aby zamýšlené provozování živnosti ohlásil zákonem předepsaným způsobem</a:t>
            </a:r>
          </a:p>
          <a:p>
            <a:endParaRPr lang="cs-CZ" sz="3200" dirty="0"/>
          </a:p>
          <a:p>
            <a:pPr lvl="1"/>
            <a:r>
              <a:rPr lang="cs-CZ" sz="2400" dirty="0"/>
              <a:t>podmínky </a:t>
            </a:r>
            <a:r>
              <a:rPr lang="cs-CZ" sz="2400" b="1" dirty="0"/>
              <a:t>všeobecné </a:t>
            </a:r>
            <a:r>
              <a:rPr lang="cs-CZ" sz="2400" dirty="0"/>
              <a:t>(absolutní – vždy)</a:t>
            </a:r>
            <a:endParaRPr lang="cs-CZ" sz="2400" b="1" dirty="0"/>
          </a:p>
          <a:p>
            <a:pPr lvl="2"/>
            <a:r>
              <a:rPr lang="cs-CZ" sz="1800" b="1" dirty="0"/>
              <a:t>- </a:t>
            </a:r>
            <a:r>
              <a:rPr lang="cs-CZ" sz="2000" dirty="0"/>
              <a:t>plná svéprávnost - lze nahradit</a:t>
            </a:r>
          </a:p>
          <a:p>
            <a:pPr lvl="2"/>
            <a:r>
              <a:rPr lang="cs-CZ" sz="2000" dirty="0"/>
              <a:t>- bezúhonnost.</a:t>
            </a:r>
          </a:p>
          <a:p>
            <a:pPr lvl="1"/>
            <a:r>
              <a:rPr lang="cs-CZ" sz="2400" dirty="0"/>
              <a:t>podmínky </a:t>
            </a:r>
            <a:r>
              <a:rPr lang="cs-CZ" sz="2400" b="1" dirty="0"/>
              <a:t>zvláštní (</a:t>
            </a:r>
            <a:r>
              <a:rPr lang="cs-CZ" sz="2400" dirty="0"/>
              <a:t>relativní)</a:t>
            </a:r>
            <a:r>
              <a:rPr lang="cs-CZ" sz="2400" b="1" dirty="0"/>
              <a:t> </a:t>
            </a:r>
          </a:p>
          <a:p>
            <a:pPr lvl="2"/>
            <a:r>
              <a:rPr lang="cs-CZ" sz="2000" dirty="0"/>
              <a:t>- odborná nebo jiná způsobilost stanovená zákonem</a:t>
            </a:r>
          </a:p>
          <a:p>
            <a:endParaRPr lang="cs-CZ" dirty="0"/>
          </a:p>
          <a:p>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2980030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9276" y="551493"/>
            <a:ext cx="8086635" cy="647700"/>
          </a:xfrm>
        </p:spPr>
        <p:txBody>
          <a:bodyPr/>
          <a:lstStyle/>
          <a:p>
            <a:r>
              <a:rPr lang="cs-CZ" dirty="0"/>
              <a:t>Ohlašovací živnost</a:t>
            </a:r>
          </a:p>
        </p:txBody>
      </p:sp>
      <p:sp>
        <p:nvSpPr>
          <p:cNvPr id="3" name="Zástupný symbol pro obsah 2"/>
          <p:cNvSpPr>
            <a:spLocks noGrp="1"/>
          </p:cNvSpPr>
          <p:nvPr>
            <p:ph idx="1"/>
          </p:nvPr>
        </p:nvSpPr>
        <p:spPr>
          <a:xfrm>
            <a:off x="832920" y="1199193"/>
            <a:ext cx="9282992" cy="5506407"/>
          </a:xfrm>
        </p:spPr>
        <p:txBody>
          <a:bodyPr/>
          <a:lstStyle/>
          <a:p>
            <a:r>
              <a:rPr lang="cs-CZ" dirty="0"/>
              <a:t>u kteréhokoliv </a:t>
            </a:r>
            <a:r>
              <a:rPr lang="cs-CZ" i="1" dirty="0"/>
              <a:t>obecního živnostenského úřadu</a:t>
            </a:r>
            <a:r>
              <a:rPr lang="cs-CZ" dirty="0"/>
              <a:t>, nebo kteréhokoliv </a:t>
            </a:r>
            <a:r>
              <a:rPr lang="cs-CZ" i="1" dirty="0"/>
              <a:t>kontaktního místa veřejné správy </a:t>
            </a:r>
            <a:r>
              <a:rPr lang="cs-CZ" dirty="0"/>
              <a:t>(následně neprodleně doručeno živ. úřadu)</a:t>
            </a:r>
          </a:p>
          <a:p>
            <a:endParaRPr lang="cs-CZ" i="1" dirty="0"/>
          </a:p>
          <a:p>
            <a:r>
              <a:rPr lang="cs-CZ" dirty="0"/>
              <a:t>náležitosti – vztahují se k osobě (ohlašovatel) a k předmětu podnikání (viz § 45) </a:t>
            </a:r>
          </a:p>
          <a:p>
            <a:endParaRPr lang="cs-CZ" dirty="0"/>
          </a:p>
          <a:p>
            <a:pPr marL="72000" indent="0">
              <a:buNone/>
            </a:pPr>
            <a:r>
              <a:rPr lang="cs-CZ" dirty="0"/>
              <a:t>+ potřeba připojit předepsané  odklady (viz § 46)</a:t>
            </a:r>
          </a:p>
          <a:p>
            <a:pPr lvl="1"/>
            <a:r>
              <a:rPr lang="cs-CZ" dirty="0"/>
              <a:t>doklad prokazující odbornou způsobilost, pokud ji zákon vyžaduje.</a:t>
            </a:r>
          </a:p>
          <a:p>
            <a:pPr lvl="1"/>
            <a:r>
              <a:rPr lang="cs-CZ" dirty="0"/>
              <a:t> doklad prokazující právní důvod pro užívání prostor, do nichž umístila sídlo</a:t>
            </a:r>
          </a:p>
          <a:p>
            <a:pPr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1125660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87240" y="280440"/>
            <a:ext cx="10049346" cy="1038638"/>
          </a:xfrm>
        </p:spPr>
        <p:txBody>
          <a:bodyPr/>
          <a:lstStyle/>
          <a:p>
            <a:pPr marL="0" indent="0">
              <a:buNone/>
            </a:pPr>
            <a:r>
              <a:rPr lang="cs-CZ" dirty="0"/>
              <a:t>Ohlášení živnosti se předkládá na tiskopise vydaném Ministerstvem průmyslu a obchodu. (§ 45a odst. 3)</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154" y="1232429"/>
            <a:ext cx="3722876" cy="5247571"/>
          </a:xfrm>
          <a:prstGeom prst="rect">
            <a:avLst/>
          </a:prstGeom>
        </p:spPr>
      </p:pic>
    </p:spTree>
    <p:extLst>
      <p:ext uri="{BB962C8B-B14F-4D97-AF65-F5344CB8AC3E}">
        <p14:creationId xmlns:p14="http://schemas.microsoft.com/office/powerpoint/2010/main" val="4040431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6022" y="271603"/>
            <a:ext cx="8086635" cy="647700"/>
          </a:xfrm>
        </p:spPr>
        <p:txBody>
          <a:bodyPr/>
          <a:lstStyle/>
          <a:p>
            <a:r>
              <a:rPr lang="cs-CZ" dirty="0"/>
              <a:t>Ohlašovací živnost</a:t>
            </a:r>
          </a:p>
        </p:txBody>
      </p:sp>
      <p:sp>
        <p:nvSpPr>
          <p:cNvPr id="3" name="Zástupný symbol pro obsah 2"/>
          <p:cNvSpPr>
            <a:spLocks noGrp="1"/>
          </p:cNvSpPr>
          <p:nvPr>
            <p:ph idx="1"/>
          </p:nvPr>
        </p:nvSpPr>
        <p:spPr>
          <a:xfrm>
            <a:off x="793218" y="999912"/>
            <a:ext cx="10605564" cy="6093478"/>
          </a:xfrm>
        </p:spPr>
        <p:txBody>
          <a:bodyPr/>
          <a:lstStyle/>
          <a:p>
            <a:pPr algn="just"/>
            <a:r>
              <a:rPr lang="cs-CZ" dirty="0"/>
              <a:t>Vznik oprávnění – </a:t>
            </a:r>
            <a:r>
              <a:rPr lang="cs-CZ" b="1" dirty="0"/>
              <a:t>dnem ohlášení </a:t>
            </a:r>
            <a:r>
              <a:rPr lang="cs-CZ" dirty="0"/>
              <a:t>(neurčí-li ohlašovatel jinak)</a:t>
            </a:r>
          </a:p>
          <a:p>
            <a:pPr algn="just"/>
            <a:r>
              <a:rPr lang="cs-CZ" b="1" dirty="0"/>
              <a:t>Splnil-li</a:t>
            </a:r>
            <a:r>
              <a:rPr lang="cs-CZ" dirty="0"/>
              <a:t> ohlašovatel všechny podmínky stanovené zákonem, </a:t>
            </a:r>
            <a:r>
              <a:rPr lang="cs-CZ" b="1" dirty="0"/>
              <a:t>provede živnostenský úřad zápis </a:t>
            </a:r>
            <a:r>
              <a:rPr lang="cs-CZ" dirty="0"/>
              <a:t>do živnostenského rejstříku do 5 pracovních dnů ode dne doručení ohlášení a </a:t>
            </a:r>
            <a:r>
              <a:rPr lang="cs-CZ" b="1" dirty="0"/>
              <a:t>vydá podnikateli výpis</a:t>
            </a:r>
            <a:r>
              <a:rPr lang="cs-CZ" dirty="0"/>
              <a:t>.</a:t>
            </a:r>
          </a:p>
          <a:p>
            <a:pPr algn="just"/>
            <a:r>
              <a:rPr lang="cs-CZ" b="1" dirty="0"/>
              <a:t>Nesplňuje-li</a:t>
            </a:r>
            <a:r>
              <a:rPr lang="cs-CZ" dirty="0"/>
              <a:t> ohlašovatel podmínky stanovené tímto zákonem, živnostenský úřad </a:t>
            </a:r>
            <a:r>
              <a:rPr lang="cs-CZ" b="1" dirty="0"/>
              <a:t>zahájí řízení </a:t>
            </a:r>
            <a:r>
              <a:rPr lang="cs-CZ" dirty="0"/>
              <a:t>a </a:t>
            </a:r>
            <a:r>
              <a:rPr lang="cs-CZ" b="1" dirty="0"/>
              <a:t>rozhodne</a:t>
            </a:r>
            <a:r>
              <a:rPr lang="cs-CZ" dirty="0"/>
              <a:t> o tom, že živnostenské oprávnění </a:t>
            </a:r>
            <a:r>
              <a:rPr lang="cs-CZ" b="1" dirty="0"/>
              <a:t>ohlášením nevzniklo</a:t>
            </a:r>
          </a:p>
          <a:p>
            <a:pPr algn="just"/>
            <a:r>
              <a:rPr lang="cs-CZ" dirty="0"/>
              <a:t>do vydání výpisu prokazuje podnikatel své oprávnění stejnopisem ohlášení s prokázaným doručením živnostenskému úřadu</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1461223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68776" y="227643"/>
            <a:ext cx="8086635" cy="647700"/>
          </a:xfrm>
        </p:spPr>
        <p:txBody>
          <a:bodyPr/>
          <a:lstStyle/>
          <a:p>
            <a:r>
              <a:rPr lang="cs-CZ" dirty="0"/>
              <a:t>Ohlašovací živnost</a:t>
            </a:r>
          </a:p>
        </p:txBody>
      </p:sp>
      <p:sp>
        <p:nvSpPr>
          <p:cNvPr id="3" name="Zástupný symbol pro obsah 2"/>
          <p:cNvSpPr>
            <a:spLocks noGrp="1"/>
          </p:cNvSpPr>
          <p:nvPr>
            <p:ph idx="1"/>
          </p:nvPr>
        </p:nvSpPr>
        <p:spPr>
          <a:xfrm>
            <a:off x="765588" y="875343"/>
            <a:ext cx="10868115" cy="5506407"/>
          </a:xfrm>
        </p:spPr>
        <p:txBody>
          <a:bodyPr/>
          <a:lstStyle/>
          <a:p>
            <a:pPr marL="0" indent="0">
              <a:lnSpc>
                <a:spcPct val="100000"/>
              </a:lnSpc>
              <a:buNone/>
            </a:pPr>
            <a:endParaRPr lang="cs-CZ" sz="2000" dirty="0"/>
          </a:p>
          <a:p>
            <a:pPr>
              <a:lnSpc>
                <a:spcPct val="100000"/>
              </a:lnSpc>
            </a:pPr>
            <a:r>
              <a:rPr lang="cs-CZ" sz="2000" dirty="0"/>
              <a:t>Nemá-li ohlášení náležitosti, vyzve živnostenský úřad ohlašovatele ve lhůtě k odstranění závad – k tomu stanoví lhůtu nejméně 15 dnů</a:t>
            </a:r>
          </a:p>
          <a:p>
            <a:pPr marL="0" indent="0">
              <a:lnSpc>
                <a:spcPct val="100000"/>
              </a:lnSpc>
              <a:buNone/>
            </a:pPr>
            <a:endParaRPr lang="cs-CZ" sz="2000" dirty="0"/>
          </a:p>
          <a:p>
            <a:pPr>
              <a:lnSpc>
                <a:spcPct val="100000"/>
              </a:lnSpc>
            </a:pPr>
            <a:r>
              <a:rPr lang="cs-CZ" sz="2000" dirty="0"/>
              <a:t>Po dobu lhůty uvedené ve výzvě neběží lhůta pro provedení zápisu do živnostenského rejstříku a vydání výpisu.</a:t>
            </a:r>
          </a:p>
          <a:p>
            <a:pPr>
              <a:lnSpc>
                <a:spcPct val="100000"/>
              </a:lnSpc>
            </a:pPr>
            <a:endParaRPr lang="cs-CZ" sz="2000" dirty="0"/>
          </a:p>
          <a:p>
            <a:pPr>
              <a:lnSpc>
                <a:spcPct val="100000"/>
              </a:lnSpc>
            </a:pPr>
            <a:r>
              <a:rPr lang="cs-CZ" sz="2000" dirty="0"/>
              <a:t>Odstraní-li ohlašovatel závady ve stanovené lhůtě nebo ve lhůtě prodloužené, považuje se ohlášení </a:t>
            </a:r>
            <a:r>
              <a:rPr lang="cs-CZ" sz="2000" b="1" dirty="0"/>
              <a:t>od počátku za bezvadné.</a:t>
            </a:r>
          </a:p>
          <a:p>
            <a:pPr marL="0" indent="0">
              <a:lnSpc>
                <a:spcPct val="100000"/>
              </a:lnSpc>
              <a:buNone/>
            </a:pPr>
            <a:endParaRPr lang="cs-CZ" sz="2000" b="1" dirty="0"/>
          </a:p>
          <a:p>
            <a:pPr algn="just">
              <a:lnSpc>
                <a:spcPct val="100000"/>
              </a:lnSpc>
            </a:pPr>
            <a:r>
              <a:rPr lang="cs-CZ" sz="2000" b="1" dirty="0"/>
              <a:t>Neodstraní-li</a:t>
            </a:r>
            <a:r>
              <a:rPr lang="cs-CZ" sz="2000" dirty="0"/>
              <a:t> ohlašovatel závady ve stanovené nebo prodloužené lhůtě, živnostenský úřad </a:t>
            </a:r>
            <a:r>
              <a:rPr lang="cs-CZ" sz="2000" b="1" dirty="0"/>
              <a:t>zahájí řízení</a:t>
            </a:r>
            <a:r>
              <a:rPr lang="cs-CZ" sz="2000" dirty="0"/>
              <a:t> a </a:t>
            </a:r>
            <a:r>
              <a:rPr lang="cs-CZ" sz="2000" b="1" dirty="0"/>
              <a:t>rozhodne</a:t>
            </a:r>
            <a:r>
              <a:rPr lang="cs-CZ" sz="2000" dirty="0"/>
              <a:t> o tom, že živnostenské oprávnění ohlášením </a:t>
            </a:r>
            <a:r>
              <a:rPr lang="cs-CZ" sz="2000" b="1" dirty="0"/>
              <a:t>nevzniklo</a:t>
            </a:r>
          </a:p>
          <a:p>
            <a:pPr algn="just">
              <a:lnSpc>
                <a:spcPct val="100000"/>
              </a:lnSpc>
            </a:pPr>
            <a:endParaRPr lang="cs-CZ" sz="2000" b="1" dirty="0"/>
          </a:p>
          <a:p>
            <a:pPr algn="just">
              <a:lnSpc>
                <a:spcPct val="100000"/>
              </a:lnSpc>
            </a:pPr>
            <a:r>
              <a:rPr lang="cs-CZ" sz="2000" dirty="0"/>
              <a:t>Pokud ohlašovatel před vydáním rozhodnutí </a:t>
            </a:r>
            <a:r>
              <a:rPr lang="cs-CZ" sz="2000" b="1" dirty="0"/>
              <a:t>závady odstraní</a:t>
            </a:r>
            <a:r>
              <a:rPr lang="cs-CZ" sz="2000" dirty="0"/>
              <a:t> a živnostenský úřad zjistí, že jsou splněny podmínky pro vznik živnostenského oprávnění, </a:t>
            </a:r>
            <a:r>
              <a:rPr lang="cs-CZ" sz="2000" b="1" dirty="0"/>
              <a:t>řízení ukončí zápisem do živnostenského rejstříku a vydá výpis</a:t>
            </a:r>
            <a:r>
              <a:rPr lang="cs-CZ" sz="2000" dirty="0"/>
              <a:t>.</a:t>
            </a:r>
          </a:p>
          <a:p>
            <a:pPr>
              <a:lnSpc>
                <a:spcPct val="100000"/>
              </a:lnSpc>
            </a:pPr>
            <a:endParaRPr lang="cs-CZ" sz="1800" b="1" dirty="0"/>
          </a:p>
          <a:p>
            <a:pPr>
              <a:lnSpc>
                <a:spcPct val="100000"/>
              </a:lnSpc>
            </a:pPr>
            <a:endParaRPr lang="cs-CZ" sz="1800" b="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405608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1665" y="271999"/>
            <a:ext cx="10053635" cy="647700"/>
          </a:xfrm>
        </p:spPr>
        <p:txBody>
          <a:bodyPr/>
          <a:lstStyle/>
          <a:p>
            <a:r>
              <a:rPr lang="cs-CZ" dirty="0"/>
              <a:t>Právní úprava živnostenské správy</a:t>
            </a:r>
          </a:p>
        </p:txBody>
      </p:sp>
      <p:sp>
        <p:nvSpPr>
          <p:cNvPr id="3" name="Zástupný symbol pro obsah 2"/>
          <p:cNvSpPr>
            <a:spLocks noGrp="1"/>
          </p:cNvSpPr>
          <p:nvPr>
            <p:ph idx="1"/>
          </p:nvPr>
        </p:nvSpPr>
        <p:spPr>
          <a:xfrm>
            <a:off x="834222" y="1234024"/>
            <a:ext cx="10967253" cy="3547526"/>
          </a:xfrm>
        </p:spPr>
        <p:txBody>
          <a:bodyPr/>
          <a:lstStyle/>
          <a:p>
            <a:pPr marL="0" indent="0">
              <a:buNone/>
            </a:pPr>
            <a:r>
              <a:rPr lang="cs-CZ" sz="1800" b="1" dirty="0"/>
              <a:t>Čl. 2 odst. 3 a 4 Ústavy; čl. 2 odst. 2 a 3 Listiny; čl. 4 Listiny</a:t>
            </a:r>
          </a:p>
          <a:p>
            <a:pPr marL="0" indent="0">
              <a:buNone/>
            </a:pPr>
            <a:r>
              <a:rPr lang="cs-CZ" sz="1800" b="1" dirty="0"/>
              <a:t>Čl.26 Listiny</a:t>
            </a:r>
          </a:p>
          <a:p>
            <a:pPr marL="0" indent="0">
              <a:buNone/>
            </a:pPr>
            <a:r>
              <a:rPr lang="cs-CZ" sz="1800" i="1" dirty="0"/>
              <a:t>(1) Každý má právo na svobodnou volbu povolání a přípravu k němu, jakož i právo podnikat a provozovat jinou hospodářskou činnost.</a:t>
            </a:r>
          </a:p>
          <a:p>
            <a:pPr marL="0" indent="0">
              <a:buNone/>
            </a:pPr>
            <a:r>
              <a:rPr lang="cs-CZ" sz="1800" i="1" dirty="0"/>
              <a:t>(2) Zákon může stanovit podmínky a omezení pro výkon určitých povolání nebo činností.</a:t>
            </a:r>
          </a:p>
          <a:p>
            <a:pPr marL="0" indent="0">
              <a:buNone/>
            </a:pPr>
            <a:endParaRPr lang="cs-CZ" sz="1800" i="1" dirty="0"/>
          </a:p>
          <a:p>
            <a:pPr>
              <a:buNone/>
            </a:pPr>
            <a:r>
              <a:rPr lang="cs-CZ" sz="1800" b="1" dirty="0"/>
              <a:t>Čl.44 Listiny</a:t>
            </a:r>
          </a:p>
          <a:p>
            <a:pPr algn="just">
              <a:buNone/>
            </a:pPr>
            <a:r>
              <a:rPr lang="cs-CZ" sz="1800" dirty="0"/>
              <a:t>	Zákon může právo na podnikání a jinou hospodářskou činnost omezit </a:t>
            </a:r>
            <a:r>
              <a:rPr lang="cs-CZ" sz="1800" i="1" dirty="0"/>
              <a:t>soudcům, prokurátorům</a:t>
            </a:r>
            <a:r>
              <a:rPr lang="cs-CZ" sz="1800" dirty="0"/>
              <a:t>, </a:t>
            </a:r>
            <a:r>
              <a:rPr lang="cs-CZ" sz="1800" i="1" dirty="0"/>
              <a:t>zaměstnancům státní správy a územní samosprávy </a:t>
            </a:r>
            <a:r>
              <a:rPr lang="cs-CZ" sz="1800" dirty="0"/>
              <a:t>ve funkcích, které určí, </a:t>
            </a:r>
            <a:r>
              <a:rPr lang="cs-CZ" sz="1800" i="1" dirty="0"/>
              <a:t>příslušníkům bezpečnostních sborů</a:t>
            </a:r>
            <a:r>
              <a:rPr lang="cs-CZ" sz="1800" dirty="0"/>
              <a:t> a </a:t>
            </a:r>
            <a:r>
              <a:rPr lang="cs-CZ" sz="1800" i="1" dirty="0"/>
              <a:t>příslušníkům ozbrojených sil</a:t>
            </a:r>
            <a:r>
              <a:rPr lang="cs-CZ" sz="1800" dirty="0"/>
              <a:t>. </a:t>
            </a:r>
          </a:p>
          <a:p>
            <a:pPr algn="just">
              <a:buNone/>
            </a:pPr>
            <a:r>
              <a:rPr lang="cs-CZ" sz="1800" dirty="0"/>
              <a:t>	- srov. nález Ústavního soudu </a:t>
            </a:r>
            <a:r>
              <a:rPr lang="cs-CZ" sz="1800" dirty="0" err="1"/>
              <a:t>sp</a:t>
            </a:r>
            <a:r>
              <a:rPr lang="cs-CZ" sz="1800" dirty="0"/>
              <a:t>. zn. </a:t>
            </a:r>
            <a:r>
              <a:rPr lang="cs-CZ" sz="1800" dirty="0" err="1"/>
              <a:t>Pl</a:t>
            </a:r>
            <a:r>
              <a:rPr lang="cs-CZ" sz="1800" dirty="0"/>
              <a:t>. ÚS 24/17</a:t>
            </a:r>
          </a:p>
          <a:p>
            <a:pPr marL="0" indent="0">
              <a:buNone/>
            </a:pPr>
            <a:endParaRPr lang="cs-CZ" sz="1800" i="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3212830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544" y="-1"/>
            <a:ext cx="4988929" cy="6858001"/>
          </a:xfrm>
        </p:spPr>
      </p:pic>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Tree>
    <p:extLst>
      <p:ext uri="{BB962C8B-B14F-4D97-AF65-F5344CB8AC3E}">
        <p14:creationId xmlns:p14="http://schemas.microsoft.com/office/powerpoint/2010/main" val="3137522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0054" y="234671"/>
            <a:ext cx="8086635" cy="647700"/>
          </a:xfrm>
        </p:spPr>
        <p:txBody>
          <a:bodyPr/>
          <a:lstStyle/>
          <a:p>
            <a:r>
              <a:rPr lang="cs-CZ" dirty="0"/>
              <a:t>Koncesovaná živnost</a:t>
            </a:r>
          </a:p>
        </p:txBody>
      </p:sp>
      <p:sp>
        <p:nvSpPr>
          <p:cNvPr id="3" name="Zástupný symbol pro obsah 2"/>
          <p:cNvSpPr>
            <a:spLocks noGrp="1"/>
          </p:cNvSpPr>
          <p:nvPr>
            <p:ph idx="1"/>
          </p:nvPr>
        </p:nvSpPr>
        <p:spPr>
          <a:xfrm>
            <a:off x="801802" y="1131148"/>
            <a:ext cx="11094451" cy="4445717"/>
          </a:xfrm>
        </p:spPr>
        <p:txBody>
          <a:bodyPr/>
          <a:lstStyle/>
          <a:p>
            <a:r>
              <a:rPr lang="cs-CZ" sz="2000" dirty="0"/>
              <a:t>žádost se podává u </a:t>
            </a:r>
            <a:r>
              <a:rPr lang="cs-CZ" sz="2000" i="1" dirty="0"/>
              <a:t>obecního živnostenského úřadu</a:t>
            </a:r>
            <a:r>
              <a:rPr lang="cs-CZ" sz="2000" dirty="0"/>
              <a:t>, nebo </a:t>
            </a:r>
            <a:r>
              <a:rPr lang="cs-CZ" sz="2000" i="1" dirty="0"/>
              <a:t>kontaktního místa veřejné správy – </a:t>
            </a:r>
            <a:r>
              <a:rPr lang="cs-CZ" sz="2000" dirty="0"/>
              <a:t>opět tiskopis</a:t>
            </a:r>
          </a:p>
          <a:p>
            <a:r>
              <a:rPr lang="cs-CZ" sz="2000" dirty="0"/>
              <a:t>ke vzniku oprávnění a provozování živnosti musí živnostenský úřad nejprve posoudit žádost o koncesi  - splnění všeobecných a zvláštních podmínek</a:t>
            </a:r>
          </a:p>
          <a:p>
            <a:r>
              <a:rPr lang="cs-CZ" sz="2000" dirty="0"/>
              <a:t>pokud vady – úřad vyzve do 30 dnů a stanoví lhůtu – neodstraní-li vady, řízení se zastaví.</a:t>
            </a:r>
          </a:p>
          <a:p>
            <a:r>
              <a:rPr lang="cs-CZ" sz="2000" dirty="0"/>
              <a:t>oprávnění vzniká až rozhodnutím (jeho právní mocí) o udělení koncese (konstitutivní účinky) X nejsou splněny podmínky – rozhodnutím zamítne</a:t>
            </a:r>
          </a:p>
          <a:p>
            <a:r>
              <a:rPr lang="cs-CZ" sz="2000" dirty="0"/>
              <a:t>v rozhodnutí o povolení koncese může úřad pro výkon živnosti uložit závazné podmínky ke koncesované živnosti.</a:t>
            </a:r>
          </a:p>
          <a:p>
            <a:r>
              <a:rPr lang="cs-CZ" sz="2000" dirty="0"/>
              <a:t>oprávnění se dokládá výpisem ze živnostenského rejstříku (vydá se do 5 dnů od povolení) a do té doby se prokazuje samotným pravomocným rozhodnutím</a:t>
            </a:r>
          </a:p>
          <a:p>
            <a:endParaRPr lang="cs-CZ" sz="2000" dirty="0"/>
          </a:p>
          <a:p>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Tree>
    <p:extLst>
      <p:ext uri="{BB962C8B-B14F-4D97-AF65-F5344CB8AC3E}">
        <p14:creationId xmlns:p14="http://schemas.microsoft.com/office/powerpoint/2010/main" val="1416355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BA0A5E82-D8F8-4AF2-8941-9F6C5D83DC93}"/>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5" name="Zástupný symbol pro číslo snímku 4">
            <a:extLst>
              <a:ext uri="{FF2B5EF4-FFF2-40B4-BE49-F238E27FC236}">
                <a16:creationId xmlns:a16="http://schemas.microsoft.com/office/drawing/2014/main" id="{4B6F625E-7685-4055-A613-CC3D9FD5995D}"/>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pic>
        <p:nvPicPr>
          <p:cNvPr id="6" name="Obrázek 5">
            <a:extLst>
              <a:ext uri="{FF2B5EF4-FFF2-40B4-BE49-F238E27FC236}">
                <a16:creationId xmlns:a16="http://schemas.microsoft.com/office/drawing/2014/main" id="{4B855D60-960F-4CB4-803A-B50B1B46D668}"/>
              </a:ext>
            </a:extLst>
          </p:cNvPr>
          <p:cNvPicPr>
            <a:picLocks noChangeAspect="1"/>
          </p:cNvPicPr>
          <p:nvPr/>
        </p:nvPicPr>
        <p:blipFill>
          <a:blip r:embed="rId3"/>
          <a:stretch>
            <a:fillRect/>
          </a:stretch>
        </p:blipFill>
        <p:spPr>
          <a:xfrm>
            <a:off x="1462606" y="0"/>
            <a:ext cx="4498787" cy="6858000"/>
          </a:xfrm>
          <a:prstGeom prst="rect">
            <a:avLst/>
          </a:prstGeom>
        </p:spPr>
      </p:pic>
      <p:pic>
        <p:nvPicPr>
          <p:cNvPr id="7" name="Obrázek 6">
            <a:extLst>
              <a:ext uri="{FF2B5EF4-FFF2-40B4-BE49-F238E27FC236}">
                <a16:creationId xmlns:a16="http://schemas.microsoft.com/office/drawing/2014/main" id="{12B954E4-8C9B-488A-B404-17B6410C243C}"/>
              </a:ext>
            </a:extLst>
          </p:cNvPr>
          <p:cNvPicPr>
            <a:picLocks noChangeAspect="1"/>
          </p:cNvPicPr>
          <p:nvPr/>
        </p:nvPicPr>
        <p:blipFill>
          <a:blip r:embed="rId4"/>
          <a:stretch>
            <a:fillRect/>
          </a:stretch>
        </p:blipFill>
        <p:spPr>
          <a:xfrm>
            <a:off x="5961393" y="0"/>
            <a:ext cx="4706608" cy="6858000"/>
          </a:xfrm>
          <a:prstGeom prst="rect">
            <a:avLst/>
          </a:prstGeom>
        </p:spPr>
      </p:pic>
    </p:spTree>
    <p:extLst>
      <p:ext uri="{BB962C8B-B14F-4D97-AF65-F5344CB8AC3E}">
        <p14:creationId xmlns:p14="http://schemas.microsoft.com/office/powerpoint/2010/main" val="4114266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oprávnění</a:t>
            </a:r>
          </a:p>
        </p:txBody>
      </p:sp>
      <p:sp>
        <p:nvSpPr>
          <p:cNvPr id="3" name="Zástupný symbol pro obsah 2"/>
          <p:cNvSpPr>
            <a:spLocks noGrp="1"/>
          </p:cNvSpPr>
          <p:nvPr>
            <p:ph idx="1"/>
          </p:nvPr>
        </p:nvSpPr>
        <p:spPr/>
        <p:txBody>
          <a:bodyPr/>
          <a:lstStyle/>
          <a:p>
            <a:r>
              <a:rPr lang="cs-CZ" dirty="0"/>
              <a:t>oznamují se změny týkající se údajů a dokladů sdělených při ohlášení živnosti nebo podání žádosti o povolení</a:t>
            </a:r>
          </a:p>
          <a:p>
            <a:pPr marL="0" indent="0">
              <a:buNone/>
            </a:pPr>
            <a:endParaRPr lang="cs-CZ" dirty="0"/>
          </a:p>
          <a:p>
            <a:r>
              <a:rPr lang="cs-CZ" dirty="0"/>
              <a:t>Živnostenský úřad provede zápis do živ. rejstříku a vydá výpis.</a:t>
            </a:r>
          </a:p>
          <a:p>
            <a:pPr marL="0" indent="0">
              <a:buNone/>
            </a:pPr>
            <a:endParaRPr lang="cs-CZ" dirty="0"/>
          </a:p>
          <a:p>
            <a:r>
              <a:rPr lang="cs-CZ" dirty="0"/>
              <a:t>Pokud změny budou takové povahy, že bude třeba oprávnění zrušit – zánik živnostenského oprávnění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Tree>
    <p:extLst>
      <p:ext uri="{BB962C8B-B14F-4D97-AF65-F5344CB8AC3E}">
        <p14:creationId xmlns:p14="http://schemas.microsoft.com/office/powerpoint/2010/main" val="3872583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Zánik oprávnění</a:t>
            </a:r>
          </a:p>
        </p:txBody>
      </p:sp>
      <p:sp>
        <p:nvSpPr>
          <p:cNvPr id="3" name="Zástupný symbol pro obsah 2"/>
          <p:cNvSpPr>
            <a:spLocks noGrp="1"/>
          </p:cNvSpPr>
          <p:nvPr>
            <p:ph idx="1"/>
          </p:nvPr>
        </p:nvSpPr>
        <p:spPr/>
        <p:txBody>
          <a:bodyPr/>
          <a:lstStyle/>
          <a:p>
            <a:r>
              <a:rPr lang="cs-CZ" dirty="0"/>
              <a:t>smrtí podnikatele, nejde-li o případy podle § 13,</a:t>
            </a:r>
          </a:p>
          <a:p>
            <a:r>
              <a:rPr lang="cs-CZ" dirty="0"/>
              <a:t>zánikem právnické osoby, nejde-li o případy podle § 14,</a:t>
            </a:r>
          </a:p>
          <a:p>
            <a:r>
              <a:rPr lang="cs-CZ" dirty="0"/>
              <a:t>uplynutím doby, pokud bylo živnostenské oprávnění omezeno na dobu určitou,</a:t>
            </a:r>
          </a:p>
          <a:p>
            <a:r>
              <a:rPr lang="cs-CZ" dirty="0"/>
              <a:t>výmazem zahraniční osoby povinně zapsané v obchodním rejstříku nebo jejího předmětu podnikání z obchodního rejstříku,</a:t>
            </a:r>
          </a:p>
          <a:p>
            <a:r>
              <a:rPr lang="cs-CZ" dirty="0"/>
              <a:t>stanoví-li tak zvláštní právní předpis,</a:t>
            </a:r>
          </a:p>
          <a:p>
            <a:r>
              <a:rPr lang="cs-CZ" dirty="0"/>
              <a:t>rozhodnutím živnostenského úřadu o zrušení živnostenského oprávnění.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Tree>
    <p:extLst>
      <p:ext uri="{BB962C8B-B14F-4D97-AF65-F5344CB8AC3E}">
        <p14:creationId xmlns:p14="http://schemas.microsoft.com/office/powerpoint/2010/main" val="870359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554" y="378000"/>
            <a:ext cx="11727446" cy="647700"/>
          </a:xfrm>
        </p:spPr>
        <p:txBody>
          <a:bodyPr/>
          <a:lstStyle/>
          <a:p>
            <a:r>
              <a:rPr lang="cs-CZ" dirty="0"/>
              <a:t>Zrušení živnostenského oprávnění rozhodnutím</a:t>
            </a:r>
          </a:p>
        </p:txBody>
      </p:sp>
      <p:sp>
        <p:nvSpPr>
          <p:cNvPr id="3" name="Zástupný symbol pro obsah 2"/>
          <p:cNvSpPr>
            <a:spLocks noGrp="1"/>
          </p:cNvSpPr>
          <p:nvPr>
            <p:ph idx="1"/>
          </p:nvPr>
        </p:nvSpPr>
        <p:spPr>
          <a:xfrm>
            <a:off x="787652" y="1560513"/>
            <a:ext cx="11054282" cy="5050352"/>
          </a:xfrm>
        </p:spPr>
        <p:txBody>
          <a:bodyPr/>
          <a:lstStyle/>
          <a:p>
            <a:pPr marL="0" indent="0">
              <a:buNone/>
            </a:pPr>
            <a:r>
              <a:rPr lang="cs-CZ" dirty="0"/>
              <a:t>Nelze považovat za sankční opatření jako rozhodnutí o uložení pokuty – spíše preventivní povaha</a:t>
            </a:r>
          </a:p>
          <a:p>
            <a:pPr marL="0" indent="0">
              <a:buNone/>
            </a:pPr>
            <a:r>
              <a:rPr lang="cs-CZ" dirty="0"/>
              <a:t>Vedle zrušení lze pozastavení – správní uvážení (konkrétní okolnosti)</a:t>
            </a:r>
          </a:p>
          <a:p>
            <a:pPr marL="0" indent="0">
              <a:buNone/>
            </a:pPr>
            <a:r>
              <a:rPr lang="cs-CZ" b="1" dirty="0"/>
              <a:t>Obligatorně</a:t>
            </a:r>
            <a:r>
              <a:rPr lang="cs-CZ" dirty="0"/>
              <a:t>:</a:t>
            </a:r>
          </a:p>
          <a:p>
            <a:r>
              <a:rPr lang="cs-CZ" i="1" dirty="0"/>
              <a:t>podnikatel již nesplňuje podmínky svéprávnosti nebo bezúhonnosti,</a:t>
            </a:r>
          </a:p>
          <a:p>
            <a:r>
              <a:rPr lang="cs-CZ" i="1" dirty="0"/>
              <a:t>nastanou překážky podle § 8, nejedná-li se o překážku podle § 8 odst. 5 u živnosti volné,</a:t>
            </a:r>
          </a:p>
          <a:p>
            <a:r>
              <a:rPr lang="cs-CZ" i="1" dirty="0"/>
              <a:t>podnikatel o to požádá</a:t>
            </a:r>
          </a:p>
          <a:p>
            <a:r>
              <a:rPr lang="cs-CZ" i="1" dirty="0"/>
              <a:t>podnikatel neprokáže právní důvod užívání prostor podle § 31 odst. 2.</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Tree>
    <p:extLst>
      <p:ext uri="{BB962C8B-B14F-4D97-AF65-F5344CB8AC3E}">
        <p14:creationId xmlns:p14="http://schemas.microsoft.com/office/powerpoint/2010/main" val="2124170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4000" y="346663"/>
            <a:ext cx="11733291" cy="647700"/>
          </a:xfrm>
        </p:spPr>
        <p:txBody>
          <a:bodyPr/>
          <a:lstStyle/>
          <a:p>
            <a:r>
              <a:rPr lang="cs-CZ" dirty="0"/>
              <a:t>Zrušení živnostenského oprávnění rozhodnutím</a:t>
            </a:r>
          </a:p>
        </p:txBody>
      </p:sp>
      <p:sp>
        <p:nvSpPr>
          <p:cNvPr id="3" name="Zástupný symbol pro obsah 2"/>
          <p:cNvSpPr>
            <a:spLocks noGrp="1"/>
          </p:cNvSpPr>
          <p:nvPr>
            <p:ph idx="1"/>
          </p:nvPr>
        </p:nvSpPr>
        <p:spPr>
          <a:xfrm>
            <a:off x="869132" y="1059992"/>
            <a:ext cx="10583501" cy="5451345"/>
          </a:xfrm>
        </p:spPr>
        <p:txBody>
          <a:bodyPr/>
          <a:lstStyle/>
          <a:p>
            <a:pPr marL="0" indent="0">
              <a:buNone/>
            </a:pPr>
            <a:r>
              <a:rPr lang="cs-CZ" b="1" dirty="0"/>
              <a:t>Obligatorně</a:t>
            </a:r>
            <a:r>
              <a:rPr lang="cs-CZ" dirty="0"/>
              <a:t>:</a:t>
            </a:r>
          </a:p>
          <a:p>
            <a:r>
              <a:rPr lang="cs-CZ" i="1" dirty="0"/>
              <a:t>na návrh orgánu státní správy vydávajícího stanovisko podle § 52 odst. 1 z důvodu, že podnikatel závažným způsobem porušil nebo porušuje podmínky stanovené rozhodnutím o udělení koncese, tímto zákonem nebo zvláštními právními předpisy.</a:t>
            </a:r>
          </a:p>
          <a:p>
            <a:r>
              <a:rPr lang="cs-CZ" i="1" dirty="0"/>
              <a:t>…</a:t>
            </a:r>
          </a:p>
          <a:p>
            <a:pPr marL="0" indent="0">
              <a:buNone/>
            </a:pPr>
            <a:r>
              <a:rPr lang="cs-CZ" b="1" dirty="0"/>
              <a:t>Fakultativně:</a:t>
            </a:r>
          </a:p>
          <a:p>
            <a:r>
              <a:rPr lang="cs-CZ" i="1" dirty="0"/>
              <a:t>jestliže podnikatel závažným způsobem porušil nebo porušuje podmínky stanovené rozhodnutím o udělení koncese, tímto zákonem nebo zvláštními právními předpisy</a:t>
            </a:r>
          </a:p>
          <a:p>
            <a:r>
              <a:rPr lang="cs-CZ" i="1" dirty="0"/>
              <a:t>jestliže podnikatel neprovozuje živnost po dobu delší než 4 roky; neoznámil-li přerušení provozování živnosti</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Tree>
    <p:extLst>
      <p:ext uri="{BB962C8B-B14F-4D97-AF65-F5344CB8AC3E}">
        <p14:creationId xmlns:p14="http://schemas.microsoft.com/office/powerpoint/2010/main" val="2173813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2528" y="258487"/>
            <a:ext cx="8086635" cy="647700"/>
          </a:xfrm>
        </p:spPr>
        <p:txBody>
          <a:bodyPr/>
          <a:lstStyle/>
          <a:p>
            <a:r>
              <a:rPr lang="cs-CZ" dirty="0"/>
              <a:t>Živnostenský rejstřík</a:t>
            </a:r>
          </a:p>
        </p:txBody>
      </p:sp>
      <p:sp>
        <p:nvSpPr>
          <p:cNvPr id="3" name="Zástupný symbol pro obsah 2"/>
          <p:cNvSpPr>
            <a:spLocks noGrp="1"/>
          </p:cNvSpPr>
          <p:nvPr>
            <p:ph idx="1"/>
          </p:nvPr>
        </p:nvSpPr>
        <p:spPr>
          <a:xfrm>
            <a:off x="1004934" y="1387713"/>
            <a:ext cx="10945639" cy="4840287"/>
          </a:xfrm>
        </p:spPr>
        <p:txBody>
          <a:bodyPr/>
          <a:lstStyle/>
          <a:p>
            <a:r>
              <a:rPr lang="cs-CZ" dirty="0"/>
              <a:t>je informačním systémem veřejné správy</a:t>
            </a:r>
          </a:p>
          <a:p>
            <a:pPr marL="0" indent="0">
              <a:buNone/>
            </a:pPr>
            <a:endParaRPr lang="cs-CZ" dirty="0"/>
          </a:p>
          <a:p>
            <a:r>
              <a:rPr lang="cs-CZ" dirty="0"/>
              <a:t>správcem je Živnostenský úřad České republiky – vykonává Ministerstvo průmyslu a obchodu</a:t>
            </a:r>
          </a:p>
          <a:p>
            <a:endParaRPr lang="cs-CZ" dirty="0"/>
          </a:p>
          <a:p>
            <a:r>
              <a:rPr lang="cs-CZ" dirty="0"/>
              <a:t>provozovateli jsou obecní a krajské živ. úřady (vedou jej)</a:t>
            </a:r>
          </a:p>
          <a:p>
            <a:endParaRPr lang="cs-CZ" dirty="0"/>
          </a:p>
          <a:p>
            <a:r>
              <a:rPr lang="cs-CZ" dirty="0"/>
              <a:t>slouží k přesné evidenci živnostensky podnikajících subjektů a jejich živností a ke zveřejňování (některých) evidovaných údajů (mimo např. rodná čísla nebo přehled uložených pokut)</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Tree>
    <p:extLst>
      <p:ext uri="{BB962C8B-B14F-4D97-AF65-F5344CB8AC3E}">
        <p14:creationId xmlns:p14="http://schemas.microsoft.com/office/powerpoint/2010/main" val="3009237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38683" y="2889025"/>
            <a:ext cx="8086635" cy="647700"/>
          </a:xfrm>
        </p:spPr>
        <p:txBody>
          <a:bodyPr/>
          <a:lstStyle/>
          <a:p>
            <a:r>
              <a:rPr lang="cs-CZ" sz="6600" dirty="0"/>
              <a:t>Kontrola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Tree>
    <p:extLst>
      <p:ext uri="{BB962C8B-B14F-4D97-AF65-F5344CB8AC3E}">
        <p14:creationId xmlns:p14="http://schemas.microsoft.com/office/powerpoint/2010/main" val="238765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69216" y="217283"/>
            <a:ext cx="8086635" cy="647700"/>
          </a:xfrm>
        </p:spPr>
        <p:txBody>
          <a:bodyPr/>
          <a:lstStyle/>
          <a:p>
            <a:r>
              <a:rPr lang="cs-CZ" dirty="0"/>
              <a:t>Živnostenská kontrola</a:t>
            </a:r>
          </a:p>
        </p:txBody>
      </p:sp>
      <p:sp>
        <p:nvSpPr>
          <p:cNvPr id="3" name="Zástupný symbol pro obsah 2"/>
          <p:cNvSpPr>
            <a:spLocks noGrp="1"/>
          </p:cNvSpPr>
          <p:nvPr>
            <p:ph idx="1"/>
          </p:nvPr>
        </p:nvSpPr>
        <p:spPr>
          <a:xfrm>
            <a:off x="2054839" y="955971"/>
            <a:ext cx="8082321" cy="5524029"/>
          </a:xfrm>
        </p:spPr>
        <p:txBody>
          <a:bodyPr/>
          <a:lstStyle/>
          <a:p>
            <a:pPr algn="just"/>
            <a:r>
              <a:rPr lang="cs-CZ" dirty="0"/>
              <a:t>Zjišťuje se, nakolik odpovídá existující stav tomu, co býti mělo nebo býti má a zjišťují se příčiny nesplnění příslušných povinností, a ze zjištěného stavu se vyvozují závěry a stanoví příslušná opatření.</a:t>
            </a:r>
          </a:p>
          <a:p>
            <a:pPr algn="just"/>
            <a:r>
              <a:rPr lang="cs-CZ" dirty="0"/>
              <a:t>V případě, kdy již oprávnění vzniklo:</a:t>
            </a:r>
          </a:p>
          <a:p>
            <a:pPr lvl="1" algn="just"/>
            <a:r>
              <a:rPr lang="cs-CZ" dirty="0"/>
              <a:t>podmínky pro získání (musí být po celou dobu zachovány)</a:t>
            </a:r>
          </a:p>
          <a:p>
            <a:pPr lvl="1" algn="just"/>
            <a:r>
              <a:rPr lang="cs-CZ" dirty="0"/>
              <a:t>podmínky vlastního provozování živnosti (odvíjí se od vzniku oprávnění) – povinnosti stanovené živ. zákonem (§ 31), zvláštními zákony + popř. stanovené v rozhodnutí o udělení koncese</a:t>
            </a:r>
          </a:p>
          <a:p>
            <a:pPr algn="just"/>
            <a:r>
              <a:rPr lang="cs-CZ" dirty="0"/>
              <a:t>kontrola současně musí být racionální, aby nadmíru nenarušovala chod kontrolovaných činností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Tree>
    <p:extLst>
      <p:ext uri="{BB962C8B-B14F-4D97-AF65-F5344CB8AC3E}">
        <p14:creationId xmlns:p14="http://schemas.microsoft.com/office/powerpoint/2010/main" val="123957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53051" y="329673"/>
            <a:ext cx="9896024" cy="647700"/>
          </a:xfrm>
        </p:spPr>
        <p:txBody>
          <a:bodyPr/>
          <a:lstStyle/>
          <a:p>
            <a:r>
              <a:rPr lang="cs-CZ" dirty="0"/>
              <a:t>Právní úprava živnostenské správy</a:t>
            </a:r>
          </a:p>
        </p:txBody>
      </p:sp>
      <p:sp>
        <p:nvSpPr>
          <p:cNvPr id="3" name="Zástupný symbol pro obsah 2"/>
          <p:cNvSpPr>
            <a:spLocks noGrp="1"/>
          </p:cNvSpPr>
          <p:nvPr>
            <p:ph idx="1"/>
          </p:nvPr>
        </p:nvSpPr>
        <p:spPr>
          <a:xfrm>
            <a:off x="666000" y="1066800"/>
            <a:ext cx="11049000" cy="3120498"/>
          </a:xfrm>
        </p:spPr>
        <p:txBody>
          <a:bodyPr/>
          <a:lstStyle/>
          <a:p>
            <a:pPr marL="0" indent="0">
              <a:buNone/>
            </a:pPr>
            <a:r>
              <a:rPr lang="cs-CZ" sz="2400" b="1" i="1" dirty="0"/>
              <a:t>Zákon č. 455/1991 Sb. o živnostenském podnikání (živnostenský zákon)</a:t>
            </a:r>
          </a:p>
          <a:p>
            <a:r>
              <a:rPr lang="cs-CZ" sz="2400" dirty="0"/>
              <a:t>vymezuje podmínky pro podnikání – vznik, změna a zánik živnostenských oprávnění</a:t>
            </a:r>
          </a:p>
          <a:p>
            <a:pPr algn="just"/>
            <a:r>
              <a:rPr lang="cs-CZ" sz="2400" dirty="0"/>
              <a:t>úprava výkon kontroly nad dodržováním předmětných podmínek, resp. nad vlastním živnostenským podnikáním a správně-právní odpovědnost </a:t>
            </a:r>
          </a:p>
          <a:p>
            <a:pPr marL="0" indent="0">
              <a:buNone/>
            </a:pPr>
            <a:r>
              <a:rPr lang="cs-CZ" sz="2400" b="1" i="1" dirty="0"/>
              <a:t>Zákon 570/1991 Sb., o živnostenských úřadech</a:t>
            </a:r>
          </a:p>
          <a:p>
            <a:r>
              <a:rPr lang="cs-CZ" sz="2400" dirty="0"/>
              <a:t>organizace živnostenské správy (působnost a pravomoc živnostenských úřadů)</a:t>
            </a:r>
          </a:p>
          <a:p>
            <a:pPr marL="0" indent="0">
              <a:buNone/>
            </a:pPr>
            <a:r>
              <a:rPr lang="cs-CZ" sz="2400" b="1" i="1" dirty="0"/>
              <a:t>Nařízení vlády č. 278/2008 Sb.</a:t>
            </a:r>
          </a:p>
          <a:p>
            <a:r>
              <a:rPr lang="cs-CZ" sz="2400" dirty="0"/>
              <a:t>obsahové náplně jednotlivých živností</a:t>
            </a:r>
          </a:p>
          <a:p>
            <a:pPr marL="0" indent="0">
              <a:buNone/>
            </a:pPr>
            <a:r>
              <a:rPr lang="cs-CZ" sz="2400" b="1" i="1" dirty="0"/>
              <a:t>Správní řád</a:t>
            </a:r>
          </a:p>
          <a:p>
            <a:r>
              <a:rPr lang="cs-CZ" sz="2400" dirty="0"/>
              <a:t>obecná procení právní úprava</a:t>
            </a:r>
          </a:p>
          <a:p>
            <a:endParaRPr lang="cs-CZ" sz="2400" b="1" i="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467000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4962" y="533871"/>
            <a:ext cx="8086635" cy="647700"/>
          </a:xfrm>
        </p:spPr>
        <p:txBody>
          <a:bodyPr/>
          <a:lstStyle/>
          <a:p>
            <a:r>
              <a:rPr lang="cs-CZ" dirty="0"/>
              <a:t>Živnostenská kontrola</a:t>
            </a:r>
          </a:p>
        </p:txBody>
      </p:sp>
      <p:sp>
        <p:nvSpPr>
          <p:cNvPr id="3" name="Zástupný symbol pro obsah 2"/>
          <p:cNvSpPr>
            <a:spLocks noGrp="1"/>
          </p:cNvSpPr>
          <p:nvPr>
            <p:ph idx="1"/>
          </p:nvPr>
        </p:nvSpPr>
        <p:spPr>
          <a:xfrm>
            <a:off x="2029276" y="1181572"/>
            <a:ext cx="8082321" cy="5524029"/>
          </a:xfrm>
        </p:spPr>
        <p:txBody>
          <a:bodyPr/>
          <a:lstStyle/>
          <a:p>
            <a:pPr algn="just"/>
            <a:r>
              <a:rPr lang="cs-CZ" dirty="0"/>
              <a:t>faktický výkon obecní živnostenské úřady; krajské živnostenské úřady a ministerstvo mohou provedení živnostenské kontroly nařídit.</a:t>
            </a:r>
          </a:p>
          <a:p>
            <a:pPr algn="just"/>
            <a:r>
              <a:rPr lang="cs-CZ" b="1" dirty="0"/>
              <a:t>obecná úprava kontrolní řád – zákon č. 255/2012 Sb</a:t>
            </a:r>
            <a:r>
              <a:rPr lang="cs-CZ" dirty="0"/>
              <a:t>.</a:t>
            </a:r>
          </a:p>
          <a:p>
            <a:pPr algn="just"/>
            <a:r>
              <a:rPr lang="cs-CZ" u="sng" dirty="0"/>
              <a:t>Zvláštní úprava v živ. zákoně (procesní)</a:t>
            </a:r>
          </a:p>
          <a:p>
            <a:pPr lvl="1" algn="just"/>
            <a:r>
              <a:rPr lang="cs-CZ" dirty="0"/>
              <a:t>Prokazování při kontrole průkazem nebo písemným pověřením k jednotlivé kontrole.</a:t>
            </a:r>
          </a:p>
          <a:p>
            <a:pPr lvl="1" algn="just"/>
            <a:r>
              <a:rPr lang="cs-CZ" dirty="0"/>
              <a:t>Podnikatel je oprávněn přizvat v průběhu kontroly jím zvolenou třetí osobu. Nepřítomnost třetí osoby není důvodem k přerušení kontroly.</a:t>
            </a:r>
          </a:p>
          <a:p>
            <a:pPr lvl="1" algn="just"/>
            <a:r>
              <a:rPr lang="cs-CZ" dirty="0"/>
              <a:t> Živnostenský úřad může rozhodnutím uložit podnikateli odstranění nedostatků zjištěných při provozování živnosti – odvolání nemá odkladný účinek.</a:t>
            </a:r>
          </a:p>
          <a:p>
            <a:pPr algn="just"/>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Tree>
    <p:extLst>
      <p:ext uri="{BB962C8B-B14F-4D97-AF65-F5344CB8AC3E}">
        <p14:creationId xmlns:p14="http://schemas.microsoft.com/office/powerpoint/2010/main" val="697111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999" y="216905"/>
            <a:ext cx="10055610" cy="647700"/>
          </a:xfrm>
        </p:spPr>
        <p:txBody>
          <a:bodyPr/>
          <a:lstStyle/>
          <a:p>
            <a:r>
              <a:rPr lang="cs-CZ" dirty="0"/>
              <a:t>Živnostenská kontrola – kontrolní řád</a:t>
            </a:r>
          </a:p>
        </p:txBody>
      </p:sp>
      <p:pic>
        <p:nvPicPr>
          <p:cNvPr id="6" name="Zástupný symbol pro obsah 5"/>
          <p:cNvPicPr>
            <a:picLocks noGrp="1" noChangeAspect="1"/>
          </p:cNvPicPr>
          <p:nvPr>
            <p:ph idx="1"/>
          </p:nvPr>
        </p:nvPicPr>
        <p:blipFill>
          <a:blip r:embed="rId3"/>
          <a:stretch>
            <a:fillRect/>
          </a:stretch>
        </p:blipFill>
        <p:spPr>
          <a:xfrm>
            <a:off x="2563660" y="864605"/>
            <a:ext cx="7352778" cy="5987185"/>
          </a:xfrm>
          <a:prstGeom prst="rect">
            <a:avLst/>
          </a:prstGeom>
        </p:spPr>
      </p:pic>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Tree>
    <p:extLst>
      <p:ext uri="{BB962C8B-B14F-4D97-AF65-F5344CB8AC3E}">
        <p14:creationId xmlns:p14="http://schemas.microsoft.com/office/powerpoint/2010/main" val="1447631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4524" y="148509"/>
            <a:ext cx="10218988" cy="647700"/>
          </a:xfrm>
        </p:spPr>
        <p:txBody>
          <a:bodyPr/>
          <a:lstStyle/>
          <a:p>
            <a:r>
              <a:rPr lang="cs-CZ" dirty="0"/>
              <a:t>Živnostenská kontrola – kontrolní řád</a:t>
            </a:r>
          </a:p>
        </p:txBody>
      </p:sp>
      <p:sp>
        <p:nvSpPr>
          <p:cNvPr id="3" name="Zástupný symbol pro obsah 2"/>
          <p:cNvSpPr>
            <a:spLocks noGrp="1"/>
          </p:cNvSpPr>
          <p:nvPr>
            <p:ph idx="1"/>
          </p:nvPr>
        </p:nvSpPr>
        <p:spPr>
          <a:xfrm>
            <a:off x="841972" y="889348"/>
            <a:ext cx="10481539" cy="5448822"/>
          </a:xfrm>
        </p:spPr>
        <p:txBody>
          <a:bodyPr numCol="2"/>
          <a:lstStyle/>
          <a:p>
            <a:pPr marL="0" indent="0">
              <a:buNone/>
            </a:pPr>
            <a:r>
              <a:rPr lang="cs-CZ" sz="2000" b="1" dirty="0"/>
              <a:t>Povinnosti kontrolujícího</a:t>
            </a:r>
          </a:p>
          <a:p>
            <a:r>
              <a:rPr lang="cs-CZ" sz="2000" dirty="0"/>
              <a:t>Předložit pověření k provedení kontroly </a:t>
            </a:r>
          </a:p>
          <a:p>
            <a:r>
              <a:rPr lang="cs-CZ" sz="2000" dirty="0"/>
              <a:t>Zjistit stav věci v rozsahu nezbytném pro dosažení účelu kontroly</a:t>
            </a:r>
          </a:p>
          <a:p>
            <a:r>
              <a:rPr lang="cs-CZ" sz="2000" dirty="0"/>
              <a:t>Šetřit práva a oprávněné zájmy kontrolované osoby</a:t>
            </a:r>
          </a:p>
          <a:p>
            <a:r>
              <a:rPr lang="cs-CZ" sz="2000" dirty="0"/>
              <a:t>Vydat potvrzení o zajištění originálních podkladů</a:t>
            </a:r>
          </a:p>
          <a:p>
            <a:r>
              <a:rPr lang="cs-CZ" sz="2000" dirty="0"/>
              <a:t>Umožnit podnikateli účastnit se kontrolních úkonů </a:t>
            </a:r>
          </a:p>
          <a:p>
            <a:r>
              <a:rPr lang="cs-CZ" sz="2000" dirty="0"/>
              <a:t>Vyhotovit protokol </a:t>
            </a:r>
          </a:p>
          <a:p>
            <a:endParaRPr lang="cs-CZ" sz="2000" b="1" dirty="0"/>
          </a:p>
          <a:p>
            <a:pPr marL="0" indent="0">
              <a:buNone/>
            </a:pPr>
            <a:r>
              <a:rPr lang="cs-CZ" sz="2000" b="1" dirty="0"/>
              <a:t>Práva kontrolujícího</a:t>
            </a:r>
          </a:p>
          <a:p>
            <a:r>
              <a:rPr lang="cs-CZ" sz="2000" dirty="0"/>
              <a:t>Požadovat prokázání totožnosti fyzické osoby, která je na místě kontroly</a:t>
            </a:r>
          </a:p>
          <a:p>
            <a:r>
              <a:rPr lang="cs-CZ" sz="2000" dirty="0"/>
              <a:t>Provádět kontrolní nákupy, odebírat vzorky, provádět měření</a:t>
            </a:r>
          </a:p>
          <a:p>
            <a:r>
              <a:rPr lang="cs-CZ" sz="2000" dirty="0"/>
              <a:t>Požadovat poskytnutí údajů a dokumentů</a:t>
            </a:r>
          </a:p>
          <a:p>
            <a:r>
              <a:rPr lang="cs-CZ" sz="2000" dirty="0"/>
              <a:t>Pořizovat obrazové nebo zvukové záznamy </a:t>
            </a:r>
          </a:p>
          <a:p>
            <a:r>
              <a:rPr lang="cs-CZ" sz="2000" dirty="0"/>
              <a:t>Užívat technických prostředků podnikatele (telefon, pokladna, váha) </a:t>
            </a:r>
          </a:p>
          <a:p>
            <a:r>
              <a:rPr lang="cs-CZ" sz="2000" dirty="0"/>
              <a:t>Vyžadovat součinnost</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Tree>
    <p:extLst>
      <p:ext uri="{BB962C8B-B14F-4D97-AF65-F5344CB8AC3E}">
        <p14:creationId xmlns:p14="http://schemas.microsoft.com/office/powerpoint/2010/main" val="3030451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123457"/>
            <a:ext cx="11194039" cy="647700"/>
          </a:xfrm>
        </p:spPr>
        <p:txBody>
          <a:bodyPr/>
          <a:lstStyle/>
          <a:p>
            <a:r>
              <a:rPr lang="cs-CZ" dirty="0"/>
              <a:t>Živnostenská správa – kontrolní řád </a:t>
            </a:r>
          </a:p>
        </p:txBody>
      </p:sp>
      <p:sp>
        <p:nvSpPr>
          <p:cNvPr id="3" name="Zástupný symbol pro obsah 2"/>
          <p:cNvSpPr>
            <a:spLocks noGrp="1"/>
          </p:cNvSpPr>
          <p:nvPr>
            <p:ph idx="1"/>
          </p:nvPr>
        </p:nvSpPr>
        <p:spPr>
          <a:xfrm>
            <a:off x="1937360" y="889348"/>
            <a:ext cx="8286381" cy="5674290"/>
          </a:xfrm>
        </p:spPr>
        <p:txBody>
          <a:bodyPr numCol="2"/>
          <a:lstStyle/>
          <a:p>
            <a:pPr marL="0" indent="0">
              <a:buNone/>
            </a:pPr>
            <a:r>
              <a:rPr lang="cs-CZ" sz="2400" b="1" dirty="0"/>
              <a:t>Práva kontrolovaného</a:t>
            </a:r>
          </a:p>
          <a:p>
            <a:r>
              <a:rPr lang="cs-CZ" sz="2400" dirty="0"/>
              <a:t>požadovat po kontrolorovi předložení pověření ke kontrole</a:t>
            </a:r>
          </a:p>
          <a:p>
            <a:r>
              <a:rPr lang="cs-CZ" sz="2400" dirty="0"/>
              <a:t>namítat podjatost kontrolora nebo přizvané osoby</a:t>
            </a:r>
          </a:p>
          <a:p>
            <a:r>
              <a:rPr lang="cs-CZ" sz="2400" dirty="0"/>
              <a:t>seznámit se s obsahem protokolu o kontrole</a:t>
            </a:r>
          </a:p>
          <a:p>
            <a:r>
              <a:rPr lang="cs-CZ" sz="2400" dirty="0"/>
              <a:t>podávat námitky proti kontrolním zjištěním uvedeným v protokolu o kontrole </a:t>
            </a:r>
          </a:p>
          <a:p>
            <a:endParaRPr lang="cs-CZ" sz="2400" b="1" dirty="0"/>
          </a:p>
          <a:p>
            <a:endParaRPr lang="cs-CZ" sz="2400" b="1" dirty="0"/>
          </a:p>
          <a:p>
            <a:pPr marL="0" indent="0">
              <a:buNone/>
            </a:pPr>
            <a:r>
              <a:rPr lang="cs-CZ" sz="2400" b="1" dirty="0"/>
              <a:t>Povinnosti kontrolovaného</a:t>
            </a:r>
          </a:p>
          <a:p>
            <a:r>
              <a:rPr lang="cs-CZ" sz="2400" dirty="0"/>
              <a:t>vytvořit podmínky pro realizaci kontroly</a:t>
            </a:r>
          </a:p>
          <a:p>
            <a:r>
              <a:rPr lang="cs-CZ" sz="2400" dirty="0"/>
              <a:t>umožnit kontrolorovi výkon jeho oprávnění</a:t>
            </a:r>
          </a:p>
          <a:p>
            <a:r>
              <a:rPr lang="cs-CZ" sz="2400" dirty="0"/>
              <a:t>poskytovat potřebnou součinnost</a:t>
            </a:r>
          </a:p>
          <a:p>
            <a:r>
              <a:rPr lang="cs-CZ" sz="2400" dirty="0"/>
              <a:t>podat ve lhůtě určené kontrolorem písemnou zprávu o odstranění nebo prevenci nedostatků zjištěných kontrolou</a:t>
            </a:r>
            <a:endParaRPr lang="cs-CZ" sz="2400" b="1" dirty="0"/>
          </a:p>
          <a:p>
            <a:pPr marL="0" indent="0">
              <a:buNone/>
            </a:pPr>
            <a:endParaRPr lang="cs-CZ" sz="2400" b="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Tree>
    <p:extLst>
      <p:ext uri="{BB962C8B-B14F-4D97-AF65-F5344CB8AC3E}">
        <p14:creationId xmlns:p14="http://schemas.microsoft.com/office/powerpoint/2010/main" val="1450093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20359" y="285750"/>
            <a:ext cx="9723222" cy="647700"/>
          </a:xfrm>
        </p:spPr>
        <p:txBody>
          <a:bodyPr/>
          <a:lstStyle/>
          <a:p>
            <a:r>
              <a:rPr lang="cs-CZ" dirty="0"/>
              <a:t>Živnostenská kontrola – kontrolní řád</a:t>
            </a:r>
          </a:p>
        </p:txBody>
      </p:sp>
      <p:sp>
        <p:nvSpPr>
          <p:cNvPr id="3" name="Zástupný symbol pro obsah 2"/>
          <p:cNvSpPr>
            <a:spLocks noGrp="1"/>
          </p:cNvSpPr>
          <p:nvPr>
            <p:ph idx="1"/>
          </p:nvPr>
        </p:nvSpPr>
        <p:spPr>
          <a:xfrm>
            <a:off x="844235" y="933450"/>
            <a:ext cx="10717039" cy="4781832"/>
          </a:xfrm>
        </p:spPr>
        <p:txBody>
          <a:bodyPr/>
          <a:lstStyle/>
          <a:p>
            <a:pPr marL="0" indent="0">
              <a:buNone/>
            </a:pPr>
            <a:r>
              <a:rPr lang="cs-CZ" b="1" dirty="0"/>
              <a:t>Protokol o kontrole</a:t>
            </a:r>
          </a:p>
          <a:p>
            <a:r>
              <a:rPr lang="cs-CZ" dirty="0"/>
              <a:t>Účelem je zachytit průběh kontroly a popsat, jaké skutečnosti byly kontrolou zjištěny. </a:t>
            </a:r>
          </a:p>
          <a:p>
            <a:r>
              <a:rPr lang="cs-CZ" dirty="0"/>
              <a:t>Protokol neobsahuje konkrétní sankci za porušení povinnosti. Pouze konstatuje, že podnikatel některou ze svých povinností nesplnil nebo ji splnil chybně. </a:t>
            </a:r>
          </a:p>
          <a:p>
            <a:r>
              <a:rPr lang="cs-CZ" dirty="0"/>
              <a:t>Případné ukládání sankcí je potom předmětem samotného správního řízení</a:t>
            </a:r>
          </a:p>
          <a:p>
            <a:r>
              <a:rPr lang="cs-CZ" dirty="0"/>
              <a:t>Námitky proti kontrolním zjištěním</a:t>
            </a:r>
          </a:p>
          <a:p>
            <a:r>
              <a:rPr lang="cs-CZ" dirty="0"/>
              <a:t>Nevyhoví-li námitkám vedoucí kontrolní skupiny nebo kontrolující ve lhůtě 7 dnů ode dne jejich doručení, vyřídí je nadřízená osoba kontrolujícího</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Tree>
    <p:extLst>
      <p:ext uri="{BB962C8B-B14F-4D97-AF65-F5344CB8AC3E}">
        <p14:creationId xmlns:p14="http://schemas.microsoft.com/office/powerpoint/2010/main" val="1938855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03162" y="2611440"/>
            <a:ext cx="8086635" cy="647700"/>
          </a:xfrm>
        </p:spPr>
        <p:txBody>
          <a:bodyPr/>
          <a:lstStyle/>
          <a:p>
            <a:r>
              <a:rPr lang="cs-CZ" sz="8000" dirty="0"/>
              <a:t>Přestupky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Tree>
    <p:extLst>
      <p:ext uri="{BB962C8B-B14F-4D97-AF65-F5344CB8AC3E}">
        <p14:creationId xmlns:p14="http://schemas.microsoft.com/office/powerpoint/2010/main" val="709846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Přestupky</a:t>
            </a:r>
          </a:p>
        </p:txBody>
      </p:sp>
      <p:sp>
        <p:nvSpPr>
          <p:cNvPr id="3" name="Zástupný symbol pro obsah 2"/>
          <p:cNvSpPr>
            <a:spLocks noGrp="1"/>
          </p:cNvSpPr>
          <p:nvPr>
            <p:ph idx="1"/>
          </p:nvPr>
        </p:nvSpPr>
        <p:spPr/>
        <p:txBody>
          <a:bodyPr/>
          <a:lstStyle/>
          <a:p>
            <a:pPr algn="just"/>
            <a:r>
              <a:rPr lang="cs-CZ" dirty="0"/>
              <a:t>aby živ. úřady mohly plnit své úkoly, jsou vybaveny pravomocí ke správnímu trestání při zjištění porušení příslušných právních povinností</a:t>
            </a:r>
          </a:p>
          <a:p>
            <a:pPr marL="0" indent="0" algn="just">
              <a:buNone/>
            </a:pPr>
            <a:endParaRPr lang="cs-CZ" dirty="0"/>
          </a:p>
          <a:p>
            <a:pPr algn="just"/>
            <a:r>
              <a:rPr lang="cs-CZ" dirty="0"/>
              <a:t>Dříve přestupky FO a jiné správní delikty PO a podnikajících FO</a:t>
            </a:r>
          </a:p>
          <a:p>
            <a:pPr marL="0" indent="0" algn="just">
              <a:buNone/>
            </a:pPr>
            <a:endParaRPr lang="cs-CZ" dirty="0"/>
          </a:p>
          <a:p>
            <a:pPr algn="just"/>
            <a:r>
              <a:rPr lang="cs-CZ" dirty="0"/>
              <a:t> od 1. 7. 2017 jen přestupky – zákon č. 250/2016 Sb.</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Tree>
    <p:extLst>
      <p:ext uri="{BB962C8B-B14F-4D97-AF65-F5344CB8AC3E}">
        <p14:creationId xmlns:p14="http://schemas.microsoft.com/office/powerpoint/2010/main" val="948736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67</a:t>
            </a:fld>
            <a:endParaRPr lang="cs-CZ" altLang="cs-CZ"/>
          </a:p>
        </p:txBody>
      </p:sp>
      <p:sp>
        <p:nvSpPr>
          <p:cNvPr id="96258" name="Rectangle 2"/>
          <p:cNvSpPr>
            <a:spLocks noGrp="1" noChangeArrowheads="1"/>
          </p:cNvSpPr>
          <p:nvPr>
            <p:ph type="title"/>
          </p:nvPr>
        </p:nvSpPr>
        <p:spPr/>
        <p:txBody>
          <a:bodyPr/>
          <a:lstStyle/>
          <a:p>
            <a:r>
              <a:rPr lang="cs-CZ" dirty="0"/>
              <a:t>Systematika právní úpravy</a:t>
            </a:r>
            <a:endParaRPr lang="cs-CZ" altLang="cs-CZ" dirty="0"/>
          </a:p>
        </p:txBody>
      </p:sp>
      <p:sp>
        <p:nvSpPr>
          <p:cNvPr id="96259" name="Rectangle 3"/>
          <p:cNvSpPr>
            <a:spLocks noGrp="1" noChangeArrowheads="1"/>
          </p:cNvSpPr>
          <p:nvPr>
            <p:ph type="body" idx="1"/>
          </p:nvPr>
        </p:nvSpPr>
        <p:spPr/>
        <p:txBody>
          <a:bodyPr/>
          <a:lstStyle/>
          <a:p>
            <a:pPr algn="just"/>
            <a:r>
              <a:rPr lang="cs-CZ" altLang="cs-CZ" sz="2400" dirty="0"/>
              <a:t>zákon č. 250/2016 Sb.  – obecná hmotněprávní i procesně právní úprava - </a:t>
            </a:r>
            <a:r>
              <a:rPr lang="cs-CZ" altLang="cs-CZ" sz="2400" b="1" dirty="0"/>
              <a:t>lex </a:t>
            </a:r>
            <a:r>
              <a:rPr lang="cs-CZ" altLang="cs-CZ" sz="2400" b="1" dirty="0" err="1"/>
              <a:t>generalis</a:t>
            </a:r>
            <a:endParaRPr lang="cs-CZ" altLang="cs-CZ" sz="2400" b="1" dirty="0"/>
          </a:p>
          <a:p>
            <a:pPr marL="72000" indent="0" algn="just">
              <a:buNone/>
            </a:pPr>
            <a:endParaRPr lang="cs-CZ" altLang="cs-CZ" sz="2400" b="1" dirty="0"/>
          </a:p>
          <a:p>
            <a:pPr algn="just"/>
            <a:r>
              <a:rPr lang="cs-CZ" altLang="cs-CZ" sz="2400" dirty="0" err="1"/>
              <a:t>procesněprávní</a:t>
            </a:r>
            <a:r>
              <a:rPr lang="cs-CZ" altLang="cs-CZ" sz="2400" dirty="0"/>
              <a:t> úprava – správní řád – </a:t>
            </a:r>
            <a:r>
              <a:rPr lang="cs-CZ" altLang="cs-CZ" sz="2400" b="1" dirty="0"/>
              <a:t>lex </a:t>
            </a:r>
            <a:r>
              <a:rPr lang="cs-CZ" altLang="cs-CZ" sz="2400" b="1" dirty="0" err="1"/>
              <a:t>generalis</a:t>
            </a:r>
            <a:endParaRPr lang="cs-CZ" altLang="cs-CZ" sz="2400" b="1" dirty="0"/>
          </a:p>
          <a:p>
            <a:pPr marL="0" indent="0" algn="just">
              <a:buNone/>
            </a:pPr>
            <a:endParaRPr lang="cs-CZ" altLang="cs-CZ" sz="2400" b="1" dirty="0"/>
          </a:p>
          <a:p>
            <a:pPr algn="just"/>
            <a:r>
              <a:rPr lang="cs-CZ" altLang="cs-CZ" sz="2400" dirty="0"/>
              <a:t>živnostenský zákon (</a:t>
            </a:r>
            <a:r>
              <a:rPr lang="cs-CZ" altLang="cs-CZ" sz="2400" b="1" dirty="0"/>
              <a:t>lex </a:t>
            </a:r>
            <a:r>
              <a:rPr lang="cs-CZ" altLang="cs-CZ" sz="2400" b="1" dirty="0" err="1"/>
              <a:t>specialis</a:t>
            </a:r>
            <a:r>
              <a:rPr lang="cs-CZ" altLang="cs-CZ" sz="2400" dirty="0"/>
              <a:t>) – skutkové podstaty jednotlivých přestupků</a:t>
            </a:r>
          </a:p>
          <a:p>
            <a:pPr marL="457200" lvl="1" indent="0" algn="just">
              <a:buNone/>
            </a:pPr>
            <a:r>
              <a:rPr lang="cs-CZ" altLang="cs-CZ" sz="2400" dirty="0"/>
              <a:t>+ v prvním stupni projednávají obecní živnostenské úřady; pokuty vybírá a vymáhá orgán, který je uložil.</a:t>
            </a:r>
          </a:p>
        </p:txBody>
      </p:sp>
    </p:spTree>
    <p:extLst>
      <p:ext uri="{BB962C8B-B14F-4D97-AF65-F5344CB8AC3E}">
        <p14:creationId xmlns:p14="http://schemas.microsoft.com/office/powerpoint/2010/main" val="2666887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78000"/>
            <a:ext cx="11545628" cy="647700"/>
          </a:xfrm>
        </p:spPr>
        <p:txBody>
          <a:bodyPr/>
          <a:lstStyle/>
          <a:p>
            <a:r>
              <a:rPr lang="pl-PL" dirty="0"/>
              <a:t>ODPOVĚDNOST PODNIKAJÍCÍ FYZICKÉ OSOBY ZA PŘESTUPEK</a:t>
            </a:r>
            <a:endParaRPr lang="cs-CZ" dirty="0"/>
          </a:p>
        </p:txBody>
      </p:sp>
      <p:sp>
        <p:nvSpPr>
          <p:cNvPr id="3" name="Zástupný symbol pro obsah 2"/>
          <p:cNvSpPr>
            <a:spLocks noGrp="1"/>
          </p:cNvSpPr>
          <p:nvPr>
            <p:ph idx="1"/>
          </p:nvPr>
        </p:nvSpPr>
        <p:spPr>
          <a:xfrm>
            <a:off x="851026" y="1505954"/>
            <a:ext cx="9155793" cy="5352047"/>
          </a:xfrm>
        </p:spPr>
        <p:txBody>
          <a:bodyPr/>
          <a:lstStyle/>
          <a:p>
            <a:r>
              <a:rPr lang="cs-CZ" sz="2200" dirty="0"/>
              <a:t>Podnikající FO je pachatelem (</a:t>
            </a:r>
            <a:r>
              <a:rPr lang="cs-CZ" sz="2200" b="1" dirty="0"/>
              <a:t>případ kdy jedná sama)</a:t>
            </a:r>
            <a:r>
              <a:rPr lang="cs-CZ" sz="2200" dirty="0"/>
              <a:t>, jestliže:</a:t>
            </a:r>
          </a:p>
          <a:p>
            <a:pPr lvl="1" algn="just"/>
            <a:r>
              <a:rPr lang="cs-CZ" sz="2200" dirty="0"/>
              <a:t>k naplnění znaků přestupku došlo při jejím podnikání nebo v přímé souvislosti s ním a</a:t>
            </a:r>
          </a:p>
          <a:p>
            <a:pPr lvl="1" algn="just"/>
            <a:r>
              <a:rPr lang="cs-CZ" sz="2200" dirty="0"/>
              <a:t>byla porušena právní povinnost uložená FO/podnikající</a:t>
            </a:r>
          </a:p>
          <a:p>
            <a:pPr marL="457200" lvl="1" indent="0" algn="just">
              <a:buNone/>
            </a:pPr>
            <a:r>
              <a:rPr lang="cs-CZ" sz="2200" dirty="0"/>
              <a:t>= Podnikající FO je též pachatelem (</a:t>
            </a:r>
            <a:r>
              <a:rPr lang="cs-CZ" sz="2200" b="1" dirty="0"/>
              <a:t>jedná prostřednictvím</a:t>
            </a:r>
            <a:r>
              <a:rPr lang="cs-CZ" sz="2200" dirty="0"/>
              <a:t>)</a:t>
            </a:r>
            <a:r>
              <a:rPr lang="cs-CZ" sz="2200" b="1" dirty="0"/>
              <a:t>,</a:t>
            </a:r>
            <a:r>
              <a:rPr lang="cs-CZ" sz="2200" dirty="0"/>
              <a:t> jestliže:</a:t>
            </a:r>
          </a:p>
          <a:p>
            <a:pPr lvl="1"/>
            <a:r>
              <a:rPr lang="cs-CZ" sz="2200" dirty="0"/>
              <a:t>k naplnění znaků přestupku došlo jednáním FO, které je přičitatelné podnikající FO</a:t>
            </a:r>
          </a:p>
          <a:p>
            <a:pPr lvl="1"/>
            <a:r>
              <a:rPr lang="cs-CZ" sz="2200" dirty="0"/>
              <a:t>byla porušena právní povinnost uložená FO/podnikající a to:</a:t>
            </a:r>
          </a:p>
          <a:p>
            <a:pPr marL="1257300" lvl="2" indent="-342900" algn="just">
              <a:buFontTx/>
              <a:buChar char="-"/>
            </a:pPr>
            <a:r>
              <a:rPr lang="cs-CZ" sz="2200" dirty="0"/>
              <a:t>při podnikání FO, </a:t>
            </a:r>
          </a:p>
          <a:p>
            <a:pPr marL="1257300" lvl="2" indent="-342900" algn="just">
              <a:buFontTx/>
              <a:buChar char="-"/>
            </a:pPr>
            <a:r>
              <a:rPr lang="cs-CZ" sz="2200" dirty="0"/>
              <a:t>v přímé souvislosti s podnikáním FO, nebo</a:t>
            </a:r>
          </a:p>
          <a:p>
            <a:pPr marL="1257300" lvl="2" indent="-342900" algn="just">
              <a:buFontTx/>
              <a:buChar char="-"/>
            </a:pPr>
            <a:r>
              <a:rPr lang="cs-CZ" sz="2200" dirty="0"/>
              <a:t>ku prospěchu podnikající FO nebo v jejím zájmu</a:t>
            </a:r>
          </a:p>
          <a:p>
            <a:pPr lvl="2"/>
            <a:endParaRPr lang="cs-CZ" sz="2200" dirty="0"/>
          </a:p>
          <a:p>
            <a:pPr lvl="2"/>
            <a:endParaRPr lang="cs-CZ" sz="2200" dirty="0"/>
          </a:p>
          <a:p>
            <a:pPr lvl="1"/>
            <a:endParaRPr lang="cs-CZ" sz="22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Tree>
    <p:extLst>
      <p:ext uri="{BB962C8B-B14F-4D97-AF65-F5344CB8AC3E}">
        <p14:creationId xmlns:p14="http://schemas.microsoft.com/office/powerpoint/2010/main" val="644075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305992"/>
            <a:ext cx="11298724" cy="647700"/>
          </a:xfrm>
        </p:spPr>
        <p:txBody>
          <a:bodyPr/>
          <a:lstStyle/>
          <a:p>
            <a:r>
              <a:rPr lang="pl-PL" dirty="0"/>
              <a:t>ODPOVĚDNOST PODNIKAJÍCÍ FYZICKÉ OSOBY ZA PŘESTUPEK</a:t>
            </a:r>
            <a:endParaRPr lang="cs-CZ" dirty="0"/>
          </a:p>
        </p:txBody>
      </p:sp>
      <p:sp>
        <p:nvSpPr>
          <p:cNvPr id="3" name="Zástupný symbol pro obsah 2"/>
          <p:cNvSpPr>
            <a:spLocks noGrp="1"/>
          </p:cNvSpPr>
          <p:nvPr>
            <p:ph idx="1"/>
          </p:nvPr>
        </p:nvSpPr>
        <p:spPr>
          <a:xfrm>
            <a:off x="666000" y="1505954"/>
            <a:ext cx="10225319" cy="5352047"/>
          </a:xfrm>
        </p:spPr>
        <p:txBody>
          <a:bodyPr/>
          <a:lstStyle/>
          <a:p>
            <a:pPr algn="just"/>
            <a:r>
              <a:rPr lang="cs-CZ" dirty="0"/>
              <a:t>Osoby, jejichž jednání je </a:t>
            </a:r>
            <a:r>
              <a:rPr lang="cs-CZ" b="1" dirty="0"/>
              <a:t>přičitatelné</a:t>
            </a:r>
            <a:r>
              <a:rPr lang="cs-CZ" dirty="0"/>
              <a:t> podnikající FO:</a:t>
            </a:r>
          </a:p>
          <a:p>
            <a:pPr lvl="1" algn="just"/>
            <a:r>
              <a:rPr lang="cs-CZ" sz="2200" dirty="0"/>
              <a:t>zaměstnanec nebo osoba v obdobném postavení při plnění úkolů vyplývajících z tohoto postavení,</a:t>
            </a:r>
          </a:p>
          <a:p>
            <a:pPr lvl="1" algn="just"/>
            <a:r>
              <a:rPr lang="cs-CZ" sz="2200" dirty="0"/>
              <a:t>fyzická osoba, která plní úkoly podnikající fyzické osoby,</a:t>
            </a:r>
          </a:p>
          <a:p>
            <a:pPr lvl="1" algn="just"/>
            <a:r>
              <a:rPr lang="cs-CZ" sz="2200" dirty="0"/>
              <a:t>fyzická osoba, kterou podnikající fyzická osoba používá při své činnosti, nebo</a:t>
            </a:r>
          </a:p>
          <a:p>
            <a:pPr lvl="1" algn="just"/>
            <a:r>
              <a:rPr lang="cs-CZ" sz="2200" dirty="0"/>
              <a:t>fyzická osoba, která za podnikající fyzickou osobu jednala, jestliže podnikající fyzická osoba výsledku takového jednání využila.</a:t>
            </a:r>
          </a:p>
          <a:p>
            <a:pPr algn="just"/>
            <a:r>
              <a:rPr lang="cs-CZ" sz="2200" b="1" dirty="0"/>
              <a:t>Obdobné použití</a:t>
            </a:r>
            <a:r>
              <a:rPr lang="cs-CZ" sz="2200" dirty="0"/>
              <a:t> právní úpravy odpovědnosti právnických osob, s výslovnými výjimkami, zohledňujícími odlišné povahy (podnikající) fyzické osoby a právnické osoby</a:t>
            </a:r>
          </a:p>
          <a:p>
            <a:pPr algn="just"/>
            <a:r>
              <a:rPr lang="cs-CZ" sz="2200" dirty="0"/>
              <a:t>Objektivní odpovědnost – možnost liberace</a:t>
            </a:r>
          </a:p>
          <a:p>
            <a:pPr algn="just"/>
            <a:r>
              <a:rPr lang="cs-CZ" sz="2200" dirty="0"/>
              <a:t>Odpovědnost </a:t>
            </a:r>
            <a:r>
              <a:rPr lang="cs-CZ" sz="2200" b="1" dirty="0"/>
              <a:t>nezaniká</a:t>
            </a:r>
            <a:r>
              <a:rPr lang="cs-CZ" sz="2200" dirty="0"/>
              <a:t> přestane-li FO podnikat (§ 23/2)</a:t>
            </a:r>
          </a:p>
          <a:p>
            <a:pPr lvl="1"/>
            <a:endParaRPr lang="cs-CZ" sz="22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Tree>
    <p:extLst>
      <p:ext uri="{BB962C8B-B14F-4D97-AF65-F5344CB8AC3E}">
        <p14:creationId xmlns:p14="http://schemas.microsoft.com/office/powerpoint/2010/main" val="4820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Pozitivní vymezení</a:t>
            </a:r>
          </a:p>
        </p:txBody>
      </p:sp>
      <p:sp>
        <p:nvSpPr>
          <p:cNvPr id="3" name="Zástupný symbol pro obsah 2"/>
          <p:cNvSpPr>
            <a:spLocks noGrp="1"/>
          </p:cNvSpPr>
          <p:nvPr>
            <p:ph idx="1"/>
          </p:nvPr>
        </p:nvSpPr>
        <p:spPr/>
        <p:txBody>
          <a:bodyPr/>
          <a:lstStyle/>
          <a:p>
            <a:r>
              <a:rPr lang="cs-CZ" sz="3200" dirty="0"/>
              <a:t>Živnostenské podnikání – živnost (§ 2) – </a:t>
            </a:r>
            <a:r>
              <a:rPr lang="cs-CZ" sz="3200" i="1" dirty="0"/>
              <a:t>kumulativně</a:t>
            </a:r>
          </a:p>
          <a:p>
            <a:pPr marL="0" indent="0">
              <a:buNone/>
            </a:pPr>
            <a:endParaRPr lang="cs-CZ" sz="3200" i="1" dirty="0"/>
          </a:p>
          <a:p>
            <a:pPr lvl="1"/>
            <a:r>
              <a:rPr lang="cs-CZ" sz="2400" dirty="0"/>
              <a:t>činnost soustavná </a:t>
            </a:r>
          </a:p>
          <a:p>
            <a:pPr marL="457200" lvl="1" indent="0">
              <a:buNone/>
            </a:pPr>
            <a:endParaRPr lang="cs-CZ" sz="2400" dirty="0"/>
          </a:p>
          <a:p>
            <a:pPr lvl="1"/>
            <a:r>
              <a:rPr lang="cs-CZ" sz="2400" dirty="0"/>
              <a:t>provozovaná samostatně, vlastním jménem na vlastní odpovědnost</a:t>
            </a:r>
          </a:p>
          <a:p>
            <a:pPr marL="457200" lvl="1" indent="0">
              <a:buNone/>
            </a:pPr>
            <a:endParaRPr lang="cs-CZ" sz="2400" dirty="0"/>
          </a:p>
          <a:p>
            <a:pPr lvl="1"/>
            <a:r>
              <a:rPr lang="cs-CZ" sz="2400" dirty="0"/>
              <a:t>za účelem dosažení zisku</a:t>
            </a:r>
          </a:p>
          <a:p>
            <a:pPr lvl="1"/>
            <a:endParaRPr lang="cs-CZ" sz="2400" dirty="0"/>
          </a:p>
          <a:p>
            <a:pPr marL="0" indent="0">
              <a:buNone/>
            </a:pPr>
            <a:r>
              <a:rPr lang="cs-CZ" sz="3200" dirty="0"/>
              <a:t>požadavek souladu takové činnosti s podmínkami stanovenými živ. zákonem – soulad s veřejnými zájmy</a:t>
            </a:r>
          </a:p>
          <a:p>
            <a:pPr lvl="1"/>
            <a:endParaRPr lang="cs-CZ" dirty="0"/>
          </a:p>
          <a:p>
            <a:pPr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1861565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00" y="378000"/>
            <a:ext cx="10753200" cy="451576"/>
          </a:xfrm>
        </p:spPr>
        <p:txBody>
          <a:bodyPr/>
          <a:lstStyle/>
          <a:p>
            <a:r>
              <a:rPr lang="pl-PL" dirty="0"/>
              <a:t>ODPOVĚDNOST PRÁVNICKÉ OSOBY ZA PŘESTUPEK</a:t>
            </a:r>
            <a:endParaRPr lang="cs-CZ" dirty="0"/>
          </a:p>
        </p:txBody>
      </p:sp>
      <p:sp>
        <p:nvSpPr>
          <p:cNvPr id="3" name="Zástupný symbol pro obsah 2"/>
          <p:cNvSpPr>
            <a:spLocks noGrp="1"/>
          </p:cNvSpPr>
          <p:nvPr>
            <p:ph idx="1"/>
          </p:nvPr>
        </p:nvSpPr>
        <p:spPr/>
        <p:txBody>
          <a:bodyPr/>
          <a:lstStyle/>
          <a:p>
            <a:r>
              <a:rPr lang="cs-CZ" sz="3600" dirty="0"/>
              <a:t>PO je subjektem, resp. pachatelem přestupku, jestliže:</a:t>
            </a:r>
          </a:p>
          <a:p>
            <a:pPr lvl="1" algn="just"/>
            <a:r>
              <a:rPr lang="cs-CZ" sz="2800" dirty="0"/>
              <a:t>k naplnění znaků přestupku došlo jednáním </a:t>
            </a:r>
            <a:r>
              <a:rPr lang="cs-CZ" sz="2800" dirty="0" err="1"/>
              <a:t>FO</a:t>
            </a:r>
            <a:r>
              <a:rPr lang="cs-CZ" sz="2800" dirty="0"/>
              <a:t>, které je přičitatelné PO</a:t>
            </a:r>
          </a:p>
          <a:p>
            <a:pPr lvl="1" algn="just"/>
            <a:r>
              <a:rPr lang="cs-CZ" sz="2800" dirty="0"/>
              <a:t>byla porušena právní povinnost uložená PO (nebo organizační složce nebo jinému útvaru, který je součástí PO), a to:</a:t>
            </a:r>
          </a:p>
          <a:p>
            <a:pPr marL="1257300" lvl="2" indent="-342900" algn="just">
              <a:buFontTx/>
              <a:buChar char="-"/>
            </a:pPr>
            <a:r>
              <a:rPr lang="cs-CZ" sz="2800" dirty="0"/>
              <a:t>při činnosti PO, </a:t>
            </a:r>
          </a:p>
          <a:p>
            <a:pPr marL="1257300" lvl="2" indent="-342900" algn="just">
              <a:buFontTx/>
              <a:buChar char="-"/>
            </a:pPr>
            <a:r>
              <a:rPr lang="cs-CZ" sz="2800" dirty="0"/>
              <a:t>v přímé souvislosti s činností PO</a:t>
            </a:r>
          </a:p>
          <a:p>
            <a:pPr marL="1257300" lvl="2" indent="-342900" algn="just">
              <a:buFontTx/>
              <a:buChar char="-"/>
            </a:pPr>
            <a:r>
              <a:rPr lang="cs-CZ" sz="2800" dirty="0"/>
              <a:t>nebo ku prospěchu PO nebo v jejím zájmu;</a:t>
            </a:r>
          </a:p>
        </p:txBody>
      </p:sp>
      <p:sp>
        <p:nvSpPr>
          <p:cNvPr id="4" name="Zástupný symbol pro zápatí 3"/>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Tree>
    <p:extLst>
      <p:ext uri="{BB962C8B-B14F-4D97-AF65-F5344CB8AC3E}">
        <p14:creationId xmlns:p14="http://schemas.microsoft.com/office/powerpoint/2010/main" val="3944760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00" y="357862"/>
            <a:ext cx="10753200" cy="451576"/>
          </a:xfrm>
        </p:spPr>
        <p:txBody>
          <a:bodyPr/>
          <a:lstStyle/>
          <a:p>
            <a:r>
              <a:rPr lang="pl-PL" dirty="0"/>
              <a:t>ODPOVĚDNOST PRÁVNICKÉ OSOBY ZA PŘESTUPEK</a:t>
            </a:r>
            <a:endParaRPr lang="cs-CZ" dirty="0"/>
          </a:p>
        </p:txBody>
      </p:sp>
      <p:sp>
        <p:nvSpPr>
          <p:cNvPr id="3" name="Zástupný symbol pro obsah 2"/>
          <p:cNvSpPr>
            <a:spLocks noGrp="1"/>
          </p:cNvSpPr>
          <p:nvPr>
            <p:ph idx="1"/>
          </p:nvPr>
        </p:nvSpPr>
        <p:spPr>
          <a:xfrm>
            <a:off x="905348" y="2017713"/>
            <a:ext cx="10567252" cy="4600801"/>
          </a:xfrm>
        </p:spPr>
        <p:txBody>
          <a:bodyPr/>
          <a:lstStyle/>
          <a:p>
            <a:pPr algn="just"/>
            <a:r>
              <a:rPr lang="cs-CZ" dirty="0"/>
              <a:t>Osoby, jejichž jednání je přičitatelné PO:</a:t>
            </a:r>
          </a:p>
          <a:p>
            <a:pPr lvl="1" algn="just"/>
            <a:r>
              <a:rPr lang="cs-CZ" sz="2400" dirty="0"/>
              <a:t>statutární orgán nebo člen statutárního orgánu,</a:t>
            </a:r>
          </a:p>
          <a:p>
            <a:pPr lvl="1" algn="just"/>
            <a:r>
              <a:rPr lang="cs-CZ" sz="2400" dirty="0"/>
              <a:t>jiný orgán PO nebo jeho člen,</a:t>
            </a:r>
          </a:p>
          <a:p>
            <a:pPr lvl="1" algn="just"/>
            <a:r>
              <a:rPr lang="cs-CZ" sz="2400" dirty="0"/>
              <a:t>zaměstnanec nebo osoba v obdobném postavení při plnění úkolů vyplývajících z tohoto postavení,</a:t>
            </a:r>
          </a:p>
          <a:p>
            <a:pPr lvl="1" algn="just"/>
            <a:r>
              <a:rPr lang="cs-CZ" sz="2400" dirty="0" err="1"/>
              <a:t>FO</a:t>
            </a:r>
            <a:r>
              <a:rPr lang="cs-CZ" sz="2400" dirty="0"/>
              <a:t>, která plní úkoly PO,</a:t>
            </a:r>
          </a:p>
          <a:p>
            <a:pPr lvl="1" algn="just"/>
            <a:r>
              <a:rPr lang="cs-CZ" sz="2400" dirty="0" err="1"/>
              <a:t>FO</a:t>
            </a:r>
            <a:r>
              <a:rPr lang="cs-CZ" sz="2400" dirty="0"/>
              <a:t>, kterou PO používá při své činnosti,</a:t>
            </a:r>
          </a:p>
          <a:p>
            <a:pPr lvl="1" algn="just"/>
            <a:r>
              <a:rPr lang="cs-CZ" sz="2400" dirty="0"/>
              <a:t>FO, která za PO jednala, jestliže PO výsledku takového jednání využila</a:t>
            </a:r>
          </a:p>
          <a:p>
            <a:pPr marL="324000" lvl="1" indent="0" algn="just">
              <a:buNone/>
            </a:pPr>
            <a:endParaRPr lang="cs-CZ" sz="2400" dirty="0"/>
          </a:p>
          <a:p>
            <a:pPr algn="just"/>
            <a:r>
              <a:rPr lang="cs-CZ" dirty="0"/>
              <a:t>Objektivní odpovědnost PO – možnost liberace</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71</a:t>
            </a:fld>
            <a:endParaRPr lang="cs-CZ" altLang="cs-CZ" dirty="0"/>
          </a:p>
        </p:txBody>
      </p:sp>
    </p:spTree>
    <p:extLst>
      <p:ext uri="{BB962C8B-B14F-4D97-AF65-F5344CB8AC3E}">
        <p14:creationId xmlns:p14="http://schemas.microsoft.com/office/powerpoint/2010/main" val="930152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715" y="186087"/>
            <a:ext cx="10085003" cy="647700"/>
          </a:xfrm>
        </p:spPr>
        <p:txBody>
          <a:bodyPr/>
          <a:lstStyle/>
          <a:p>
            <a:r>
              <a:rPr lang="cs-CZ" dirty="0"/>
              <a:t>Příklad skutkových podstat v živ. zákoně</a:t>
            </a:r>
          </a:p>
        </p:txBody>
      </p:sp>
      <p:sp>
        <p:nvSpPr>
          <p:cNvPr id="3" name="Zástupný symbol pro obsah 2"/>
          <p:cNvSpPr>
            <a:spLocks noGrp="1"/>
          </p:cNvSpPr>
          <p:nvPr>
            <p:ph idx="1"/>
          </p:nvPr>
        </p:nvSpPr>
        <p:spPr>
          <a:xfrm>
            <a:off x="588474" y="942645"/>
            <a:ext cx="11262511" cy="5196899"/>
          </a:xfrm>
        </p:spPr>
        <p:txBody>
          <a:bodyPr/>
          <a:lstStyle/>
          <a:p>
            <a:pPr marL="0" indent="0">
              <a:buNone/>
            </a:pPr>
            <a:r>
              <a:rPr lang="cs-CZ" i="1" dirty="0"/>
              <a:t>§ 63</a:t>
            </a:r>
          </a:p>
          <a:p>
            <a:pPr marL="0" indent="0">
              <a:buNone/>
            </a:pPr>
            <a:r>
              <a:rPr lang="cs-CZ" i="1" dirty="0"/>
              <a:t>(1) Právnická osoba se dopustí přestupku dále tím, že provozuje činnost, která je</a:t>
            </a:r>
          </a:p>
          <a:p>
            <a:pPr marL="0" indent="0">
              <a:buNone/>
            </a:pPr>
            <a:r>
              <a:rPr lang="cs-CZ" i="1" dirty="0"/>
              <a:t>a) živností volnou,</a:t>
            </a:r>
          </a:p>
          <a:p>
            <a:pPr marL="0" indent="0">
              <a:buNone/>
            </a:pPr>
            <a:r>
              <a:rPr lang="cs-CZ" i="1" dirty="0"/>
              <a:t>b) předmětem živnosti řemeslné nebo vázané, nebo</a:t>
            </a:r>
          </a:p>
          <a:p>
            <a:pPr marL="0" indent="0">
              <a:buNone/>
            </a:pPr>
            <a:r>
              <a:rPr lang="cs-CZ" i="1" dirty="0"/>
              <a:t>c) předmětem živnosti koncesované, aniž by pro tuto živnost měla živnostenské oprávnění.</a:t>
            </a:r>
          </a:p>
          <a:p>
            <a:pPr marL="0" indent="0">
              <a:buNone/>
            </a:pPr>
            <a:r>
              <a:rPr lang="cs-CZ" i="1" dirty="0"/>
              <a:t>(2) Za přestupek lze uložit pokutu</a:t>
            </a:r>
          </a:p>
          <a:p>
            <a:pPr marL="0" indent="0">
              <a:buNone/>
            </a:pPr>
            <a:r>
              <a:rPr lang="cs-CZ" i="1" dirty="0"/>
              <a:t>a) do 500 000 Kč, jde-li o přestupek podle odstavce 1 písm. a),</a:t>
            </a:r>
          </a:p>
          <a:p>
            <a:pPr marL="0" indent="0">
              <a:buNone/>
            </a:pPr>
            <a:r>
              <a:rPr lang="cs-CZ" i="1" dirty="0"/>
              <a:t>b) do 750 000 Kč, jde-li o přestupek podle odstavce 1 písm. b),</a:t>
            </a:r>
          </a:p>
          <a:p>
            <a:pPr marL="0" indent="0">
              <a:buNone/>
            </a:pPr>
            <a:r>
              <a:rPr lang="cs-CZ" i="1" dirty="0"/>
              <a:t>c) do 1 000 000 Kč, jde-li o přestupek podle odstavce 1 písm. c).</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spTree>
    <p:extLst>
      <p:ext uri="{BB962C8B-B14F-4D97-AF65-F5344CB8AC3E}">
        <p14:creationId xmlns:p14="http://schemas.microsoft.com/office/powerpoint/2010/main" val="2472868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0813" y="2629547"/>
            <a:ext cx="8086635" cy="647700"/>
          </a:xfrm>
        </p:spPr>
        <p:txBody>
          <a:bodyPr/>
          <a:lstStyle/>
          <a:p>
            <a:r>
              <a:rPr lang="cs-CZ" sz="8000" dirty="0"/>
              <a:t>Konec</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Tree>
    <p:extLst>
      <p:ext uri="{BB962C8B-B14F-4D97-AF65-F5344CB8AC3E}">
        <p14:creationId xmlns:p14="http://schemas.microsoft.com/office/powerpoint/2010/main" val="222359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Negativní vymezení</a:t>
            </a:r>
          </a:p>
        </p:txBody>
      </p:sp>
      <p:sp>
        <p:nvSpPr>
          <p:cNvPr id="3" name="Zástupný symbol pro obsah 2"/>
          <p:cNvSpPr>
            <a:spLocks noGrp="1"/>
          </p:cNvSpPr>
          <p:nvPr>
            <p:ph idx="1"/>
          </p:nvPr>
        </p:nvSpPr>
        <p:spPr/>
        <p:txBody>
          <a:bodyPr/>
          <a:lstStyle/>
          <a:p>
            <a:r>
              <a:rPr lang="cs-CZ" sz="3600" dirty="0"/>
              <a:t>Živnostenské podnikání není (§ 3):</a:t>
            </a:r>
          </a:p>
          <a:p>
            <a:pPr lvl="1"/>
            <a:r>
              <a:rPr lang="cs-CZ" sz="2800" dirty="0"/>
              <a:t>činnosti, které sice jinak vyhovují pozitivnímu vymezení jsou z režimu zákona ex lege vyloučeny – taxativní výčet</a:t>
            </a:r>
          </a:p>
          <a:p>
            <a:pPr lvl="1"/>
            <a:endParaRPr lang="cs-CZ" sz="2800" dirty="0"/>
          </a:p>
          <a:p>
            <a:pPr lvl="1"/>
            <a:endParaRPr lang="cs-CZ" sz="2800" dirty="0"/>
          </a:p>
          <a:p>
            <a:pPr marL="457200" lvl="1" indent="0">
              <a:buNone/>
            </a:pPr>
            <a:r>
              <a:rPr lang="cs-CZ" sz="2800" i="1" dirty="0"/>
              <a:t>Živností se rozumí taková podnikatelská činnost, která není vyloučena z působnosti živnostenského zákona.</a:t>
            </a:r>
          </a:p>
          <a:p>
            <a:pPr lvl="1"/>
            <a:endParaRPr lang="cs-CZ" sz="28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53006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pro obsah 2"/>
          <p:cNvSpPr>
            <a:spLocks noGrp="1"/>
          </p:cNvSpPr>
          <p:nvPr>
            <p:ph idx="1"/>
          </p:nvPr>
        </p:nvSpPr>
        <p:spPr>
          <a:xfrm>
            <a:off x="1615004" y="482575"/>
            <a:ext cx="8678768" cy="4857403"/>
          </a:xfrm>
        </p:spPr>
        <p:txBody>
          <a:bodyPr/>
          <a:lstStyle/>
          <a:p>
            <a:pPr eaLnBrk="1" hangingPunct="1">
              <a:buNone/>
            </a:pPr>
            <a:r>
              <a:rPr lang="cs-CZ" sz="2400" b="1" dirty="0"/>
              <a:t>Živností NENÍ (§3)</a:t>
            </a:r>
          </a:p>
          <a:p>
            <a:r>
              <a:rPr lang="cs-CZ" sz="2200" dirty="0"/>
              <a:t>provozování činnosti vyhrazené zákonem státu nebo určené PO (tzv. </a:t>
            </a:r>
            <a:r>
              <a:rPr lang="cs-CZ" sz="2200" u="sng" dirty="0"/>
              <a:t>státní monopoly</a:t>
            </a:r>
            <a:r>
              <a:rPr lang="cs-CZ" sz="2200" dirty="0"/>
              <a:t>) – dříve poštovní služby</a:t>
            </a:r>
          </a:p>
          <a:p>
            <a:r>
              <a:rPr lang="cs-CZ" sz="2200" dirty="0"/>
              <a:t>využívání </a:t>
            </a:r>
            <a:r>
              <a:rPr lang="cs-CZ" sz="2200" u="sng" dirty="0"/>
              <a:t>výsledků duševní tvůrčí činnosti</a:t>
            </a:r>
            <a:r>
              <a:rPr lang="cs-CZ" sz="2200" dirty="0"/>
              <a:t>, chráněných zvl. zákony, jejich </a:t>
            </a:r>
            <a:r>
              <a:rPr lang="cs-CZ" sz="2200" u="sng" dirty="0"/>
              <a:t>původci nebo autory </a:t>
            </a:r>
            <a:r>
              <a:rPr lang="cs-CZ" sz="2200" dirty="0"/>
              <a:t>– např. činnost hudebních skupin a kapel</a:t>
            </a:r>
          </a:p>
          <a:p>
            <a:r>
              <a:rPr lang="cs-CZ" sz="2200" dirty="0"/>
              <a:t>výkon </a:t>
            </a:r>
            <a:r>
              <a:rPr lang="cs-CZ" sz="2200" u="sng" dirty="0"/>
              <a:t>kolektivní správy práva autorského </a:t>
            </a:r>
            <a:r>
              <a:rPr lang="cs-CZ" sz="2200" dirty="0"/>
              <a:t>a práv souvisejících s právem autorským podle zvláštního právního předpisu</a:t>
            </a:r>
          </a:p>
          <a:p>
            <a:r>
              <a:rPr lang="cs-CZ" sz="2200" u="sng" dirty="0"/>
              <a:t>restaurování</a:t>
            </a:r>
            <a:r>
              <a:rPr lang="cs-CZ" sz="2200" dirty="0"/>
              <a:t> kulturních památek nebo jejich částí, které jsou díly výtvarných umění nebo uměleckořemeslnými pracemi</a:t>
            </a:r>
          </a:p>
          <a:p>
            <a:r>
              <a:rPr lang="cs-CZ" sz="2200" dirty="0"/>
              <a:t>provádění </a:t>
            </a:r>
            <a:r>
              <a:rPr lang="cs-CZ" sz="2200" u="sng" dirty="0"/>
              <a:t>archeologických výzkumů</a:t>
            </a:r>
          </a:p>
          <a:p>
            <a:r>
              <a:rPr lang="cs-CZ" sz="2200" dirty="0"/>
              <a:t>další činnost v rozsahu </a:t>
            </a:r>
            <a:r>
              <a:rPr lang="cs-CZ" sz="2200" u="sng" dirty="0"/>
              <a:t>regulovaném dle zvláštních zákonů </a:t>
            </a:r>
            <a:r>
              <a:rPr lang="cs-CZ" sz="2200" dirty="0"/>
              <a:t>(včetně tzv. svobodných povolání) …</a:t>
            </a:r>
            <a:endParaRPr lang="cs-CZ" sz="1800" dirty="0"/>
          </a:p>
        </p:txBody>
      </p:sp>
    </p:spTree>
    <p:extLst>
      <p:ext uri="{BB962C8B-B14F-4D97-AF65-F5344CB8AC3E}">
        <p14:creationId xmlns:p14="http://schemas.microsoft.com/office/powerpoint/2010/main" val="130060126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 (2)</Template>
  <TotalTime>133</TotalTime>
  <Words>5316</Words>
  <Application>Microsoft Office PowerPoint</Application>
  <PresentationFormat>Širokoúhlá obrazovka</PresentationFormat>
  <Paragraphs>828</Paragraphs>
  <Slides>73</Slides>
  <Notes>47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73</vt:i4>
      </vt:variant>
    </vt:vector>
  </HeadingPairs>
  <TitlesOfParts>
    <vt:vector size="81" baseType="lpstr">
      <vt:lpstr>Arial</vt:lpstr>
      <vt:lpstr>Arial CE</vt:lpstr>
      <vt:lpstr>Calibri</vt:lpstr>
      <vt:lpstr>Garamond</vt:lpstr>
      <vt:lpstr>Symbol</vt:lpstr>
      <vt:lpstr>Tahoma</vt:lpstr>
      <vt:lpstr>Wingdings</vt:lpstr>
      <vt:lpstr>Prezentace_MU_CZ</vt:lpstr>
      <vt:lpstr>Živnostenská správa BM507Zk Vybrané otázky správního práva a veřejné správy II.  </vt:lpstr>
      <vt:lpstr>Osnova prezentace</vt:lpstr>
      <vt:lpstr>Základní východiska</vt:lpstr>
      <vt:lpstr>Teoretická východiska</vt:lpstr>
      <vt:lpstr>Právní úprava živnostenské správy</vt:lpstr>
      <vt:lpstr>Právní úprava živnostenské správy</vt:lpstr>
      <vt:lpstr>Pozitivní vymezení</vt:lpstr>
      <vt:lpstr>Negativní vymezení</vt:lpstr>
      <vt:lpstr>Prezentace aplikace PowerPoint</vt:lpstr>
      <vt:lpstr>Prezentace aplikace PowerPoint</vt:lpstr>
      <vt:lpstr>Prezentace aplikace PowerPoint</vt:lpstr>
      <vt:lpstr>Organizace</vt:lpstr>
      <vt:lpstr>Organizace</vt:lpstr>
      <vt:lpstr>Organizace</vt:lpstr>
      <vt:lpstr>Organizace</vt:lpstr>
      <vt:lpstr>Organizace</vt:lpstr>
      <vt:lpstr>Organizace</vt:lpstr>
      <vt:lpstr>Živnostenské oprávnění</vt:lpstr>
      <vt:lpstr>Subjekty oprávněné provozovat živnost</vt:lpstr>
      <vt:lpstr>Subjekty oprávněné provozovat živnost</vt:lpstr>
      <vt:lpstr>Počty podnikatelů dle občanství podnikajících v České republice </vt:lpstr>
      <vt:lpstr>Rozdělení živností</vt:lpstr>
      <vt:lpstr>Prezentace aplikace PowerPoint</vt:lpstr>
      <vt:lpstr>Živnosti volné</vt:lpstr>
      <vt:lpstr>Výroba,   obchod   a   služby jinde nezařazené</vt:lpstr>
      <vt:lpstr>Živnosti   řemeslné</vt:lpstr>
      <vt:lpstr>Hostinská   činnost</vt:lpstr>
      <vt:lpstr>Živnosti vázané</vt:lpstr>
      <vt:lpstr>Průvodcovská činnost horská</vt:lpstr>
      <vt:lpstr>Živnosti koncesované</vt:lpstr>
      <vt:lpstr>Celková roční statistika</vt:lpstr>
      <vt:lpstr>Počet podnikajících fyzických osob a živnostenských oprávnění dle pohlaví  </vt:lpstr>
      <vt:lpstr>Vznik živnostenského oprávnění</vt:lpstr>
      <vt:lpstr>Ohlašovací živnosti</vt:lpstr>
      <vt:lpstr>Koncesované živnosti</vt:lpstr>
      <vt:lpstr>Živnosti koncesované</vt:lpstr>
      <vt:lpstr>Všeobecné podmínky</vt:lpstr>
      <vt:lpstr>Počet podnikajících fyzických osob a živnostenských oprávnění dle věkové struktury</vt:lpstr>
      <vt:lpstr>Všeobecné podmínky</vt:lpstr>
      <vt:lpstr>Zvláštní podmínky</vt:lpstr>
      <vt:lpstr>Překážky provozování živnosti</vt:lpstr>
      <vt:lpstr>Překážky provozování živnosti</vt:lpstr>
      <vt:lpstr>Vznik živnostenského oprávnění</vt:lpstr>
      <vt:lpstr>Procedura vzniku živnostenského oprávnění</vt:lpstr>
      <vt:lpstr>Ohlašovací živnost</vt:lpstr>
      <vt:lpstr>Ohlašovací živnost</vt:lpstr>
      <vt:lpstr>Prezentace aplikace PowerPoint</vt:lpstr>
      <vt:lpstr>Ohlašovací živnost</vt:lpstr>
      <vt:lpstr>Ohlašovací živnost</vt:lpstr>
      <vt:lpstr>Prezentace aplikace PowerPoint</vt:lpstr>
      <vt:lpstr>Koncesovaná živnost</vt:lpstr>
      <vt:lpstr>Prezentace aplikace PowerPoint</vt:lpstr>
      <vt:lpstr>Změny oprávnění</vt:lpstr>
      <vt:lpstr>Zánik oprávnění</vt:lpstr>
      <vt:lpstr>Zrušení živnostenského oprávnění rozhodnutím</vt:lpstr>
      <vt:lpstr>Zrušení živnostenského oprávnění rozhodnutím</vt:lpstr>
      <vt:lpstr>Živnostenský rejstřík</vt:lpstr>
      <vt:lpstr>Kontrola</vt:lpstr>
      <vt:lpstr>Živnostenská kontrola</vt:lpstr>
      <vt:lpstr>Živnostenská kontrola</vt:lpstr>
      <vt:lpstr>Živnostenská kontrola – kontrolní řád</vt:lpstr>
      <vt:lpstr>Živnostenská kontrola – kontrolní řád</vt:lpstr>
      <vt:lpstr>Živnostenská správa – kontrolní řád </vt:lpstr>
      <vt:lpstr>Živnostenská kontrola – kontrolní řád</vt:lpstr>
      <vt:lpstr>Přestupky</vt:lpstr>
      <vt:lpstr>Přestupky</vt:lpstr>
      <vt:lpstr>Systematika právní úpravy</vt:lpstr>
      <vt:lpstr>ODPOVĚDNOST PODNIKAJÍCÍ FYZICKÉ OSOBY ZA PŘESTUPEK</vt:lpstr>
      <vt:lpstr>ODPOVĚDNOST PODNIKAJÍCÍ FYZICKÉ OSOBY ZA PŘESTUPEK</vt:lpstr>
      <vt:lpstr>ODPOVĚDNOST PRÁVNICKÉ OSOBY ZA PŘESTUPEK</vt:lpstr>
      <vt:lpstr>ODPOVĚDNOST PRÁVNICKÉ OSOBY ZA PŘESTUPEK</vt:lpstr>
      <vt:lpstr>Příklad skutkových podstat v živ. zákoně</vt:lpstr>
      <vt:lpstr>Konec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David Hejč</dc:creator>
  <cp:lastModifiedBy>David Hejč</cp:lastModifiedBy>
  <cp:revision>5</cp:revision>
  <cp:lastPrinted>1601-01-01T00:00:00Z</cp:lastPrinted>
  <dcterms:created xsi:type="dcterms:W3CDTF">2024-05-20T08:39:39Z</dcterms:created>
  <dcterms:modified xsi:type="dcterms:W3CDTF">2024-11-21T13:02:46Z</dcterms:modified>
</cp:coreProperties>
</file>