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38"/>
  </p:notesMasterIdLst>
  <p:handoutMasterIdLst>
    <p:handoutMasterId r:id="rId39"/>
  </p:handoutMasterIdLst>
  <p:sldIdLst>
    <p:sldId id="445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62" r:id="rId22"/>
    <p:sldId id="490" r:id="rId23"/>
    <p:sldId id="472" r:id="rId24"/>
    <p:sldId id="477" r:id="rId25"/>
    <p:sldId id="463" r:id="rId26"/>
    <p:sldId id="478" r:id="rId27"/>
    <p:sldId id="479" r:id="rId28"/>
    <p:sldId id="481" r:id="rId29"/>
    <p:sldId id="482" r:id="rId30"/>
    <p:sldId id="483" r:id="rId31"/>
    <p:sldId id="484" r:id="rId32"/>
    <p:sldId id="485" r:id="rId33"/>
    <p:sldId id="486" r:id="rId34"/>
    <p:sldId id="487" r:id="rId35"/>
    <p:sldId id="488" r:id="rId36"/>
    <p:sldId id="444" r:id="rId3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124" d="100"/>
          <a:sy n="124" d="100"/>
        </p:scale>
        <p:origin x="11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6B39F0-BC1C-455F-894D-AE41810850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03F5EA7-B13E-4375-8106-D44E3FBF70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01AA3E-C3FD-472A-8D14-3E2E8F8B48DE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F8A0D0-276E-420F-8D54-7E2F2A80C96A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EC76C4-FAA3-4860-BCE7-3559EA3BAC23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6E1948-C3D9-44D7-997C-F5EDE198C5EC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9D896C-53FB-4014-86B3-54DD22FF4DAE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84D720-4295-4B6A-BDA9-5A0BB08B96CF}" type="slidenum">
              <a:rPr lang="cs-CZ"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90B52A-D843-4C7E-BB89-9090E58B48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972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23976-2BAB-4BDD-B52C-DE49CC8350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93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9A0EB-8F75-48AA-9ED6-1801DC2A91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2314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00113" y="1773238"/>
            <a:ext cx="7772400" cy="21018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00113" y="4027488"/>
            <a:ext cx="7772400" cy="21034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7C26-DA6D-40D0-86D5-B6E1487A58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140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900113" y="1125538"/>
            <a:ext cx="7786687" cy="50053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A075A-B3B0-4EB1-A01C-79CB7E8E4D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3978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72605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265499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42645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12568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40312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3621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90EFB-2974-445D-99DC-09D5B034F8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7735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82981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40054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4364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29677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7495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7DB61-A71A-4ED9-8826-BCF0EE9B89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013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0339B-D524-4A63-8A43-E10D9A3343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857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7C5-D237-4CE1-B1DC-82C9AB6B8F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223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ADD6F-88BF-42C2-BE19-51B5FF33AA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10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7BC4-5EDA-4D3D-BF3F-E5204E66F1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96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3B15D-CCCF-4ABF-BC4E-D95627C5F5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196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59EC-4DD8-4BA8-901A-D8BC9E5476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661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1A2FCE6-588C-4823-98DC-4111AEDB4B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24" descr="PF_PPT_nahle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1034" name="Picture 28" descr="PF_PPT_en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2054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Zdanění transferů vlastnictví majetku</a:t>
            </a:r>
            <a:br>
              <a:rPr lang="cs-CZ" altLang="cs-CZ" sz="4000" dirty="0"/>
            </a:br>
            <a:br>
              <a:rPr lang="cs-CZ" altLang="cs-CZ" sz="4000" dirty="0"/>
            </a:br>
            <a:r>
              <a:rPr lang="cs-CZ" altLang="cs-CZ" sz="2400" dirty="0"/>
              <a:t>Michal Radvan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34"/>
    </mc:Choice>
    <mc:Fallback xmlns="">
      <p:transition spd="slow" advTm="1433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4915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AE6337-BE14-4DCC-9A5C-C0687EFBFD60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Rozlišení mezi daněmi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úplatná forma převodu vlastnictví k nemovitostem = daň z nabytí nemovitých věcí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forma bezúplatného převodu, resp. přechodu</a:t>
            </a:r>
          </a:p>
          <a:p>
            <a:pPr lvl="1" eaLnBrk="1" hangingPunct="1"/>
            <a:r>
              <a:rPr lang="cs-CZ" altLang="cs-CZ"/>
              <a:t>inter vivos = daň darovací</a:t>
            </a:r>
          </a:p>
          <a:p>
            <a:pPr lvl="1" eaLnBrk="1" hangingPunct="1"/>
            <a:r>
              <a:rPr lang="cs-CZ" altLang="cs-CZ"/>
              <a:t>mortis causa = daň dědická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84"/>
    </mc:Choice>
    <mc:Fallback xmlns="">
      <p:transition spd="slow" advTm="1768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B7C2C7A-C5E8-41D6-8B07-8A169FA5493F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Úprava transferových daní v Evropě</a:t>
            </a:r>
            <a:br>
              <a:rPr lang="en-US" altLang="cs-CZ"/>
            </a:br>
            <a:endParaRPr lang="cs-CZ" altLang="cs-CZ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cs-CZ"/>
          </a:p>
          <a:p>
            <a:pPr eaLnBrk="1" hangingPunct="1"/>
            <a:r>
              <a:rPr lang="en-US" altLang="cs-CZ"/>
              <a:t>VAT </a:t>
            </a:r>
            <a:r>
              <a:rPr lang="cs-CZ" altLang="cs-CZ"/>
              <a:t>- DPH</a:t>
            </a:r>
            <a:endParaRPr lang="en-US" altLang="cs-CZ"/>
          </a:p>
          <a:p>
            <a:pPr eaLnBrk="1" hangingPunct="1"/>
            <a:r>
              <a:rPr lang="en-US" altLang="cs-CZ"/>
              <a:t>Stamp duties</a:t>
            </a:r>
            <a:r>
              <a:rPr lang="cs-CZ" altLang="cs-CZ"/>
              <a:t> - kolkovné</a:t>
            </a:r>
            <a:endParaRPr lang="en-US" altLang="cs-CZ"/>
          </a:p>
          <a:p>
            <a:pPr eaLnBrk="1" hangingPunct="1"/>
            <a:r>
              <a:rPr lang="en-US" altLang="cs-CZ"/>
              <a:t>Inheritance tax</a:t>
            </a:r>
            <a:r>
              <a:rPr lang="cs-CZ" altLang="cs-CZ"/>
              <a:t> – dědická daň</a:t>
            </a:r>
            <a:endParaRPr lang="en-US" altLang="cs-CZ"/>
          </a:p>
          <a:p>
            <a:pPr eaLnBrk="1" hangingPunct="1"/>
            <a:r>
              <a:rPr lang="en-US" altLang="cs-CZ"/>
              <a:t>Gift tax</a:t>
            </a:r>
            <a:r>
              <a:rPr lang="cs-CZ" altLang="cs-CZ"/>
              <a:t> – darovací daň</a:t>
            </a:r>
            <a:endParaRPr lang="en-US" altLang="cs-CZ"/>
          </a:p>
          <a:p>
            <a:pPr eaLnBrk="1" hangingPunct="1"/>
            <a:r>
              <a:rPr lang="en-US" altLang="cs-CZ"/>
              <a:t>Income taxes</a:t>
            </a:r>
            <a:r>
              <a:rPr lang="cs-CZ" altLang="cs-CZ"/>
              <a:t> – důchodové daně</a:t>
            </a:r>
            <a:endParaRPr lang="en-US" altLang="cs-CZ"/>
          </a:p>
          <a:p>
            <a:pPr eaLnBrk="1" hangingPunct="1"/>
            <a:r>
              <a:rPr lang="en-US" altLang="cs-CZ"/>
              <a:t>Property-value increasement taxes</a:t>
            </a:r>
            <a:r>
              <a:rPr lang="cs-CZ" altLang="cs-CZ"/>
              <a:t> – daň ze zvýšené hodnoty</a:t>
            </a:r>
            <a:endParaRPr lang="en-US" altLang="cs-CZ"/>
          </a:p>
          <a:p>
            <a:pPr eaLnBrk="1" hangingPunct="1"/>
            <a:endParaRPr lang="en-US" altLang="cs-CZ"/>
          </a:p>
          <a:p>
            <a:pPr eaLnBrk="1" hangingPunct="1"/>
            <a:r>
              <a:rPr lang="en-US" altLang="cs-CZ"/>
              <a:t>PROPERTY TRANSFER TAXES</a:t>
            </a:r>
            <a:r>
              <a:rPr lang="cs-CZ" altLang="cs-CZ"/>
              <a:t> – transferové daně</a:t>
            </a:r>
            <a:endParaRPr lang="en-US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86"/>
    </mc:Choice>
    <mc:Fallback xmlns="">
      <p:transition spd="slow" advTm="7008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Nemožnost přesunout majetek</a:t>
            </a:r>
            <a:endParaRPr lang="en-US" dirty="0"/>
          </a:p>
          <a:p>
            <a:pPr>
              <a:defRPr/>
            </a:pPr>
            <a:r>
              <a:rPr lang="cs-CZ" dirty="0"/>
              <a:t>Nemožnost schovat majetek</a:t>
            </a:r>
            <a:endParaRPr lang="en-US" dirty="0"/>
          </a:p>
          <a:p>
            <a:pPr>
              <a:defRPr/>
            </a:pPr>
            <a:r>
              <a:rPr lang="cs-CZ" dirty="0"/>
              <a:t>Majetek má vždy hodnotu</a:t>
            </a:r>
            <a:endParaRPr lang="en-US" dirty="0"/>
          </a:p>
          <a:p>
            <a:pPr>
              <a:defRPr/>
            </a:pPr>
            <a:r>
              <a:rPr lang="cs-CZ" dirty="0"/>
              <a:t>Majetek je registrován</a:t>
            </a:r>
            <a:endParaRPr lang="en-US" dirty="0"/>
          </a:p>
          <a:p>
            <a:pPr lvl="1">
              <a:defRPr/>
            </a:pPr>
            <a:r>
              <a:rPr lang="cs-CZ" dirty="0"/>
              <a:t>Transfery jsou veřejné a registrované</a:t>
            </a:r>
            <a:endParaRPr lang="en-US" dirty="0"/>
          </a:p>
          <a:p>
            <a:pPr lvl="1">
              <a:defRPr/>
            </a:pPr>
            <a:r>
              <a:rPr lang="cs-CZ" dirty="0"/>
              <a:t>Poplatníci jsou lehce identifikovatelní</a:t>
            </a:r>
            <a:endParaRPr lang="en-US" dirty="0"/>
          </a:p>
          <a:p>
            <a:pPr>
              <a:defRPr/>
            </a:pPr>
            <a:r>
              <a:rPr lang="cs-CZ" dirty="0"/>
              <a:t>Je majetek registrován před nebo po zaplacení daně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cs-CZ" dirty="0"/>
              <a:t>Jednoduchá a levná správa daně</a:t>
            </a:r>
            <a:endParaRPr lang="en-US" dirty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lvl="1">
              <a:defRPr/>
            </a:pPr>
            <a:endParaRPr lang="en-US" dirty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96E274-BFCA-47DB-BDEA-0A5FF3D3BA6D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776"/>
    </mc:Choice>
    <mc:Fallback xmlns="">
      <p:transition spd="slow" advTm="10777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Nevýhody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Druhé zdanění majetku (DPH, DPPO, DPFO, DzNV)</a:t>
            </a:r>
            <a:endParaRPr lang="en-US" altLang="cs-CZ"/>
          </a:p>
          <a:p>
            <a:r>
              <a:rPr lang="cs-CZ" altLang="cs-CZ"/>
              <a:t>Nefér daň: rozhodnutí ÚS o tom, že se jedná o„politikum“</a:t>
            </a:r>
            <a:endParaRPr lang="en-US" altLang="cs-CZ"/>
          </a:p>
          <a:p>
            <a:r>
              <a:rPr lang="cs-CZ" altLang="cs-CZ"/>
              <a:t>Výhoda pro poplatníka??? – registrace a ochrana práv</a:t>
            </a:r>
            <a:endParaRPr lang="en-US" altLang="cs-CZ"/>
          </a:p>
          <a:p>
            <a:r>
              <a:rPr lang="cs-CZ" altLang="cs-CZ"/>
              <a:t>Nedochází ke zdanění jiného majetku než nemovitého</a:t>
            </a:r>
            <a:endParaRPr lang="en-US" altLang="cs-CZ"/>
          </a:p>
          <a:p>
            <a:r>
              <a:rPr lang="cs-CZ" altLang="cs-CZ"/>
              <a:t>Podhodnocení majetku</a:t>
            </a:r>
            <a:endParaRPr lang="en-US" altLang="cs-CZ"/>
          </a:p>
          <a:p>
            <a:r>
              <a:rPr lang="cs-CZ" altLang="cs-CZ"/>
              <a:t>Deformace trhu</a:t>
            </a:r>
            <a:endParaRPr lang="en-US" altLang="cs-CZ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28CAB3-002C-437E-BD36-1E9CCAC1A44A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527"/>
    </mc:Choice>
    <mc:Fallback xmlns="">
      <p:transition spd="slow" advTm="185527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Zdanění transferů movitého majetku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Dá se lehce vyhnout zdanění</a:t>
            </a:r>
            <a:endParaRPr lang="en-US" altLang="cs-CZ"/>
          </a:p>
          <a:p>
            <a:r>
              <a:rPr lang="cs-CZ" altLang="cs-CZ"/>
              <a:t>Co zdaňovat</a:t>
            </a:r>
            <a:r>
              <a:rPr lang="en-US" altLang="cs-CZ"/>
              <a:t>? </a:t>
            </a:r>
          </a:p>
          <a:p>
            <a:r>
              <a:rPr lang="cs-CZ" altLang="cs-CZ"/>
              <a:t>Jaká je hodnota</a:t>
            </a:r>
            <a:r>
              <a:rPr lang="en-US" altLang="cs-CZ"/>
              <a:t>?</a:t>
            </a:r>
          </a:p>
          <a:p>
            <a:endParaRPr lang="cs-CZ" altLang="cs-CZ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6072AE-F77D-43A0-83D7-5FB2A9D0F51D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986"/>
    </mc:Choice>
    <mc:Fallback xmlns="">
      <p:transition spd="slow" advTm="5098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Typy transferových daní v Evropě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08512"/>
          </a:xfrm>
        </p:spPr>
        <p:txBody>
          <a:bodyPr/>
          <a:lstStyle/>
          <a:p>
            <a:r>
              <a:rPr lang="en-US" altLang="cs-CZ"/>
              <a:t>Transfer tax: AUS, CRO, GER, FIN, GRE, HUN, NETH, POL, PORT, SLO</a:t>
            </a:r>
          </a:p>
          <a:p>
            <a:r>
              <a:rPr lang="en-US" altLang="cs-CZ"/>
              <a:t>Registration tax: BEL, FRA, ITA, </a:t>
            </a:r>
            <a:r>
              <a:rPr lang="cs-CZ" altLang="cs-CZ"/>
              <a:t>LUX</a:t>
            </a:r>
            <a:endParaRPr lang="en-US" altLang="cs-CZ"/>
          </a:p>
          <a:p>
            <a:r>
              <a:rPr lang="en-US" altLang="cs-CZ"/>
              <a:t>Acquisition tax: BUL, CZE</a:t>
            </a:r>
          </a:p>
          <a:p>
            <a:r>
              <a:rPr lang="en-US" altLang="cs-CZ"/>
              <a:t>Capital Tax: CYP (capital gains), </a:t>
            </a:r>
            <a:r>
              <a:rPr lang="cs-CZ" altLang="cs-CZ"/>
              <a:t>SPA</a:t>
            </a:r>
            <a:r>
              <a:rPr lang="en-US" altLang="cs-CZ"/>
              <a:t> (capital transfers)</a:t>
            </a:r>
          </a:p>
          <a:p>
            <a:r>
              <a:rPr lang="en-US" altLang="cs-CZ"/>
              <a:t>Stamp duty: GB (land tax), IRL, SWE</a:t>
            </a:r>
          </a:p>
          <a:p>
            <a:r>
              <a:rPr lang="en-US" altLang="cs-CZ"/>
              <a:t>Tax on sale: DEN</a:t>
            </a:r>
          </a:p>
          <a:p>
            <a:r>
              <a:rPr lang="en-US" altLang="cs-CZ"/>
              <a:t>Duty: LAT (for consolidation of ownership), MAL (property transfers)</a:t>
            </a:r>
          </a:p>
          <a:p>
            <a:r>
              <a:rPr lang="en-US" altLang="cs-CZ"/>
              <a:t>No </a:t>
            </a:r>
            <a:r>
              <a:rPr lang="cs-CZ" altLang="cs-CZ"/>
              <a:t>transfer </a:t>
            </a:r>
            <a:r>
              <a:rPr lang="en-US" altLang="cs-CZ"/>
              <a:t>tax</a:t>
            </a:r>
            <a:r>
              <a:rPr lang="cs-CZ" altLang="cs-CZ"/>
              <a:t>ation</a:t>
            </a:r>
            <a:r>
              <a:rPr lang="en-US" altLang="cs-CZ"/>
              <a:t>: EST, LIT, ROM, SVK</a:t>
            </a:r>
          </a:p>
          <a:p>
            <a:endParaRPr lang="cs-CZ" altLang="cs-CZ" sz="1200"/>
          </a:p>
          <a:p>
            <a:r>
              <a:rPr lang="cs-CZ" altLang="cs-CZ" sz="1200"/>
              <a:t>Source: Taxes in EU Database </a:t>
            </a:r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A26177-E992-4E03-82BD-52B3C7E94E72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703"/>
    </mc:Choice>
    <mc:Fallback xmlns="">
      <p:transition spd="slow" advTm="7170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Poplatníci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Kupující</a:t>
            </a:r>
            <a:r>
              <a:rPr lang="en-US" altLang="cs-CZ"/>
              <a:t>: BEL, BUL, CRO, FIN, FRA, GRE, IRL, LAT, LUX, MALT, NETH,</a:t>
            </a:r>
            <a:r>
              <a:rPr lang="cs-CZ" altLang="cs-CZ"/>
              <a:t> POL,</a:t>
            </a:r>
            <a:r>
              <a:rPr lang="en-US" altLang="cs-CZ"/>
              <a:t> PORT, SPA, SWE, GB</a:t>
            </a:r>
          </a:p>
          <a:p>
            <a:r>
              <a:rPr lang="cs-CZ" altLang="cs-CZ"/>
              <a:t>Prodávající</a:t>
            </a:r>
            <a:r>
              <a:rPr lang="en-US" altLang="cs-CZ"/>
              <a:t>: DEN, CYP, CZE, SLO</a:t>
            </a:r>
          </a:p>
          <a:p>
            <a:r>
              <a:rPr lang="cs-CZ" altLang="cs-CZ"/>
              <a:t>Oba</a:t>
            </a:r>
            <a:r>
              <a:rPr lang="en-US" altLang="cs-CZ"/>
              <a:t>: AUT, GER, ITA</a:t>
            </a:r>
          </a:p>
          <a:p>
            <a:r>
              <a:rPr lang="cs-CZ" altLang="cs-CZ"/>
              <a:t>Smlouva</a:t>
            </a:r>
            <a:r>
              <a:rPr lang="en-US" altLang="cs-CZ"/>
              <a:t>?: BUL, CZE, GER</a:t>
            </a:r>
          </a:p>
          <a:p>
            <a:r>
              <a:rPr lang="cs-CZ" altLang="cs-CZ"/>
              <a:t>Ručení</a:t>
            </a:r>
            <a:r>
              <a:rPr lang="en-US" altLang="cs-CZ"/>
              <a:t>?: BUL (in case of contract buyer), CZE (byuer)</a:t>
            </a:r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F476F6-494B-4716-9597-9F9EF8667331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002"/>
    </mc:Choice>
    <mc:Fallback xmlns="">
      <p:transition spd="slow" advTm="156002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Předmět zdanění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Transfer / </a:t>
            </a:r>
            <a:r>
              <a:rPr lang="cs-CZ" altLang="cs-CZ"/>
              <a:t>nabytí majetku</a:t>
            </a:r>
            <a:endParaRPr lang="en-US" altLang="cs-CZ"/>
          </a:p>
          <a:p>
            <a:r>
              <a:rPr lang="en-US" altLang="cs-CZ"/>
              <a:t>Transfer </a:t>
            </a:r>
            <a:r>
              <a:rPr lang="cs-CZ" altLang="cs-CZ"/>
              <a:t>majetkového titulu</a:t>
            </a:r>
            <a:endParaRPr lang="en-US" altLang="cs-CZ"/>
          </a:p>
          <a:p>
            <a:r>
              <a:rPr lang="cs-CZ" altLang="cs-CZ"/>
              <a:t>Prodej ve veřejné dražbě</a:t>
            </a:r>
            <a:endParaRPr lang="en-US" altLang="cs-CZ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6DA6966-D11E-4DBA-8FAD-5A57BFF0765C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73"/>
    </mc:Choice>
    <mc:Fallback xmlns="">
      <p:transition spd="slow" advTm="12273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7536E-BD75-456A-8D8F-CE72F8BA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Daň z nabytí nemovitých věcí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FD4FA-43F4-4086-AEF5-86BC1D2A4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Zrušena ve všech případech, kdy právní účinky vkladu do katastru nemovitostí vzniknou dne 26. 9. 2020 a později</a:t>
            </a:r>
          </a:p>
          <a:p>
            <a:r>
              <a:rPr lang="cs-CZ" dirty="0"/>
              <a:t>Retroaktivně i případy, u nichž lhůta pro podání daňového přiznání uplynula od 31. března 2020, tedy na ty případy vkladu práva do katastru nemovitostí, které proběhly v prosinci roku 2019 a později</a:t>
            </a:r>
          </a:p>
          <a:p>
            <a:r>
              <a:rPr lang="cs-CZ" dirty="0"/>
              <a:t>Přeplatek vracen na základě žádosti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28E02A-E6BD-463E-8067-F75917A9BD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480A20-6024-4D55-BB12-C6237C543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490EFB-2974-445D-99DC-09D5B034F83C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9825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792162"/>
          </a:xfrm>
        </p:spPr>
        <p:txBody>
          <a:bodyPr/>
          <a:lstStyle/>
          <a:p>
            <a:pPr eaLnBrk="1" hangingPunct="1"/>
            <a:r>
              <a:rPr lang="cs-CZ" altLang="cs-CZ" dirty="0"/>
              <a:t>Daň z nabytí nemovitých věcí – předmět daně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úplatné nabytí vlastnického práva k nemovité věci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nabytí vlastnického práva k nemovité věci na základě zajišťovacího převodu práva, nebo úplatného postoupení pohledávky zajištěné zajišťovacím převodem práva.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v případě zrušení a vypořádání spoluvlastnictví -úplatné nabytí vlastnického práva k podílu na nemovitých věcech v rozsahu, v jakém svou hodnotou odpovídá kladnému rozdílu mezi souhrnem hodnot všech podílů spoluvlastníka na těchto nemovitých věcech po vypořádání a před vypořádáním</a:t>
            </a:r>
          </a:p>
          <a:p>
            <a:pPr eaLnBrk="1" hangingPunct="1"/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583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583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F45A06-83FE-4762-AE40-0AFCE33B1B4C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28"/>
    </mc:Choice>
    <mc:Fallback xmlns="">
      <p:transition spd="slow" advTm="1582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358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64FBA16-6CF7-4029-B2DF-6989DDF610E3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935037"/>
          </a:xfrm>
        </p:spPr>
        <p:txBody>
          <a:bodyPr/>
          <a:lstStyle/>
          <a:p>
            <a:pPr eaLnBrk="1" hangingPunct="1"/>
            <a:r>
              <a:rPr lang="cs-CZ" altLang="cs-CZ"/>
              <a:t>Transferové daně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blízké daním majetkovým a důchodovým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daně z civilněprávních úkonů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daň dědická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daň darovací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daň z převodu nemovitostí / z nabytí nemovitých věcí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zákon č. 586/1992 Sb., o daních z příjmů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Zákonné opatření č. 340/2013 Sb., o dani z nabytí nemovitých věcí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777"/>
    </mc:Choice>
    <mc:Fallback xmlns="">
      <p:transition spd="slow" advTm="125777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Poplatníci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3548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Do 31.10.2016:</a:t>
            </a:r>
          </a:p>
          <a:p>
            <a:pPr lvl="1" eaLnBrk="1" hangingPunct="1"/>
            <a:r>
              <a:rPr lang="cs-CZ" altLang="cs-CZ" dirty="0">
                <a:solidFill>
                  <a:srgbClr val="FF0000"/>
                </a:solidFill>
              </a:rPr>
              <a:t>převodce vlastnického práva k nemovité věci, jde-li o nabytí vlastnického práva koupí nebo směnou a převodce a nabyvatel se v kupní nebo směnné smlouvě nedohodnou, že poplatníkem je nabyvatel</a:t>
            </a:r>
          </a:p>
          <a:p>
            <a:pPr lvl="1" eaLnBrk="1" hangingPunct="1"/>
            <a:r>
              <a:rPr lang="cs-CZ" altLang="cs-CZ" dirty="0">
                <a:solidFill>
                  <a:srgbClr val="FF0000"/>
                </a:solidFill>
              </a:rPr>
              <a:t>nabyvatel vlastnického práva k nemovité věci v ostatních případech</a:t>
            </a:r>
          </a:p>
          <a:p>
            <a:pPr lvl="1" eaLnBrk="1" hangingPunct="1"/>
            <a:r>
              <a:rPr lang="cs-CZ" altLang="cs-CZ" dirty="0">
                <a:solidFill>
                  <a:srgbClr val="FF0000"/>
                </a:solidFill>
              </a:rPr>
              <a:t>Je-li poplatníkem převodce vlastnického práva k nemovité věci, je nabyvatel tohoto práva ručitelem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Od 1.11. 2016:</a:t>
            </a:r>
          </a:p>
          <a:p>
            <a:pPr lvl="1" eaLnBrk="1" hangingPunct="1"/>
            <a:r>
              <a:rPr lang="cs-CZ" altLang="cs-CZ" dirty="0">
                <a:solidFill>
                  <a:srgbClr val="FF0000"/>
                </a:solidFill>
              </a:rPr>
              <a:t>Nabyvatel vlastnického práva k nemovité věci</a:t>
            </a:r>
          </a:p>
          <a:p>
            <a:pPr lvl="1" eaLnBrk="1" hangingPunct="1"/>
            <a:r>
              <a:rPr lang="cs-CZ" altLang="cs-CZ" dirty="0">
                <a:solidFill>
                  <a:srgbClr val="FF0000"/>
                </a:solidFill>
              </a:rPr>
              <a:t>Žádné ručení</a:t>
            </a:r>
          </a:p>
        </p:txBody>
      </p:sp>
      <p:sp>
        <p:nvSpPr>
          <p:cNvPr id="634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6349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EFE22B-BAA1-4AB2-8505-D595A7E981AE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532"/>
    </mc:Choice>
    <mc:Fallback xmlns="">
      <p:transition spd="slow" advTm="42532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daně</a:t>
            </a:r>
          </a:p>
        </p:txBody>
      </p:sp>
      <p:sp>
        <p:nvSpPr>
          <p:cNvPr id="645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Smluvní cena</a:t>
            </a:r>
            <a:r>
              <a:rPr lang="en-US" altLang="cs-CZ"/>
              <a:t>: AUS, BEL, DEN, GB, GER, IRL, LAT, MAL, SLO, SPA, SWE</a:t>
            </a:r>
          </a:p>
          <a:p>
            <a:r>
              <a:rPr lang="cs-CZ" altLang="cs-CZ"/>
              <a:t>Smluvní vs. tržní cena</a:t>
            </a:r>
            <a:r>
              <a:rPr lang="en-US" altLang="cs-CZ"/>
              <a:t>: FIN, FRA, GRE, NETH</a:t>
            </a:r>
          </a:p>
          <a:p>
            <a:r>
              <a:rPr lang="cs-CZ" altLang="cs-CZ"/>
              <a:t>Smluvní cena </a:t>
            </a:r>
            <a:r>
              <a:rPr lang="en-US" altLang="cs-CZ"/>
              <a:t>vs. </a:t>
            </a:r>
            <a:r>
              <a:rPr lang="cs-CZ" altLang="cs-CZ"/>
              <a:t>Zdanitelná hodnota</a:t>
            </a:r>
            <a:r>
              <a:rPr lang="en-US" altLang="cs-CZ"/>
              <a:t>: PORT</a:t>
            </a:r>
          </a:p>
          <a:p>
            <a:r>
              <a:rPr lang="cs-CZ" altLang="cs-CZ"/>
              <a:t>Oceňovací hodnota</a:t>
            </a:r>
            <a:r>
              <a:rPr lang="en-US" altLang="cs-CZ"/>
              <a:t>: BUL</a:t>
            </a:r>
          </a:p>
          <a:p>
            <a:r>
              <a:rPr lang="cs-CZ" altLang="cs-CZ"/>
              <a:t>Tržní cena</a:t>
            </a:r>
            <a:r>
              <a:rPr lang="en-US" altLang="cs-CZ"/>
              <a:t>: CRO, ITA, LUX, POL</a:t>
            </a:r>
          </a:p>
          <a:p>
            <a:r>
              <a:rPr lang="cs-CZ" altLang="cs-CZ"/>
              <a:t>Přecenění katastrálního příjmu:</a:t>
            </a:r>
            <a:r>
              <a:rPr lang="en-US" altLang="cs-CZ"/>
              <a:t> ITA </a:t>
            </a:r>
            <a:r>
              <a:rPr lang="cs-CZ" altLang="cs-CZ"/>
              <a:t>pro domy pořízení fyzickými osobami</a:t>
            </a:r>
            <a:endParaRPr lang="en-US" altLang="cs-CZ"/>
          </a:p>
          <a:p>
            <a:r>
              <a:rPr lang="cs-CZ" altLang="cs-CZ"/>
              <a:t>Čistý zisk</a:t>
            </a:r>
            <a:r>
              <a:rPr lang="en-US" altLang="cs-CZ"/>
              <a:t>: CYP</a:t>
            </a:r>
          </a:p>
          <a:p>
            <a:r>
              <a:rPr lang="cs-CZ" altLang="cs-CZ"/>
              <a:t>Náklady často snižují základ daně</a:t>
            </a:r>
            <a:endParaRPr lang="en-US" altLang="cs-CZ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953E59F-B37E-466E-844E-A9705662A300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36"/>
    </mc:Choice>
    <mc:Fallback xmlns="">
      <p:transition spd="slow" advTm="62636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 daně</a:t>
            </a:r>
          </a:p>
        </p:txBody>
      </p:sp>
      <p:sp>
        <p:nvSpPr>
          <p:cNvPr id="655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dirty="0">
                <a:solidFill>
                  <a:srgbClr val="FF0000"/>
                </a:solidFill>
              </a:rPr>
              <a:t>nabývací hodnota snížená o uznatelný výdaj (znalecký posudek)</a:t>
            </a:r>
          </a:p>
          <a:p>
            <a:pPr eaLnBrk="1" hangingPunct="1"/>
            <a:r>
              <a:rPr lang="cs-CZ" altLang="cs-CZ" sz="1600" dirty="0">
                <a:solidFill>
                  <a:srgbClr val="FF0000"/>
                </a:solidFill>
              </a:rPr>
              <a:t>nabývací hodnotou je</a:t>
            </a:r>
          </a:p>
          <a:p>
            <a:pPr lvl="1" eaLnBrk="1" hangingPunct="1"/>
            <a:r>
              <a:rPr lang="cs-CZ" altLang="cs-CZ" sz="1600" dirty="0">
                <a:solidFill>
                  <a:srgbClr val="FF0000"/>
                </a:solidFill>
              </a:rPr>
              <a:t>sjednaná cena</a:t>
            </a:r>
          </a:p>
          <a:p>
            <a:pPr lvl="1" eaLnBrk="1" hangingPunct="1"/>
            <a:r>
              <a:rPr lang="cs-CZ" altLang="cs-CZ" sz="1600" dirty="0">
                <a:solidFill>
                  <a:srgbClr val="FF0000"/>
                </a:solidFill>
              </a:rPr>
              <a:t>srovnávací daňová hodnota (75 % směrné hodnoty, nebo zjištěné ceny – určí si poplatník)</a:t>
            </a:r>
          </a:p>
          <a:p>
            <a:pPr lvl="2" eaLnBrk="1" hangingPunct="1"/>
            <a:r>
              <a:rPr lang="cs-CZ" altLang="cs-CZ" sz="1600" dirty="0">
                <a:solidFill>
                  <a:srgbClr val="FF0000"/>
                </a:solidFill>
              </a:rPr>
              <a:t>podle toho, která je vyšší</a:t>
            </a:r>
          </a:p>
          <a:p>
            <a:pPr lvl="1" eaLnBrk="1" hangingPunct="1"/>
            <a:r>
              <a:rPr lang="cs-CZ" altLang="cs-CZ" sz="1600" dirty="0">
                <a:solidFill>
                  <a:srgbClr val="FF0000"/>
                </a:solidFill>
              </a:rPr>
              <a:t>zjištěná cena (leasing, zajišťovací převod)</a:t>
            </a:r>
          </a:p>
          <a:p>
            <a:pPr lvl="1" eaLnBrk="1" hangingPunct="1"/>
            <a:r>
              <a:rPr lang="cs-CZ" altLang="cs-CZ" sz="1600" dirty="0">
                <a:solidFill>
                  <a:srgbClr val="FF0000"/>
                </a:solidFill>
              </a:rPr>
              <a:t>zvláštní cena (dražba, insolvence, vklady do společností)</a:t>
            </a:r>
          </a:p>
          <a:p>
            <a:pPr lvl="1" eaLnBrk="1" hangingPunct="1"/>
            <a:endParaRPr lang="cs-CZ" altLang="cs-CZ" sz="16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1600" dirty="0">
                <a:solidFill>
                  <a:srgbClr val="FF0000"/>
                </a:solidFill>
              </a:rPr>
              <a:t>Směrná hodnota – obvyklá cena, způsob stanoví vyhláškou MF</a:t>
            </a:r>
          </a:p>
          <a:p>
            <a:pPr eaLnBrk="1" hangingPunct="1"/>
            <a:r>
              <a:rPr lang="cs-CZ" altLang="cs-CZ" sz="1600" dirty="0">
                <a:solidFill>
                  <a:srgbClr val="FF0000"/>
                </a:solidFill>
              </a:rPr>
              <a:t>Zjištěná cena – podle oceňovacích předpisů</a:t>
            </a:r>
          </a:p>
          <a:p>
            <a:pPr eaLnBrk="1" hangingPunct="1"/>
            <a:endParaRPr lang="cs-CZ" altLang="cs-CZ" sz="16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1600" dirty="0">
                <a:solidFill>
                  <a:srgbClr val="FF0000"/>
                </a:solidFill>
              </a:rPr>
              <a:t>Nabývací hodnota se stanoví ke dni, kdy nastala skutečnost, která je předmětem daně z nabytí nemovitých věcí.</a:t>
            </a:r>
          </a:p>
          <a:p>
            <a:r>
              <a:rPr lang="cs-CZ" altLang="cs-CZ" sz="1600" dirty="0">
                <a:solidFill>
                  <a:srgbClr val="FF0000"/>
                </a:solidFill>
              </a:rPr>
              <a:t>Nutná totožnost subjektu (poplatníka – objednatele posudku)</a:t>
            </a:r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/>
          </a:p>
        </p:txBody>
      </p:sp>
      <p:sp>
        <p:nvSpPr>
          <p:cNvPr id="655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6554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E73A7A-5D3C-4C91-A191-939C61C64CAA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338"/>
    </mc:Choice>
    <mc:Fallback xmlns="">
      <p:transition spd="slow" advTm="97338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Sazba daně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4 %</a:t>
            </a:r>
          </a:p>
        </p:txBody>
      </p:sp>
      <p:sp>
        <p:nvSpPr>
          <p:cNvPr id="665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665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7CF522-37EC-48B8-9BB3-A7718BE02243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>
          <a:xfrm>
            <a:off x="900113" y="1125538"/>
            <a:ext cx="7772400" cy="501650"/>
          </a:xfrm>
        </p:spPr>
        <p:txBody>
          <a:bodyPr/>
          <a:lstStyle/>
          <a:p>
            <a:pPr eaLnBrk="1" hangingPunct="1"/>
            <a:r>
              <a:rPr lang="cs-CZ" altLang="cs-CZ"/>
              <a:t>Správa daně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daňové přiznání se podává do 3 měsíců od vkladu do KN nebo do konce 3. měsíce po měsíci, v němž smlouva nabyla účinnosti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součástí DP je ověřená kopie smlouvy + znalecký posudek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místně příslušným k dani z nabytí nemovitých věcí je správce daně, v jehož obvodu územní působnosti se nachází nemovitost.</a:t>
            </a:r>
          </a:p>
        </p:txBody>
      </p:sp>
      <p:sp>
        <p:nvSpPr>
          <p:cNvPr id="675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6758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8C0E55-F535-4D9A-82A0-CB7FD2BB01F5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33"/>
    </mc:Choice>
    <mc:Fallback xmlns="">
      <p:transition spd="slow" advTm="27333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Placení daně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ve lhůtě pro podání DP (3+ měsíce) formou zálohy; ve výši 4 % sjednané ceny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Je-li daň z nabytí nemovitých věcí vyšší než záloha, je rozdíl mezi daní a zálohou splatný ve lhůtě 30 dnů od doručení platebního výměru (ne rozdíl do 200 Kč)</a:t>
            </a:r>
          </a:p>
          <a:p>
            <a:endParaRPr lang="cs-CZ" altLang="cs-CZ" dirty="0"/>
          </a:p>
        </p:txBody>
      </p:sp>
      <p:sp>
        <p:nvSpPr>
          <p:cNvPr id="686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6861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81FF51-1D72-46C0-A649-4770BF70810E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470"/>
    </mc:Choice>
    <mc:Fallback xmlns="">
      <p:transition spd="slow" advTm="5247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Dědická daň</a:t>
            </a: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 dědická zrušena od 1.1.2014</a:t>
            </a:r>
          </a:p>
          <a:p>
            <a:pPr eaLnBrk="1" hangingPunct="1"/>
            <a:r>
              <a:rPr lang="cs-CZ" altLang="cs-CZ"/>
              <a:t>Příjem získaný dědictvím přesunut do ZDP</a:t>
            </a:r>
          </a:p>
          <a:p>
            <a:pPr eaLnBrk="1" hangingPunct="1"/>
            <a:r>
              <a:rPr lang="cs-CZ" altLang="cs-CZ"/>
              <a:t>Osvobození dědictví od daně z příjmů (§ 4a, § 19b)</a:t>
            </a:r>
          </a:p>
          <a:p>
            <a:pPr eaLnBrk="1" hangingPunct="1"/>
            <a:endParaRPr lang="cs-CZ" altLang="cs-CZ"/>
          </a:p>
          <a:p>
            <a:r>
              <a:rPr lang="cs-CZ" altLang="cs-CZ"/>
              <a:t>Rozhodující je datum úmrtí zůstavitele</a:t>
            </a:r>
          </a:p>
          <a:p>
            <a:pPr lvl="1"/>
            <a:r>
              <a:rPr lang="cs-CZ" altLang="cs-CZ"/>
              <a:t>Do 31. 12. 1992 – notářské poplatky</a:t>
            </a:r>
          </a:p>
          <a:p>
            <a:pPr lvl="1"/>
            <a:r>
              <a:rPr lang="cs-CZ" altLang="cs-CZ"/>
              <a:t>1. 1. 1993 – 31. 12. 2013 – daň dědická</a:t>
            </a:r>
          </a:p>
          <a:p>
            <a:pPr lvl="1"/>
            <a:r>
              <a:rPr lang="cs-CZ" altLang="cs-CZ"/>
              <a:t>Od 1. 1. 2014 předmět daně z příjmů</a:t>
            </a:r>
          </a:p>
          <a:p>
            <a:pPr eaLnBrk="1" hangingPunct="1"/>
            <a:endParaRPr lang="cs-CZ" altLang="cs-CZ"/>
          </a:p>
        </p:txBody>
      </p:sp>
      <p:sp>
        <p:nvSpPr>
          <p:cNvPr id="696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6963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2FB550-8E23-4A20-B70A-1813D36C18CA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228"/>
    </mc:Choice>
    <mc:Fallback xmlns="">
      <p:transition spd="slow" advTm="37228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 darovací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Darovací daň k 1.1.2014 zrušena a příjem přesunut do daní z příjmů</a:t>
            </a:r>
          </a:p>
          <a:p>
            <a:pPr eaLnBrk="1" hangingPunct="1"/>
            <a:r>
              <a:rPr lang="cs-CZ" altLang="cs-CZ"/>
              <a:t>§ 10 odst. 3 písm. d) ZDP: jsou osvobozeny bezúplatné příjmy</a:t>
            </a:r>
          </a:p>
          <a:p>
            <a:pPr lvl="1" eaLnBrk="1" hangingPunct="1"/>
            <a:r>
              <a:rPr lang="cs-CZ" altLang="cs-CZ"/>
              <a:t>od příbuzného v linii přímé a v linii vedlejší, pokud jde o sourozence, strýce, tetu, synovce nebo neteř, manžela, manžela dítěte, dítěte manžela, rodiče manžela nebo manžela rodičů,</a:t>
            </a:r>
          </a:p>
          <a:p>
            <a:pPr lvl="1" eaLnBrk="1" hangingPunct="1"/>
            <a:r>
              <a:rPr lang="cs-CZ" altLang="cs-CZ"/>
              <a:t>od osoby, se kterou poplatník žil nejméně po dobu jednoho roku před získáním bezúplatného příjmu ve společně hospodařící domácnosti a z tohoto důvodu pečoval o domácnost nebo byl na tuto osobu odkázán výživou</a:t>
            </a:r>
          </a:p>
        </p:txBody>
      </p:sp>
      <p:sp>
        <p:nvSpPr>
          <p:cNvPr id="706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7066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2AA39E-18A1-4941-A7DA-7015CEDB87CB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99"/>
    </mc:Choice>
    <mc:Fallback xmlns="">
      <p:transition spd="slow" advTm="19799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16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obmyšleného z jeho majetku, který do svěřenského fondu vyčlenil nebo kterým zvýšil majetek tohoto fondu, nebo z majetku, který byl do svěřenského fondu vyčleněn nebo který zvýšil majetek tohoto fondu osobou uvedenou na předchozím slidu,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nabyté příležitostně, pokud jejich úhrn od téhož poplatníka ve zdaňovacím období nepřevyšuje částku 15000 Kč.</a:t>
            </a:r>
          </a:p>
          <a:p>
            <a:endParaRPr lang="cs-CZ" altLang="cs-CZ"/>
          </a:p>
        </p:txBody>
      </p:sp>
      <p:sp>
        <p:nvSpPr>
          <p:cNvPr id="716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7168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DA3C9F-365E-417F-9B07-41E82C70A8FA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1"/>
    </mc:Choice>
    <mc:Fallback xmlns="">
      <p:transition spd="slow" advTm="6881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Oznámení osvobozených příjmů FO</a:t>
            </a:r>
          </a:p>
        </p:txBody>
      </p:sp>
      <p:sp>
        <p:nvSpPr>
          <p:cNvPr id="727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Povinnost poplatníka oznámit správci daně příjem osvobozený od daně, který je vyšší než 5.000.000 Kč, do konce lhůty pro podání daňového přiznání za zdaňovací období, ve kterém příjem obdržel.</a:t>
            </a:r>
          </a:p>
          <a:p>
            <a:r>
              <a:rPr lang="cs-CZ" altLang="cs-CZ"/>
              <a:t>V oznámení poplatník uvede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cs-CZ" altLang="cs-CZ"/>
              <a:t>a) výši příjmu,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cs-CZ" altLang="cs-CZ"/>
              <a:t>b) popis okolností nabytí příjmu,</a:t>
            </a:r>
          </a:p>
          <a:p>
            <a:pPr marL="400050" lvl="1" indent="0">
              <a:buFont typeface="Wingdings" panose="05000000000000000000" pitchFamily="2" charset="2"/>
              <a:buNone/>
            </a:pPr>
            <a:r>
              <a:rPr lang="cs-CZ" altLang="cs-CZ"/>
              <a:t>c) datum, kdy příjem vznikl.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77"/>
    </mc:Choice>
    <mc:Fallback xmlns="">
      <p:transition spd="slow" advTm="7487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3789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ED6D336-4568-400A-B248-B7719CF66365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Transferové daně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Charakteristika: daně přímé, nahodilé, nepravidelné a z hlediska daňového výnosu nestabilní.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Dochází ke zdanění převodů a přechodů vlastnických práv k majetku.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40"/>
    </mc:Choice>
    <mc:Fallback xmlns="">
      <p:transition spd="slow" advTm="4524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Oznámení osvobozených příjmů FO</a:t>
            </a: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Povinnost se nevztahuje na příjem, o němž může údaje správce daně zjistit z rejstříků či evidencí, do kterých má přístup a které zveřejní na úřední desce a způsobem umožňujícím dálkový přístup – typicky KN.</a:t>
            </a:r>
          </a:p>
          <a:p>
            <a:r>
              <a:rPr lang="cs-CZ" altLang="cs-CZ"/>
              <a:t>Přetrvává problém s výkladem zákonných ustanovení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83"/>
    </mc:Choice>
    <mc:Fallback xmlns="">
      <p:transition spd="slow" advTm="23183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Sankce za neoznámení osvobozeného příjmu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Pokuta </a:t>
            </a:r>
            <a:r>
              <a:rPr lang="cs-CZ" altLang="cs-CZ"/>
              <a:t>ve výši</a:t>
            </a:r>
          </a:p>
          <a:p>
            <a:pPr lvl="1"/>
            <a:r>
              <a:rPr lang="cs-CZ" altLang="cs-CZ"/>
              <a:t>0,1 % z částky neoznámeného příjmu, pokud tuto povinnost splní, aniž by k tomu byl vyzván,</a:t>
            </a:r>
          </a:p>
          <a:p>
            <a:pPr lvl="1"/>
            <a:r>
              <a:rPr lang="cs-CZ" altLang="cs-CZ"/>
              <a:t>10 % z částky neoznámeného příjmu, pokud poplatník tuto povinnost splní v náhradní lhůtě poté, co byl k tomu vyzván, nebo</a:t>
            </a:r>
          </a:p>
          <a:p>
            <a:pPr lvl="1"/>
            <a:r>
              <a:rPr lang="cs-CZ" altLang="cs-CZ"/>
              <a:t>15 % z částky neoznámeného příjmu, pokud poplatník nesplní tuto povinnost ani v náhradní lhůtě.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957"/>
    </mc:Choice>
    <mc:Fallback xmlns="">
      <p:transition spd="slow" advTm="39957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680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3FF2E2-15F0-4BE5-B808-16F25BBB831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Děkuji za pozornost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36"/>
    </mc:Choice>
    <mc:Fallback xmlns="">
      <p:transition spd="slow" advTm="7353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399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D0468F-25A8-4A3A-97A5-FF2BEC45F249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Civilněprávní úkon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Zdanění převodu (přechodu) majetku je podmíněno:</a:t>
            </a:r>
          </a:p>
          <a:p>
            <a:pPr lvl="1" eaLnBrk="1" hangingPunct="1"/>
            <a:r>
              <a:rPr lang="cs-CZ" altLang="cs-CZ"/>
              <a:t>1. civilněprávním úkonem</a:t>
            </a:r>
          </a:p>
          <a:p>
            <a:pPr lvl="1" eaLnBrk="1" hangingPunct="1"/>
            <a:r>
              <a:rPr lang="cs-CZ" altLang="cs-CZ"/>
              <a:t>2. správním úkonem</a:t>
            </a:r>
          </a:p>
          <a:p>
            <a:pPr lvl="1" eaLnBrk="1" hangingPunct="1"/>
            <a:r>
              <a:rPr lang="cs-CZ" altLang="cs-CZ"/>
              <a:t>3. finančněsprávním úkonem</a:t>
            </a:r>
          </a:p>
          <a:p>
            <a:pPr eaLnBrk="1" hangingPunct="1"/>
            <a:r>
              <a:rPr lang="cs-CZ" altLang="cs-CZ"/>
              <a:t>V případě splnění všech výše uvedených podmínek je aplikována příslušná daň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03"/>
    </mc:Choice>
    <mc:Fallback xmlns="">
      <p:transition spd="slow" advTm="2170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409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2DB5A4-4706-4F9E-B708-BE6F43E750F0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Civilněprávní úkon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Daň z nabytí nemovitých věcí</a:t>
            </a:r>
          </a:p>
          <a:p>
            <a:pPr lvl="1" eaLnBrk="1" hangingPunct="1"/>
            <a:r>
              <a:rPr lang="cs-CZ" altLang="cs-CZ"/>
              <a:t>prodej, směna, vyvlastnění…</a:t>
            </a:r>
          </a:p>
          <a:p>
            <a:pPr eaLnBrk="1" hangingPunct="1"/>
            <a:r>
              <a:rPr lang="cs-CZ" altLang="cs-CZ"/>
              <a:t>Daň dědická</a:t>
            </a:r>
          </a:p>
          <a:p>
            <a:pPr lvl="1" eaLnBrk="1" hangingPunct="1"/>
            <a:r>
              <a:rPr lang="cs-CZ" altLang="cs-CZ"/>
              <a:t>přijetí (neodmítnutí) dědictví</a:t>
            </a:r>
          </a:p>
          <a:p>
            <a:pPr eaLnBrk="1" hangingPunct="1"/>
            <a:r>
              <a:rPr lang="cs-CZ" altLang="cs-CZ"/>
              <a:t>Daň darovací</a:t>
            </a:r>
          </a:p>
          <a:p>
            <a:pPr lvl="1" eaLnBrk="1" hangingPunct="1"/>
            <a:r>
              <a:rPr lang="cs-CZ" altLang="cs-CZ"/>
              <a:t>darování, 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208"/>
    </mc:Choice>
    <mc:Fallback xmlns="">
      <p:transition spd="slow" advTm="3620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4198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C39E35-3A64-4707-ADE9-0C8E87767D19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Poplatky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V souvislosti s převody (přechody) vlastnictví majetku se uplatňují v ČR i vybrané poplatky</a:t>
            </a:r>
          </a:p>
          <a:p>
            <a:pPr lvl="1" eaLnBrk="1" hangingPunct="1"/>
            <a:r>
              <a:rPr lang="cs-CZ" altLang="cs-CZ" sz="2000"/>
              <a:t>poplatek za vklad do katastru nemovitostí</a:t>
            </a:r>
          </a:p>
          <a:p>
            <a:pPr lvl="1" eaLnBrk="1" hangingPunct="1"/>
            <a:r>
              <a:rPr lang="cs-CZ" altLang="cs-CZ" sz="2000"/>
              <a:t>poplatek na podporu sběru, zpracování, využití a odstranění vybraných autovraků (dle zákona č. 185/2001 Sb., o odpadech)</a:t>
            </a:r>
          </a:p>
          <a:p>
            <a:pPr lvl="1"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Teorie se přiklání k tomu, že se nejedná o zpoplatnění civilněprávního úkonu, ale jde o poplatky za správní řízení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624"/>
    </mc:Choice>
    <mc:Fallback xmlns="">
      <p:transition spd="slow" advTm="4962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430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991DC8-6E47-4707-9C3A-DB5F1BEDD4F3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Vliv na rozpočet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 ČR příjem státního rozpočtu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v Evropě většinou také</a:t>
            </a:r>
          </a:p>
          <a:p>
            <a:pPr eaLnBrk="1" hangingPunct="1"/>
            <a:r>
              <a:rPr lang="cs-CZ" altLang="cs-CZ"/>
              <a:t>výjimky např.</a:t>
            </a:r>
          </a:p>
          <a:p>
            <a:pPr lvl="1" eaLnBrk="1" hangingPunct="1"/>
            <a:r>
              <a:rPr lang="cs-CZ" altLang="cs-CZ"/>
              <a:t>Portugalsko – celý výnos je příjmem obecních rozp.</a:t>
            </a:r>
          </a:p>
          <a:p>
            <a:pPr lvl="1" eaLnBrk="1" hangingPunct="1"/>
            <a:r>
              <a:rPr lang="cs-CZ" altLang="cs-CZ"/>
              <a:t>Francie, Švýcarsko, Rakousko – dělení ve stanoveném poměru mezi státní a místní rozpočty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55"/>
    </mc:Choice>
    <mc:Fallback xmlns="">
      <p:transition spd="slow" advTm="2035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914400" y="6457950"/>
            <a:ext cx="6837363" cy="263525"/>
          </a:xfrm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45059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AF2AD3-304A-4C83-82E6-1F98E2134AE7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Vztah k rozpočtu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700213"/>
            <a:ext cx="7772400" cy="2105025"/>
          </a:xfrm>
        </p:spPr>
        <p:txBody>
          <a:bodyPr/>
          <a:lstStyle/>
          <a:p>
            <a:pPr eaLnBrk="1" hangingPunct="1"/>
            <a:r>
              <a:rPr lang="cs-CZ" altLang="cs-CZ" sz="2000"/>
              <a:t>Jedná se o doplňkový příjem státního rozpočtu</a:t>
            </a:r>
          </a:p>
          <a:p>
            <a:pPr eaLnBrk="1" hangingPunct="1"/>
            <a:r>
              <a:rPr lang="cs-CZ" altLang="cs-CZ" sz="2000"/>
              <a:t>Nízký výnos vzhledem k nákladům na správu daní</a:t>
            </a:r>
          </a:p>
          <a:p>
            <a:pPr eaLnBrk="1" hangingPunct="1"/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3"/>
    </mc:Choice>
    <mc:Fallback xmlns="">
      <p:transition spd="slow" advTm="2000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>
                <a:solidFill>
                  <a:srgbClr val="777777"/>
                </a:solidFill>
                <a:latin typeface="Trebuchet MS" panose="020B0603020202020204" pitchFamily="34" charset="0"/>
              </a:rPr>
              <a:t>Zápatí prezentace</a:t>
            </a:r>
          </a:p>
        </p:txBody>
      </p:sp>
      <p:sp>
        <p:nvSpPr>
          <p:cNvPr id="4710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918E41E-0F70-432F-8213-0E33422AD524}" type="slidenum">
              <a:rPr lang="cs-CZ" altLang="cs-CZ" sz="12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>
              <a:solidFill>
                <a:srgbClr val="000000"/>
              </a:solidFill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Pohyb majetku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Transferové daně zdaňují majetek „v pohybu“</a:t>
            </a:r>
          </a:p>
          <a:p>
            <a:pPr eaLnBrk="1" hangingPunct="1"/>
            <a:r>
              <a:rPr lang="cs-CZ" altLang="cs-CZ"/>
              <a:t>Dochází ke změně vlastníka</a:t>
            </a:r>
          </a:p>
          <a:p>
            <a:pPr eaLnBrk="1" hangingPunct="1"/>
            <a:r>
              <a:rPr lang="cs-CZ" altLang="cs-CZ"/>
              <a:t>Postižen je převod, resp. přechod na nového vlastníka</a:t>
            </a:r>
          </a:p>
          <a:p>
            <a:pPr eaLnBrk="1" hangingPunct="1"/>
            <a:r>
              <a:rPr lang="cs-CZ" altLang="cs-CZ"/>
              <a:t>Nejčastěji prodej, darování, dědění</a:t>
            </a:r>
          </a:p>
          <a:p>
            <a:pPr eaLnBrk="1" hangingPunct="1"/>
            <a:r>
              <a:rPr lang="cs-CZ" altLang="cs-CZ"/>
              <a:t>Ostatní případy: vyvlastnění, směna…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42"/>
    </mc:Choice>
    <mc:Fallback xmlns="">
      <p:transition spd="slow" advTm="16042"/>
    </mc:Fallback>
  </mc:AlternateContent>
</p:sld>
</file>

<file path=ppt/theme/theme1.xml><?xml version="1.0" encoding="utf-8"?>
<a:theme xmlns:a="http://schemas.openxmlformats.org/drawingml/2006/main" name="35591">
  <a:themeElements>
    <a:clrScheme name="35591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9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91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91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91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91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91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91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14" ma:contentTypeDescription="Vytvoří nový dokument" ma:contentTypeScope="" ma:versionID="e407ce75989f0b67106091c25c1086bb">
  <xsd:schema xmlns:xsd="http://www.w3.org/2001/XMLSchema" xmlns:xs="http://www.w3.org/2001/XMLSchema" xmlns:p="http://schemas.microsoft.com/office/2006/metadata/properties" xmlns:ns3="27c1b692-2977-4ea6-b000-57ed6bef5cd5" xmlns:ns4="3425f3a8-868c-4490-8382-87865621be67" targetNamespace="http://schemas.microsoft.com/office/2006/metadata/properties" ma:root="true" ma:fieldsID="85593cd4ee14b52b87ecde40a7d0a2be" ns3:_="" ns4:_="">
    <xsd:import namespace="27c1b692-2977-4ea6-b000-57ed6bef5cd5"/>
    <xsd:import namespace="3425f3a8-868c-4490-8382-87865621be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5f3a8-868c-4490-8382-87865621b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AFD6AC-057B-4EC1-B793-3D02E8FCD847}">
  <ds:schemaRefs>
    <ds:schemaRef ds:uri="http://schemas.microsoft.com/office/2006/metadata/properties"/>
    <ds:schemaRef ds:uri="3425f3a8-868c-4490-8382-87865621be67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7c1b692-2977-4ea6-b000-57ed6bef5cd5"/>
  </ds:schemaRefs>
</ds:datastoreItem>
</file>

<file path=customXml/itemProps2.xml><?xml version="1.0" encoding="utf-8"?>
<ds:datastoreItem xmlns:ds="http://schemas.openxmlformats.org/officeDocument/2006/customXml" ds:itemID="{6E4C73C8-9E9B-42B8-A6CD-D03480E913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1C131D-E90B-44AA-AC42-AD83E0764E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3425f3a8-868c-4490-8382-87865621b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35591</Template>
  <TotalTime>16</TotalTime>
  <Words>1657</Words>
  <Application>Microsoft Office PowerPoint</Application>
  <PresentationFormat>Předvádění na obrazovce (4:3)</PresentationFormat>
  <Paragraphs>244</Paragraphs>
  <Slides>32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Trebuchet MS</vt:lpstr>
      <vt:lpstr>Wingdings</vt:lpstr>
      <vt:lpstr>35591</vt:lpstr>
      <vt:lpstr>BÉŽOVÁ TITL</vt:lpstr>
      <vt:lpstr>Zdanění transferů vlastnictví majetku  Michal Radvan</vt:lpstr>
      <vt:lpstr>Transferové daně</vt:lpstr>
      <vt:lpstr>Transferové daně</vt:lpstr>
      <vt:lpstr>Civilněprávní úkon</vt:lpstr>
      <vt:lpstr>Civilněprávní úkon</vt:lpstr>
      <vt:lpstr>Poplatky</vt:lpstr>
      <vt:lpstr>Vliv na rozpočet</vt:lpstr>
      <vt:lpstr>Vztah k rozpočtu</vt:lpstr>
      <vt:lpstr>Pohyb majetku</vt:lpstr>
      <vt:lpstr>Rozlišení mezi daněmi</vt:lpstr>
      <vt:lpstr>Úprava transferových daní v Evropě </vt:lpstr>
      <vt:lpstr>Výhody</vt:lpstr>
      <vt:lpstr>Nevýhody</vt:lpstr>
      <vt:lpstr>Zdanění transferů movitého majetku</vt:lpstr>
      <vt:lpstr>Typy transferových daní v Evropě</vt:lpstr>
      <vt:lpstr>Poplatníci</vt:lpstr>
      <vt:lpstr>Předmět zdanění</vt:lpstr>
      <vt:lpstr>Daň z nabytí nemovitých věcí</vt:lpstr>
      <vt:lpstr>Daň z nabytí nemovitých věcí – předmět daně</vt:lpstr>
      <vt:lpstr>Poplatníci</vt:lpstr>
      <vt:lpstr>Základ daně</vt:lpstr>
      <vt:lpstr>Základ daně</vt:lpstr>
      <vt:lpstr>Sazba daně</vt:lpstr>
      <vt:lpstr>Správa daně</vt:lpstr>
      <vt:lpstr>Placení daně</vt:lpstr>
      <vt:lpstr>Dědická daň</vt:lpstr>
      <vt:lpstr>Daň darovací</vt:lpstr>
      <vt:lpstr>Prezentace aplikace PowerPoint</vt:lpstr>
      <vt:lpstr>Oznámení osvobozených příjmů FO</vt:lpstr>
      <vt:lpstr>Oznámení osvobozených příjmů FO</vt:lpstr>
      <vt:lpstr>Sankce za neoznámení osvobozeného příjmu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Tax System   Michal Radvan</dc:title>
  <dc:creator>12547</dc:creator>
  <cp:lastModifiedBy>Michal Radvan</cp:lastModifiedBy>
  <cp:revision>26</cp:revision>
  <dcterms:created xsi:type="dcterms:W3CDTF">2009-02-25T09:52:14Z</dcterms:created>
  <dcterms:modified xsi:type="dcterms:W3CDTF">2021-11-22T07:57:57Z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