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6"/>
  </p:notesMasterIdLst>
  <p:handoutMasterIdLst>
    <p:handoutMasterId r:id="rId67"/>
  </p:handoutMasterIdLst>
  <p:sldIdLst>
    <p:sldId id="256" r:id="rId2"/>
    <p:sldId id="387" r:id="rId3"/>
    <p:sldId id="502" r:id="rId4"/>
    <p:sldId id="388" r:id="rId5"/>
    <p:sldId id="389" r:id="rId6"/>
    <p:sldId id="390" r:id="rId7"/>
    <p:sldId id="391" r:id="rId8"/>
    <p:sldId id="392" r:id="rId9"/>
    <p:sldId id="473" r:id="rId10"/>
    <p:sldId id="395" r:id="rId11"/>
    <p:sldId id="396" r:id="rId12"/>
    <p:sldId id="455" r:id="rId13"/>
    <p:sldId id="456" r:id="rId14"/>
    <p:sldId id="457" r:id="rId15"/>
    <p:sldId id="458" r:id="rId16"/>
    <p:sldId id="459" r:id="rId17"/>
    <p:sldId id="460" r:id="rId18"/>
    <p:sldId id="461" r:id="rId19"/>
    <p:sldId id="462" r:id="rId20"/>
    <p:sldId id="464" r:id="rId21"/>
    <p:sldId id="465" r:id="rId22"/>
    <p:sldId id="466" r:id="rId23"/>
    <p:sldId id="467" r:id="rId24"/>
    <p:sldId id="468" r:id="rId25"/>
    <p:sldId id="469" r:id="rId26"/>
    <p:sldId id="470" r:id="rId27"/>
    <p:sldId id="471" r:id="rId28"/>
    <p:sldId id="501" r:id="rId29"/>
    <p:sldId id="497" r:id="rId30"/>
    <p:sldId id="498" r:id="rId31"/>
    <p:sldId id="445" r:id="rId32"/>
    <p:sldId id="474" r:id="rId33"/>
    <p:sldId id="475" r:id="rId34"/>
    <p:sldId id="476" r:id="rId35"/>
    <p:sldId id="477" r:id="rId36"/>
    <p:sldId id="478" r:id="rId37"/>
    <p:sldId id="446" r:id="rId38"/>
    <p:sldId id="447" r:id="rId39"/>
    <p:sldId id="448" r:id="rId40"/>
    <p:sldId id="479" r:id="rId41"/>
    <p:sldId id="449" r:id="rId42"/>
    <p:sldId id="472" r:id="rId43"/>
    <p:sldId id="480" r:id="rId44"/>
    <p:sldId id="481" r:id="rId45"/>
    <p:sldId id="482" r:id="rId46"/>
    <p:sldId id="483" r:id="rId47"/>
    <p:sldId id="499" r:id="rId48"/>
    <p:sldId id="450" r:id="rId49"/>
    <p:sldId id="500" r:id="rId50"/>
    <p:sldId id="451" r:id="rId51"/>
    <p:sldId id="490" r:id="rId52"/>
    <p:sldId id="491" r:id="rId53"/>
    <p:sldId id="492" r:id="rId54"/>
    <p:sldId id="493" r:id="rId55"/>
    <p:sldId id="494" r:id="rId56"/>
    <p:sldId id="495" r:id="rId57"/>
    <p:sldId id="496" r:id="rId58"/>
    <p:sldId id="484" r:id="rId59"/>
    <p:sldId id="485" r:id="rId60"/>
    <p:sldId id="486" r:id="rId61"/>
    <p:sldId id="487" r:id="rId62"/>
    <p:sldId id="488" r:id="rId63"/>
    <p:sldId id="489" r:id="rId64"/>
    <p:sldId id="298" r:id="rId6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9" d="100"/>
          <a:sy n="109" d="100"/>
        </p:scale>
        <p:origin x="62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F478A45-B545-A539-1A16-1B141BDD1B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42A807-7133-48ED-9955-B5E9C30B9F32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21E0A57-D2CF-FF0F-C496-04B4B994791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DE503BD6-512B-9F63-9265-E4F1EA191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F478A45-B545-A539-1A16-1B141BDD1B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42A807-7133-48ED-9955-B5E9C30B9F32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21E0A57-D2CF-FF0F-C496-04B4B99479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DE503BD6-512B-9F63-9265-E4F1EA191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093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6E008B5-34C3-BAB3-BD09-480C80B748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A06402-2288-407F-B499-4840992CAE2F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C8109C0-F2D7-49AC-5EE5-D73251A840C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DE128380-F7DF-B6A7-E291-CBD8869A2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BBD12EA-37B4-78EE-09E7-70E939C0B3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73E772-8BE4-4BF2-B87F-66C4C14D94BC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18AE8BC0-8BC1-55F8-13DD-CA242CDCE50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DEA2F34-535F-681D-D92C-6E9078F9D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A0125F2-12AD-67E3-7D0C-0F72ED95DA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3DE390-4DF1-4E46-AF90-9EEC86E2941B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39C33FC-27DF-5DA5-72F8-DE9A9353C48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3865241E-785B-1C75-1844-216494B03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EB0365F5-5FA8-0405-B37C-CFDEC72D2D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BC46DD-269C-43E7-B8CD-10E9D9736D5A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B6E3836-1C12-3B5F-CE9E-FC02286623B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23D3C7E-CAC4-7280-BE53-52F2BDC72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E001456-8D81-213F-9E10-74BA2EEF9E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DBA7F0-7082-4301-AAB9-1226A9E4B348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DD5381D-DBF5-4892-637C-CFAF2ADEEAB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935817F-5B1D-3598-7E9B-D6124822D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200151" y="1773238"/>
            <a:ext cx="10363200" cy="21018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00151" y="4027489"/>
            <a:ext cx="10363200" cy="21034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194EB4-5E3F-1079-5D83-C11FCC98808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02F48-FCEA-19A8-865B-98FE1853798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84C03-4FC3-492F-A0ED-DE71B13C9E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868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Zdanění transferů majetku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2320024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Právní regulace zdanění majetku	     	    listopad 2022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1600" dirty="0"/>
              <a:t>Zpracováno za využití části prezentace doc. Radvana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FA67EE-0038-BA2B-5FF3-533B1966BE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20483" name="Zástupný symbol pro číslo snímku 4">
            <a:extLst>
              <a:ext uri="{FF2B5EF4-FFF2-40B4-BE49-F238E27FC236}">
                <a16:creationId xmlns:a16="http://schemas.microsoft.com/office/drawing/2014/main" id="{221CB463-971E-1C02-44AF-1C905ED757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7CE8A3-0C22-4B91-98F4-309A426D630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8EB42E05-DF0E-B759-104A-D199E9F2A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Pohyb majetku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9D7A5FDA-2E63-DFBE-EC48-B9A855BE6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Transferové daně zdaňují majetek „v pohybu“</a:t>
            </a:r>
          </a:p>
          <a:p>
            <a:pPr eaLnBrk="1" hangingPunct="1"/>
            <a:r>
              <a:rPr lang="cs-CZ" altLang="cs-CZ"/>
              <a:t>Dochází ke změně vlastníka</a:t>
            </a:r>
          </a:p>
          <a:p>
            <a:pPr eaLnBrk="1" hangingPunct="1"/>
            <a:r>
              <a:rPr lang="cs-CZ" altLang="cs-CZ"/>
              <a:t>Postižen je převod, resp. přechod na nového vlastníka</a:t>
            </a:r>
          </a:p>
          <a:p>
            <a:pPr eaLnBrk="1" hangingPunct="1"/>
            <a:r>
              <a:rPr lang="cs-CZ" altLang="cs-CZ"/>
              <a:t>Nejčastěji prodej, darování, dědění</a:t>
            </a:r>
          </a:p>
          <a:p>
            <a:pPr eaLnBrk="1" hangingPunct="1"/>
            <a:r>
              <a:rPr lang="cs-CZ" altLang="cs-CZ"/>
              <a:t>Ostatní případy: vyvlastnění, směna…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9D2FB4-1E0F-4583-3B89-4C8BF767FD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22531" name="Zástupný symbol pro číslo snímku 4">
            <a:extLst>
              <a:ext uri="{FF2B5EF4-FFF2-40B4-BE49-F238E27FC236}">
                <a16:creationId xmlns:a16="http://schemas.microsoft.com/office/drawing/2014/main" id="{9E4E69FB-5A45-C5CD-7C0A-38023CB36A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C6522F-1D21-4A42-B9DD-F6551D90E84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5C7DFEE6-BB08-D310-645D-C915B23C3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Rozlišení mezi daněmi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1425BF6F-1E05-5DFA-87F2-E54512EA50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úplatná forma převodu vlastnictví k nemovitostem = daň z nabytí nemovitých věcí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forma bezúplatného převodu, resp. přechodu</a:t>
            </a:r>
          </a:p>
          <a:p>
            <a:pPr lvl="1" eaLnBrk="1" hangingPunct="1"/>
            <a:r>
              <a:rPr lang="cs-CZ" altLang="cs-CZ"/>
              <a:t>inter vivos = daň darovací</a:t>
            </a:r>
          </a:p>
          <a:p>
            <a:pPr lvl="1" eaLnBrk="1" hangingPunct="1"/>
            <a:r>
              <a:rPr lang="cs-CZ" altLang="cs-CZ"/>
              <a:t>mortis causa = daň dědická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4">
            <a:extLst>
              <a:ext uri="{FF2B5EF4-FFF2-40B4-BE49-F238E27FC236}">
                <a16:creationId xmlns:a16="http://schemas.microsoft.com/office/drawing/2014/main" id="{52709C99-469D-85C3-3A93-9FEFF220C5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E7DBE9-269E-4256-8CFD-6B9656C5BA7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FD46B35-592A-A4E3-1CEC-FD29B9C0D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Úprava transferových daní v Evropě</a:t>
            </a:r>
            <a:br>
              <a:rPr lang="en-US" altLang="cs-CZ"/>
            </a:br>
            <a:endParaRPr lang="cs-CZ" altLang="cs-CZ"/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07E57E5-1E36-565C-61BC-47E997FBC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cs-CZ"/>
          </a:p>
          <a:p>
            <a:pPr eaLnBrk="1" hangingPunct="1"/>
            <a:r>
              <a:rPr lang="en-US" altLang="cs-CZ"/>
              <a:t>VAT </a:t>
            </a:r>
            <a:r>
              <a:rPr lang="cs-CZ" altLang="cs-CZ"/>
              <a:t>- DPH</a:t>
            </a:r>
            <a:endParaRPr lang="en-US" altLang="cs-CZ"/>
          </a:p>
          <a:p>
            <a:pPr eaLnBrk="1" hangingPunct="1"/>
            <a:r>
              <a:rPr lang="en-US" altLang="cs-CZ"/>
              <a:t>Stamp duties</a:t>
            </a:r>
            <a:r>
              <a:rPr lang="cs-CZ" altLang="cs-CZ"/>
              <a:t> - kolkovné</a:t>
            </a:r>
            <a:endParaRPr lang="en-US" altLang="cs-CZ"/>
          </a:p>
          <a:p>
            <a:pPr eaLnBrk="1" hangingPunct="1"/>
            <a:r>
              <a:rPr lang="en-US" altLang="cs-CZ"/>
              <a:t>Inheritance tax</a:t>
            </a:r>
            <a:r>
              <a:rPr lang="cs-CZ" altLang="cs-CZ"/>
              <a:t> – dědická daň</a:t>
            </a:r>
            <a:endParaRPr lang="en-US" altLang="cs-CZ"/>
          </a:p>
          <a:p>
            <a:pPr eaLnBrk="1" hangingPunct="1"/>
            <a:r>
              <a:rPr lang="en-US" altLang="cs-CZ"/>
              <a:t>Gift tax</a:t>
            </a:r>
            <a:r>
              <a:rPr lang="cs-CZ" altLang="cs-CZ"/>
              <a:t> – darovací daň</a:t>
            </a:r>
            <a:endParaRPr lang="en-US" altLang="cs-CZ"/>
          </a:p>
          <a:p>
            <a:pPr eaLnBrk="1" hangingPunct="1"/>
            <a:r>
              <a:rPr lang="en-US" altLang="cs-CZ"/>
              <a:t>Income taxes</a:t>
            </a:r>
            <a:r>
              <a:rPr lang="cs-CZ" altLang="cs-CZ"/>
              <a:t> – důchodové daně</a:t>
            </a:r>
            <a:endParaRPr lang="en-US" altLang="cs-CZ"/>
          </a:p>
          <a:p>
            <a:pPr eaLnBrk="1" hangingPunct="1"/>
            <a:r>
              <a:rPr lang="en-US" altLang="cs-CZ"/>
              <a:t>Property-value increasement taxes</a:t>
            </a:r>
            <a:r>
              <a:rPr lang="cs-CZ" altLang="cs-CZ"/>
              <a:t> – daň ze zvýšené hodnoty</a:t>
            </a:r>
            <a:endParaRPr lang="en-US" altLang="cs-CZ"/>
          </a:p>
          <a:p>
            <a:pPr eaLnBrk="1" hangingPunct="1"/>
            <a:endParaRPr lang="en-US" altLang="cs-CZ"/>
          </a:p>
          <a:p>
            <a:pPr eaLnBrk="1" hangingPunct="1"/>
            <a:r>
              <a:rPr lang="en-US" altLang="cs-CZ"/>
              <a:t>PROPERTY TRANSFER TAXES</a:t>
            </a:r>
            <a:r>
              <a:rPr lang="cs-CZ" altLang="cs-CZ"/>
              <a:t> – transferové daně</a:t>
            </a:r>
            <a:endParaRPr lang="en-US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08D726D8-BF4B-D012-597E-D84781A64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Výhody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9D74D0-1D8F-E906-5E78-8F8D7E414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Nemožnost přesunout majetek</a:t>
            </a:r>
            <a:endParaRPr lang="en-US" dirty="0"/>
          </a:p>
          <a:p>
            <a:pPr>
              <a:defRPr/>
            </a:pPr>
            <a:r>
              <a:rPr lang="cs-CZ" dirty="0"/>
              <a:t>Nemožnost schovat majetek</a:t>
            </a:r>
            <a:endParaRPr lang="en-US" dirty="0"/>
          </a:p>
          <a:p>
            <a:pPr>
              <a:defRPr/>
            </a:pPr>
            <a:r>
              <a:rPr lang="cs-CZ" dirty="0"/>
              <a:t>Majetek má vždy hodnotu</a:t>
            </a:r>
            <a:endParaRPr lang="en-US" dirty="0"/>
          </a:p>
          <a:p>
            <a:pPr>
              <a:defRPr/>
            </a:pPr>
            <a:r>
              <a:rPr lang="cs-CZ" dirty="0"/>
              <a:t>Majetek je registrován</a:t>
            </a:r>
            <a:endParaRPr lang="en-US" dirty="0"/>
          </a:p>
          <a:p>
            <a:pPr lvl="1">
              <a:defRPr/>
            </a:pPr>
            <a:r>
              <a:rPr lang="cs-CZ" dirty="0"/>
              <a:t>Transfery jsou veřejné a registrované</a:t>
            </a:r>
            <a:endParaRPr lang="en-US" dirty="0"/>
          </a:p>
          <a:p>
            <a:pPr lvl="1">
              <a:defRPr/>
            </a:pPr>
            <a:r>
              <a:rPr lang="cs-CZ" dirty="0"/>
              <a:t>Poplatníci jsou lehce identifikovatelní</a:t>
            </a:r>
            <a:endParaRPr lang="en-US" dirty="0"/>
          </a:p>
          <a:p>
            <a:pPr>
              <a:defRPr/>
            </a:pPr>
            <a:r>
              <a:rPr lang="cs-CZ" dirty="0"/>
              <a:t>Je majetek registrován před nebo po zaplacení daně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cs-CZ" dirty="0"/>
              <a:t>Jednoduchá a levná správa daně</a:t>
            </a:r>
            <a:endParaRPr lang="en-US" dirty="0"/>
          </a:p>
          <a:p>
            <a:pPr marL="457200" lvl="1" indent="0">
              <a:buNone/>
              <a:defRPr/>
            </a:pPr>
            <a:endParaRPr lang="cs-CZ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F3D1FDDD-FDDF-B5C4-FDF8-0342D1A0F1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C01264-6C33-4A4D-9481-58C5B4FBF3C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AD9AB1BF-0080-4C82-6FA4-56052E711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Nevýhody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D67CBF65-7C1C-0F82-797E-2AF2D1457A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Druhé zdanění majetku (DPH, DPPO, DPFO, DzNV)</a:t>
            </a:r>
            <a:endParaRPr lang="en-US" altLang="cs-CZ"/>
          </a:p>
          <a:p>
            <a:r>
              <a:rPr lang="cs-CZ" altLang="cs-CZ"/>
              <a:t>Nefér daň: rozhodnutí ÚS o tom, že se jedná o „politikum“</a:t>
            </a:r>
            <a:endParaRPr lang="en-US" altLang="cs-CZ"/>
          </a:p>
          <a:p>
            <a:r>
              <a:rPr lang="cs-CZ" altLang="cs-CZ"/>
              <a:t>Výhoda pro poplatníka??? – registrace a ochrana práv</a:t>
            </a:r>
            <a:endParaRPr lang="en-US" altLang="cs-CZ"/>
          </a:p>
          <a:p>
            <a:r>
              <a:rPr lang="cs-CZ" altLang="cs-CZ"/>
              <a:t>Nedochází ke zdanění jiného majetku než nemovitého</a:t>
            </a:r>
            <a:endParaRPr lang="en-US" altLang="cs-CZ"/>
          </a:p>
          <a:p>
            <a:r>
              <a:rPr lang="cs-CZ" altLang="cs-CZ"/>
              <a:t>Podhodnocení majetku</a:t>
            </a:r>
            <a:endParaRPr lang="en-US" altLang="cs-CZ"/>
          </a:p>
          <a:p>
            <a:r>
              <a:rPr lang="cs-CZ" altLang="cs-CZ"/>
              <a:t>Deformace trhu</a:t>
            </a:r>
            <a:endParaRPr lang="en-US" altLang="cs-CZ"/>
          </a:p>
        </p:txBody>
      </p:sp>
      <p:sp>
        <p:nvSpPr>
          <p:cNvPr id="26628" name="Zástupný symbol pro číslo snímku 3">
            <a:extLst>
              <a:ext uri="{FF2B5EF4-FFF2-40B4-BE49-F238E27FC236}">
                <a16:creationId xmlns:a16="http://schemas.microsoft.com/office/drawing/2014/main" id="{B22EAE97-F745-1782-8D8A-F1B20E0EF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3B55AB3-1236-42F3-91FE-CF258FF197F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936B78FB-9644-BE19-6576-AA1882E59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Zdanění transferů movitého majetku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CB19A591-1B69-AA4D-828F-4FB1A2C737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Dá se lehce vyhnout zdanění</a:t>
            </a:r>
            <a:endParaRPr lang="en-US" altLang="cs-CZ"/>
          </a:p>
          <a:p>
            <a:r>
              <a:rPr lang="cs-CZ" altLang="cs-CZ"/>
              <a:t>Co zdaňovat</a:t>
            </a:r>
            <a:r>
              <a:rPr lang="en-US" altLang="cs-CZ"/>
              <a:t>? </a:t>
            </a:r>
          </a:p>
          <a:p>
            <a:r>
              <a:rPr lang="cs-CZ" altLang="cs-CZ"/>
              <a:t>Jaká je hodnota</a:t>
            </a:r>
            <a:r>
              <a:rPr lang="en-US" altLang="cs-CZ"/>
              <a:t>?</a:t>
            </a:r>
          </a:p>
          <a:p>
            <a:endParaRPr lang="cs-CZ" altLang="cs-CZ"/>
          </a:p>
        </p:txBody>
      </p:sp>
      <p:sp>
        <p:nvSpPr>
          <p:cNvPr id="27652" name="Zástupný symbol pro číslo snímku 3">
            <a:extLst>
              <a:ext uri="{FF2B5EF4-FFF2-40B4-BE49-F238E27FC236}">
                <a16:creationId xmlns:a16="http://schemas.microsoft.com/office/drawing/2014/main" id="{F531AD86-5879-FA12-C833-CD524A69A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0359E7-7644-466A-B509-7DFBD3BB15D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A0BA424B-221A-2FBA-436E-513806D711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Typy transferových daní v Evropě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27938027-EBD5-4435-0D7B-5089B7656F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403961"/>
            <a:ext cx="10877054" cy="4608512"/>
          </a:xfrm>
        </p:spPr>
        <p:txBody>
          <a:bodyPr/>
          <a:lstStyle/>
          <a:p>
            <a:r>
              <a:rPr lang="en-US" altLang="cs-CZ" dirty="0"/>
              <a:t>Transfer tax: AUS, CRO, GER, FIN, GRE, HUN, NETH, POL, PORT, SLO</a:t>
            </a:r>
          </a:p>
          <a:p>
            <a:r>
              <a:rPr lang="en-US" altLang="cs-CZ" dirty="0"/>
              <a:t>Registration tax: BEL, FRA, ITA, </a:t>
            </a:r>
            <a:r>
              <a:rPr lang="cs-CZ" altLang="cs-CZ" dirty="0"/>
              <a:t>LUX</a:t>
            </a:r>
            <a:endParaRPr lang="en-US" altLang="cs-CZ" dirty="0"/>
          </a:p>
          <a:p>
            <a:r>
              <a:rPr lang="en-US" altLang="cs-CZ" dirty="0"/>
              <a:t>Acquisition tax: BUL, CZE</a:t>
            </a:r>
          </a:p>
          <a:p>
            <a:r>
              <a:rPr lang="en-US" altLang="cs-CZ" dirty="0"/>
              <a:t>Capital Tax: CYP (capital gains), </a:t>
            </a:r>
            <a:r>
              <a:rPr lang="cs-CZ" altLang="cs-CZ" dirty="0"/>
              <a:t>SPA</a:t>
            </a:r>
            <a:r>
              <a:rPr lang="en-US" altLang="cs-CZ" dirty="0"/>
              <a:t> (capital transfers)</a:t>
            </a:r>
          </a:p>
          <a:p>
            <a:r>
              <a:rPr lang="en-US" altLang="cs-CZ" dirty="0"/>
              <a:t>Stamp duty: GB (land tax), IRL, SWE</a:t>
            </a:r>
          </a:p>
          <a:p>
            <a:r>
              <a:rPr lang="en-US" altLang="cs-CZ" dirty="0"/>
              <a:t>Tax on sale: DEN</a:t>
            </a:r>
          </a:p>
          <a:p>
            <a:r>
              <a:rPr lang="en-US" altLang="cs-CZ" dirty="0"/>
              <a:t>Duty: LAT (for consolidation of ownership), MAL (property transfers)</a:t>
            </a:r>
          </a:p>
          <a:p>
            <a:r>
              <a:rPr lang="en-US" altLang="cs-CZ" dirty="0"/>
              <a:t>No </a:t>
            </a:r>
            <a:r>
              <a:rPr lang="cs-CZ" altLang="cs-CZ" dirty="0"/>
              <a:t>transfer </a:t>
            </a:r>
            <a:r>
              <a:rPr lang="en-US" altLang="cs-CZ" dirty="0"/>
              <a:t>tax</a:t>
            </a:r>
            <a:r>
              <a:rPr lang="cs-CZ" altLang="cs-CZ" dirty="0" err="1"/>
              <a:t>ation</a:t>
            </a:r>
            <a:r>
              <a:rPr lang="en-US" altLang="cs-CZ" dirty="0"/>
              <a:t>: EST, LIT, ROM, SVK</a:t>
            </a:r>
            <a:endParaRPr lang="cs-CZ" altLang="cs-CZ" sz="1200" dirty="0"/>
          </a:p>
          <a:p>
            <a:r>
              <a:rPr lang="cs-CZ" altLang="cs-CZ" sz="1200" dirty="0"/>
              <a:t>Source: </a:t>
            </a:r>
            <a:r>
              <a:rPr lang="cs-CZ" altLang="cs-CZ" sz="1200" dirty="0" err="1"/>
              <a:t>Taxes</a:t>
            </a:r>
            <a:r>
              <a:rPr lang="cs-CZ" altLang="cs-CZ" sz="1200" dirty="0"/>
              <a:t> in EU Database </a:t>
            </a:r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79261358-53F3-7811-22B8-ADBE72193F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AC509AC-F0AC-4F9B-9787-D4583140E70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77411D9-45DB-D514-21E6-BD86262F7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Poplatníci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2745D9C3-5434-4CEC-9EC4-EA296A85D5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Kupující</a:t>
            </a:r>
            <a:r>
              <a:rPr lang="en-US" altLang="cs-CZ"/>
              <a:t>: BEL, BUL, CRO, </a:t>
            </a:r>
            <a:r>
              <a:rPr lang="cs-CZ" altLang="cs-CZ"/>
              <a:t>CZE, </a:t>
            </a:r>
            <a:r>
              <a:rPr lang="en-US" altLang="cs-CZ"/>
              <a:t>FIN, FRA, GRE, IRL, LAT, LUX, MALT, NETH,</a:t>
            </a:r>
            <a:r>
              <a:rPr lang="cs-CZ" altLang="cs-CZ"/>
              <a:t> POL,</a:t>
            </a:r>
            <a:r>
              <a:rPr lang="en-US" altLang="cs-CZ"/>
              <a:t> PORT, SPA, SWE, GB</a:t>
            </a:r>
          </a:p>
          <a:p>
            <a:r>
              <a:rPr lang="cs-CZ" altLang="cs-CZ"/>
              <a:t>Prodávající</a:t>
            </a:r>
            <a:r>
              <a:rPr lang="en-US" altLang="cs-CZ"/>
              <a:t>: DEN, CYP, SLO</a:t>
            </a:r>
          </a:p>
          <a:p>
            <a:r>
              <a:rPr lang="cs-CZ" altLang="cs-CZ"/>
              <a:t>Oba</a:t>
            </a:r>
            <a:r>
              <a:rPr lang="en-US" altLang="cs-CZ"/>
              <a:t>: AUT, GER, ITA</a:t>
            </a:r>
          </a:p>
          <a:p>
            <a:r>
              <a:rPr lang="cs-CZ" altLang="cs-CZ"/>
              <a:t>Smlouva</a:t>
            </a:r>
            <a:r>
              <a:rPr lang="en-US" altLang="cs-CZ"/>
              <a:t>?: BUL, CZE</a:t>
            </a:r>
            <a:r>
              <a:rPr lang="cs-CZ" altLang="cs-CZ"/>
              <a:t> (do 2015)</a:t>
            </a:r>
            <a:r>
              <a:rPr lang="en-US" altLang="cs-CZ"/>
              <a:t>, GER</a:t>
            </a:r>
          </a:p>
          <a:p>
            <a:r>
              <a:rPr lang="cs-CZ" altLang="cs-CZ"/>
              <a:t>Ručení</a:t>
            </a:r>
            <a:r>
              <a:rPr lang="en-US" altLang="cs-CZ"/>
              <a:t>?: BUL (in case of contract buyer), CZE (</a:t>
            </a:r>
            <a:r>
              <a:rPr lang="cs-CZ" altLang="cs-CZ"/>
              <a:t>do 2015</a:t>
            </a:r>
            <a:r>
              <a:rPr lang="en-US" altLang="cs-CZ"/>
              <a:t>)</a:t>
            </a:r>
          </a:p>
        </p:txBody>
      </p:sp>
      <p:sp>
        <p:nvSpPr>
          <p:cNvPr id="29700" name="Zástupný symbol pro číslo snímku 3">
            <a:extLst>
              <a:ext uri="{FF2B5EF4-FFF2-40B4-BE49-F238E27FC236}">
                <a16:creationId xmlns:a16="http://schemas.microsoft.com/office/drawing/2014/main" id="{5BA75B4B-BA97-6195-6A65-183B2739C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8747A4-8699-4FA1-8759-4BB78CB44CD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F0065655-191A-A6A0-69F8-AF1DE737C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Předmět zdanění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CBB02C0E-0F26-1D70-C389-60780D50C4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Transfer / </a:t>
            </a:r>
            <a:r>
              <a:rPr lang="cs-CZ" altLang="cs-CZ"/>
              <a:t>nabytí majetku</a:t>
            </a:r>
            <a:endParaRPr lang="en-US" altLang="cs-CZ"/>
          </a:p>
          <a:p>
            <a:r>
              <a:rPr lang="en-US" altLang="cs-CZ"/>
              <a:t>Transfer </a:t>
            </a:r>
            <a:r>
              <a:rPr lang="cs-CZ" altLang="cs-CZ"/>
              <a:t>majetkového titulu</a:t>
            </a:r>
            <a:endParaRPr lang="en-US" altLang="cs-CZ"/>
          </a:p>
          <a:p>
            <a:r>
              <a:rPr lang="cs-CZ" altLang="cs-CZ"/>
              <a:t>Prodej ve veřejné dražbě</a:t>
            </a:r>
            <a:endParaRPr lang="en-US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EEFBF29C-E97A-2ABD-0444-C3D0AE2C7C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2EF52BA-98A4-425A-907F-04DCD9ABA8D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A693C416-E42E-9A2F-4BF3-AFB1901A2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 daně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2EB18A0-A952-28A2-C23D-A7962B42B7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Smluvní cena</a:t>
            </a:r>
            <a:r>
              <a:rPr lang="en-US" altLang="cs-CZ"/>
              <a:t>: AU</a:t>
            </a:r>
            <a:r>
              <a:rPr lang="cs-CZ" altLang="cs-CZ"/>
              <a:t>T</a:t>
            </a:r>
            <a:r>
              <a:rPr lang="en-US" altLang="cs-CZ"/>
              <a:t>, BEL, DEN, GB, GER, IRL, LAT, MAL, SLO, SPA, SWE</a:t>
            </a:r>
          </a:p>
          <a:p>
            <a:r>
              <a:rPr lang="cs-CZ" altLang="cs-CZ"/>
              <a:t>Smluvní vs. tržní cena</a:t>
            </a:r>
            <a:r>
              <a:rPr lang="en-US" altLang="cs-CZ"/>
              <a:t>: FIN, FRA, GRE, NETH</a:t>
            </a:r>
          </a:p>
          <a:p>
            <a:r>
              <a:rPr lang="cs-CZ" altLang="cs-CZ"/>
              <a:t>Smluvní cena </a:t>
            </a:r>
            <a:r>
              <a:rPr lang="en-US" altLang="cs-CZ"/>
              <a:t>vs. </a:t>
            </a:r>
            <a:r>
              <a:rPr lang="cs-CZ" altLang="cs-CZ"/>
              <a:t>zdanitelná hodnota</a:t>
            </a:r>
            <a:r>
              <a:rPr lang="en-US" altLang="cs-CZ"/>
              <a:t>: PORT</a:t>
            </a:r>
          </a:p>
          <a:p>
            <a:r>
              <a:rPr lang="cs-CZ" altLang="cs-CZ"/>
              <a:t>Oceňovací hodnota</a:t>
            </a:r>
            <a:r>
              <a:rPr lang="en-US" altLang="cs-CZ"/>
              <a:t>: BUL</a:t>
            </a:r>
          </a:p>
          <a:p>
            <a:r>
              <a:rPr lang="cs-CZ" altLang="cs-CZ"/>
              <a:t>Tržní cena</a:t>
            </a:r>
            <a:r>
              <a:rPr lang="en-US" altLang="cs-CZ"/>
              <a:t>: CRO, ITA, LUX, POL</a:t>
            </a:r>
          </a:p>
          <a:p>
            <a:r>
              <a:rPr lang="cs-CZ" altLang="cs-CZ"/>
              <a:t>Přecenění katastrálního příjmu:</a:t>
            </a:r>
            <a:r>
              <a:rPr lang="en-US" altLang="cs-CZ"/>
              <a:t> ITA </a:t>
            </a:r>
            <a:r>
              <a:rPr lang="cs-CZ" altLang="cs-CZ"/>
              <a:t>pro domy pořízené fyzickými osobami</a:t>
            </a:r>
            <a:endParaRPr lang="en-US" altLang="cs-CZ"/>
          </a:p>
          <a:p>
            <a:r>
              <a:rPr lang="cs-CZ" altLang="cs-CZ"/>
              <a:t>Čistý zisk</a:t>
            </a:r>
            <a:r>
              <a:rPr lang="en-US" altLang="cs-CZ"/>
              <a:t>: CYP</a:t>
            </a:r>
          </a:p>
          <a:p>
            <a:r>
              <a:rPr lang="cs-CZ" altLang="cs-CZ"/>
              <a:t>Náklady často snižují základ daně</a:t>
            </a:r>
            <a:endParaRPr lang="en-US" altLang="cs-CZ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F00E4646-AE53-FEEE-298B-B6884B3106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13683C-A6F9-4BA4-BE57-41CCDA48829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6C27B1-EFEA-CECA-E6CC-363D3ACCA1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219" name="Zástupný symbol pro číslo snímku 4">
            <a:extLst>
              <a:ext uri="{FF2B5EF4-FFF2-40B4-BE49-F238E27FC236}">
                <a16:creationId xmlns:a16="http://schemas.microsoft.com/office/drawing/2014/main" id="{98C9E8E8-6D56-AF77-3073-A047258D5F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7DCAE6E-84FA-4CE5-8DDB-28178BC5B84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FA80A8F0-1D6B-3527-5996-240B971ACA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3800" y="378000"/>
            <a:ext cx="7772400" cy="935037"/>
          </a:xfrm>
        </p:spPr>
        <p:txBody>
          <a:bodyPr/>
          <a:lstStyle/>
          <a:p>
            <a:pPr eaLnBrk="1" hangingPunct="1"/>
            <a:r>
              <a:rPr lang="cs-CZ" altLang="cs-CZ" dirty="0"/>
              <a:t>Klasifikace daní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FD4DF873-879E-B3FC-041A-26C4A059B9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161" y="1207845"/>
            <a:ext cx="822960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Podle dopadu daně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daně přímé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daně nepřímé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Podle předmětu daně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daně důchodové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daně majetkové </a:t>
            </a:r>
          </a:p>
          <a:p>
            <a:pPr lvl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daně z civilněprávních úkonů / daně transferové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subjektové daně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spotřební daně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a další..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D4C9BBED-09CD-DF22-0B5A-6674385CE1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 daně stanoven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22F0F75C-E5ED-8B45-380D-B49D33D1EA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centrálně</a:t>
            </a:r>
          </a:p>
          <a:p>
            <a:r>
              <a:rPr lang="cs-CZ" altLang="cs-CZ"/>
              <a:t>BEL (stát a země)</a:t>
            </a:r>
          </a:p>
          <a:p>
            <a:endParaRPr lang="cs-CZ" altLang="cs-CZ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6BDCFFDE-DBE3-0158-CF98-B303B202E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8F1A264-163D-44F4-8AAC-93B768566C2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6E61B001-BFE5-AD53-5DD9-423977AB2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</a:t>
            </a:r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D1385A54-1E3B-BED7-244C-222CBE8FB6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385125"/>
            <a:ext cx="10877054" cy="4968875"/>
          </a:xfrm>
        </p:spPr>
        <p:txBody>
          <a:bodyPr/>
          <a:lstStyle/>
          <a:p>
            <a:r>
              <a:rPr lang="cs-CZ" altLang="cs-CZ" dirty="0"/>
              <a:t>PORT: 0-8 % progresivní, v závislosti na typu majetku a lokaci</a:t>
            </a:r>
          </a:p>
          <a:p>
            <a:r>
              <a:rPr lang="cs-CZ" altLang="cs-CZ" dirty="0"/>
              <a:t>BUL: 0,1-3 %</a:t>
            </a:r>
          </a:p>
          <a:p>
            <a:r>
              <a:rPr lang="cs-CZ" altLang="cs-CZ" dirty="0"/>
              <a:t>IRL: 1-2 %, GB 1-15 % progresivní</a:t>
            </a:r>
          </a:p>
          <a:p>
            <a:r>
              <a:rPr lang="cs-CZ" altLang="cs-CZ" dirty="0"/>
              <a:t>SWE: 1,5 % pro FO, 4,25 % pro PO</a:t>
            </a:r>
          </a:p>
          <a:p>
            <a:r>
              <a:rPr lang="cs-CZ" altLang="cs-CZ" dirty="0"/>
              <a:t>POL, SLO: 2 %</a:t>
            </a:r>
          </a:p>
          <a:p>
            <a:r>
              <a:rPr lang="cs-CZ" altLang="cs-CZ" dirty="0"/>
              <a:t>LAT: 2-6 % v závislosti na typu majetku , úlevy pro příbuzné</a:t>
            </a:r>
          </a:p>
          <a:p>
            <a:r>
              <a:rPr lang="cs-CZ" altLang="cs-CZ" dirty="0"/>
              <a:t>GRE, ITA: 3 %</a:t>
            </a:r>
          </a:p>
          <a:p>
            <a:r>
              <a:rPr lang="cs-CZ" altLang="cs-CZ" dirty="0"/>
              <a:t>MAL: 3-5 % degresivní</a:t>
            </a:r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8EF81B95-3D8C-5A79-08A0-C55D29BC23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830093-7A89-4BFC-8231-D7A106B63F6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C9325D1F-6450-4A2C-AF8E-5F8C5624F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</a:t>
            </a:r>
            <a:endParaRPr lang="cs-CZ" altLang="en-US"/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B2594017-860F-B723-5C80-D6C155BCD7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r>
              <a:rPr lang="cs-CZ" altLang="cs-CZ" dirty="0"/>
              <a:t>AUT, GER: 3,5 % (2 % pro příbuzné v AUT; v GER podle </a:t>
            </a:r>
            <a:r>
              <a:rPr lang="cs-CZ" altLang="cs-CZ" dirty="0" err="1"/>
              <a:t>rouhodnutí</a:t>
            </a:r>
            <a:r>
              <a:rPr lang="cs-CZ" altLang="cs-CZ" dirty="0"/>
              <a:t> země)</a:t>
            </a:r>
          </a:p>
          <a:p>
            <a:r>
              <a:rPr lang="cs-CZ" altLang="cs-CZ" dirty="0"/>
              <a:t>FRA: 3,8 – 4,5 podle rozhodnutí departmentu + 1,2 % dodatková místní daň</a:t>
            </a:r>
          </a:p>
          <a:p>
            <a:r>
              <a:rPr lang="cs-CZ" altLang="cs-CZ" dirty="0"/>
              <a:t>CZE, FIN: 4 %</a:t>
            </a:r>
          </a:p>
          <a:p>
            <a:r>
              <a:rPr lang="cs-CZ" altLang="cs-CZ" dirty="0"/>
              <a:t>CRO: 5 %</a:t>
            </a:r>
          </a:p>
          <a:p>
            <a:r>
              <a:rPr lang="cs-CZ" altLang="cs-CZ" dirty="0"/>
              <a:t>BEL: 5-12,5 % podle regionu</a:t>
            </a:r>
          </a:p>
          <a:p>
            <a:r>
              <a:rPr lang="cs-CZ" altLang="cs-CZ" dirty="0"/>
              <a:t>LUC, NETH: 6 % (2% pro bydlení v NETH)</a:t>
            </a:r>
          </a:p>
          <a:p>
            <a:r>
              <a:rPr lang="cs-CZ" altLang="cs-CZ" dirty="0"/>
              <a:t>SPA: 6-7 % podle lokace</a:t>
            </a:r>
          </a:p>
          <a:p>
            <a:r>
              <a:rPr lang="cs-CZ" altLang="cs-CZ" dirty="0"/>
              <a:t>CYP: 20 %</a:t>
            </a:r>
          </a:p>
          <a:p>
            <a:r>
              <a:rPr lang="cs-CZ" altLang="cs-CZ" dirty="0"/>
              <a:t>DEN: zdaňováno důchodovými daněmi</a:t>
            </a:r>
          </a:p>
          <a:p>
            <a:endParaRPr lang="cs-CZ" altLang="en-US" dirty="0"/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56627335-628B-3DA9-436F-7C34535F34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BFEE517-AF39-44B5-8067-77303C135EC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E931BB9E-CD1C-B7C5-CFBE-F09AC0825E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stanovena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763B78BA-8519-1134-3873-4CAE419C34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centrálně</a:t>
            </a:r>
          </a:p>
          <a:p>
            <a:r>
              <a:rPr lang="cs-CZ" altLang="cs-CZ"/>
              <a:t>BEL, SPA, PORT (centrální a regionální stupeň)</a:t>
            </a:r>
          </a:p>
          <a:p>
            <a:r>
              <a:rPr lang="cs-CZ" altLang="cs-CZ"/>
              <a:t>GER – region</a:t>
            </a:r>
          </a:p>
          <a:p>
            <a:r>
              <a:rPr lang="cs-CZ" altLang="cs-CZ"/>
              <a:t>BUL – obec</a:t>
            </a:r>
          </a:p>
          <a:p>
            <a:r>
              <a:rPr lang="cs-CZ" altLang="cs-CZ"/>
              <a:t>FRA – centrální, regionální a místní stupeň</a:t>
            </a:r>
          </a:p>
        </p:txBody>
      </p:sp>
      <p:sp>
        <p:nvSpPr>
          <p:cNvPr id="35844" name="Zástupný symbol pro číslo snímku 3">
            <a:extLst>
              <a:ext uri="{FF2B5EF4-FFF2-40B4-BE49-F238E27FC236}">
                <a16:creationId xmlns:a16="http://schemas.microsoft.com/office/drawing/2014/main" id="{F74F950F-5297-839A-F478-CE74A6291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7CB41B-B824-4F9D-ABCF-2F4AB81C2D6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F20DD636-D973-00DE-F756-07DB8DD99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Korekční prvky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83EE35B9-CC6B-833A-4229-3036C80B8E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Příbuzní </a:t>
            </a:r>
          </a:p>
          <a:p>
            <a:r>
              <a:rPr lang="cs-CZ" altLang="cs-CZ"/>
              <a:t>Veřejné instituce, charity, církev, červený kříž atd.</a:t>
            </a:r>
          </a:p>
          <a:p>
            <a:r>
              <a:rPr lang="cs-CZ" altLang="cs-CZ"/>
              <a:t>Ochrana životního prostředí</a:t>
            </a:r>
          </a:p>
          <a:p>
            <a:r>
              <a:rPr lang="cs-CZ" altLang="cs-CZ"/>
              <a:t>Nízká hodnota, pro bydlení</a:t>
            </a:r>
          </a:p>
          <a:p>
            <a:r>
              <a:rPr lang="cs-CZ" altLang="cs-CZ"/>
              <a:t>Obvykle ze zákona, někdy též na úrovni samospráv</a:t>
            </a:r>
          </a:p>
          <a:p>
            <a:pPr eaLnBrk="1" hangingPunct="1"/>
            <a:r>
              <a:rPr lang="cs-CZ" altLang="cs-CZ"/>
              <a:t>velké rozdíly v daňových minimech</a:t>
            </a:r>
          </a:p>
          <a:p>
            <a:pPr lvl="1" eaLnBrk="1" hangingPunct="1"/>
            <a:r>
              <a:rPr lang="cs-CZ" altLang="cs-CZ"/>
              <a:t>Belgie až 60 000 EUR</a:t>
            </a:r>
          </a:p>
          <a:p>
            <a:pPr lvl="1" eaLnBrk="1" hangingPunct="1"/>
            <a:r>
              <a:rPr lang="cs-CZ" altLang="cs-CZ"/>
              <a:t>Portugalsko 80 000 EUR</a:t>
            </a:r>
          </a:p>
          <a:p>
            <a:endParaRPr lang="cs-CZ" altLang="cs-CZ"/>
          </a:p>
        </p:txBody>
      </p:sp>
      <p:sp>
        <p:nvSpPr>
          <p:cNvPr id="36868" name="Zástupný symbol pro číslo snímku 3">
            <a:extLst>
              <a:ext uri="{FF2B5EF4-FFF2-40B4-BE49-F238E27FC236}">
                <a16:creationId xmlns:a16="http://schemas.microsoft.com/office/drawing/2014/main" id="{22CB5A0B-7B6C-F929-BA5B-C9C97A81CE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9CA779-9F82-4504-9C79-C0D1C1173F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82F498FD-60C5-4BCE-949B-D80905297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Úlevy stanoví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2C6138A0-B1AA-2108-B3E6-93E543331D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stát</a:t>
            </a:r>
          </a:p>
          <a:p>
            <a:r>
              <a:rPr lang="cs-CZ" altLang="cs-CZ"/>
              <a:t>BEL, SPA (stát a region)</a:t>
            </a:r>
          </a:p>
          <a:p>
            <a:r>
              <a:rPr lang="cs-CZ" altLang="cs-CZ"/>
              <a:t>FRA, PORT (stát, region a obec)</a:t>
            </a:r>
          </a:p>
          <a:p>
            <a:endParaRPr lang="cs-CZ" altLang="cs-CZ"/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DB4EFC6C-D40D-36C1-16C7-4304C8714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75D5D1-E94A-4F0C-B29F-859B861BFD8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A5FC987C-D793-EAEA-E7B9-05250CC9EA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Správce daně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D3B693E7-E19B-EFDD-1A21-91B2611DC7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Státní orgán</a:t>
            </a:r>
            <a:endParaRPr lang="en-US" altLang="cs-CZ"/>
          </a:p>
          <a:p>
            <a:r>
              <a:rPr lang="en-US" altLang="cs-CZ"/>
              <a:t>Region: FRA, GER</a:t>
            </a:r>
          </a:p>
          <a:p>
            <a:r>
              <a:rPr lang="cs-CZ" altLang="cs-CZ"/>
              <a:t>Obec</a:t>
            </a:r>
            <a:r>
              <a:rPr lang="en-US" altLang="cs-CZ"/>
              <a:t>: BUL, SPA</a:t>
            </a:r>
          </a:p>
          <a:p>
            <a:r>
              <a:rPr lang="cs-CZ" altLang="cs-CZ"/>
              <a:t>Notář</a:t>
            </a:r>
            <a:r>
              <a:rPr lang="en-US" altLang="cs-CZ"/>
              <a:t>: BEL</a:t>
            </a:r>
          </a:p>
          <a:p>
            <a:r>
              <a:rPr lang="cs-CZ" altLang="cs-CZ"/>
              <a:t>Katastrální úřad</a:t>
            </a:r>
            <a:r>
              <a:rPr lang="en-US" altLang="cs-CZ"/>
              <a:t>: LAT</a:t>
            </a:r>
          </a:p>
          <a:p>
            <a:endParaRPr lang="cs-CZ" altLang="cs-CZ"/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01A1AE1E-C4B6-3B63-5B20-020A9EC4F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A814D0C-3C20-4C52-8A1F-574297C3415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0473F322-0664-7A4A-13A1-D3B12D8E04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Beneficiář</a:t>
            </a:r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F3A40151-7BE0-D277-B1AB-2B78B79FD4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Obecně stát</a:t>
            </a:r>
            <a:endParaRPr lang="en-US" altLang="cs-CZ"/>
          </a:p>
          <a:p>
            <a:r>
              <a:rPr lang="cs-CZ" altLang="cs-CZ"/>
              <a:t>Region </a:t>
            </a:r>
            <a:r>
              <a:rPr lang="en-US" altLang="cs-CZ"/>
              <a:t>– GER, SPA</a:t>
            </a:r>
          </a:p>
          <a:p>
            <a:r>
              <a:rPr lang="cs-CZ" altLang="cs-CZ"/>
              <a:t>Obec </a:t>
            </a:r>
            <a:r>
              <a:rPr lang="en-US" altLang="cs-CZ"/>
              <a:t>– BUL, FRA, SLO, POL, PORT</a:t>
            </a:r>
          </a:p>
          <a:p>
            <a:r>
              <a:rPr lang="cs-CZ" altLang="cs-CZ"/>
              <a:t>Sdílený výnos </a:t>
            </a:r>
            <a:r>
              <a:rPr lang="en-US" altLang="cs-CZ"/>
              <a:t>– BEL, ITA (</a:t>
            </a:r>
            <a:r>
              <a:rPr lang="cs-CZ" altLang="cs-CZ"/>
              <a:t>stát a region</a:t>
            </a:r>
            <a:r>
              <a:rPr lang="en-US" altLang="cs-CZ"/>
              <a:t>), AU</a:t>
            </a:r>
            <a:r>
              <a:rPr lang="cs-CZ" altLang="cs-CZ"/>
              <a:t>T</a:t>
            </a:r>
            <a:r>
              <a:rPr lang="en-US" altLang="cs-CZ"/>
              <a:t>, CRO, GRE (</a:t>
            </a:r>
            <a:r>
              <a:rPr lang="cs-CZ" altLang="cs-CZ"/>
              <a:t>stát a obec</a:t>
            </a:r>
            <a:r>
              <a:rPr lang="en-US" altLang="cs-CZ"/>
              <a:t>)</a:t>
            </a:r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455191AF-C68F-003C-2058-AD991D7A97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5A1E14-8A44-46A7-9B04-4595F6C641A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08E81A82-4098-84D4-3A4C-C22F18FC1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3800" y="976070"/>
            <a:ext cx="7772400" cy="4175125"/>
          </a:xfrm>
        </p:spPr>
        <p:txBody>
          <a:bodyPr/>
          <a:lstStyle/>
          <a:p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Daň z nabytí nemovitých věcí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2B5E52-7A3D-BB70-FE17-DE0BF8E9BF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0964" name="Zástupný symbol pro číslo snímku 4">
            <a:extLst>
              <a:ext uri="{FF2B5EF4-FFF2-40B4-BE49-F238E27FC236}">
                <a16:creationId xmlns:a16="http://schemas.microsoft.com/office/drawing/2014/main" id="{F4532534-7311-ACFA-497C-69D5F8DB57F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75DE21-5F50-46EE-AC80-BA2BAC25AA79}" type="slidenum">
              <a:rPr lang="cs-CZ" altLang="cs-CZ" sz="1200">
                <a:latin typeface="Trebuchet MS" panose="020B0603020202020204" pitchFamily="34" charset="0"/>
              </a:rPr>
              <a:pPr/>
              <a:t>28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16B15C3E-D632-2E02-997E-F2E253691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Daň z nabytí nemovitých věcí</a:t>
            </a:r>
          </a:p>
        </p:txBody>
      </p:sp>
      <p:sp>
        <p:nvSpPr>
          <p:cNvPr id="41987" name="Zástupný obsah 2">
            <a:extLst>
              <a:ext uri="{FF2B5EF4-FFF2-40B4-BE49-F238E27FC236}">
                <a16:creationId xmlns:a16="http://schemas.microsoft.com/office/drawing/2014/main" id="{8E7938E3-2E6E-5AC8-DF4E-A8DD2AB0AB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ZoS č. 340/2013 Sb., o dani z nabytí nemovitých věcí</a:t>
            </a:r>
          </a:p>
          <a:p>
            <a:pPr lvl="1"/>
            <a:r>
              <a:rPr lang="cs-CZ" altLang="cs-CZ"/>
              <a:t>Účinnost 1. 1. 2014</a:t>
            </a:r>
          </a:p>
          <a:p>
            <a:pPr lvl="1"/>
            <a:r>
              <a:rPr lang="cs-CZ" altLang="cs-CZ"/>
              <a:t>Zrušeno zákonem č. 386/2020 Sb. (účinnost k 36. 9. 2020), ale přechodná ustanovení stanoví:</a:t>
            </a:r>
          </a:p>
          <a:p>
            <a:pPr lvl="2"/>
            <a:r>
              <a:rPr lang="cs-CZ" altLang="cs-CZ"/>
              <a:t>1. Pokud lhůta pro podání daňového přiznání uplynula </a:t>
            </a:r>
            <a:r>
              <a:rPr lang="cs-CZ" altLang="cs-CZ">
                <a:solidFill>
                  <a:srgbClr val="FF0000"/>
                </a:solidFill>
              </a:rPr>
              <a:t>před 31. březnem 2020</a:t>
            </a:r>
            <a:r>
              <a:rPr lang="cs-CZ" altLang="cs-CZ"/>
              <a:t>, použije se pro daňové povinnosti u daně z nabytí nemovitých věcí vzniklé přede dnem nabytí účinnosti tohoto zákona, jakož i pro práva a povinnosti s nimi související zákonné opatření Senátu č. 340/2013 Sb., </a:t>
            </a:r>
            <a:r>
              <a:rPr lang="cs-CZ" altLang="cs-CZ">
                <a:solidFill>
                  <a:srgbClr val="FF0000"/>
                </a:solidFill>
              </a:rPr>
              <a:t>ve znění účinném přede dnem nabytí účinnosti tohoto zákona</a:t>
            </a:r>
            <a:r>
              <a:rPr lang="cs-CZ" altLang="cs-CZ"/>
              <a:t>. K prodloužení lhůty pro podání daňového přiznání podle daňového řádu se nepřihlíží.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4A26C2D-47D8-FCA8-0A47-8772437B2D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1989" name="Zástupný symbol pro číslo snímku 4">
            <a:extLst>
              <a:ext uri="{FF2B5EF4-FFF2-40B4-BE49-F238E27FC236}">
                <a16:creationId xmlns:a16="http://schemas.microsoft.com/office/drawing/2014/main" id="{AE17A83F-5AEA-EB70-6B79-FB26207C78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88B1B1-94F6-43EE-A272-7C04F52DEC15}" type="slidenum">
              <a:rPr lang="cs-CZ" altLang="cs-CZ" sz="1200">
                <a:latin typeface="Trebuchet MS" panose="020B0603020202020204" pitchFamily="34" charset="0"/>
              </a:rPr>
              <a:pPr/>
              <a:t>29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6C27B1-EFEA-CECA-E6CC-363D3ACCA1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219" name="Zástupný symbol pro číslo snímku 4">
            <a:extLst>
              <a:ext uri="{FF2B5EF4-FFF2-40B4-BE49-F238E27FC236}">
                <a16:creationId xmlns:a16="http://schemas.microsoft.com/office/drawing/2014/main" id="{98C9E8E8-6D56-AF77-3073-A047258D5F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7DCAE6E-84FA-4CE5-8DDB-28178BC5B84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FA80A8F0-1D6B-3527-5996-240B971ACA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3800" y="378000"/>
            <a:ext cx="7772400" cy="935037"/>
          </a:xfrm>
        </p:spPr>
        <p:txBody>
          <a:bodyPr/>
          <a:lstStyle/>
          <a:p>
            <a:pPr eaLnBrk="1" hangingPunct="1"/>
            <a:r>
              <a:rPr lang="cs-CZ" altLang="cs-CZ" dirty="0"/>
              <a:t>Transferové daně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FD4DF873-879E-B3FC-041A-26C4A059B9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161" y="1207845"/>
            <a:ext cx="822960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blízké daním majetkovým a důchodovým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daně z civilněprávních úkonů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daň dědická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daň darovací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daň z převodu nemovitostí / z nabytí nemovitých věcí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Zákon č. 586/1992 Sb., o daních z příjmů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Za minulá období: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Zákon č. 337/1992 Sb., o dani dědické, dani darovací a dani z převodu nemovitostí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Zákonné opatření Senátu č. 340/2013 Sb., o dani z nabytí nemovitých věcí</a:t>
            </a:r>
          </a:p>
        </p:txBody>
      </p:sp>
    </p:spTree>
    <p:extLst>
      <p:ext uri="{BB962C8B-B14F-4D97-AF65-F5344CB8AC3E}">
        <p14:creationId xmlns:p14="http://schemas.microsoft.com/office/powerpoint/2010/main" val="557304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25BE7337-B78A-06AE-9DD4-D6497E880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Daň z nabytí nemovitých věcí</a:t>
            </a:r>
          </a:p>
        </p:txBody>
      </p:sp>
      <p:sp>
        <p:nvSpPr>
          <p:cNvPr id="43011" name="Zástupný obsah 2">
            <a:extLst>
              <a:ext uri="{FF2B5EF4-FFF2-40B4-BE49-F238E27FC236}">
                <a16:creationId xmlns:a16="http://schemas.microsoft.com/office/drawing/2014/main" id="{F4FD8DD6-C171-DB4F-7AA5-B66AF19B84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ZoS č. 340/2013 Sb., o dani z nabytí nemovitých věcí</a:t>
            </a:r>
          </a:p>
          <a:p>
            <a:pPr lvl="1"/>
            <a:r>
              <a:rPr lang="cs-CZ" altLang="cs-CZ"/>
              <a:t>Zrušeno zákonem č. 386/2020 Sb. (účinnost k 36. 9. 2020), ale přechodná ustanovení stanoví:</a:t>
            </a:r>
          </a:p>
          <a:p>
            <a:pPr lvl="2"/>
            <a:r>
              <a:rPr lang="cs-CZ" altLang="cs-CZ"/>
              <a:t>2. Pokud lhůta pro podání daňového přiznání </a:t>
            </a:r>
            <a:r>
              <a:rPr lang="cs-CZ" altLang="cs-CZ">
                <a:solidFill>
                  <a:srgbClr val="FF0000"/>
                </a:solidFill>
              </a:rPr>
              <a:t>uplyne od 31. března 2020</a:t>
            </a:r>
            <a:r>
              <a:rPr lang="cs-CZ" altLang="cs-CZ"/>
              <a:t>, </a:t>
            </a:r>
            <a:r>
              <a:rPr lang="cs-CZ" altLang="cs-CZ">
                <a:solidFill>
                  <a:srgbClr val="FF0000"/>
                </a:solidFill>
              </a:rPr>
              <a:t>zaniká daňová povinnost </a:t>
            </a:r>
            <a:r>
              <a:rPr lang="cs-CZ" altLang="cs-CZ"/>
              <a:t>u daně z nabytí nemovitých věcí vzniklá přede dnem nabytí účinnosti tohoto zákona </a:t>
            </a:r>
            <a:r>
              <a:rPr lang="cs-CZ" altLang="cs-CZ">
                <a:solidFill>
                  <a:srgbClr val="FF0000"/>
                </a:solidFill>
              </a:rPr>
              <a:t>dnem nabytí účinnosti tohoto zákona</a:t>
            </a:r>
            <a:r>
              <a:rPr lang="cs-CZ" altLang="cs-CZ"/>
              <a:t>. K prodloužení lhůty pro podání daňového přiznání podle daňového řádu se nepřihlíží.</a:t>
            </a:r>
          </a:p>
          <a:p>
            <a:pPr lvl="1"/>
            <a:r>
              <a:rPr lang="cs-CZ" altLang="cs-CZ"/>
              <a:t>=&gt; DNNV lze i nadále vybrat a vymáhat u převodů s právními účinky vkladu do KN do 30. 11. 2019 včetně!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378355-4832-F658-0E85-48B1AAD093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3013" name="Zástupný symbol pro číslo snímku 4">
            <a:extLst>
              <a:ext uri="{FF2B5EF4-FFF2-40B4-BE49-F238E27FC236}">
                <a16:creationId xmlns:a16="http://schemas.microsoft.com/office/drawing/2014/main" id="{1A9277C4-2136-D830-6CE3-3E105CE309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90A39A-4DBD-45F4-BFD8-0F3DA3ED1DED}" type="slidenum">
              <a:rPr lang="cs-CZ" altLang="cs-CZ" sz="1200">
                <a:latin typeface="Trebuchet MS" panose="020B0603020202020204" pitchFamily="34" charset="0"/>
              </a:rPr>
              <a:pPr/>
              <a:t>30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5AA7FA74-68B9-161B-A59E-F1F16F0B6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 z nabytí nemovitých věcí</a:t>
            </a:r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9201CACC-16CB-0893-0E19-F51ECBA3E8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dirty="0"/>
              <a:t>Předmět daně</a:t>
            </a:r>
          </a:p>
          <a:p>
            <a:pPr eaLnBrk="1" hangingPunct="1">
              <a:defRPr/>
            </a:pPr>
            <a:r>
              <a:rPr lang="cs-CZ" altLang="cs-CZ" dirty="0"/>
              <a:t>úplatné nabytí vlastnického práva k nemovité věci</a:t>
            </a:r>
          </a:p>
          <a:p>
            <a:pPr eaLnBrk="1" hangingPunct="1">
              <a:defRPr/>
            </a:pPr>
            <a:r>
              <a:rPr lang="cs-CZ" altLang="cs-CZ" dirty="0"/>
              <a:t>nabytí vlastnického práva k nemovité věci na základě zajišťovacího převodu práva, nebo úplatného postoupení pohledávky zajištěné zajišťovacím převodem práva.</a:t>
            </a:r>
          </a:p>
          <a:p>
            <a:pPr eaLnBrk="1" hangingPunct="1">
              <a:defRPr/>
            </a:pPr>
            <a:r>
              <a:rPr lang="cs-CZ" altLang="cs-CZ" dirty="0"/>
              <a:t>v případě zrušení a vypořádání spoluvlastnictví -úplatné nabytí vlastnického práva k podílu na nemovitých věcech v rozsahu, v jakém svou hodnotou odpovídá kladnému rozdílu mezi souhrnem hodnot všech podílů spoluvlastníka na těchto nemovitých věcech po vypořádání a před vypořádáním</a:t>
            </a:r>
          </a:p>
          <a:p>
            <a:pPr eaLnBrk="1" hangingPunct="1">
              <a:defRPr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4036" name="Zástupný symbol pro číslo snímku 4">
            <a:extLst>
              <a:ext uri="{FF2B5EF4-FFF2-40B4-BE49-F238E27FC236}">
                <a16:creationId xmlns:a16="http://schemas.microsoft.com/office/drawing/2014/main" id="{FFDB6ADE-E29E-BEFA-5462-FA4AB10464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D1BD29-1441-49F9-8DEF-800EA9791F3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 sz="12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42FC433E-46D2-7CDD-9918-E16839F61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Nabytí vlastnického práva</a:t>
            </a:r>
            <a:br>
              <a:rPr lang="cs-CZ" altLang="cs-CZ" b="1"/>
            </a:br>
            <a:endParaRPr lang="cs-CZ" altLang="cs-CZ"/>
          </a:p>
        </p:txBody>
      </p:sp>
      <p:sp>
        <p:nvSpPr>
          <p:cNvPr id="45059" name="Zástupný obsah 2">
            <a:extLst>
              <a:ext uri="{FF2B5EF4-FFF2-40B4-BE49-F238E27FC236}">
                <a16:creationId xmlns:a16="http://schemas.microsoft.com/office/drawing/2014/main" id="{618D9F53-3E82-981B-4439-4326010605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Za nabytí vlastnického práva k nemovité věci se pro účely daně z nabytí nemovitých věcí považuje také</a:t>
            </a:r>
          </a:p>
          <a:p>
            <a:pPr lvl="1"/>
            <a:r>
              <a:rPr lang="cs-CZ" altLang="cs-CZ"/>
              <a:t>a) vyčlenění nebo nabytí nemovité věci do svěřenského fondu a</a:t>
            </a:r>
          </a:p>
          <a:p>
            <a:pPr lvl="1"/>
            <a:r>
              <a:rPr lang="cs-CZ" altLang="cs-CZ"/>
              <a:t>b) nabytí stavby, která se stane součástí pozemku a která byla</a:t>
            </a:r>
          </a:p>
          <a:p>
            <a:pPr lvl="2"/>
            <a:r>
              <a:rPr lang="cs-CZ" altLang="cs-CZ"/>
              <a:t>1. samostatnou nemovitou věcí,</a:t>
            </a:r>
          </a:p>
          <a:p>
            <a:pPr lvl="2"/>
            <a:r>
              <a:rPr lang="cs-CZ" altLang="cs-CZ"/>
              <a:t>2. součástí práva stavby, nebo</a:t>
            </a:r>
          </a:p>
          <a:p>
            <a:pPr lvl="2"/>
            <a:r>
              <a:rPr lang="cs-CZ" altLang="cs-CZ"/>
              <a:t>3. neoprávněně zřízena na tomto pozemku.</a:t>
            </a:r>
          </a:p>
          <a:p>
            <a:r>
              <a:rPr lang="cs-CZ" altLang="cs-CZ"/>
              <a:t>Za nabytí vlastnického práva k právu stavby se pro účely daně z nabytí nemovitých věcí považuje také prodloužení doby, na kterou je právo stavby zřízeno.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9C7941-5DC7-168F-E00C-6173F9E51F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5061" name="Zástupný symbol pro číslo snímku 4">
            <a:extLst>
              <a:ext uri="{FF2B5EF4-FFF2-40B4-BE49-F238E27FC236}">
                <a16:creationId xmlns:a16="http://schemas.microsoft.com/office/drawing/2014/main" id="{C09CAEBE-669A-170D-C130-C6110BE3D6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2CBFA6D-CC23-403C-B5A1-BF912880F12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4C692017-9176-A7C3-1132-EB57DED9E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Úplata</a:t>
            </a:r>
            <a:br>
              <a:rPr lang="cs-CZ" altLang="cs-CZ" b="1"/>
            </a:br>
            <a:endParaRPr lang="cs-CZ" altLang="cs-CZ"/>
          </a:p>
        </p:txBody>
      </p:sp>
      <p:sp>
        <p:nvSpPr>
          <p:cNvPr id="46083" name="Zástupný obsah 2">
            <a:extLst>
              <a:ext uri="{FF2B5EF4-FFF2-40B4-BE49-F238E27FC236}">
                <a16:creationId xmlns:a16="http://schemas.microsoft.com/office/drawing/2014/main" id="{7C9786B7-83CE-F283-402D-9A13AEB44C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Úplatou se rozumí částka v peněžních prostředcích nebo hodnota nepeněžního plnění, které mají být nebo jsou poskytnuty za přijaté plnění.</a:t>
            </a:r>
          </a:p>
          <a:p>
            <a:r>
              <a:rPr lang="cs-CZ" altLang="cs-CZ"/>
              <a:t>Hodnota nepeněžního plnění se určí podle zákona upravujícího oceňování majetku.</a:t>
            </a:r>
          </a:p>
          <a:p>
            <a:r>
              <a:rPr lang="cs-CZ" altLang="cs-CZ"/>
              <a:t>Nelze-li ke dni nabytí vlastnického práva k nemovité věci určit hodnotu nepeněžního plnění podle zákona upravujícího oceňování majetku, je touto hodnotou zjištěná cena nabývané nemovité věci snížená o úplatu, jejíž hodnotu určit lze.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A0F075-7091-A660-5D13-DB018F6882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6085" name="Zástupný symbol pro číslo snímku 4">
            <a:extLst>
              <a:ext uri="{FF2B5EF4-FFF2-40B4-BE49-F238E27FC236}">
                <a16:creationId xmlns:a16="http://schemas.microsoft.com/office/drawing/2014/main" id="{DBEF891E-E920-8C9F-29CB-0E00B8A2FC2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72E9B4-4BE0-4B1B-AD0A-A268BBD2D2E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7FA2C0D3-877A-962B-423D-221C8E8FF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Vzájemné darování</a:t>
            </a:r>
            <a:br>
              <a:rPr lang="cs-CZ" altLang="cs-CZ" b="1"/>
            </a:br>
            <a:endParaRPr lang="cs-CZ" altLang="cs-CZ"/>
          </a:p>
        </p:txBody>
      </p:sp>
      <p:sp>
        <p:nvSpPr>
          <p:cNvPr id="47107" name="Zástupný obsah 2">
            <a:extLst>
              <a:ext uri="{FF2B5EF4-FFF2-40B4-BE49-F238E27FC236}">
                <a16:creationId xmlns:a16="http://schemas.microsoft.com/office/drawing/2014/main" id="{8D484D8A-39A1-9DEC-5CF2-9BD2D427C2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Bylo-li ujednáno, že i dárce bude navzájem obdarován, jedná se pro účely daně z nabytí nemovitých věcí o koupi nebo směnu, a to i vzhledem k tomu, oč hodnota plnění jedné strany převyšuje hodnotu plnění druhé strany.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69CBC7-7BDE-8753-1B90-69A1F5EDC6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7109" name="Zástupný symbol pro číslo snímku 4">
            <a:extLst>
              <a:ext uri="{FF2B5EF4-FFF2-40B4-BE49-F238E27FC236}">
                <a16:creationId xmlns:a16="http://schemas.microsoft.com/office/drawing/2014/main" id="{6B515201-0F47-511C-DBC6-E2FC5F90A3E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BB71411-EC26-4712-A243-A28CD68CBF6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2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3B919EA3-5F16-2358-ED3E-6DBF208308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Vyloučení z předmětu daně</a:t>
            </a:r>
            <a:br>
              <a:rPr lang="cs-CZ" altLang="cs-CZ" b="1"/>
            </a:br>
            <a:endParaRPr lang="cs-CZ" altLang="cs-CZ"/>
          </a:p>
        </p:txBody>
      </p:sp>
      <p:sp>
        <p:nvSpPr>
          <p:cNvPr id="48131" name="Zástupný obsah 2">
            <a:extLst>
              <a:ext uri="{FF2B5EF4-FFF2-40B4-BE49-F238E27FC236}">
                <a16:creationId xmlns:a16="http://schemas.microsoft.com/office/drawing/2014/main" id="{C1C77EDD-B024-D284-F801-F362CF0A67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Předmětem daně z nabytí nemovitých věcí </a:t>
            </a:r>
            <a:r>
              <a:rPr lang="cs-CZ" altLang="cs-CZ" b="1"/>
              <a:t>není</a:t>
            </a:r>
            <a:r>
              <a:rPr lang="cs-CZ" altLang="cs-CZ"/>
              <a:t> nabytí vlastnického práva k nemovité věci</a:t>
            </a:r>
          </a:p>
          <a:p>
            <a:pPr lvl="1"/>
            <a:r>
              <a:rPr lang="cs-CZ" altLang="cs-CZ"/>
              <a:t>prováděním pozemkových úprav,</a:t>
            </a:r>
          </a:p>
          <a:p>
            <a:pPr lvl="1"/>
            <a:r>
              <a:rPr lang="cs-CZ" altLang="cs-CZ"/>
              <a:t>přeměnami právnických osob s výjimkou převodu jmění na společníka, nebo</a:t>
            </a:r>
          </a:p>
          <a:p>
            <a:pPr lvl="1"/>
            <a:r>
              <a:rPr lang="cs-CZ" altLang="cs-CZ"/>
              <a:t>poskytnuté jako náhrada při vyvlastnění.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3FA0690-7E3E-641B-4D81-02B2249F1C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8133" name="Zástupný symbol pro číslo snímku 4">
            <a:extLst>
              <a:ext uri="{FF2B5EF4-FFF2-40B4-BE49-F238E27FC236}">
                <a16:creationId xmlns:a16="http://schemas.microsoft.com/office/drawing/2014/main" id="{9826D4FD-6803-4616-1679-2D308BA46C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40CD9CB-3432-4952-84BA-8803D7D841E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cs-CZ" altLang="cs-CZ" sz="1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1A19A3FB-51FB-004F-58DA-B40BD23B9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Osvobození od daně z nabytí nemovitých věcí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49155" name="Zástupný obsah 2">
            <a:extLst>
              <a:ext uri="{FF2B5EF4-FFF2-40B4-BE49-F238E27FC236}">
                <a16:creationId xmlns:a16="http://schemas.microsoft.com/office/drawing/2014/main" id="{E35EF24B-49DD-094A-5672-D014F7F481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Podle nabývajícího subjektu </a:t>
            </a:r>
          </a:p>
          <a:p>
            <a:pPr lvl="1"/>
            <a:r>
              <a:rPr lang="cs-CZ" altLang="cs-CZ"/>
              <a:t>Členský stát EU, jiný stát (při vzájemnosti), ÚSC nebo DSO, …</a:t>
            </a:r>
          </a:p>
          <a:p>
            <a:r>
              <a:rPr lang="cs-CZ" altLang="cs-CZ"/>
              <a:t>Podle typu nabývané nemovitosti při dodržení časového testu</a:t>
            </a:r>
          </a:p>
          <a:p>
            <a:pPr lvl="1"/>
            <a:r>
              <a:rPr lang="cs-CZ" altLang="cs-CZ"/>
              <a:t>5 let, dokončená stavba rodinného domu, bytu</a:t>
            </a:r>
          </a:p>
          <a:p>
            <a:pPr lvl="1"/>
            <a:r>
              <a:rPr lang="cs-CZ" altLang="cs-CZ"/>
              <a:t>Převody družstevních bytů</a:t>
            </a:r>
          </a:p>
          <a:p>
            <a:r>
              <a:rPr lang="cs-CZ" altLang="cs-CZ"/>
              <a:t>Ostatní případy</a:t>
            </a:r>
          </a:p>
          <a:p>
            <a:pPr lvl="1"/>
            <a:r>
              <a:rPr lang="cs-CZ" altLang="cs-CZ"/>
              <a:t>Reorganizace v rámci IŘ</a:t>
            </a:r>
          </a:p>
          <a:p>
            <a:pPr lvl="1"/>
            <a:r>
              <a:rPr lang="cs-CZ" altLang="cs-CZ"/>
              <a:t>Finanční leasing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9C9BED-E377-2154-A9BA-C37A410E66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9157" name="Zástupný symbol pro číslo snímku 4">
            <a:extLst>
              <a:ext uri="{FF2B5EF4-FFF2-40B4-BE49-F238E27FC236}">
                <a16:creationId xmlns:a16="http://schemas.microsoft.com/office/drawing/2014/main" id="{F31DEED8-9686-D734-33E0-09ECB9664A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AC18DA-3AD7-4E4D-A09B-68A82E5AB1B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 sz="12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6371BC98-3360-D41D-1E1D-1573CC0549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Poplatníci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7F16FAD8-1FE5-3E0D-F78E-EB4E3D3C95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Do 31.10.2016:</a:t>
            </a:r>
          </a:p>
          <a:p>
            <a:pPr lvl="1" eaLnBrk="1" hangingPunct="1"/>
            <a:r>
              <a:rPr lang="cs-CZ" altLang="cs-CZ">
                <a:solidFill>
                  <a:srgbClr val="FF0000"/>
                </a:solidFill>
              </a:rPr>
              <a:t>převodce vlastnického práva k nemovité věci, jde-li o nabytí vlastnického práva koupí nebo směnou a převodce a nabyvatel se v kupní nebo směnné smlouvě nedohodnou, že poplatníkem je nabyvatel</a:t>
            </a:r>
          </a:p>
          <a:p>
            <a:pPr lvl="1" eaLnBrk="1" hangingPunct="1"/>
            <a:r>
              <a:rPr lang="cs-CZ" altLang="cs-CZ">
                <a:solidFill>
                  <a:srgbClr val="FF0000"/>
                </a:solidFill>
              </a:rPr>
              <a:t>nabyvatel vlastnického práva k nemovité věci v ostatních případech</a:t>
            </a:r>
          </a:p>
          <a:p>
            <a:pPr lvl="1" eaLnBrk="1" hangingPunct="1"/>
            <a:r>
              <a:rPr lang="cs-CZ" altLang="cs-CZ">
                <a:solidFill>
                  <a:srgbClr val="FF0000"/>
                </a:solidFill>
              </a:rPr>
              <a:t>Je-li poplatníkem převodce vlastnického práva k nemovité věci, je nabyvatel tohoto práva ručitelem</a:t>
            </a:r>
          </a:p>
          <a:p>
            <a:pPr eaLnBrk="1" hangingPunct="1"/>
            <a:r>
              <a:rPr lang="cs-CZ" altLang="cs-CZ"/>
              <a:t>Od 1.11.2016</a:t>
            </a:r>
          </a:p>
          <a:p>
            <a:pPr lvl="1" eaLnBrk="1" hangingPunct="1"/>
            <a:r>
              <a:rPr lang="cs-CZ" altLang="cs-CZ"/>
              <a:t>Nabyvatel vlastnického práva k nemovité věci</a:t>
            </a:r>
          </a:p>
          <a:p>
            <a:pPr lvl="1" eaLnBrk="1" hangingPunct="1"/>
            <a:r>
              <a:rPr lang="cs-CZ" altLang="cs-CZ"/>
              <a:t>Žádné ručení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D8A948-52E3-503F-E6E9-1FA77F0C24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0181" name="Zástupný symbol pro číslo snímku 4">
            <a:extLst>
              <a:ext uri="{FF2B5EF4-FFF2-40B4-BE49-F238E27FC236}">
                <a16:creationId xmlns:a16="http://schemas.microsoft.com/office/drawing/2014/main" id="{34FD1FB9-A1DE-FE06-4649-B4A35E8224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157C973-0E1F-4445-860E-CCF2CFC4E2C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cs-CZ" altLang="cs-CZ" sz="12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CEAAA2BC-FB0B-929C-1962-E0944B707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 daně</a:t>
            </a:r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5D66DBAB-6D1F-9CA5-B3EB-84D8288D36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9400" y="1359000"/>
            <a:ext cx="10753200" cy="4707691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nabývací hodnota snížená o uznatelný výdaj (znalecký posudek)</a:t>
            </a:r>
          </a:p>
          <a:p>
            <a:pPr eaLnBrk="1" hangingPunct="1"/>
            <a:r>
              <a:rPr lang="cs-CZ" altLang="cs-CZ" sz="2400" dirty="0"/>
              <a:t>nabývací hodnotou je</a:t>
            </a:r>
          </a:p>
          <a:p>
            <a:pPr lvl="1" eaLnBrk="1" hangingPunct="1"/>
            <a:r>
              <a:rPr lang="cs-CZ" altLang="cs-CZ" sz="2400" dirty="0"/>
              <a:t>sjednaná cena</a:t>
            </a:r>
          </a:p>
          <a:p>
            <a:pPr lvl="1" eaLnBrk="1" hangingPunct="1"/>
            <a:r>
              <a:rPr lang="cs-CZ" altLang="cs-CZ" sz="2400" dirty="0"/>
              <a:t>srovnávací daňová hodnota (75 % směrné hodnoty, nebo zjištěné ceny – určí si poplatník)</a:t>
            </a:r>
          </a:p>
          <a:p>
            <a:pPr lvl="2" eaLnBrk="1" hangingPunct="1"/>
            <a:r>
              <a:rPr lang="cs-CZ" altLang="cs-CZ" sz="2400" dirty="0"/>
              <a:t>podle toho, která je vyšší</a:t>
            </a:r>
          </a:p>
          <a:p>
            <a:pPr lvl="1" eaLnBrk="1" hangingPunct="1"/>
            <a:r>
              <a:rPr lang="cs-CZ" altLang="cs-CZ" sz="2400" dirty="0"/>
              <a:t>zjištěná cena (leasing, zajišťovací převod)</a:t>
            </a:r>
          </a:p>
          <a:p>
            <a:pPr lvl="1" eaLnBrk="1" hangingPunct="1"/>
            <a:r>
              <a:rPr lang="cs-CZ" altLang="cs-CZ" sz="2400" dirty="0"/>
              <a:t>zvláštní cena (dražba, insolvence, vklady do společností)</a:t>
            </a:r>
          </a:p>
          <a:p>
            <a:pPr lvl="1"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Směrná hodnota – obvyklá cena, způsob stanoví vyhláškou MF</a:t>
            </a:r>
          </a:p>
          <a:p>
            <a:pPr eaLnBrk="1" hangingPunct="1"/>
            <a:r>
              <a:rPr lang="cs-CZ" altLang="cs-CZ" sz="2400" dirty="0"/>
              <a:t>Zjištěná cena – podle oceňovacích předpisů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FE8E355-B262-F947-01E4-51BA390841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1205" name="Zástupný symbol pro číslo snímku 4">
            <a:extLst>
              <a:ext uri="{FF2B5EF4-FFF2-40B4-BE49-F238E27FC236}">
                <a16:creationId xmlns:a16="http://schemas.microsoft.com/office/drawing/2014/main" id="{78653F4B-ED43-33F3-B3CA-66123A96BE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E5B84C-66ED-494E-8EC5-F122B173C3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cs-CZ" altLang="cs-CZ" sz="12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2DF63A37-1D66-651E-EF31-74B25DFA2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Sazba daně</a:t>
            </a:r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8BE8338D-7DE2-1363-23CF-BAD0550272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lineární</a:t>
            </a:r>
          </a:p>
          <a:p>
            <a:pPr eaLnBrk="1" hangingPunct="1"/>
            <a:r>
              <a:rPr lang="cs-CZ" altLang="cs-CZ"/>
              <a:t>4 %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B7FF4E-C7F2-0335-6979-882C57ACA9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2229" name="Zástupný symbol pro číslo snímku 4">
            <a:extLst>
              <a:ext uri="{FF2B5EF4-FFF2-40B4-BE49-F238E27FC236}">
                <a16:creationId xmlns:a16="http://schemas.microsoft.com/office/drawing/2014/main" id="{64598B06-ACA0-62DB-B313-EED8426574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BE5E72A-9CF1-4CAC-B2EA-64ABF4E04CF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cs-CZ" altLang="cs-CZ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16ACB9-D30E-A529-05C1-47A0F697A0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1267" name="Zástupný symbol pro číslo snímku 4">
            <a:extLst>
              <a:ext uri="{FF2B5EF4-FFF2-40B4-BE49-F238E27FC236}">
                <a16:creationId xmlns:a16="http://schemas.microsoft.com/office/drawing/2014/main" id="{AB7CD8F9-96BF-EB2D-33C8-7B546B86C7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2B3E9E4-A735-4B5E-BBC4-C198FC723D3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B8741449-371D-2697-0490-99BF7FDB41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Transferové daně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3B8467DC-A957-AE1E-A1BC-1AAF0DDD9E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Charakteristika: daně přímé, nahodilé, nepravidelné a z hlediska daňového výnosu nestabilní.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r>
              <a:rPr lang="cs-CZ" altLang="cs-CZ"/>
              <a:t>Dochází ke zdanění převodů a přechodů vlastnických práv k majetku.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>
            <a:extLst>
              <a:ext uri="{FF2B5EF4-FFF2-40B4-BE49-F238E27FC236}">
                <a16:creationId xmlns:a16="http://schemas.microsoft.com/office/drawing/2014/main" id="{543473DE-96C9-E1C9-0EDC-0CC076C8E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Rozpočtové určení DNNV</a:t>
            </a:r>
          </a:p>
        </p:txBody>
      </p:sp>
      <p:sp>
        <p:nvSpPr>
          <p:cNvPr id="53251" name="Zástupný obsah 2">
            <a:extLst>
              <a:ext uri="{FF2B5EF4-FFF2-40B4-BE49-F238E27FC236}">
                <a16:creationId xmlns:a16="http://schemas.microsoft.com/office/drawing/2014/main" id="{9758E120-6BB4-B0B9-5480-E629AD3124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Výnos daně z nabytí nemovitých věcí je příjmem </a:t>
            </a:r>
            <a:r>
              <a:rPr lang="cs-CZ" altLang="cs-CZ" b="1"/>
              <a:t>státního</a:t>
            </a:r>
            <a:r>
              <a:rPr lang="cs-CZ" altLang="cs-CZ"/>
              <a:t> rozpočtu.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CC5020-7370-66AE-FF43-18610195F2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3253" name="Zástupný symbol pro číslo snímku 4">
            <a:extLst>
              <a:ext uri="{FF2B5EF4-FFF2-40B4-BE49-F238E27FC236}">
                <a16:creationId xmlns:a16="http://schemas.microsoft.com/office/drawing/2014/main" id="{80BB7AC3-4624-7FF2-2D1E-E80FFEBDBD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A09A6F-7721-49A9-91CE-3A6F2573735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cs-CZ" altLang="cs-CZ" sz="12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>
            <a:extLst>
              <a:ext uri="{FF2B5EF4-FFF2-40B4-BE49-F238E27FC236}">
                <a16:creationId xmlns:a16="http://schemas.microsoft.com/office/drawing/2014/main" id="{87F0B330-735B-34FF-BC8D-2C31DA2C2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524350"/>
            <a:ext cx="7772400" cy="501650"/>
          </a:xfrm>
        </p:spPr>
        <p:txBody>
          <a:bodyPr/>
          <a:lstStyle/>
          <a:p>
            <a:pPr eaLnBrk="1" hangingPunct="1"/>
            <a:r>
              <a:rPr lang="cs-CZ" altLang="cs-CZ" dirty="0"/>
              <a:t>Správa daně</a:t>
            </a:r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375905E2-BEDA-576C-988A-5095315D10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9400" y="1243594"/>
            <a:ext cx="10753200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Daňové přiznání se podává do 3 měsíců od konce měsíce, v němž došlo ke vkladu do KN nebo do konce 3. měsíce po měsíci, v němž smlouva nabyla účinnosti</a:t>
            </a:r>
          </a:p>
          <a:p>
            <a:pPr lvl="1" eaLnBrk="1" hangingPunct="1">
              <a:defRPr/>
            </a:pPr>
            <a:r>
              <a:rPr lang="cs-CZ" altLang="cs-CZ" dirty="0"/>
              <a:t>Při nesplnění výzva správce daně (sankce dle DŘ)</a:t>
            </a:r>
          </a:p>
          <a:p>
            <a:pPr eaLnBrk="1" hangingPunct="1">
              <a:defRPr/>
            </a:pPr>
            <a:r>
              <a:rPr lang="cs-CZ" altLang="cs-CZ" dirty="0"/>
              <a:t>Daňové přiznání se podává i v případě osvobození, nepodávají jen členské státy EU, jiné státy v případě osvobození a ÚSC nebo DSO</a:t>
            </a:r>
          </a:p>
          <a:p>
            <a:pPr eaLnBrk="1" hangingPunct="1">
              <a:defRPr/>
            </a:pPr>
            <a:r>
              <a:rPr lang="cs-CZ" altLang="cs-CZ" dirty="0"/>
              <a:t>součástí DP je prostá kopie smlouvy + znaleckého posudku (+ příp. dokladu o zaplacení odměny znalci)</a:t>
            </a:r>
          </a:p>
          <a:p>
            <a:pPr eaLnBrk="1" hangingPunct="1">
              <a:defRPr/>
            </a:pPr>
            <a:r>
              <a:rPr lang="cs-CZ" altLang="cs-CZ" dirty="0"/>
              <a:t>místně příslušným k dani z nabytí nemovitých věcí je správce daně, v jehož obvodu územní působnosti se nachází nemovitost</a:t>
            </a:r>
          </a:p>
          <a:p>
            <a:pPr marL="0" indent="0">
              <a:buNone/>
              <a:defRPr/>
            </a:pPr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335959-A2E0-7B1C-1458-AA4E43E4CD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4277" name="Zástupný symbol pro číslo snímku 4">
            <a:extLst>
              <a:ext uri="{FF2B5EF4-FFF2-40B4-BE49-F238E27FC236}">
                <a16:creationId xmlns:a16="http://schemas.microsoft.com/office/drawing/2014/main" id="{32FD2CA9-57F0-8D63-1203-9F750D8DC8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366D7CE-E3A3-4680-80BD-4FC76B35CE8F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cs-CZ" altLang="cs-CZ" sz="12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7B955898-6ACB-17FA-2049-A393C4C78A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Placení daně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C52F4288-5464-1316-8841-687401A140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 je splatná ve lhůtě pro podání řádného daňového přiznání</a:t>
            </a:r>
          </a:p>
          <a:p>
            <a:pPr eaLnBrk="1" hangingPunct="1"/>
            <a:r>
              <a:rPr lang="cs-CZ" altLang="cs-CZ"/>
              <a:t>V případě určení srovnávací daňové hodnoty pomocí směrné hodnoty (určuje správce daně) se platí záloha na daň ve výši 4 % ze sjednané ceny</a:t>
            </a:r>
          </a:p>
          <a:p>
            <a:pPr lvl="1" eaLnBrk="1" hangingPunct="1"/>
            <a:r>
              <a:rPr lang="cs-CZ" altLang="cs-CZ"/>
              <a:t>Uhrazená záloha se započítává na úhradu splatné daně</a:t>
            </a:r>
          </a:p>
          <a:p>
            <a:pPr lvl="1" eaLnBrk="1" hangingPunct="1"/>
            <a:r>
              <a:rPr lang="cs-CZ" altLang="cs-CZ"/>
              <a:t>DNNV &gt; záloha -&gt; rozdíl je splatný do 30 dnů od PV</a:t>
            </a:r>
          </a:p>
          <a:p>
            <a:pPr lvl="2" eaLnBrk="1" hangingPunct="1"/>
            <a:r>
              <a:rPr lang="cs-CZ" altLang="cs-CZ"/>
              <a:t>Je-li rozdíl méně než 200 Kč – nedoplácí se</a:t>
            </a:r>
          </a:p>
          <a:p>
            <a:pPr lvl="1" eaLnBrk="1" hangingPunct="1"/>
            <a:r>
              <a:rPr lang="cs-CZ" altLang="cs-CZ"/>
              <a:t>DNNV &lt; záloha -&gt; záloha je považována za tvrzenou daň</a:t>
            </a:r>
          </a:p>
          <a:p>
            <a:pPr eaLnBrk="1" hangingPunct="1"/>
            <a:r>
              <a:rPr lang="cs-CZ" altLang="cs-CZ"/>
              <a:t>Standardní sankce za opožděné úhrady dle DŘ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081C07E-48C5-93FE-9035-D1F17D928F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5301" name="Zástupný symbol pro číslo snímku 4">
            <a:extLst>
              <a:ext uri="{FF2B5EF4-FFF2-40B4-BE49-F238E27FC236}">
                <a16:creationId xmlns:a16="http://schemas.microsoft.com/office/drawing/2014/main" id="{3C18DC3E-507D-AF39-1526-61C0A6F946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D2502B-A8D3-450D-8D82-64B9FE589F3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cs-CZ" altLang="cs-CZ" sz="12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F977EE2E-EC42-F8AC-4051-0F74373C1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Zvláštní ustanovení o vzniku daňové povinnosti</a:t>
            </a:r>
          </a:p>
        </p:txBody>
      </p:sp>
      <p:sp>
        <p:nvSpPr>
          <p:cNvPr id="56323" name="Zástupný obsah 2">
            <a:extLst>
              <a:ext uri="{FF2B5EF4-FFF2-40B4-BE49-F238E27FC236}">
                <a16:creationId xmlns:a16="http://schemas.microsoft.com/office/drawing/2014/main" id="{3F1EE729-5410-7B5B-7D90-9111E22B27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Skutečnost, která je předmětem daně z nabytí nemovitých věcí, zakládá daňovou povinnost i v případě, že k ní došlo na základě právního jednání,</a:t>
            </a:r>
          </a:p>
          <a:p>
            <a:pPr lvl="1"/>
            <a:r>
              <a:rPr lang="cs-CZ" altLang="cs-CZ"/>
              <a:t>od kterého bylo později odstoupeno,</a:t>
            </a:r>
          </a:p>
          <a:p>
            <a:pPr lvl="1"/>
            <a:r>
              <a:rPr lang="cs-CZ" altLang="cs-CZ"/>
              <a:t>které se později ukázalo zdánlivým nebo neplatným,</a:t>
            </a:r>
          </a:p>
          <a:p>
            <a:pPr lvl="1"/>
            <a:r>
              <a:rPr lang="cs-CZ" altLang="cs-CZ"/>
              <a:t>které bylo zrušeno splněním rozvazovací podmínky, nebo</a:t>
            </a:r>
          </a:p>
          <a:p>
            <a:pPr lvl="1"/>
            <a:r>
              <a:rPr lang="cs-CZ" altLang="cs-CZ"/>
              <a:t>které bylo zrušeno z důvodu neúměrného zkrácení.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7AEBDE-9185-2482-9DB3-1EA63BA6C4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6325" name="Zástupný symbol pro číslo snímku 4">
            <a:extLst>
              <a:ext uri="{FF2B5EF4-FFF2-40B4-BE49-F238E27FC236}">
                <a16:creationId xmlns:a16="http://schemas.microsoft.com/office/drawing/2014/main" id="{BD8BCA9A-8A78-D3E6-254D-19360DAB70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CFC29C-0411-4033-B814-3DD32D668DD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cs-CZ" altLang="cs-CZ" sz="12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>
            <a:extLst>
              <a:ext uri="{FF2B5EF4-FFF2-40B4-BE49-F238E27FC236}">
                <a16:creationId xmlns:a16="http://schemas.microsoft.com/office/drawing/2014/main" id="{7B989BC6-68C8-58A6-94AB-EFAB15C005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Zánik daňové povinnosti</a:t>
            </a:r>
          </a:p>
        </p:txBody>
      </p:sp>
      <p:sp>
        <p:nvSpPr>
          <p:cNvPr id="57347" name="Zástupný obsah 2">
            <a:extLst>
              <a:ext uri="{FF2B5EF4-FFF2-40B4-BE49-F238E27FC236}">
                <a16:creationId xmlns:a16="http://schemas.microsoft.com/office/drawing/2014/main" id="{6D2D5ED2-5128-BEA9-2439-469486FA6E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Daňová povinnost zaniká v případě</a:t>
            </a:r>
          </a:p>
          <a:p>
            <a:pPr lvl="1"/>
            <a:r>
              <a:rPr lang="cs-CZ" altLang="cs-CZ"/>
              <a:t>odstoupení od smlouvy, na jejímž základě bylo nabyto vlastnické právo k nemovité věci,</a:t>
            </a:r>
          </a:p>
          <a:p>
            <a:pPr lvl="1"/>
            <a:r>
              <a:rPr lang="cs-CZ" altLang="cs-CZ"/>
              <a:t>zdánlivosti nebo neplatnosti právního jednání, na základě kterého bylo nabyto vlastnické právo k nemovité věci,</a:t>
            </a:r>
          </a:p>
          <a:p>
            <a:pPr lvl="1"/>
            <a:r>
              <a:rPr lang="cs-CZ" altLang="cs-CZ"/>
              <a:t>splnění rozvazovací podmínky,</a:t>
            </a:r>
          </a:p>
          <a:p>
            <a:pPr lvl="1"/>
            <a:r>
              <a:rPr lang="cs-CZ" altLang="cs-CZ"/>
              <a:t>zrušení smlouvy v důsledku neúměrného zkrácení,</a:t>
            </a:r>
          </a:p>
          <a:p>
            <a:pPr lvl="1"/>
            <a:r>
              <a:rPr lang="cs-CZ" altLang="cs-CZ"/>
              <a:t>zrušení vyvlastnění, nebo</a:t>
            </a:r>
          </a:p>
          <a:p>
            <a:pPr lvl="1"/>
            <a:r>
              <a:rPr lang="cs-CZ" altLang="cs-CZ"/>
              <a:t>zániku zajišťovacího převodu vlastnického práva k nemovité věci s výjimkou případu, kdy se převod tohoto práva stane nepodmíněným.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BF824DD-8E7D-2EAA-2C06-4F36EC9BE2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7349" name="Zástupný symbol pro číslo snímku 4">
            <a:extLst>
              <a:ext uri="{FF2B5EF4-FFF2-40B4-BE49-F238E27FC236}">
                <a16:creationId xmlns:a16="http://schemas.microsoft.com/office/drawing/2014/main" id="{C84EBD21-3037-6987-666D-BB196E791D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92E6BA-5C07-4BD6-A1ED-E255D4147E3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cs-CZ" altLang="cs-CZ" sz="12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94A4EF5F-4862-8E09-34A8-790AFC12C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Podmínky zániku daňové povinnosti</a:t>
            </a:r>
          </a:p>
        </p:txBody>
      </p:sp>
      <p:sp>
        <p:nvSpPr>
          <p:cNvPr id="58371" name="Zástupný obsah 2">
            <a:extLst>
              <a:ext uri="{FF2B5EF4-FFF2-40B4-BE49-F238E27FC236}">
                <a16:creationId xmlns:a16="http://schemas.microsoft.com/office/drawing/2014/main" id="{30C648D4-1C8D-C4F1-8455-A2851E1484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Daňová povinnost podle odstavce 1 zaniká pouze tehdy, pokud</a:t>
            </a:r>
          </a:p>
          <a:p>
            <a:pPr lvl="1"/>
            <a:r>
              <a:rPr lang="cs-CZ" altLang="cs-CZ"/>
              <a:t>vlastníkem nemovité věci je </a:t>
            </a:r>
            <a:r>
              <a:rPr lang="cs-CZ" altLang="cs-CZ" b="1"/>
              <a:t>původní vlastník </a:t>
            </a:r>
            <a:r>
              <a:rPr lang="cs-CZ" altLang="cs-CZ"/>
              <a:t>nebo osoba, jejíž vlastnické právo vzniklo v důsledku existence vlastnického práva původního vlastníka, </a:t>
            </a:r>
            <a:r>
              <a:rPr lang="cs-CZ" altLang="cs-CZ" b="1"/>
              <a:t>a</a:t>
            </a:r>
          </a:p>
          <a:p>
            <a:pPr lvl="1"/>
            <a:r>
              <a:rPr lang="cs-CZ" altLang="cs-CZ"/>
              <a:t>tuto skutečnost poplatník </a:t>
            </a:r>
            <a:r>
              <a:rPr lang="cs-CZ" altLang="cs-CZ" b="1"/>
              <a:t>uplatní</a:t>
            </a:r>
            <a:r>
              <a:rPr lang="cs-CZ" altLang="cs-CZ"/>
              <a:t> v daňovém přiznání nebo dodatečném daňovém přiznání.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E8B8D04-6EB5-C9DF-A165-5E5609C6C6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8373" name="Zástupný symbol pro číslo snímku 4">
            <a:extLst>
              <a:ext uri="{FF2B5EF4-FFF2-40B4-BE49-F238E27FC236}">
                <a16:creationId xmlns:a16="http://schemas.microsoft.com/office/drawing/2014/main" id="{AF813EAA-8DDB-B70D-9572-ABF75DA3D42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198B6B0-9350-49D5-90B9-3E2E4C25A91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2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5CBAF286-DF61-D1DE-CCBC-397B0D46E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Přechodná ustanovení k ZoS DNNV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97A33-6265-322B-FDAB-3C42FE4FF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Pro daňové povinnosti u daně dědické, daně darovací a daně z převodu nemovitostí, jakož i pro práva a povinnosti s nimi související, vzniklé přede dnem nabytí účinnosti tohoto zákonného opatření Senátu, se použije zákon č. 357/1992 Sb., ve znění účinném přede dnem nabytí účinnosti tohoto zákonného opatření Senátu.</a:t>
            </a:r>
          </a:p>
          <a:p>
            <a:pPr lvl="1">
              <a:defRPr/>
            </a:pPr>
            <a:r>
              <a:rPr lang="cs-CZ" dirty="0"/>
              <a:t>=&gt; u převodů s právními účinky vkladu do 31. 12. 2013 lze i nadále vybrat a vymáhat daň z převodu nemovitostí (při respektování lhůty pro stanovení daně)</a:t>
            </a:r>
          </a:p>
          <a:p>
            <a:pPr marL="0" indent="0">
              <a:buNone/>
              <a:defRPr/>
            </a:pP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03C14F-79EB-1893-540D-CF673BB0CE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9397" name="Zástupný symbol pro číslo snímku 4">
            <a:extLst>
              <a:ext uri="{FF2B5EF4-FFF2-40B4-BE49-F238E27FC236}">
                <a16:creationId xmlns:a16="http://schemas.microsoft.com/office/drawing/2014/main" id="{DD8A7A51-D794-B217-9377-E5926103DFC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64E8AFF-EE65-4D2E-ABFF-50A5ACFD533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2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>
            <a:extLst>
              <a:ext uri="{FF2B5EF4-FFF2-40B4-BE49-F238E27FC236}">
                <a16:creationId xmlns:a16="http://schemas.microsoft.com/office/drawing/2014/main" id="{A52C3DD0-D47D-6C29-3866-E2A7140F8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879354"/>
            <a:ext cx="7772400" cy="4175125"/>
          </a:xfrm>
        </p:spPr>
        <p:txBody>
          <a:bodyPr/>
          <a:lstStyle/>
          <a:p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Daň dědická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00A2A92-4FBF-D51A-0569-3853E89759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0420" name="Zástupný symbol pro číslo snímku 4">
            <a:extLst>
              <a:ext uri="{FF2B5EF4-FFF2-40B4-BE49-F238E27FC236}">
                <a16:creationId xmlns:a16="http://schemas.microsoft.com/office/drawing/2014/main" id="{EDDAD236-A50C-78FD-3469-FAB5BED8CA0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E37C55-E985-4276-9F97-7A16920A501A}" type="slidenum">
              <a:rPr lang="cs-CZ" altLang="cs-CZ" sz="1200">
                <a:latin typeface="Trebuchet MS" panose="020B0603020202020204" pitchFamily="34" charset="0"/>
              </a:rPr>
              <a:pPr/>
              <a:t>47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>
            <a:extLst>
              <a:ext uri="{FF2B5EF4-FFF2-40B4-BE49-F238E27FC236}">
                <a16:creationId xmlns:a16="http://schemas.microsoft.com/office/drawing/2014/main" id="{EDAF8302-C296-B356-9607-AD24214DF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Dědická daň</a:t>
            </a:r>
          </a:p>
        </p:txBody>
      </p:sp>
      <p:sp>
        <p:nvSpPr>
          <p:cNvPr id="61443" name="Zástupný symbol pro obsah 2">
            <a:extLst>
              <a:ext uri="{FF2B5EF4-FFF2-40B4-BE49-F238E27FC236}">
                <a16:creationId xmlns:a16="http://schemas.microsoft.com/office/drawing/2014/main" id="{4707FA88-EB10-CD97-2DEF-C1121E6371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 dědická zrušena od 1.1.2014</a:t>
            </a:r>
          </a:p>
          <a:p>
            <a:pPr lvl="1" eaLnBrk="1" hangingPunct="1"/>
            <a:r>
              <a:rPr lang="cs-CZ" altLang="cs-CZ"/>
              <a:t>Do 31. 12. 2013: Zákon č. 357/1992 Sb., o dani dědické, dani darovací a dani z převodu nemovitostí</a:t>
            </a:r>
          </a:p>
          <a:p>
            <a:pPr eaLnBrk="1" hangingPunct="1"/>
            <a:r>
              <a:rPr lang="cs-CZ" altLang="cs-CZ"/>
              <a:t>Příjem získaný dědictvím přesunut do ZDP – bezúplatný příjem (§ 10 ZDP)</a:t>
            </a:r>
          </a:p>
          <a:p>
            <a:pPr eaLnBrk="1" hangingPunct="1"/>
            <a:r>
              <a:rPr lang="cs-CZ" altLang="cs-CZ"/>
              <a:t>Osvobození dědictví od daně z příjmů (§ 4a, § 19b ZDP)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332D90-0A08-91D9-B53E-1EC3623D07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1445" name="Zástupný symbol pro číslo snímku 4">
            <a:extLst>
              <a:ext uri="{FF2B5EF4-FFF2-40B4-BE49-F238E27FC236}">
                <a16:creationId xmlns:a16="http://schemas.microsoft.com/office/drawing/2014/main" id="{6BF4C9B4-4484-12AC-C6A5-E80D4D61A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EBD84BA-69CA-4BC1-8185-652F46C36B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cs-CZ" altLang="cs-CZ" sz="12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>
            <a:extLst>
              <a:ext uri="{FF2B5EF4-FFF2-40B4-BE49-F238E27FC236}">
                <a16:creationId xmlns:a16="http://schemas.microsoft.com/office/drawing/2014/main" id="{304DD402-D4E9-37C6-24D7-33ECA8E88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949693"/>
            <a:ext cx="7772400" cy="4175125"/>
          </a:xfrm>
        </p:spPr>
        <p:txBody>
          <a:bodyPr/>
          <a:lstStyle/>
          <a:p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Daň darovací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07E153-9A44-3B5F-AA30-EA0EB0CD82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2468" name="Zástupný symbol pro číslo snímku 4">
            <a:extLst>
              <a:ext uri="{FF2B5EF4-FFF2-40B4-BE49-F238E27FC236}">
                <a16:creationId xmlns:a16="http://schemas.microsoft.com/office/drawing/2014/main" id="{D4386C1C-3EB5-A2F6-7005-A096F97315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248D12-1156-4177-8766-FE81D6F85ECE}" type="slidenum">
              <a:rPr lang="cs-CZ" altLang="cs-CZ" sz="1200">
                <a:latin typeface="Trebuchet MS" panose="020B0603020202020204" pitchFamily="34" charset="0"/>
              </a:rPr>
              <a:pPr/>
              <a:t>49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7B2BB3-663C-CA2B-692E-3B2005DBCF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3315" name="Zástupný symbol pro číslo snímku 4">
            <a:extLst>
              <a:ext uri="{FF2B5EF4-FFF2-40B4-BE49-F238E27FC236}">
                <a16:creationId xmlns:a16="http://schemas.microsoft.com/office/drawing/2014/main" id="{655F6F13-4B77-3150-1B9A-5F578C373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534FA6-C144-4315-B154-2E6ED9244F8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5DE4AF07-7977-9BAB-AE3C-81D2527B5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Civilněprávní úkon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F3DD9566-BEEC-D00B-9BBF-F2CF5385F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Zdanění převodu (přechodu) majetku je podmíněno:</a:t>
            </a:r>
          </a:p>
          <a:p>
            <a:pPr lvl="1" eaLnBrk="1" hangingPunct="1"/>
            <a:r>
              <a:rPr lang="cs-CZ" altLang="cs-CZ"/>
              <a:t>1. civilněprávním úkonem</a:t>
            </a:r>
          </a:p>
          <a:p>
            <a:pPr lvl="1" eaLnBrk="1" hangingPunct="1"/>
            <a:r>
              <a:rPr lang="cs-CZ" altLang="cs-CZ"/>
              <a:t>2. správním úkonem</a:t>
            </a:r>
          </a:p>
          <a:p>
            <a:pPr lvl="1" eaLnBrk="1" hangingPunct="1"/>
            <a:r>
              <a:rPr lang="cs-CZ" altLang="cs-CZ"/>
              <a:t>3. finančněsprávním úkonem</a:t>
            </a:r>
          </a:p>
          <a:p>
            <a:pPr eaLnBrk="1" hangingPunct="1"/>
            <a:r>
              <a:rPr lang="cs-CZ" altLang="cs-CZ"/>
              <a:t>V případě splnění všech výše uvedených podmínek je aplikována příslušná daň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>
            <a:extLst>
              <a:ext uri="{FF2B5EF4-FFF2-40B4-BE49-F238E27FC236}">
                <a16:creationId xmlns:a16="http://schemas.microsoft.com/office/drawing/2014/main" id="{824F1448-0EC9-8FCB-BCA7-F0C51A6207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 darovací</a:t>
            </a:r>
          </a:p>
        </p:txBody>
      </p:sp>
      <p:sp>
        <p:nvSpPr>
          <p:cNvPr id="63491" name="Zástupný symbol pro obsah 2">
            <a:extLst>
              <a:ext uri="{FF2B5EF4-FFF2-40B4-BE49-F238E27FC236}">
                <a16:creationId xmlns:a16="http://schemas.microsoft.com/office/drawing/2014/main" id="{015B682F-4CE4-26B1-0981-18BA02BAA8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Darovací daň k 1.1.2014 zrušena a příjem přesunut do daní z příjmů</a:t>
            </a:r>
          </a:p>
          <a:p>
            <a:pPr lvl="1" eaLnBrk="1" hangingPunct="1"/>
            <a:r>
              <a:rPr lang="cs-CZ" altLang="cs-CZ"/>
              <a:t>Do 31. 12. 2013: Zákon č. 357/1992 Sb., o dani dědické, dani darovací a dani z převodu nemovitostí</a:t>
            </a:r>
          </a:p>
          <a:p>
            <a:pPr eaLnBrk="1" hangingPunct="1"/>
            <a:r>
              <a:rPr lang="cs-CZ" altLang="cs-CZ"/>
              <a:t>Poplatníkem byl nabyvatel, ve specifických případech dárce</a:t>
            </a:r>
          </a:p>
          <a:p>
            <a:pPr eaLnBrk="1" hangingPunct="1"/>
            <a:r>
              <a:rPr lang="cs-CZ" altLang="cs-CZ"/>
              <a:t>Uplatňována také při vypořádání spoluvlastnictví při bezúplatnosti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72DC7D-B18A-3E47-D91F-29B80C0405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3493" name="Zástupný symbol pro číslo snímku 4">
            <a:extLst>
              <a:ext uri="{FF2B5EF4-FFF2-40B4-BE49-F238E27FC236}">
                <a16:creationId xmlns:a16="http://schemas.microsoft.com/office/drawing/2014/main" id="{54DB2900-8B82-8C03-DA72-594BFDC6DC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852109-A81D-4B69-B500-4CCD751FD89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cs-CZ" altLang="cs-CZ" sz="12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>
            <a:extLst>
              <a:ext uri="{FF2B5EF4-FFF2-40B4-BE49-F238E27FC236}">
                <a16:creationId xmlns:a16="http://schemas.microsoft.com/office/drawing/2014/main" id="{605E716C-C57D-40EC-2A5B-725C15DAE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 dědické a daně darovací do 31. 12. 2013</a:t>
            </a:r>
          </a:p>
        </p:txBody>
      </p:sp>
      <p:sp>
        <p:nvSpPr>
          <p:cNvPr id="64515" name="Zástupný obsah 2">
            <a:extLst>
              <a:ext uri="{FF2B5EF4-FFF2-40B4-BE49-F238E27FC236}">
                <a16:creationId xmlns:a16="http://schemas.microsoft.com/office/drawing/2014/main" id="{E545ECE4-8A9F-D4F8-CB85-64E0C011F9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Výše sazby závislá na vztahu mezi osobami</a:t>
            </a:r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I. skupina</a:t>
            </a:r>
          </a:p>
          <a:p>
            <a:pPr lvl="1"/>
            <a:r>
              <a:rPr lang="cs-CZ" altLang="cs-CZ"/>
              <a:t>příbuzní v řadě přímé a manželé.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C3FD172-57E1-A0A3-D26D-8E9C846CC1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4517" name="Zástupný symbol pro číslo snímku 4">
            <a:extLst>
              <a:ext uri="{FF2B5EF4-FFF2-40B4-BE49-F238E27FC236}">
                <a16:creationId xmlns:a16="http://schemas.microsoft.com/office/drawing/2014/main" id="{4EA2EB48-9AA5-1A46-2665-D040A2619F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75AEBCB-F07F-46AA-8793-6FD41ED35C8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51</a:t>
            </a:fld>
            <a:endParaRPr lang="cs-CZ" altLang="cs-CZ" sz="12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>
            <a:extLst>
              <a:ext uri="{FF2B5EF4-FFF2-40B4-BE49-F238E27FC236}">
                <a16:creationId xmlns:a16="http://schemas.microsoft.com/office/drawing/2014/main" id="{0057C6B0-2D97-0CE6-6C70-F18E19391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 dědické a daně darovací do 31. 12. 2013</a:t>
            </a:r>
          </a:p>
        </p:txBody>
      </p:sp>
      <p:sp>
        <p:nvSpPr>
          <p:cNvPr id="65539" name="Zástupný obsah 2">
            <a:extLst>
              <a:ext uri="{FF2B5EF4-FFF2-40B4-BE49-F238E27FC236}">
                <a16:creationId xmlns:a16="http://schemas.microsoft.com/office/drawing/2014/main" id="{A930E7B1-081D-D6D9-4849-2969A054AA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II. skupina</a:t>
            </a:r>
          </a:p>
          <a:p>
            <a:pPr lvl="1"/>
            <a:r>
              <a:rPr lang="cs-CZ" altLang="cs-CZ" b="1"/>
              <a:t>a)</a:t>
            </a:r>
            <a:r>
              <a:rPr lang="cs-CZ" altLang="cs-CZ"/>
              <a:t> příbuzní v řadě pobočné, a to sourozenci, synovci, neteře, strýcové a tety,</a:t>
            </a:r>
          </a:p>
          <a:p>
            <a:pPr lvl="1"/>
            <a:r>
              <a:rPr lang="cs-CZ" altLang="cs-CZ" b="1"/>
              <a:t>b)</a:t>
            </a:r>
            <a:r>
              <a:rPr lang="cs-CZ" altLang="cs-CZ"/>
              <a:t> manželé dětí (zeťové a snachy), děti manžela, rodiče manžela, manželé rodičů a osoby, které s nabyvatelem, dárcem nebo zůstavitelem žily nejméně po dobu jednoho roku před převodem nebo smrtí zůstavitele ve společné domácnosti a které z tohoto důvodu pečovaly o společnou domácnost nebo byly odkázány výživou na nabyvatele, dárce nebo zůstavitele.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D6FAC3-5AC8-EACF-E03D-35AFD71DF0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5541" name="Zástupný symbol pro číslo snímku 4">
            <a:extLst>
              <a:ext uri="{FF2B5EF4-FFF2-40B4-BE49-F238E27FC236}">
                <a16:creationId xmlns:a16="http://schemas.microsoft.com/office/drawing/2014/main" id="{3463C9DE-8F74-296D-FA98-B9EB4AAF566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AE2C02-304F-44FF-9415-D98F2E0FEBC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cs-CZ" altLang="cs-CZ" sz="12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>
            <a:extLst>
              <a:ext uri="{FF2B5EF4-FFF2-40B4-BE49-F238E27FC236}">
                <a16:creationId xmlns:a16="http://schemas.microsoft.com/office/drawing/2014/main" id="{13650FDF-182C-8DC3-BC59-40DF443412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 dědické a daně darovací do 31. 12. 2013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DEC66-5150-E177-0B33-C6071E3C2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III. skupina</a:t>
            </a:r>
          </a:p>
          <a:p>
            <a:pPr marL="0" indent="0">
              <a:buNone/>
              <a:defRPr/>
            </a:pPr>
            <a:r>
              <a:rPr lang="cs-CZ" dirty="0"/>
              <a:t>	ostatní fyzické osoby a právnické osoby.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32CE3F9-B464-1179-1E50-3FB88D339A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6565" name="Zástupný symbol pro číslo snímku 4">
            <a:extLst>
              <a:ext uri="{FF2B5EF4-FFF2-40B4-BE49-F238E27FC236}">
                <a16:creationId xmlns:a16="http://schemas.microsoft.com/office/drawing/2014/main" id="{26D574E9-7573-F170-9707-B037AB1FC2E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1C41D87-F1C0-4DC7-9C51-06E2D3898D8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cs-CZ" altLang="cs-CZ" sz="12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>
            <a:extLst>
              <a:ext uri="{FF2B5EF4-FFF2-40B4-BE49-F238E27FC236}">
                <a16:creationId xmlns:a16="http://schemas.microsoft.com/office/drawing/2014/main" id="{77ED453C-30BD-2AF4-0A02-376E4D749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 dědické a daně darovací 2013</a:t>
            </a:r>
          </a:p>
        </p:txBody>
      </p:sp>
      <p:sp>
        <p:nvSpPr>
          <p:cNvPr id="67587" name="Zástupný obsah 2">
            <a:extLst>
              <a:ext uri="{FF2B5EF4-FFF2-40B4-BE49-F238E27FC236}">
                <a16:creationId xmlns:a16="http://schemas.microsoft.com/office/drawing/2014/main" id="{14EEEB09-B5F6-7DFB-728D-86F6D4EA7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Závislá na výši základu daně a skupině osob</a:t>
            </a:r>
          </a:p>
          <a:p>
            <a:r>
              <a:rPr lang="cs-CZ" altLang="cs-CZ"/>
              <a:t>I. Skupina: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Daň dědická v poloviční výši</a:t>
            </a:r>
          </a:p>
          <a:p>
            <a:endParaRPr lang="cs-CZ" altLang="cs-CZ"/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36CA23-6B6E-E097-FBE4-8DCC56F33C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7589" name="Zástupný symbol pro číslo snímku 4">
            <a:extLst>
              <a:ext uri="{FF2B5EF4-FFF2-40B4-BE49-F238E27FC236}">
                <a16:creationId xmlns:a16="http://schemas.microsoft.com/office/drawing/2014/main" id="{0EBC39D0-E658-115D-BEE3-E743FE9C0B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293B63F-0584-4E47-B2F7-F2B598DEBDA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54</a:t>
            </a:fld>
            <a:endParaRPr lang="cs-CZ" altLang="cs-CZ" sz="1200"/>
          </a:p>
        </p:txBody>
      </p:sp>
      <p:pic>
        <p:nvPicPr>
          <p:cNvPr id="67590" name="Obrázek 6">
            <a:extLst>
              <a:ext uri="{FF2B5EF4-FFF2-40B4-BE49-F238E27FC236}">
                <a16:creationId xmlns:a16="http://schemas.microsoft.com/office/drawing/2014/main" id="{CF6C2B5F-060C-C449-93C9-D0EF98D56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2708275"/>
            <a:ext cx="5135563" cy="219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>
            <a:extLst>
              <a:ext uri="{FF2B5EF4-FFF2-40B4-BE49-F238E27FC236}">
                <a16:creationId xmlns:a16="http://schemas.microsoft.com/office/drawing/2014/main" id="{AEC6D281-1839-ACBD-5B49-98877E623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 dědické a daně darovací 2013</a:t>
            </a:r>
          </a:p>
        </p:txBody>
      </p:sp>
      <p:sp>
        <p:nvSpPr>
          <p:cNvPr id="68611" name="Zástupný obsah 2">
            <a:extLst>
              <a:ext uri="{FF2B5EF4-FFF2-40B4-BE49-F238E27FC236}">
                <a16:creationId xmlns:a16="http://schemas.microsoft.com/office/drawing/2014/main" id="{55105E67-D382-6DF6-C5FB-A9184B2FDF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II. Skupina: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Daň dědická v poloviční výši</a:t>
            </a:r>
          </a:p>
          <a:p>
            <a:endParaRPr lang="cs-CZ" altLang="cs-CZ"/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2B68A4-B861-7E30-F1EC-E05C0857D4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8613" name="Zástupný symbol pro číslo snímku 4">
            <a:extLst>
              <a:ext uri="{FF2B5EF4-FFF2-40B4-BE49-F238E27FC236}">
                <a16:creationId xmlns:a16="http://schemas.microsoft.com/office/drawing/2014/main" id="{7EE3BC3F-0159-E4BC-DA9E-59136DA114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879775-5B95-4AA2-A0AF-3A007A96CAC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55</a:t>
            </a:fld>
            <a:endParaRPr lang="cs-CZ" altLang="cs-CZ" sz="1200"/>
          </a:p>
        </p:txBody>
      </p:sp>
      <p:pic>
        <p:nvPicPr>
          <p:cNvPr id="68614" name="Obrázek 5">
            <a:extLst>
              <a:ext uri="{FF2B5EF4-FFF2-40B4-BE49-F238E27FC236}">
                <a16:creationId xmlns:a16="http://schemas.microsoft.com/office/drawing/2014/main" id="{595C08C2-17F8-698D-FD79-1F59DC178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2328864"/>
            <a:ext cx="5183187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>
            <a:extLst>
              <a:ext uri="{FF2B5EF4-FFF2-40B4-BE49-F238E27FC236}">
                <a16:creationId xmlns:a16="http://schemas.microsoft.com/office/drawing/2014/main" id="{142CEE1B-3BEB-EFA4-26D1-D3535DC17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Sazba daně dědické a daně darovací 2013</a:t>
            </a:r>
          </a:p>
        </p:txBody>
      </p:sp>
      <p:sp>
        <p:nvSpPr>
          <p:cNvPr id="69635" name="Zástupný obsah 2">
            <a:extLst>
              <a:ext uri="{FF2B5EF4-FFF2-40B4-BE49-F238E27FC236}">
                <a16:creationId xmlns:a16="http://schemas.microsoft.com/office/drawing/2014/main" id="{9DB81BD8-F4F3-0CC9-F32B-FA00DD9F5A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III. Skupina: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Daň dědická v poloviční výši</a:t>
            </a:r>
          </a:p>
          <a:p>
            <a:endParaRPr lang="cs-CZ" altLang="cs-CZ"/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57796E5-B771-3389-B54E-B47B7E1FA0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9637" name="Zástupný symbol pro číslo snímku 4">
            <a:extLst>
              <a:ext uri="{FF2B5EF4-FFF2-40B4-BE49-F238E27FC236}">
                <a16:creationId xmlns:a16="http://schemas.microsoft.com/office/drawing/2014/main" id="{F825BF5A-AD14-064D-8F62-5E0C472D541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7F15D1-5284-47E5-B04D-2D3FB651D60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56</a:t>
            </a:fld>
            <a:endParaRPr lang="cs-CZ" altLang="cs-CZ" sz="1200"/>
          </a:p>
        </p:txBody>
      </p:sp>
      <p:pic>
        <p:nvPicPr>
          <p:cNvPr id="69638" name="Obrázek 6">
            <a:extLst>
              <a:ext uri="{FF2B5EF4-FFF2-40B4-BE49-F238E27FC236}">
                <a16:creationId xmlns:a16="http://schemas.microsoft.com/office/drawing/2014/main" id="{F9C244BA-E132-DB08-6FD7-D040DA223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2324100"/>
            <a:ext cx="52498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>
            <a:extLst>
              <a:ext uri="{FF2B5EF4-FFF2-40B4-BE49-F238E27FC236}">
                <a16:creationId xmlns:a16="http://schemas.microsoft.com/office/drawing/2014/main" id="{33BFE942-7ED7-72CD-8758-A43BA323F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Darování a dědění od 1. 1. 2014</a:t>
            </a:r>
          </a:p>
        </p:txBody>
      </p:sp>
      <p:sp>
        <p:nvSpPr>
          <p:cNvPr id="70659" name="Zástupný obsah 2">
            <a:extLst>
              <a:ext uri="{FF2B5EF4-FFF2-40B4-BE49-F238E27FC236}">
                <a16:creationId xmlns:a16="http://schemas.microsoft.com/office/drawing/2014/main" id="{EF113EEB-B7BA-B474-F310-7617F97E54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Zrušen zákon č. 357/1992 Sb.</a:t>
            </a:r>
          </a:p>
          <a:p>
            <a:r>
              <a:rPr lang="cs-CZ" altLang="cs-CZ"/>
              <a:t>Předmětem daně z příjmů fyzických nebo právnických osob</a:t>
            </a:r>
          </a:p>
          <a:p>
            <a:r>
              <a:rPr lang="cs-CZ" altLang="cs-CZ"/>
              <a:t>Sazba 15 % u fyzických osob, 19 % u právnických osob</a:t>
            </a:r>
          </a:p>
          <a:p>
            <a:r>
              <a:rPr lang="cs-CZ" altLang="cs-CZ"/>
              <a:t>Jedná se o příjem v rámci standardního zdaňovacího období daně z příjmů, zohlední se v ročním (případně mimořádném) daňovém přiznání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8E4CBB-5FB1-CD4A-E929-21AFF3A092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0661" name="Zástupný symbol pro číslo snímku 4">
            <a:extLst>
              <a:ext uri="{FF2B5EF4-FFF2-40B4-BE49-F238E27FC236}">
                <a16:creationId xmlns:a16="http://schemas.microsoft.com/office/drawing/2014/main" id="{0D01D74C-BB46-C94A-22E1-CF2D7EB9E27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17FB7E3-3D44-4945-B78E-217C7BB5175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57</a:t>
            </a:fld>
            <a:endParaRPr lang="cs-CZ" altLang="cs-CZ" sz="12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>
            <a:extLst>
              <a:ext uri="{FF2B5EF4-FFF2-40B4-BE49-F238E27FC236}">
                <a16:creationId xmlns:a16="http://schemas.microsoft.com/office/drawing/2014/main" id="{4B08D078-26E6-0803-ACC3-6B2D44172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Ostatní příjmy</a:t>
            </a:r>
          </a:p>
        </p:txBody>
      </p:sp>
      <p:sp>
        <p:nvSpPr>
          <p:cNvPr id="66563" name="Zástupný obsah 2">
            <a:extLst>
              <a:ext uri="{FF2B5EF4-FFF2-40B4-BE49-F238E27FC236}">
                <a16:creationId xmlns:a16="http://schemas.microsoft.com/office/drawing/2014/main" id="{23BDD4A9-5BC3-907A-D852-2590D7C78C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Právní ukotvení bezúplatných příjmů:</a:t>
            </a:r>
          </a:p>
          <a:p>
            <a:pPr marL="0" indent="0">
              <a:buNone/>
              <a:defRPr/>
            </a:pPr>
            <a:r>
              <a:rPr lang="cs-CZ" altLang="cs-CZ" dirty="0"/>
              <a:t>	§ 10 ZDP:</a:t>
            </a:r>
          </a:p>
          <a:p>
            <a:pPr marL="457200" lvl="1" indent="0">
              <a:buNone/>
              <a:defRPr/>
            </a:pPr>
            <a:r>
              <a:rPr lang="cs-CZ" altLang="cs-CZ" dirty="0"/>
              <a:t>(1) Ostatními příjmy, při kterých dochází ke zvýšení majetku, pokud nejde o příjmy podle § 6 až 9, jsou zejména</a:t>
            </a:r>
          </a:p>
          <a:p>
            <a:pPr lvl="2">
              <a:defRPr/>
            </a:pPr>
            <a:r>
              <a:rPr lang="cs-CZ" altLang="cs-CZ" b="1" dirty="0"/>
              <a:t>n)</a:t>
            </a:r>
            <a:r>
              <a:rPr lang="cs-CZ" altLang="cs-CZ" dirty="0"/>
              <a:t> bezúplatný příjem,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C59D8B-C9E8-DAD7-9E0D-F56E6CBFFA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1685" name="Zástupný symbol pro číslo snímku 4">
            <a:extLst>
              <a:ext uri="{FF2B5EF4-FFF2-40B4-BE49-F238E27FC236}">
                <a16:creationId xmlns:a16="http://schemas.microsoft.com/office/drawing/2014/main" id="{212A6EB7-AC41-73EC-6405-B5606832E69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5D3B82-7BAB-4297-BFF2-F959B539808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58</a:t>
            </a:fld>
            <a:endParaRPr lang="cs-CZ" altLang="cs-CZ" sz="12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>
            <a:extLst>
              <a:ext uri="{FF2B5EF4-FFF2-40B4-BE49-F238E27FC236}">
                <a16:creationId xmlns:a16="http://schemas.microsoft.com/office/drawing/2014/main" id="{34C92B05-BC6B-ABAE-81A8-8F963346F9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Osvobození bezúplatných příjmů</a:t>
            </a:r>
          </a:p>
        </p:txBody>
      </p:sp>
      <p:sp>
        <p:nvSpPr>
          <p:cNvPr id="72707" name="Zástupný obsah 2">
            <a:extLst>
              <a:ext uri="{FF2B5EF4-FFF2-40B4-BE49-F238E27FC236}">
                <a16:creationId xmlns:a16="http://schemas.microsoft.com/office/drawing/2014/main" id="{689C3501-E300-E72B-5820-B767A94C0C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Osvobozeny jsou bezúplatné příjmy</a:t>
            </a:r>
          </a:p>
          <a:p>
            <a:pPr lvl="1"/>
            <a:r>
              <a:rPr lang="cs-CZ" altLang="cs-CZ" sz="1800" b="1"/>
              <a:t>1.</a:t>
            </a:r>
            <a:r>
              <a:rPr lang="cs-CZ" altLang="cs-CZ" sz="1800"/>
              <a:t> od příbuzného v linii přímé a v linii vedlejší, pokud jde o sourozence, strýce, tetu, synovce nebo neteř, manžela, manžela dítěte, dítě manžela, rodiče manžela nebo manžela rodičů,</a:t>
            </a:r>
          </a:p>
          <a:p>
            <a:pPr lvl="1"/>
            <a:r>
              <a:rPr lang="cs-CZ" altLang="cs-CZ" sz="1800" b="1"/>
              <a:t>2.</a:t>
            </a:r>
            <a:r>
              <a:rPr lang="cs-CZ" altLang="cs-CZ" sz="1800"/>
              <a:t> od osoby, se kterou poplatník žil nejméně po dobu jednoho roku bezprostředně před získáním bezúplatného příjmu ve společně hospodařící domácnosti a z tohoto důvodu pečoval o domácnost nebo byl na tuto osobu odkázán výživou,</a:t>
            </a:r>
          </a:p>
          <a:p>
            <a:pPr lvl="1"/>
            <a:r>
              <a:rPr lang="cs-CZ" altLang="cs-CZ" sz="1800" b="1"/>
              <a:t>3.</a:t>
            </a:r>
            <a:r>
              <a:rPr lang="cs-CZ" altLang="cs-CZ" sz="1800"/>
              <a:t> obmyšleného z jeho majetku, který do svěřenského fondu vyčlenil nebo kterým zvýšil majetek tohoto fondu, nebo z majetku, který byl do svěřenského fondu vyčleněn nebo který zvýšil majetek tohoto fondu osobou uvedenou v bodě 1 nebo 2,</a:t>
            </a:r>
          </a:p>
          <a:p>
            <a:pPr lvl="1"/>
            <a:r>
              <a:rPr lang="cs-CZ" altLang="cs-CZ" sz="1800" b="1"/>
              <a:t>4.</a:t>
            </a:r>
            <a:r>
              <a:rPr lang="cs-CZ" altLang="cs-CZ" sz="1800"/>
              <a:t> poplatníka z jeho majetku, který vložil do rodinné fundace, nebo z majetku, který byl do rodinné fundace vložen osobou uvedenou v bodě 1 nebo 2,</a:t>
            </a:r>
          </a:p>
          <a:p>
            <a:pPr lvl="1"/>
            <a:r>
              <a:rPr lang="cs-CZ" altLang="cs-CZ" sz="1800" b="1"/>
              <a:t>5.</a:t>
            </a:r>
            <a:r>
              <a:rPr lang="cs-CZ" altLang="cs-CZ" sz="1800"/>
              <a:t> nabyté příležitostně, pokud jejich úhrn od téhož poplatníka ve zdaňovacím období nepřevyšuje částku 15000 Kč.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DFCFD04-F6E2-0739-8D87-6907ADDA60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2709" name="Zástupný symbol pro číslo snímku 4">
            <a:extLst>
              <a:ext uri="{FF2B5EF4-FFF2-40B4-BE49-F238E27FC236}">
                <a16:creationId xmlns:a16="http://schemas.microsoft.com/office/drawing/2014/main" id="{61D29A2F-1F5E-403E-2493-29ACB9BA4EE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3C35F9-72C0-44D0-8E08-88A611AA8A3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59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C92634C-70EE-42D8-3ED1-EF140304C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4339" name="Zástupný symbol pro číslo snímku 4">
            <a:extLst>
              <a:ext uri="{FF2B5EF4-FFF2-40B4-BE49-F238E27FC236}">
                <a16:creationId xmlns:a16="http://schemas.microsoft.com/office/drawing/2014/main" id="{2DC83BDE-74BF-330D-1501-8CD889086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6419A9-557B-4D01-884B-ACC29B6FF5B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EC02D835-D103-D595-8DFC-EE37FD4C6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Civilněprávní úkon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0C0DEC44-E49D-4FE9-B73D-279DCACE9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Daň z nabytí nemovitých věcí</a:t>
            </a:r>
          </a:p>
          <a:p>
            <a:pPr lvl="1" eaLnBrk="1" hangingPunct="1"/>
            <a:r>
              <a:rPr lang="cs-CZ" altLang="cs-CZ"/>
              <a:t>prodej, směna, vyvlastnění…</a:t>
            </a:r>
          </a:p>
          <a:p>
            <a:pPr eaLnBrk="1" hangingPunct="1"/>
            <a:r>
              <a:rPr lang="cs-CZ" altLang="cs-CZ"/>
              <a:t>Daň dědická</a:t>
            </a:r>
          </a:p>
          <a:p>
            <a:pPr lvl="1" eaLnBrk="1" hangingPunct="1"/>
            <a:r>
              <a:rPr lang="cs-CZ" altLang="cs-CZ"/>
              <a:t>přijetí (neodmítnutí) dědictví</a:t>
            </a:r>
          </a:p>
          <a:p>
            <a:pPr eaLnBrk="1" hangingPunct="1"/>
            <a:r>
              <a:rPr lang="cs-CZ" altLang="cs-CZ"/>
              <a:t>Daň darovací</a:t>
            </a:r>
          </a:p>
          <a:p>
            <a:pPr lvl="1" eaLnBrk="1" hangingPunct="1"/>
            <a:r>
              <a:rPr lang="cs-CZ" altLang="cs-CZ"/>
              <a:t>darování, bezúplatné nabytí majetku (např. bezúplatné postoupení pohledávky)…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12E07FAC-B40F-3A7D-F1CB-8B8607319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Povinnost hlášení bezúplatných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F6C627-CBE0-32E4-B714-F4F721B6A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§ 38v ZDP: Pokud poplatník daně z příjmů fyzických osob obdrží příjem, který je od daně z příjmů fyzických osob osvobozen a je vyšší než 5.000.000 Kč, je povinen oznámit správci daně tuto skutečnost do konce lhůty pro podání daňového přiznání za zdaňovací období, ve kterém příjem obdržel.</a:t>
            </a:r>
          </a:p>
          <a:p>
            <a:pPr>
              <a:defRPr/>
            </a:pPr>
            <a:r>
              <a:rPr lang="cs-CZ" dirty="0"/>
              <a:t>V oznámení poplatník uvede</a:t>
            </a:r>
          </a:p>
          <a:p>
            <a:pPr lvl="1">
              <a:defRPr/>
            </a:pPr>
            <a:r>
              <a:rPr lang="cs-CZ" b="1" dirty="0"/>
              <a:t>a)</a:t>
            </a:r>
            <a:r>
              <a:rPr lang="cs-CZ" dirty="0"/>
              <a:t> výši příjmu,</a:t>
            </a:r>
          </a:p>
          <a:p>
            <a:pPr lvl="1">
              <a:defRPr/>
            </a:pPr>
            <a:r>
              <a:rPr lang="cs-CZ" b="1" dirty="0"/>
              <a:t>b)</a:t>
            </a:r>
            <a:r>
              <a:rPr lang="cs-CZ" dirty="0"/>
              <a:t> popis okolností nabytí příjmu,</a:t>
            </a:r>
          </a:p>
          <a:p>
            <a:pPr lvl="1">
              <a:defRPr/>
            </a:pPr>
            <a:r>
              <a:rPr lang="cs-CZ" b="1" dirty="0"/>
              <a:t>c)</a:t>
            </a:r>
            <a:r>
              <a:rPr lang="cs-CZ" dirty="0"/>
              <a:t> datum, kdy příjem vznikl.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F081A8-C660-AD22-D8AA-251D0D8087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3733" name="Zástupný symbol pro číslo snímku 4">
            <a:extLst>
              <a:ext uri="{FF2B5EF4-FFF2-40B4-BE49-F238E27FC236}">
                <a16:creationId xmlns:a16="http://schemas.microsoft.com/office/drawing/2014/main" id="{98B601D1-4C20-557B-F9C3-296BA794A5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A9A1476-5112-411C-8FC3-37E0FCC149D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60</a:t>
            </a:fld>
            <a:endParaRPr lang="cs-CZ" altLang="cs-CZ" sz="12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>
            <a:extLst>
              <a:ext uri="{FF2B5EF4-FFF2-40B4-BE49-F238E27FC236}">
                <a16:creationId xmlns:a16="http://schemas.microsoft.com/office/drawing/2014/main" id="{319A1C95-F2E3-E99D-4898-4544B90E5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Povinnost hlášení bezúplatných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2A2F50-FD0D-3585-8C42-9923D438F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Hlášení se nevztahuje na příjem, o němž může údaje správce daně zjistit z rejstříků či evidencí, do kterých má přístup a které zveřejní na úřední desce a způsobem umožňujícím dálkový přístup.</a:t>
            </a:r>
          </a:p>
          <a:p>
            <a:pPr>
              <a:defRPr/>
            </a:pPr>
            <a:r>
              <a:rPr lang="cs-CZ" dirty="0"/>
              <a:t>Zjistí-li správce daně nesplnění povinnosti, vyzve poplatníka k jejímu dodatečnému splnění a stanoví mu k tomu náhradní lhůtu.</a:t>
            </a:r>
          </a:p>
          <a:p>
            <a:pPr>
              <a:defRPr/>
            </a:pPr>
            <a:r>
              <a:rPr lang="cs-CZ" dirty="0"/>
              <a:t>Jde-li o příjem plynoucí do společného jmění manželů, oznámí správci daně skutečnost podle odstavce 1 jeden z manželů.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6254D7-3055-2682-0133-E6D425F5BA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4757" name="Zástupný symbol pro číslo snímku 4">
            <a:extLst>
              <a:ext uri="{FF2B5EF4-FFF2-40B4-BE49-F238E27FC236}">
                <a16:creationId xmlns:a16="http://schemas.microsoft.com/office/drawing/2014/main" id="{27394386-17F8-62A3-34C5-90C7ED7F7B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5E9304-67AC-4F1E-ADDC-69CC366D00C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61</a:t>
            </a:fld>
            <a:endParaRPr lang="cs-CZ" altLang="cs-CZ" sz="12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>
            <a:extLst>
              <a:ext uri="{FF2B5EF4-FFF2-40B4-BE49-F238E27FC236}">
                <a16:creationId xmlns:a16="http://schemas.microsoft.com/office/drawing/2014/main" id="{56523EE1-2204-5003-C4AA-609A07C63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Pokuta za neoznámení osvobozeného příjmu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75779" name="Zástupný obsah 2">
            <a:extLst>
              <a:ext uri="{FF2B5EF4-FFF2-40B4-BE49-F238E27FC236}">
                <a16:creationId xmlns:a16="http://schemas.microsoft.com/office/drawing/2014/main" id="{589EF9BA-E04F-84F5-303C-E1B35E3730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Poplatníkovi vzniká povinnost uhradit pokutu za neoznámení osvobozeného příjmu, pokud nepodá oznámení o osvobozených příjmech fyzických osob, ve výši</a:t>
            </a:r>
          </a:p>
          <a:p>
            <a:pPr lvl="1"/>
            <a:r>
              <a:rPr lang="cs-CZ" altLang="cs-CZ" b="1"/>
              <a:t>a)</a:t>
            </a:r>
            <a:r>
              <a:rPr lang="cs-CZ" altLang="cs-CZ"/>
              <a:t> 0,1 % z částky neoznámeného příjmu, pokud tuto povinnost splní, aniž by k tomu byl vyzván,</a:t>
            </a:r>
          </a:p>
          <a:p>
            <a:pPr lvl="1"/>
            <a:r>
              <a:rPr lang="cs-CZ" altLang="cs-CZ" b="1"/>
              <a:t>b)</a:t>
            </a:r>
            <a:r>
              <a:rPr lang="cs-CZ" altLang="cs-CZ"/>
              <a:t> 10 % z částky neoznámeného příjmu, pokud poplatník tuto povinnost splní v náhradní lhůtě poté, co byl k tomu vyzván, nebo</a:t>
            </a:r>
          </a:p>
          <a:p>
            <a:pPr lvl="1"/>
            <a:r>
              <a:rPr lang="cs-CZ" altLang="cs-CZ" b="1"/>
              <a:t>c)</a:t>
            </a:r>
            <a:r>
              <a:rPr lang="cs-CZ" altLang="cs-CZ"/>
              <a:t> 15 % z částky neoznámeného příjmu, pokud poplatník nesplní tuto povinnost ani v náhradní lhůtě.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DC69DD-9357-5471-FDA4-45ED6446C6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5781" name="Zástupný symbol pro číslo snímku 4">
            <a:extLst>
              <a:ext uri="{FF2B5EF4-FFF2-40B4-BE49-F238E27FC236}">
                <a16:creationId xmlns:a16="http://schemas.microsoft.com/office/drawing/2014/main" id="{F7100684-7FEB-52E4-FDB9-51C7BD1D964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EAECFCE-116C-4352-BBC3-D8C4F0545E0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62</a:t>
            </a:fld>
            <a:endParaRPr lang="cs-CZ" altLang="cs-CZ" sz="120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>
            <a:extLst>
              <a:ext uri="{FF2B5EF4-FFF2-40B4-BE49-F238E27FC236}">
                <a16:creationId xmlns:a16="http://schemas.microsoft.com/office/drawing/2014/main" id="{49A339BD-8D9F-2A23-DE51-2CBECDC6BB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Pokuta za neoznámení osvobozeného příjmu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76803" name="Zástupný obsah 2">
            <a:extLst>
              <a:ext uri="{FF2B5EF4-FFF2-40B4-BE49-F238E27FC236}">
                <a16:creationId xmlns:a16="http://schemas.microsoft.com/office/drawing/2014/main" id="{730EA4FE-FD46-97B7-1937-702CCBCFFD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Pokuta za neoznámení osvobozeného příjmu je splatná do 15 dnů od právní moci rozhodnutí o pokutě.</a:t>
            </a:r>
          </a:p>
          <a:p>
            <a:r>
              <a:rPr lang="cs-CZ" altLang="cs-CZ"/>
              <a:t>Pokutu za neoznámení osvobozeného příjmu lze uložit nejpozději do uplynutí lhůty pro stanovení daně.</a:t>
            </a:r>
          </a:p>
          <a:p>
            <a:r>
              <a:rPr lang="cs-CZ" altLang="cs-CZ"/>
              <a:t>Pokutu lze prominout.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46DCA7-EC51-3CC2-BC1B-28AE3B6BE0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6805" name="Zástupný symbol pro číslo snímku 4">
            <a:extLst>
              <a:ext uri="{FF2B5EF4-FFF2-40B4-BE49-F238E27FC236}">
                <a16:creationId xmlns:a16="http://schemas.microsoft.com/office/drawing/2014/main" id="{57FCF82B-5BA3-3653-1D26-2259D34F242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447CA66-5D00-4C4D-A046-9182C8F975B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63</a:t>
            </a:fld>
            <a:endParaRPr lang="cs-CZ" altLang="cs-CZ" sz="12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A24D74-E33D-E450-861C-00FBBF52C6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5363" name="Zástupný symbol pro číslo snímku 4">
            <a:extLst>
              <a:ext uri="{FF2B5EF4-FFF2-40B4-BE49-F238E27FC236}">
                <a16:creationId xmlns:a16="http://schemas.microsoft.com/office/drawing/2014/main" id="{BA6A6172-A9AA-D2F4-2153-1E0CE0A6B6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9E20308-3726-478C-A7A8-53307BB2F65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296D8257-B6E7-D7CA-49AC-C61628903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Poplatky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7651E1A2-3D37-90A2-4A72-6A50DD14A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V souvislosti s převody (přechody) vlastnictví majetku se uplatňují v ČR i vybrané poplatky</a:t>
            </a:r>
          </a:p>
          <a:p>
            <a:pPr lvl="1" eaLnBrk="1" hangingPunct="1"/>
            <a:r>
              <a:rPr lang="cs-CZ" altLang="cs-CZ" dirty="0"/>
              <a:t>poplatek za vklad do katastru nemovitostí</a:t>
            </a:r>
          </a:p>
          <a:p>
            <a:pPr lvl="1" eaLnBrk="1" hangingPunct="1"/>
            <a:r>
              <a:rPr lang="cs-CZ" altLang="cs-CZ" dirty="0"/>
              <a:t>poplatek na podporu sběru, zpracování, využití a odstranění vybraných autovraků (dle zákona č. 185/2001 Sb., o odpadech)</a:t>
            </a:r>
          </a:p>
          <a:p>
            <a:pPr lvl="1" eaLnBrk="1" hangingPunct="1"/>
            <a:endParaRPr lang="cs-CZ" altLang="cs-CZ" dirty="0"/>
          </a:p>
          <a:p>
            <a:pPr eaLnBrk="1" hangingPunct="1"/>
            <a:r>
              <a:rPr lang="cs-CZ" altLang="cs-CZ" sz="2000" dirty="0"/>
              <a:t>Teorie se přiklání k tomu, že se nejedná o zpoplatnění civilněprávního úkonu, ale jde o poplatky za správní řízení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2659B8-C9F7-99C0-7366-76432A5943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6387" name="Zástupný symbol pro číslo snímku 4">
            <a:extLst>
              <a:ext uri="{FF2B5EF4-FFF2-40B4-BE49-F238E27FC236}">
                <a16:creationId xmlns:a16="http://schemas.microsoft.com/office/drawing/2014/main" id="{950A6DBA-0DD0-B3D9-CF49-8EA6C6B22C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E84082-D47D-4B48-B8D2-543BDF6099F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6128B6DB-425E-144A-1863-934BDB06CB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Vliv na rozpočet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02B23D37-B7FE-0956-AA09-951EFD2197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 ČR příjem státního rozpočtu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r>
              <a:rPr lang="cs-CZ" altLang="cs-CZ"/>
              <a:t>v Evropě většinou také</a:t>
            </a:r>
          </a:p>
          <a:p>
            <a:pPr eaLnBrk="1" hangingPunct="1"/>
            <a:r>
              <a:rPr lang="cs-CZ" altLang="cs-CZ"/>
              <a:t>výjimky např.</a:t>
            </a:r>
          </a:p>
          <a:p>
            <a:pPr lvl="1" eaLnBrk="1" hangingPunct="1"/>
            <a:r>
              <a:rPr lang="cs-CZ" altLang="cs-CZ"/>
              <a:t>Portugalsko – celý výnos je příjmem obecních rozp.</a:t>
            </a:r>
          </a:p>
          <a:p>
            <a:pPr lvl="1" eaLnBrk="1" hangingPunct="1"/>
            <a:r>
              <a:rPr lang="cs-CZ" altLang="cs-CZ"/>
              <a:t>Francie, Švýcarsko, Rakousko – dělení ve stanoveném poměru mezi státní a místní rozpočty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Zástupný symbol pro zápatí 4">
            <a:extLst>
              <a:ext uri="{FF2B5EF4-FFF2-40B4-BE49-F238E27FC236}">
                <a16:creationId xmlns:a16="http://schemas.microsoft.com/office/drawing/2014/main" id="{FC3CEB2D-B655-66D9-62E4-FEC34E451D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8435" name="Zástupný symbol pro číslo snímku 5">
            <a:extLst>
              <a:ext uri="{FF2B5EF4-FFF2-40B4-BE49-F238E27FC236}">
                <a16:creationId xmlns:a16="http://schemas.microsoft.com/office/drawing/2014/main" id="{2D9E08BB-4452-C87D-55EF-C8DD2BCF4E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1FED65-6048-40F8-8AD7-0CFB7F67158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F35FE209-7F2A-C555-17F0-E5CE20EF4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580416"/>
            <a:ext cx="10363200" cy="503237"/>
          </a:xfrm>
        </p:spPr>
        <p:txBody>
          <a:bodyPr/>
          <a:lstStyle/>
          <a:p>
            <a:pPr eaLnBrk="1" hangingPunct="1"/>
            <a:r>
              <a:rPr lang="cs-CZ" altLang="cs-CZ" dirty="0"/>
              <a:t>Vztah k rozpočtu ČR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0C74568B-2598-439D-990B-BC67E4C387B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93800" y="1544638"/>
            <a:ext cx="7772400" cy="1655762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/>
              <a:t>Jedná se o doplňkový příjem státního rozpočtu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/>
              <a:t>Nízký výnos vzhledem k nákladům na správu daní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údaje v mil. Kč: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491CC74-CEEA-A981-F276-17A7B853461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12767476"/>
              </p:ext>
            </p:extLst>
          </p:nvPr>
        </p:nvGraphicFramePr>
        <p:xfrm>
          <a:off x="793800" y="3147640"/>
          <a:ext cx="8640763" cy="1927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1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1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70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0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0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70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83051"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u="none" strike="noStrike" dirty="0">
                          <a:effectLst/>
                        </a:rPr>
                        <a:t> 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5" marR="8085" marT="8088" marB="0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2009</a:t>
                      </a:r>
                      <a:endParaRPr lang="cs-CZ" sz="1500" b="1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2010</a:t>
                      </a:r>
                      <a:endParaRPr lang="cs-CZ" sz="1500" b="1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2011</a:t>
                      </a:r>
                      <a:endParaRPr lang="cs-CZ" sz="1500" b="1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2012</a:t>
                      </a:r>
                      <a:endParaRPr lang="cs-CZ" sz="1500" b="1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2013</a:t>
                      </a:r>
                      <a:endParaRPr lang="cs-CZ" sz="1500" b="1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2014</a:t>
                      </a:r>
                      <a:endParaRPr lang="cs-CZ" sz="1500" b="1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2015</a:t>
                      </a:r>
                      <a:endParaRPr lang="cs-CZ" sz="1500" b="1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2016</a:t>
                      </a:r>
                      <a:endParaRPr lang="cs-CZ" sz="1500" b="1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2017</a:t>
                      </a:r>
                      <a:endParaRPr lang="cs-CZ" sz="1500" b="1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2018</a:t>
                      </a:r>
                      <a:endParaRPr lang="cs-CZ" sz="1500" b="1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2019</a:t>
                      </a:r>
                      <a:endParaRPr lang="cs-CZ" sz="1500" b="1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02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 err="1">
                          <a:effectLst/>
                        </a:rPr>
                        <a:t>DDěd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88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87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78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71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76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59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31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10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5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>
                          <a:effectLst/>
                        </a:rPr>
                        <a:t>3</a:t>
                      </a:r>
                      <a:endParaRPr lang="cs-CZ" sz="1500" b="0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1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DDar</a:t>
                      </a:r>
                      <a:endParaRPr lang="cs-CZ" sz="1500" b="0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>
                          <a:effectLst/>
                        </a:rPr>
                        <a:t>162</a:t>
                      </a:r>
                      <a:endParaRPr lang="cs-CZ" sz="1500" b="0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138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4279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3368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108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74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-4434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>
                          <a:effectLst/>
                        </a:rPr>
                        <a:t>-351</a:t>
                      </a:r>
                      <a:endParaRPr lang="cs-CZ" sz="1500" b="0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-23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2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1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DPN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7809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7453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7362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7660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8894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3686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210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176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120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58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26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DNNV</a:t>
                      </a:r>
                      <a:endParaRPr lang="cs-CZ" sz="1500" b="0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8085" marT="8088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500" u="none" strike="noStrike">
                          <a:effectLst/>
                        </a:rPr>
                        <a:t> 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5" marR="72763" marT="808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500" u="none" strike="noStrike">
                          <a:effectLst/>
                        </a:rPr>
                        <a:t> 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5" marR="72763" marT="808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500" u="none" strike="noStrike">
                          <a:effectLst/>
                        </a:rPr>
                        <a:t> 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5" marR="72763" marT="808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500" u="none" strike="noStrike">
                          <a:effectLst/>
                        </a:rPr>
                        <a:t> 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5" marR="72763" marT="808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500" u="none" strike="noStrike">
                          <a:effectLst/>
                        </a:rPr>
                        <a:t> 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5" marR="72763" marT="8088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>
                          <a:effectLst/>
                        </a:rPr>
                        <a:t>5600</a:t>
                      </a:r>
                      <a:endParaRPr lang="cs-CZ" sz="1500" b="0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>
                          <a:effectLst/>
                        </a:rPr>
                        <a:t>10982</a:t>
                      </a:r>
                      <a:endParaRPr lang="cs-CZ" sz="1500" b="0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>
                          <a:effectLst/>
                        </a:rPr>
                        <a:t>12697</a:t>
                      </a:r>
                      <a:endParaRPr lang="cs-CZ" sz="1500" b="0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>
                          <a:effectLst/>
                        </a:rPr>
                        <a:t>12478</a:t>
                      </a:r>
                      <a:endParaRPr lang="cs-CZ" sz="1500" b="0" i="0" u="none" strike="noStrike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13573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500" u="none" strike="noStrike" dirty="0">
                          <a:effectLst/>
                        </a:rPr>
                        <a:t>13847</a:t>
                      </a:r>
                      <a:endParaRPr lang="cs-CZ" sz="1500" b="0" i="0" u="none" strike="noStrike" dirty="0">
                        <a:solidFill>
                          <a:srgbClr val="F6F6F7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085" marR="72763" marT="8088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35</TotalTime>
  <Words>3449</Words>
  <Application>Microsoft Office PowerPoint</Application>
  <PresentationFormat>Širokoúhlá obrazovka</PresentationFormat>
  <Paragraphs>539</Paragraphs>
  <Slides>64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69" baseType="lpstr">
      <vt:lpstr>Arial</vt:lpstr>
      <vt:lpstr>Tahoma</vt:lpstr>
      <vt:lpstr>Trebuchet MS</vt:lpstr>
      <vt:lpstr>Wingdings</vt:lpstr>
      <vt:lpstr>Prezentace_MU_CZ</vt:lpstr>
      <vt:lpstr>Zdanění transferů majetku </vt:lpstr>
      <vt:lpstr>Klasifikace daní</vt:lpstr>
      <vt:lpstr>Transferové daně</vt:lpstr>
      <vt:lpstr>Transferové daně</vt:lpstr>
      <vt:lpstr>Civilněprávní úkon</vt:lpstr>
      <vt:lpstr>Civilněprávní úkon</vt:lpstr>
      <vt:lpstr>Poplatky</vt:lpstr>
      <vt:lpstr>Vliv na rozpočet</vt:lpstr>
      <vt:lpstr>Vztah k rozpočtu ČR</vt:lpstr>
      <vt:lpstr>Pohyb majetku</vt:lpstr>
      <vt:lpstr>Rozlišení mezi daněmi</vt:lpstr>
      <vt:lpstr>Úprava transferových daní v Evropě </vt:lpstr>
      <vt:lpstr>Výhody</vt:lpstr>
      <vt:lpstr>Nevýhody</vt:lpstr>
      <vt:lpstr>Zdanění transferů movitého majetku</vt:lpstr>
      <vt:lpstr>Typy transferových daní v Evropě</vt:lpstr>
      <vt:lpstr>Poplatníci</vt:lpstr>
      <vt:lpstr>Předmět zdanění</vt:lpstr>
      <vt:lpstr>Základ daně</vt:lpstr>
      <vt:lpstr>Základ daně stanoven</vt:lpstr>
      <vt:lpstr>Sazba daně</vt:lpstr>
      <vt:lpstr>Sazba daně</vt:lpstr>
      <vt:lpstr>Sazba stanovena</vt:lpstr>
      <vt:lpstr>Korekční prvky</vt:lpstr>
      <vt:lpstr>Úlevy stanoví</vt:lpstr>
      <vt:lpstr>Správce daně</vt:lpstr>
      <vt:lpstr>Beneficiář</vt:lpstr>
      <vt:lpstr>    Daň z nabytí nemovitých věcí</vt:lpstr>
      <vt:lpstr>Daň z nabytí nemovitých věcí</vt:lpstr>
      <vt:lpstr>Daň z nabytí nemovitých věcí</vt:lpstr>
      <vt:lpstr>Daň z nabytí nemovitých věcí</vt:lpstr>
      <vt:lpstr>Nabytí vlastnického práva </vt:lpstr>
      <vt:lpstr>Úplata </vt:lpstr>
      <vt:lpstr>Vzájemné darování </vt:lpstr>
      <vt:lpstr>Vyloučení z předmětu daně </vt:lpstr>
      <vt:lpstr>Osvobození od daně z nabytí nemovitých věcí </vt:lpstr>
      <vt:lpstr>Poplatníci</vt:lpstr>
      <vt:lpstr>Základ daně</vt:lpstr>
      <vt:lpstr>Sazba daně</vt:lpstr>
      <vt:lpstr>Rozpočtové určení DNNV</vt:lpstr>
      <vt:lpstr>Správa daně</vt:lpstr>
      <vt:lpstr>Placení daně</vt:lpstr>
      <vt:lpstr>Zvláštní ustanovení o vzniku daňové povinnosti</vt:lpstr>
      <vt:lpstr>Zánik daňové povinnosti</vt:lpstr>
      <vt:lpstr>Podmínky zániku daňové povinnosti</vt:lpstr>
      <vt:lpstr>Přechodná ustanovení k ZoS DNNV</vt:lpstr>
      <vt:lpstr>    Daň dědická</vt:lpstr>
      <vt:lpstr>Dědická daň</vt:lpstr>
      <vt:lpstr>    Daň darovací</vt:lpstr>
      <vt:lpstr>Daň darovací</vt:lpstr>
      <vt:lpstr>Sazba daně dědické a daně darovací do 31. 12. 2013</vt:lpstr>
      <vt:lpstr>Sazba daně dědické a daně darovací do 31. 12. 2013</vt:lpstr>
      <vt:lpstr>Sazba daně dědické a daně darovací do 31. 12. 2013</vt:lpstr>
      <vt:lpstr>Sazba daně dědické a daně darovací 2013</vt:lpstr>
      <vt:lpstr>Sazba daně dědické a daně darovací 2013</vt:lpstr>
      <vt:lpstr>Sazba daně dědické a daně darovací 2013</vt:lpstr>
      <vt:lpstr>Darování a dědění od 1. 1. 2014</vt:lpstr>
      <vt:lpstr>Ostatní příjmy</vt:lpstr>
      <vt:lpstr>Osvobození bezúplatných příjmů</vt:lpstr>
      <vt:lpstr>Povinnost hlášení bezúplatných příjmů</vt:lpstr>
      <vt:lpstr>Povinnost hlášení bezúplatných příjmů</vt:lpstr>
      <vt:lpstr>Pokuta za neoznámení osvobozeného příjmu </vt:lpstr>
      <vt:lpstr>Pokuta za neoznámení osvobozeného příjmu 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56</cp:revision>
  <cp:lastPrinted>1601-01-01T00:00:00Z</cp:lastPrinted>
  <dcterms:created xsi:type="dcterms:W3CDTF">2020-12-10T09:33:34Z</dcterms:created>
  <dcterms:modified xsi:type="dcterms:W3CDTF">2022-11-11T07:14:19Z</dcterms:modified>
</cp:coreProperties>
</file>