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8"/>
  </p:notesMasterIdLst>
  <p:handoutMasterIdLst>
    <p:handoutMasterId r:id="rId19"/>
  </p:handoutMasterIdLst>
  <p:sldIdLst>
    <p:sldId id="300" r:id="rId2"/>
    <p:sldId id="425" r:id="rId3"/>
    <p:sldId id="426" r:id="rId4"/>
    <p:sldId id="427" r:id="rId5"/>
    <p:sldId id="428" r:id="rId6"/>
    <p:sldId id="412" r:id="rId7"/>
    <p:sldId id="429" r:id="rId8"/>
    <p:sldId id="431" r:id="rId9"/>
    <p:sldId id="413" r:id="rId10"/>
    <p:sldId id="414" r:id="rId11"/>
    <p:sldId id="417" r:id="rId12"/>
    <p:sldId id="418" r:id="rId13"/>
    <p:sldId id="419" r:id="rId14"/>
    <p:sldId id="438" r:id="rId15"/>
    <p:sldId id="420" r:id="rId16"/>
    <p:sldId id="439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4611" autoAdjust="0"/>
  </p:normalViewPr>
  <p:slideViewPr>
    <p:cSldViewPr snapToGrid="0">
      <p:cViewPr varScale="1">
        <p:scale>
          <a:sx n="68" d="100"/>
          <a:sy n="68" d="100"/>
        </p:scale>
        <p:origin x="1500" y="6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cs-CZ" altLang="cs-CZ" noProof="0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JUDr. Klára Drličková, Ph.D.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spd="slow">
    <p:wipe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cap="small" dirty="0"/>
              <a:t>Mimosmluvní závazkové vztahy – kolizní úprava 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52090" y="6248400"/>
            <a:ext cx="6305910" cy="457200"/>
          </a:xfrm>
        </p:spPr>
        <p:txBody>
          <a:bodyPr/>
          <a:lstStyle/>
          <a:p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D646B44-B1AE-4697-8D71-A21F6A1ED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10626"/>
      </p:ext>
    </p:extLst>
  </p:cSld>
  <p:clrMapOvr>
    <a:masterClrMapping/>
  </p:clrMapOvr>
  <p:transition spd="slow" advTm="11663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812F397-579B-4F05-89F9-39833B88B2CE}" type="slidenum">
              <a:rPr lang="cs-CZ" altLang="cs-CZ" sz="1200">
                <a:latin typeface="Trebuchet MS" panose="020B0603020202020204" pitchFamily="34" charset="0"/>
              </a:rPr>
              <a:pPr eaLnBrk="1" hangingPunct="1"/>
              <a:t>10</a:t>
            </a:fld>
            <a:endParaRPr lang="cs-CZ" altLang="cs-CZ" sz="1200">
              <a:latin typeface="Trebuchet MS" panose="020B060302020202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cap="small" dirty="0"/>
              <a:t>Nařízení Řím II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cap="small" dirty="0"/>
              <a:t>Působnost:</a:t>
            </a:r>
          </a:p>
          <a:p>
            <a:pPr marL="900000" eaLnBrk="1" hangingPunct="1"/>
            <a:r>
              <a:rPr lang="cs-CZ" altLang="cs-CZ" cap="small" dirty="0"/>
              <a:t>Věcná: mimosmluvní závazkové vztahy s mezinárodním prvkem občanského a obchodního práva x vyloučené otázky </a:t>
            </a:r>
          </a:p>
          <a:p>
            <a:pPr marL="900000" eaLnBrk="1" hangingPunct="1"/>
            <a:r>
              <a:rPr lang="cs-CZ" altLang="cs-CZ" cap="small" dirty="0"/>
              <a:t>Územní: soudy členských států EU (x Dánsko)</a:t>
            </a:r>
          </a:p>
          <a:p>
            <a:pPr marL="900000" eaLnBrk="1" hangingPunct="1"/>
            <a:r>
              <a:rPr lang="cs-CZ" altLang="cs-CZ" cap="small" dirty="0"/>
              <a:t>Osobní: nezáleží na státní příslušnosti stran nebo jejich bydlišti (univerzální) </a:t>
            </a:r>
          </a:p>
          <a:p>
            <a:pPr marL="900000" eaLnBrk="1" hangingPunct="1"/>
            <a:r>
              <a:rPr lang="cs-CZ" altLang="cs-CZ" cap="small" dirty="0"/>
              <a:t>Časová: závazky vzniklé po 11.1.2009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4490435-509B-4366-AB97-BEFC38575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8441"/>
      </p:ext>
    </p:extLst>
  </p:cSld>
  <p:clrMapOvr>
    <a:masterClrMapping/>
  </p:clrMapOvr>
  <p:transition advTm="396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D.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7C44BA-7D14-4E29-93C1-31CEF1B771A6}" type="slidenum">
              <a:rPr lang="cs-CZ" altLang="cs-CZ" sz="1200">
                <a:latin typeface="Trebuchet MS" panose="020B0603020202020204" pitchFamily="34" charset="0"/>
              </a:rPr>
              <a:pPr eaLnBrk="1" hangingPunct="1"/>
              <a:t>11</a:t>
            </a:fld>
            <a:endParaRPr lang="cs-CZ" altLang="cs-CZ" sz="1200">
              <a:latin typeface="Trebuchet MS" panose="020B0603020202020204" pitchFamily="34" charset="0"/>
            </a:endParaRP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cap="small" dirty="0"/>
              <a:t>Vztahy mezi předpisy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cap="small" dirty="0"/>
              <a:t>V rozsahu své aplikace má nařízení Řím II přednost před ZMPS (nařízení má univerzální povahu)</a:t>
            </a:r>
          </a:p>
          <a:p>
            <a:pPr eaLnBrk="1" hangingPunct="1"/>
            <a:endParaRPr lang="cs-CZ" altLang="cs-CZ" cap="small" dirty="0"/>
          </a:p>
          <a:p>
            <a:pPr eaLnBrk="1" hangingPunct="1"/>
            <a:r>
              <a:rPr lang="cs-CZ" altLang="cs-CZ" cap="small" dirty="0"/>
              <a:t>Haagská úmluva má přednost před nařízením (článek 28 nařízení Řím II) – při aplikace českými soudy </a:t>
            </a:r>
          </a:p>
          <a:p>
            <a:pPr eaLnBrk="1" hangingPunct="1"/>
            <a:endParaRPr lang="cs-CZ" altLang="cs-CZ" cap="small" dirty="0"/>
          </a:p>
          <a:p>
            <a:pPr eaLnBrk="1" hangingPunct="1"/>
            <a:r>
              <a:rPr lang="cs-CZ" altLang="cs-CZ" cap="small" dirty="0"/>
              <a:t>Aplikace ZMPS: mimosmluvní závazky vznikající z narušení soukromí a osobnostních práv včetně pomluvy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B7CD246-6F10-420A-B783-897546DC6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71522"/>
      </p:ext>
    </p:extLst>
  </p:cSld>
  <p:clrMapOvr>
    <a:masterClrMapping/>
  </p:clrMapOvr>
  <p:transition advTm="111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858D502-29F8-4110-AF79-8C168BF475AE}" type="slidenum">
              <a:rPr lang="cs-CZ" altLang="cs-CZ" sz="1200">
                <a:latin typeface="Trebuchet MS" panose="020B0603020202020204" pitchFamily="34" charset="0"/>
              </a:rPr>
              <a:pPr eaLnBrk="1" hangingPunct="1"/>
              <a:t>12</a:t>
            </a:fld>
            <a:endParaRPr lang="cs-CZ" altLang="cs-CZ" sz="1200">
              <a:latin typeface="Trebuchet MS" panose="020B0603020202020204" pitchFamily="34" charset="0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Příklad 1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cap="small" dirty="0"/>
              <a:t>Ve Francii dojde k úniku jedovatých látek do podzemní vody, následně je kontaminována i voda v Rýnu a tato kontaminovaná voda je využita k zavlažování na květinové farmě v Nizozemí, kde dojde k poškození části úrody.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i="1" cap="small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i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i="1" dirty="0"/>
              <a:t>Který právní předpis použijete pro určení práva rozhodného pro mimosmluvní závazek? </a:t>
            </a: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86FA75A-92DE-4329-AB12-3776A160A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723"/>
      </p:ext>
    </p:extLst>
  </p:cSld>
  <p:clrMapOvr>
    <a:masterClrMapping/>
  </p:clrMapOvr>
  <p:transition spd="slow" advTm="7939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altLang="cs-CZ"/>
              <a:t>JUDr. Klára Drličková, Ph.D.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C2997EC-2B42-4618-924A-674F18065136}" type="slidenum">
              <a:rPr lang="cs-CZ" altLang="cs-CZ" sz="1200">
                <a:latin typeface="Trebuchet MS" panose="020B0603020202020204" pitchFamily="34" charset="0"/>
              </a:rPr>
              <a:pPr eaLnBrk="1" hangingPunct="1"/>
              <a:t>13</a:t>
            </a:fld>
            <a:endParaRPr lang="cs-CZ" altLang="cs-CZ" sz="1200">
              <a:latin typeface="Trebuchet MS" panose="020B0603020202020204" pitchFamily="34" charset="0"/>
            </a:endParaRP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Příklad 2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cap="small" dirty="0"/>
              <a:t>Dvě česká vozidla s českými PZ se srazí na dálnici v Rakousku. </a:t>
            </a:r>
            <a:endParaRPr lang="cs-CZ" altLang="cs-CZ" cap="small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i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i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i="1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i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i="1" dirty="0"/>
              <a:t>Který právní předpis použijete pro určení práva rozhodného pro mimosmluvní vztah? 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2347382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cap="small" dirty="0"/>
              <a:t>Cyklista (z ČR) během dovolené v Chorvatsku na vyjížďce v důsledku neoparné jízdy zraní na cyklostezce jezdce na in-line bruslích (z Rakouska). </a:t>
            </a:r>
          </a:p>
          <a:p>
            <a:pPr marL="0" indent="0">
              <a:buNone/>
            </a:pPr>
            <a:endParaRPr lang="cs-CZ" i="1" cap="small" dirty="0"/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i="1" dirty="0"/>
              <a:t>Který právní předpis použijete pro určení právo rozhodného pro vztah mezi cyklistou a bruslařem? 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8182167-B527-4D3B-B562-2999ECBAC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13174"/>
      </p:ext>
    </p:extLst>
  </p:cSld>
  <p:clrMapOvr>
    <a:masterClrMapping/>
  </p:clrMapOvr>
  <p:transition spd="slow" advTm="610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C3E0DE2-CD8D-41FB-B0B2-CD7C68083706}" type="slidenum">
              <a:rPr lang="cs-CZ" altLang="cs-CZ" sz="1200">
                <a:latin typeface="Trebuchet MS" panose="020B0603020202020204" pitchFamily="34" charset="0"/>
              </a:rPr>
              <a:pPr eaLnBrk="1" hangingPunct="1"/>
              <a:t>15</a:t>
            </a:fld>
            <a:endParaRPr lang="cs-CZ" altLang="cs-CZ" sz="1200">
              <a:latin typeface="Trebuchet MS" panose="020B0603020202020204" pitchFamily="34" charset="0"/>
            </a:endParaRPr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Příklad 4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cap="small" dirty="0"/>
              <a:t>Pan A je vysokým politickým představitelem v ČR. V roce 2017 o něm německé noviny otiskly pomluvu. Tyto noviny jsou distribuovány na území Německa, Rakouska i ČR.  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i="1" dirty="0"/>
              <a:t>Který právní předpis použijete pro určení práva rozhodného pro vztah mezi panem A. s vydavatelem novin? </a:t>
            </a:r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22DCF5C-6872-4A8D-A30E-415686A65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86518"/>
      </p:ext>
    </p:extLst>
  </p:cSld>
  <p:clrMapOvr>
    <a:masterClrMapping/>
  </p:clrMapOvr>
  <p:transition spd="slow" advTm="717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A3B540-5E41-4BF0-B3D9-7171E30E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</a:t>
            </a:r>
            <a:r>
              <a:rPr lang="cs-CZ"/>
              <a:t>…………………děkuji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8151B6-CF9F-44B6-91D5-0E7D04490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610B70-7C60-471A-B615-170005E3EF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JUDr. Klára Drličková, Ph.D.</a:t>
            </a: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8EC160B-C137-4757-ACE8-AF5D9CBD1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6ED5DDB-2120-41C9-8E0F-FC82F3BAB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15069"/>
      </p:ext>
    </p:extLst>
  </p:cSld>
  <p:clrMapOvr>
    <a:masterClrMapping/>
  </p:clrMapOvr>
  <p:transition spd="slow" advTm="1130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Z OBLASTI PŘESHRANIČNÍHO STYKU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i="1" cap="small" dirty="0"/>
              <a:t>Cyklista (z ČR) během dovolené v Chorvatsku na vyjížďce v důsledku neoparné jízdy zraní na cyklostezce jezdce na in-line bruslích (z Rakouska). </a:t>
            </a:r>
          </a:p>
          <a:p>
            <a:r>
              <a:rPr lang="cs-CZ" sz="2200" i="1" cap="small" dirty="0"/>
              <a:t>Český lyžař srazí vzhledem ke své neopatrné jízdě na lyžích holandského lyžaře na sjezdovce ve Špindlerově Mlýnu a způsobí mu zranění. </a:t>
            </a:r>
          </a:p>
          <a:p>
            <a:r>
              <a:rPr lang="cs-CZ" sz="2200" i="1" cap="small" dirty="0"/>
              <a:t>Dvě česká vozidla s českými PZ se srazí na dálnici v Rakousku. </a:t>
            </a:r>
            <a:endParaRPr lang="cs-CZ" sz="2200" cap="small" dirty="0"/>
          </a:p>
          <a:p>
            <a:r>
              <a:rPr lang="cs-CZ" sz="2200" i="1" cap="small" dirty="0"/>
              <a:t>Ve Francii dojde k úniku jedovatých látek do podzemní vody, následně je kontaminována i voda v Rýnu a tato kontaminovaná voda je využita k zavlažování na květinové farmě v Nizozemí, kde dojde k poškození části úrody</a:t>
            </a:r>
            <a:r>
              <a:rPr lang="cs-CZ" sz="2200" i="1" dirty="0"/>
              <a:t>. </a:t>
            </a:r>
            <a:endParaRPr lang="cs-CZ" sz="2200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35C6751-4D31-4BF1-96D8-937D11FA3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9355"/>
      </p:ext>
    </p:extLst>
  </p:cSld>
  <p:clrMapOvr>
    <a:masterClrMapping/>
  </p:clrMapOvr>
  <p:transition spd="slow" advTm="1594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200" i="1" cap="small" dirty="0"/>
              <a:t>Česká a německá společnost jednají o uzavření smlouvy. V rámci tohoto jednání dojde mimo jiné také k předání informací německou společností, které považuje za své obchodní tajemství, nicméně jsou relevantní ve vztahu k uzavření smlouvy. Vzhledem k pokročilému stavu jednání a požadavkům české strany na krátké dodací termíny se německá společnost předzásobí polotovary nutnými ke zhotovení finálního produktu. Česká společnost těsně před uzavřením smlouvy bez závažných důvodů od jednání odstoupí a navíc využije získané informace při vlastní obchodní činnosti. </a:t>
            </a:r>
            <a:endParaRPr lang="cs-CZ" sz="2200" cap="small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13ABD0F-4DB6-4CE0-A8DD-795450222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32432"/>
      </p:ext>
    </p:extLst>
  </p:cSld>
  <p:clrMapOvr>
    <a:masterClrMapping/>
  </p:clrMapOvr>
  <p:transition spd="slow" advTm="5966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cap="small" dirty="0"/>
              <a:t>Známý český politik tráví se svojí novou přítelkyní dovolenou na Slovensku v termálních lázních v podhůří Vysokých Tater. U bazénu jej vyfotí fotograf slovenského bulvárního deníku (vydavatelem je slovenská obchodní společnost, sídlo na Slovensku). Fotografie s nelichotivým titulkem jsou publikovány v tištěné verzi tohoto deníku. Část výtisků se prodává i v příhraničních oblastech České republiky</a:t>
            </a:r>
            <a:endParaRPr lang="cs-CZ" cap="small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FAEDD1E-4ECB-4FEE-9E9E-09AE33BD4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21486"/>
      </p:ext>
    </p:extLst>
  </p:cSld>
  <p:clrMapOvr>
    <a:masterClrMapping/>
  </p:clrMapOvr>
  <p:transition spd="slow" advTm="6029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small" dirty="0"/>
              <a:t>Delikt (deliktní jednání)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cap="small" dirty="0"/>
              <a:t>Škodlivé jednání zasahující do zájmu chráněného právem </a:t>
            </a:r>
          </a:p>
          <a:p>
            <a:pPr marL="900000"/>
            <a:r>
              <a:rPr lang="cs-CZ" cap="small" dirty="0"/>
              <a:t>Chráněný zájem - majetek, zdraví, soukromí, dobré jméno, …. </a:t>
            </a:r>
          </a:p>
          <a:p>
            <a:r>
              <a:rPr lang="cs-CZ" cap="small" dirty="0"/>
              <a:t>Vznik škody, resp. újmy (někdy stačí jen hrozba) </a:t>
            </a:r>
          </a:p>
          <a:p>
            <a:r>
              <a:rPr lang="cs-CZ" cap="small" dirty="0"/>
              <a:t>Příčinná souvislost </a:t>
            </a:r>
          </a:p>
          <a:p>
            <a:r>
              <a:rPr lang="cs-CZ" cap="small" dirty="0"/>
              <a:t>Delikt -&gt; závazek – obsah: povinnost k náhradě škody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846AB75-3949-4C0F-BD4A-FBD41C962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60489"/>
      </p:ext>
    </p:extLst>
  </p:cSld>
  <p:clrMapOvr>
    <a:masterClrMapping/>
  </p:clrMapOvr>
  <p:transition spd="slow" advTm="21991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C4E44BD-0E04-4895-8B70-01C5336F981A}" type="slidenum">
              <a:rPr lang="cs-CZ" altLang="cs-CZ" sz="1200">
                <a:latin typeface="Trebuchet MS" panose="020B0603020202020204" pitchFamily="34" charset="0"/>
              </a:rPr>
              <a:pPr eaLnBrk="1" hangingPunct="1"/>
              <a:t>6</a:t>
            </a:fld>
            <a:endParaRPr lang="cs-CZ" altLang="cs-CZ" sz="1200">
              <a:latin typeface="Trebuchet MS" panose="020B0603020202020204" pitchFamily="34" charset="0"/>
            </a:endParaRP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cap="small" dirty="0"/>
              <a:t>Mimosmluvní závazkové vztahy</a:t>
            </a: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cap="small" dirty="0"/>
              <a:t>Smluvní x mimosmluvní závazkové vztahy</a:t>
            </a:r>
          </a:p>
          <a:p>
            <a:pPr eaLnBrk="1" hangingPunct="1">
              <a:lnSpc>
                <a:spcPct val="90000"/>
              </a:lnSpc>
            </a:pPr>
            <a:endParaRPr lang="cs-CZ" altLang="cs-CZ" cap="small" dirty="0"/>
          </a:p>
          <a:p>
            <a:pPr eaLnBrk="1" hangingPunct="1">
              <a:lnSpc>
                <a:spcPct val="90000"/>
              </a:lnSpc>
            </a:pPr>
            <a:endParaRPr lang="cs-CZ" altLang="cs-CZ" cap="small" dirty="0"/>
          </a:p>
          <a:p>
            <a:pPr eaLnBrk="1" hangingPunct="1">
              <a:lnSpc>
                <a:spcPct val="90000"/>
              </a:lnSpc>
            </a:pPr>
            <a:r>
              <a:rPr lang="cs-CZ" altLang="cs-CZ" cap="small" dirty="0"/>
              <a:t>Smluvní závazkový vztah – dobrovolně převzatá povinnost</a:t>
            </a:r>
          </a:p>
          <a:p>
            <a:pPr eaLnBrk="1" hangingPunct="1">
              <a:lnSpc>
                <a:spcPct val="90000"/>
              </a:lnSpc>
            </a:pPr>
            <a:endParaRPr lang="cs-CZ" altLang="cs-CZ" cap="small" dirty="0"/>
          </a:p>
          <a:p>
            <a:pPr eaLnBrk="1" hangingPunct="1">
              <a:lnSpc>
                <a:spcPct val="90000"/>
              </a:lnSpc>
            </a:pPr>
            <a:r>
              <a:rPr lang="cs-CZ" altLang="cs-CZ" cap="small" dirty="0"/>
              <a:t>Delikt (protiprávní jednání) = právní skutečnost =&gt; závazek (mimosmluvní)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CF76ECF-F6F7-4EC9-8B3A-63ED55B93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85913"/>
      </p:ext>
    </p:extLst>
  </p:cSld>
  <p:clrMapOvr>
    <a:masterClrMapping/>
  </p:clrMapOvr>
  <p:transition advTm="134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cap="small" dirty="0"/>
              <a:t>Cyklista na vyjížďce v důsledku neoparné jízdy zraní na cyklostezce jezdce na in-line bruslích. Jeho chování je </a:t>
            </a:r>
            <a:r>
              <a:rPr lang="cs-CZ" i="1" cap="small" dirty="0">
                <a:solidFill>
                  <a:srgbClr val="FF0000"/>
                </a:solidFill>
              </a:rPr>
              <a:t>chováním protiprávním </a:t>
            </a:r>
            <a:r>
              <a:rPr lang="cs-CZ" i="1" cap="small" dirty="0"/>
              <a:t>(nevěnoval dostatečnou pozornost jízdě, jel příliš rychle), </a:t>
            </a:r>
            <a:r>
              <a:rPr lang="cs-CZ" i="1" cap="small" dirty="0">
                <a:solidFill>
                  <a:srgbClr val="FF0000"/>
                </a:solidFill>
              </a:rPr>
              <a:t>zasáhl do chráněného zájmu jiné osoby </a:t>
            </a:r>
            <a:r>
              <a:rPr lang="cs-CZ" i="1" cap="small" dirty="0"/>
              <a:t>(ublížení na zdraví), čímž způsobil škodu. Mezi cyklistou a jezdcem na bruslích vzniká </a:t>
            </a:r>
            <a:r>
              <a:rPr lang="cs-CZ" i="1" cap="small" dirty="0">
                <a:solidFill>
                  <a:srgbClr val="FF0000"/>
                </a:solidFill>
              </a:rPr>
              <a:t>mimosmluvní závazek</a:t>
            </a:r>
            <a:r>
              <a:rPr lang="cs-CZ" i="1" cap="small" dirty="0"/>
              <a:t>, jehož obsahem je náhrada způsobené škody.</a:t>
            </a:r>
            <a:endParaRPr lang="cs-CZ" cap="small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7026E5C-3F17-4D34-AE85-1FF78E4B1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83855"/>
      </p:ext>
    </p:extLst>
  </p:cSld>
  <p:clrMapOvr>
    <a:masterClrMapping/>
  </p:clrMapOvr>
  <p:transition spd="slow" advTm="589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small" dirty="0"/>
              <a:t>ZÁVAZEK SMLUVNÍ A MIMOSMLUVNÍ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017713"/>
            <a:ext cx="8818879" cy="4114800"/>
          </a:xfrm>
        </p:spPr>
        <p:txBody>
          <a:bodyPr/>
          <a:lstStyle/>
          <a:p>
            <a:pPr marL="0" indent="0">
              <a:buNone/>
            </a:pPr>
            <a:r>
              <a:rPr lang="cs-CZ" i="1" dirty="0" err="1"/>
              <a:t>A</a:t>
            </a:r>
            <a:r>
              <a:rPr lang="cs-CZ" sz="2000" i="1" cap="small" dirty="0" err="1"/>
              <a:t>.Mezi</a:t>
            </a:r>
            <a:r>
              <a:rPr lang="cs-CZ" sz="2000" i="1" cap="small" dirty="0"/>
              <a:t> stranami je uzavřena kupní smlouva, prodávající dodá vadné zboží (či jej dodá pozdě). Dochází sice k vadnému – protiprávního jednání ze strany prodávajícího, nicméně toto jednání je realizováno v rámci smluvního vztahu mezi stranami. Nejedná se proto o jednání deliktní, nevzniká mimosmluvní závazek, ale dochází k porušení závazku smluvního.</a:t>
            </a:r>
          </a:p>
          <a:p>
            <a:pPr marL="0" indent="0">
              <a:buNone/>
            </a:pPr>
            <a:r>
              <a:rPr lang="cs-CZ" sz="2000" i="1" cap="small" dirty="0"/>
              <a:t> </a:t>
            </a:r>
          </a:p>
          <a:p>
            <a:pPr marL="0" indent="0">
              <a:buNone/>
            </a:pPr>
            <a:r>
              <a:rPr lang="cs-CZ" sz="2000" i="1" cap="small" dirty="0"/>
              <a:t>B. ČESKÝ DISTRIBUTOR UVEDE NA ČESKÝ TRH VÝROBEK Z USA. VÝROBEK PRODÁ SPOLEČNOSTI X, TA JEJ PRODÁ PANU NOVÁKOVI. VÝROBEK JE NATOLIK DEFEKTNÍ, ŽE ZPŮSOBÍ POŽÁR A ZRANĚNÍ PANU NOVÁKOVI. V MEZIDOBÍ DOJDE K ZÁNIKU SPOLEČNOSTI X. PAN NOVÁK MŮŽE Z TITULU ODPOVĚDNOSTI ZA VÝROBEK ŽALOVAT DISTRIBUTORA ČI SAMOTNÉHO VÝROBCE. </a:t>
            </a:r>
            <a:endParaRPr lang="cs-CZ" sz="2000" cap="small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837A704-EDF0-42BB-8C32-67A16C0B7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69776"/>
      </p:ext>
    </p:extLst>
  </p:cSld>
  <p:clrMapOvr>
    <a:masterClrMapping/>
  </p:clrMapOvr>
  <p:transition spd="slow" advTm="1809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D6ECC59-AB7B-47AE-A2D0-811271ACB4FE}" type="slidenum">
              <a:rPr lang="cs-CZ" altLang="cs-CZ" sz="1200">
                <a:latin typeface="Trebuchet MS" panose="020B0603020202020204" pitchFamily="34" charset="0"/>
              </a:rPr>
              <a:pPr eaLnBrk="1" hangingPunct="1"/>
              <a:t>9</a:t>
            </a:fld>
            <a:endParaRPr lang="cs-CZ" altLang="cs-CZ" sz="1200">
              <a:latin typeface="Trebuchet MS" panose="020B0603020202020204" pitchFamily="34" charset="0"/>
            </a:endParaRP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ZDROJE PRÁVNÍ ÚPRAVY 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cap="small" dirty="0"/>
              <a:t>VNITROSTÁTNÍ - § 101 ZMPS</a:t>
            </a:r>
          </a:p>
          <a:p>
            <a:pPr eaLnBrk="1" hangingPunct="1"/>
            <a:r>
              <a:rPr lang="cs-CZ" altLang="cs-CZ" cap="small" dirty="0"/>
              <a:t>Úmluva o právu použitelném pro dopravní nehody – 130/1976 Sb.</a:t>
            </a:r>
          </a:p>
          <a:p>
            <a:endParaRPr lang="cs-CZ" altLang="cs-CZ" cap="small" dirty="0"/>
          </a:p>
          <a:p>
            <a:endParaRPr lang="cs-CZ" altLang="cs-CZ" cap="small" dirty="0"/>
          </a:p>
          <a:p>
            <a:r>
              <a:rPr lang="cs-CZ" altLang="cs-CZ" cap="small" dirty="0">
                <a:solidFill>
                  <a:srgbClr val="FF0000"/>
                </a:solidFill>
              </a:rPr>
              <a:t>Nařízení Řím II</a:t>
            </a:r>
          </a:p>
          <a:p>
            <a:pPr eaLnBrk="1" hangingPunct="1"/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49A2BDC-EBA6-4EE4-A84B-65559ADB3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20780"/>
      </p:ext>
    </p:extLst>
  </p:cSld>
  <p:clrMapOvr>
    <a:masterClrMapping/>
  </p:clrMapOvr>
  <p:transition advTm="165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law_sablona_cz-1</Template>
  <TotalTime>285</TotalTime>
  <Words>870</Words>
  <Application>Microsoft Office PowerPoint</Application>
  <PresentationFormat>Předvádění na obrazovce (4:3)</PresentationFormat>
  <Paragraphs>95</Paragraphs>
  <Slides>16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Tahoma</vt:lpstr>
      <vt:lpstr>Trebuchet MS</vt:lpstr>
      <vt:lpstr>Wingdings</vt:lpstr>
      <vt:lpstr>Prezentace_MU_CZ</vt:lpstr>
      <vt:lpstr>Mimosmluvní závazkové vztahy – kolizní úprava </vt:lpstr>
      <vt:lpstr>PŘÍKLADY Z OBLASTI PŘESHRANIČNÍHO STYKU</vt:lpstr>
      <vt:lpstr>PŘÍKLADY </vt:lpstr>
      <vt:lpstr>Příklady </vt:lpstr>
      <vt:lpstr>Delikt (deliktní jednání)</vt:lpstr>
      <vt:lpstr>Mimosmluvní závazkové vztahy</vt:lpstr>
      <vt:lpstr>Příklad </vt:lpstr>
      <vt:lpstr>ZÁVAZEK SMLUVNÍ A MIMOSMLUVNÍ</vt:lpstr>
      <vt:lpstr>ZDROJE PRÁVNÍ ÚPRAVY </vt:lpstr>
      <vt:lpstr>Nařízení Řím II</vt:lpstr>
      <vt:lpstr>Vztahy mezi předpisy</vt:lpstr>
      <vt:lpstr>Příklad 1</vt:lpstr>
      <vt:lpstr>Příklad 2</vt:lpstr>
      <vt:lpstr>Příklad 3</vt:lpstr>
      <vt:lpstr>Příklad 4</vt:lpstr>
      <vt:lpstr>a…………………děkuji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61143</dc:creator>
  <cp:lastModifiedBy>Naděžda Rozehnalová</cp:lastModifiedBy>
  <cp:revision>38</cp:revision>
  <cp:lastPrinted>1601-01-01T00:00:00Z</cp:lastPrinted>
  <dcterms:created xsi:type="dcterms:W3CDTF">2016-09-28T08:50:11Z</dcterms:created>
  <dcterms:modified xsi:type="dcterms:W3CDTF">2023-09-15T16:06:44Z</dcterms:modified>
</cp:coreProperties>
</file>