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1" r:id="rId4"/>
    <p:sldId id="293" r:id="rId5"/>
    <p:sldId id="257" r:id="rId6"/>
    <p:sldId id="289" r:id="rId7"/>
    <p:sldId id="259" r:id="rId8"/>
    <p:sldId id="260" r:id="rId9"/>
    <p:sldId id="263" r:id="rId10"/>
    <p:sldId id="264" r:id="rId11"/>
    <p:sldId id="305" r:id="rId12"/>
    <p:sldId id="262" r:id="rId13"/>
    <p:sldId id="310" r:id="rId14"/>
    <p:sldId id="274" r:id="rId15"/>
    <p:sldId id="300" r:id="rId16"/>
    <p:sldId id="301" r:id="rId17"/>
    <p:sldId id="304" r:id="rId18"/>
    <p:sldId id="311" r:id="rId19"/>
    <p:sldId id="283" r:id="rId20"/>
    <p:sldId id="278" r:id="rId21"/>
    <p:sldId id="279" r:id="rId22"/>
    <p:sldId id="326" r:id="rId23"/>
    <p:sldId id="325" r:id="rId24"/>
    <p:sldId id="280" r:id="rId25"/>
    <p:sldId id="314" r:id="rId26"/>
    <p:sldId id="315" r:id="rId27"/>
    <p:sldId id="324" r:id="rId28"/>
    <p:sldId id="316" r:id="rId29"/>
    <p:sldId id="317" r:id="rId30"/>
    <p:sldId id="318" r:id="rId31"/>
    <p:sldId id="319" r:id="rId32"/>
    <p:sldId id="320" r:id="rId33"/>
    <p:sldId id="321" r:id="rId34"/>
    <p:sldId id="323" r:id="rId35"/>
    <p:sldId id="322" r:id="rId36"/>
    <p:sldId id="327" r:id="rId37"/>
    <p:sldId id="282" r:id="rId38"/>
    <p:sldId id="284" r:id="rId39"/>
    <p:sldId id="309" r:id="rId40"/>
    <p:sldId id="287" r:id="rId41"/>
    <p:sldId id="299" r:id="rId42"/>
    <p:sldId id="270" r:id="rId43"/>
    <p:sldId id="272" r:id="rId44"/>
    <p:sldId id="313" r:id="rId45"/>
    <p:sldId id="271" r:id="rId46"/>
    <p:sldId id="281" r:id="rId47"/>
    <p:sldId id="285" r:id="rId48"/>
    <p:sldId id="302" r:id="rId49"/>
    <p:sldId id="296" r:id="rId50"/>
    <p:sldId id="307" r:id="rId51"/>
    <p:sldId id="277" r:id="rId52"/>
    <p:sldId id="308" r:id="rId53"/>
    <p:sldId id="312" r:id="rId54"/>
    <p:sldId id="329" r:id="rId55"/>
    <p:sldId id="291" r:id="rId56"/>
    <p:sldId id="297" r:id="rId57"/>
    <p:sldId id="292" r:id="rId58"/>
    <p:sldId id="306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1B41A8-06F1-470F-85AF-E32F288BD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58CA47-ADCE-4D65-A631-3B4A55691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1A8FE0-C48F-46D6-91CF-860A192C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EA05E9-27F7-4896-98DA-28E77B19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AEB453-0DE9-4E36-9503-671CD51F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56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F4C2C-4FA9-4157-B2B5-C9B1A631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894F23-9BDC-4399-A909-FBC804D03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149206-17E0-43E6-9F13-E2BC8B2D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6636B6-55BE-47A4-BDBB-903FFCBD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E28E40-1EFF-45D4-933A-A5075AA1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08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7FFDFC3-26C4-4B87-8265-F97F17537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02DA56-ED1E-49DB-803F-D537EC116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61A1FD-FBEA-4F58-B25C-24BA0A0C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92303C-6BF0-43AA-9C4A-71E4BEE6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577872-C6CB-45CD-A011-56067504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47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E843F-EE69-450E-A088-6FF81145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87B8C-F797-489B-AEF4-E8C7DCBC6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8D1AFA-B3E3-4068-AE68-B6201390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FEFC3D-C9F7-4634-BA13-1F6A36E5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250C0B-FCE6-4700-83F2-99DB9FAB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4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D06C1-257F-4C44-BF86-4C685A176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C4F35A-D080-4A55-B932-CABAFF443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8925A-2CF6-4574-81F6-9A9E59D0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519582-8419-4A60-8D31-90FFE3F2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8423A9-DC4B-4F31-88B5-CB641D32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6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99906-7E0C-425A-A499-BF2365E0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D113E9-3AD3-4306-B5D8-55584FE0D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3445D0-412F-4CD7-ABAB-6B5D26E93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D1F1C8-41C3-4762-A215-9DA113FD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1442E8-DC40-4A52-B6EF-84BFE30F1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9B782D-E156-4BF6-B217-541DC7C6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16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C83A5-0E70-4651-84A8-F6635213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01AED3-7473-42A8-83C0-9E5EEBB34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9AD8E0-52C0-40DF-95B7-98BD6D65A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4B8FD4-D66B-4B16-BE5E-CA1BF165B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8502DB-5233-4303-9A69-0BA589A19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FCA184-DF7A-4764-A860-372D7760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F5B617-40C4-4390-A204-A68EB856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2CE400-3E78-4E6E-873E-B7552C4F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1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89FD3-A676-48D5-9247-CCA1439D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F7406C-AA33-4F6E-BA53-BE4811FF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EA083C-B1A9-4C59-B186-AAEC2FD1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C93B9D7-F079-47A8-9D04-C42C3B04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60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EF5480D-4D9A-45BB-81FC-9077C1BD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E6A1FB7-0338-4BE8-BC70-C4CBBE92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A73BCE-8EFE-4CA0-B4F2-2A24DA59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20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70559-DA83-44B5-963A-2F963CD0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6C405F-D4FB-4B5B-9FC6-90F8BA12A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2C108A-0DD4-46F2-8DAE-6FAEE85DE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077E52-6655-4F04-B2C4-EEAF6874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3448E5-AA37-4398-95C7-8B4E17F3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6585B6-ED24-4CF4-9114-3DFE369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9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482D3-E682-486A-9318-29021B7B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D6CEFA2-8C86-48CE-BAF4-68D775182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9432E3-8965-4BFE-820B-62507D180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516CF3-C8F3-4F1E-8353-12EF071F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5646DB-C959-47D2-82A7-78AE462B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AAC049-7157-4855-A412-A15128BE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1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170FA73-A4D1-4208-9BB5-2DC18F4E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C2A672-F351-484F-A1C9-2E9F0D67B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D76FBD-FEE3-4674-826E-B8C1D011A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183B9-E81E-423F-9C00-1891BCC063E1}" type="datetimeFigureOut">
              <a:rPr lang="cs-CZ" smtClean="0"/>
              <a:t>25.10.2024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9BC07-785D-4B7F-9D84-732B0ED62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0D113C-28FF-437A-9294-EE3634F0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1F890-3946-493F-90AB-604A35D9E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01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osoba/35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iciativa-snih.cz/predstaveni-odborna-cast-clenu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92D1F-F6C8-44B4-83A8-44287ADA8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11687"/>
          </a:xfrm>
        </p:spPr>
        <p:txBody>
          <a:bodyPr>
            <a:normAutofit/>
          </a:bodyPr>
          <a:lstStyle/>
          <a:p>
            <a:endParaRPr lang="cs-CZ" sz="4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F017E29-70C1-4D28-A85F-23E38175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361"/>
            <a:ext cx="9144000" cy="461168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EDA2AD2-08EF-40C4-A6E2-A20CA51C7A64}"/>
              </a:ext>
            </a:extLst>
          </p:cNvPr>
          <p:cNvSpPr txBox="1"/>
          <p:nvPr/>
        </p:nvSpPr>
        <p:spPr>
          <a:xfrm>
            <a:off x="3048000" y="2813447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/>
              <a:t>Klimatická krize a (ne)reakce lidstva</a:t>
            </a:r>
            <a:r>
              <a:rPr lang="cs-CZ" sz="2800" b="1" dirty="0"/>
              <a:t>: </a:t>
            </a:r>
            <a:br>
              <a:rPr lang="cs-CZ" sz="2800" b="1" dirty="0"/>
            </a:br>
            <a:r>
              <a:rPr lang="cs-CZ" sz="2800" b="1" dirty="0"/>
              <a:t>vybrané podstatné přírodovědné, technické, politické, ekonomické, sociální, psychologické, právní, etické a nakonec náboženské aspekty. </a:t>
            </a:r>
          </a:p>
        </p:txBody>
      </p:sp>
    </p:spTree>
    <p:extLst>
      <p:ext uri="{BB962C8B-B14F-4D97-AF65-F5344CB8AC3E}">
        <p14:creationId xmlns:p14="http://schemas.microsoft.com/office/powerpoint/2010/main" val="23363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8E9D5-F462-4031-8913-B1276AAE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Emise GHG dle sektorů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9C88235-D2ED-49AB-BE42-0A884FCAC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5494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B4F76-27CE-4A6A-BBA0-BF28A0BC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Fosilní paliva jako zdroj energie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B9FE2A-54CD-4DD6-A8B3-B4C50377B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57" y="1825625"/>
            <a:ext cx="2315686" cy="4351338"/>
          </a:xfrm>
        </p:spPr>
      </p:pic>
    </p:spTree>
    <p:extLst>
      <p:ext uri="{BB962C8B-B14F-4D97-AF65-F5344CB8AC3E}">
        <p14:creationId xmlns:p14="http://schemas.microsoft.com/office/powerpoint/2010/main" val="264191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6848B-FD10-4BD5-A731-A5707EC3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Perspektivy nárůstu teplot do roku 2100 ve vazbě na emise GHG. 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10F997E-A31B-4F1A-8272-BE10781C2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13" y="1825625"/>
            <a:ext cx="5121574" cy="4351338"/>
          </a:xfrm>
        </p:spPr>
      </p:pic>
    </p:spTree>
    <p:extLst>
      <p:ext uri="{BB962C8B-B14F-4D97-AF65-F5344CB8AC3E}">
        <p14:creationId xmlns:p14="http://schemas.microsoft.com/office/powerpoint/2010/main" val="260200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2224B-7544-4E53-AB99-42D26124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role CO2 na Zemi 	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1B4C7B-08B8-460D-B68F-6112AA0E0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Vydechování CO2 námi lidmi a obecně živočichy…  </a:t>
            </a:r>
          </a:p>
          <a:p>
            <a:r>
              <a:rPr lang="cs-CZ" dirty="0"/>
              <a:t>Fotosyntéza rostlin: předělávání CO2 na kyslík a živiny pro svůj růst. </a:t>
            </a:r>
          </a:p>
          <a:p>
            <a:r>
              <a:rPr lang="cs-CZ" dirty="0"/>
              <a:t>Přiměřený „skleníkový“ efekt je potřeba pro zachování přiměřené teploty na Zemi, bez něj bychom zamrzli. </a:t>
            </a:r>
          </a:p>
          <a:p>
            <a:r>
              <a:rPr lang="cs-CZ" dirty="0"/>
              <a:t>Zeleň tedy odčerpává CO2 a předělává jej na biomasu (tu přímo či zprostředkovaně jíme) a 02. </a:t>
            </a:r>
          </a:p>
          <a:p>
            <a:r>
              <a:rPr lang="cs-CZ" dirty="0"/>
              <a:t>Problémem je nadbytek CO2, nikoli jeho existence. </a:t>
            </a:r>
          </a:p>
          <a:p>
            <a:r>
              <a:rPr lang="cs-CZ" dirty="0"/>
              <a:t>Při očekávání jeho růstu… </a:t>
            </a:r>
          </a:p>
        </p:txBody>
      </p:sp>
    </p:spTree>
    <p:extLst>
      <p:ext uri="{BB962C8B-B14F-4D97-AF65-F5344CB8AC3E}">
        <p14:creationId xmlns:p14="http://schemas.microsoft.com/office/powerpoint/2010/main" val="286844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199F3-DFB5-4A1B-9712-DC151BCE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pro Zemi, životní prostředí a lidstvo?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EFEA8-EB52-44B8-9F1B-98B5AA190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různých oblastech světa různé projevy. </a:t>
            </a:r>
          </a:p>
          <a:p>
            <a:r>
              <a:rPr lang="cs-CZ" dirty="0"/>
              <a:t>Rostoucí teploty, někde až pekelné horko – suché (Arizona), vlhké (Asie) – tzv. teplota vlhkého teploměru. </a:t>
            </a:r>
          </a:p>
          <a:p>
            <a:r>
              <a:rPr lang="cs-CZ" dirty="0"/>
              <a:t>Sucho jako převládající (včetně přívalových dešťů, povodní). </a:t>
            </a:r>
          </a:p>
          <a:p>
            <a:r>
              <a:rPr lang="cs-CZ" dirty="0"/>
              <a:t>Možné další změny:  </a:t>
            </a:r>
          </a:p>
          <a:p>
            <a:r>
              <a:rPr lang="cs-CZ" dirty="0"/>
              <a:t>Tání permafrostu s dalším uvolňováním metanu.</a:t>
            </a:r>
          </a:p>
          <a:p>
            <a:r>
              <a:rPr lang="cs-CZ" dirty="0"/>
              <a:t>Krize tropických pralesů (odlesňování, vysychání) a tajgy (požáry).   </a:t>
            </a:r>
          </a:p>
          <a:p>
            <a:r>
              <a:rPr lang="cs-CZ" dirty="0"/>
              <a:t>Možné změny mořských proudů včetně hlubinných („termohalinní výměník). Paradoxně hrozba krutého ochlazení pro Evropu zastavením Golfského proudu ochlazením?  </a:t>
            </a:r>
          </a:p>
          <a:p>
            <a:r>
              <a:rPr lang="cs-CZ" dirty="0" err="1"/>
              <a:t>Runaway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87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9D5AE-22F1-415F-84E3-8CBFCDDA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 pro Brno / Jižní Moravu / Česko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8D4E7-2623-4A80-9EB7-D921870B0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Nárůst průměrné teploty na Zemi jako celku – včetně oceánů a moří – o až 3 C do roku 2100 (to už tu nebudu…) </a:t>
            </a:r>
          </a:p>
          <a:p>
            <a:r>
              <a:rPr lang="cs-CZ" dirty="0"/>
              <a:t>Tedy nad oceány +2 C a na pevnině +5 C</a:t>
            </a:r>
          </a:p>
          <a:p>
            <a:r>
              <a:rPr lang="cs-CZ" dirty="0"/>
              <a:t>Brno roční průměrná teplota: +9.3 C </a:t>
            </a:r>
          </a:p>
          <a:p>
            <a:r>
              <a:rPr lang="cs-CZ" dirty="0"/>
              <a:t>Tedy +14.3 C </a:t>
            </a:r>
          </a:p>
          <a:p>
            <a:r>
              <a:rPr lang="cs-CZ" dirty="0"/>
              <a:t>To je Florencie!! Což je možná optimistická představa. </a:t>
            </a:r>
          </a:p>
          <a:p>
            <a:r>
              <a:rPr lang="cs-CZ" dirty="0"/>
              <a:t>Dokáže se přizpůsobit tak rychle vegetace: lesy stejně jako zemědělství? </a:t>
            </a:r>
          </a:p>
          <a:p>
            <a:r>
              <a:rPr lang="cs-CZ" dirty="0"/>
              <a:t>Zkušenost z doslechu: majitelé a správci lesů nevědí, co sázet… </a:t>
            </a:r>
          </a:p>
        </p:txBody>
      </p:sp>
    </p:spTree>
    <p:extLst>
      <p:ext uri="{BB962C8B-B14F-4D97-AF65-F5344CB8AC3E}">
        <p14:creationId xmlns:p14="http://schemas.microsoft.com/office/powerpoint/2010/main" val="402463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9CB23-716D-4A8B-B4F8-ABE9BCC6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cs-CZ" dirty="0"/>
              <a:t> Lidstvo na Zemi jako ten, koho se to týká….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59C6B-8A97-4EDC-956E-D51F845A2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Země průměr 2x6378 km, </a:t>
            </a:r>
          </a:p>
          <a:p>
            <a:r>
              <a:rPr lang="cs-CZ" dirty="0"/>
              <a:t>500 milionů km2, z toho 350 mil. km2 oceány a 150 mil. km2 souš. </a:t>
            </a:r>
          </a:p>
          <a:p>
            <a:r>
              <a:rPr lang="cs-CZ" dirty="0"/>
              <a:t>2023: 8 miliard obyvatel. </a:t>
            </a:r>
          </a:p>
          <a:p>
            <a:r>
              <a:rPr lang="cs-CZ" dirty="0"/>
              <a:t>Nárůst od roku 1900 z 1,6 miliardy a 1800 z 1 miliardy! </a:t>
            </a:r>
          </a:p>
          <a:p>
            <a:r>
              <a:rPr lang="cs-CZ" dirty="0"/>
              <a:t>Očekávání růstu k 10-11 miliardám.</a:t>
            </a:r>
          </a:p>
          <a:p>
            <a:r>
              <a:rPr lang="cs-CZ" dirty="0"/>
              <a:t>Bohaté národy Západu (a nejen) populačně již stagnují. Nicméně stále značný nárůst v podstatné části Asie a zejména v Africe.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54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4C861-EC58-4143-B3F8-39A859FE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Vesmír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F6FCC-60DC-49C4-8D05-9F6C2B7E6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Ano, člověk vstoupil do vesmíru.  </a:t>
            </a:r>
          </a:p>
          <a:p>
            <a:r>
              <a:rPr lang="cs-CZ" dirty="0"/>
              <a:t>Blíží se okamžik úmrtí posledních 3 astronautů, co byli chvíli na Měsíci. Bez náhrady…. </a:t>
            </a:r>
          </a:p>
          <a:p>
            <a:r>
              <a:rPr lang="cs-CZ" dirty="0"/>
              <a:t>Pilotované programy jsou náročné a skomírají. Leccos lze automatizovat a tady to má smysl. Udržovat člověka v kosmu při životě je mimořádně náročné. Kosmické léty jsou pak doslova orgií spalování fosilních paliv… </a:t>
            </a:r>
          </a:p>
          <a:p>
            <a:r>
              <a:rPr lang="cs-CZ" dirty="0"/>
              <a:t>Vůbec žádné osídlování vesmíru, jak se předpokládalo před desetiletími… </a:t>
            </a:r>
          </a:p>
          <a:p>
            <a:r>
              <a:rPr lang="cs-CZ" dirty="0"/>
              <a:t>Vesmír není spása… Ba kdyby byla, tak jen pro „výsadek lidstva“…  </a:t>
            </a:r>
          </a:p>
          <a:p>
            <a:r>
              <a:rPr lang="cs-CZ" dirty="0"/>
              <a:t>Zůstáváme a zůstávejme oběma nohama na zemi… Obrazně i doslova!!! </a:t>
            </a:r>
          </a:p>
        </p:txBody>
      </p:sp>
    </p:spTree>
    <p:extLst>
      <p:ext uri="{BB962C8B-B14F-4D97-AF65-F5344CB8AC3E}">
        <p14:creationId xmlns:p14="http://schemas.microsoft.com/office/powerpoint/2010/main" val="3391484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C8252-C56D-4D39-8E85-06A5C85F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Časnost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853B2-653D-4AD7-B45F-C9553CE00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 zůstáváme rovněž v naší době. </a:t>
            </a:r>
          </a:p>
          <a:p>
            <a:r>
              <a:rPr lang="cs-CZ" dirty="0"/>
              <a:t>Jakkoli je podle všeho nyní globální oteplování problém, tak Slunce je samozřejmě zdrojem energie a tedy života na Zemi… </a:t>
            </a:r>
          </a:p>
          <a:p>
            <a:r>
              <a:rPr lang="cs-CZ" dirty="0"/>
              <a:t>Přestože za miliardy let totéž Slunce Zemi uvaří a pak vypaří…  </a:t>
            </a:r>
          </a:p>
          <a:p>
            <a:r>
              <a:rPr lang="cs-CZ" dirty="0"/>
              <a:t>Nic ani na tisíciletou říši, natož na věčné časy…</a:t>
            </a:r>
          </a:p>
          <a:p>
            <a:r>
              <a:rPr lang="cs-CZ" dirty="0"/>
              <a:t>My zůstáváme v našem čase, s našimi životy, s výhledem 2-3 generací. </a:t>
            </a:r>
          </a:p>
          <a:p>
            <a:r>
              <a:rPr lang="cs-CZ" dirty="0"/>
              <a:t>Zde sledované letopočty jsou 2050 a 2100 (tj. za 26, resp. 76 let)  </a:t>
            </a:r>
          </a:p>
          <a:p>
            <a:r>
              <a:rPr lang="cs-CZ" dirty="0"/>
              <a:t>Vlastně nikdo nedělá vůbec žádné vyhlídky ani do roku 3000!!!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69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4CEE6-7090-40C9-B4C6-71D6930A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snížení a vymezení cílů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2457A-86EE-4481-AD4D-76CEB662C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Žádoucí je  snížení emisí skleníkových plyn, zjednodušeně při zaměření na CO2 „dekarbonizace“. </a:t>
            </a:r>
          </a:p>
          <a:p>
            <a:r>
              <a:rPr lang="cs-CZ" dirty="0"/>
              <a:t>S ohledem na zhoršující se poměry a setrvačnost působení mají mnozí za to, že musí být výrazná a rychlá. </a:t>
            </a:r>
          </a:p>
          <a:p>
            <a:r>
              <a:rPr lang="cs-CZ" dirty="0"/>
              <a:t>Takže se žádá a stanoví klimatická neutralita, tzv. Net </a:t>
            </a:r>
            <a:r>
              <a:rPr lang="cs-CZ" dirty="0" err="1"/>
              <a:t>zero</a:t>
            </a:r>
            <a:r>
              <a:rPr lang="cs-CZ" dirty="0"/>
              <a:t>. </a:t>
            </a:r>
          </a:p>
          <a:p>
            <a:r>
              <a:rPr lang="cs-CZ" dirty="0"/>
              <a:t>Postuluje se k roku 2050, tj. za čtvrtstoletí!!! </a:t>
            </a:r>
          </a:p>
          <a:p>
            <a:r>
              <a:rPr lang="cs-CZ" dirty="0"/>
              <a:t>Nemusí to znamenat snížení emisí na nulu.</a:t>
            </a:r>
          </a:p>
          <a:p>
            <a:r>
              <a:rPr lang="cs-CZ" dirty="0"/>
              <a:t>Možné je totiž vyrovnávání emisí CO2 vegetací, tedy zvětšení ploch a objemu zeleně na Zemi: kde jsou rezervy?  </a:t>
            </a:r>
          </a:p>
          <a:p>
            <a:r>
              <a:rPr lang="cs-CZ" dirty="0"/>
              <a:t>Ukládání pod zem či jiná neutralizace?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50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DFA38-5B44-4412-AF08-6A8C2969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 představení a zdůraznění mezí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7A9C8C-43B4-48F0-B8F7-6E0BB5AA2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Osobní stránka prof. JUDr. Filip Křepelka, Ph.D. (muni.cz)</a:t>
            </a:r>
            <a:endParaRPr lang="cs-CZ" dirty="0"/>
          </a:p>
          <a:p>
            <a:r>
              <a:rPr lang="cs-CZ" dirty="0"/>
              <a:t>Právo Evropské unie, zdravotnické právo a dopravní právo. </a:t>
            </a:r>
          </a:p>
          <a:p>
            <a:r>
              <a:rPr lang="cs-CZ" dirty="0"/>
              <a:t>Obecně tedy právo. </a:t>
            </a:r>
          </a:p>
          <a:p>
            <a:r>
              <a:rPr lang="cs-CZ" dirty="0"/>
              <a:t>Klimatická změna – přemnohé vědy: přírodní, technické, ba medicína, společenské, humanitní… </a:t>
            </a:r>
          </a:p>
          <a:p>
            <a:r>
              <a:rPr lang="cs-CZ" dirty="0"/>
              <a:t>Proto také Mezinárodní klimatický panel OSN jako shrnovač…  </a:t>
            </a:r>
          </a:p>
          <a:p>
            <a:r>
              <a:rPr lang="cs-CZ" dirty="0"/>
              <a:t>Právníci stejně musejí vyhodnocovat jevy a opřít se přitom o všemožné vědy… </a:t>
            </a:r>
          </a:p>
          <a:p>
            <a:r>
              <a:rPr lang="cs-CZ" dirty="0"/>
              <a:t>Zkušenost vedoucího katedry a také dříve předsedy SVJ s organizací opravy a zateplování paneláku… </a:t>
            </a:r>
          </a:p>
        </p:txBody>
      </p:sp>
    </p:spTree>
    <p:extLst>
      <p:ext uri="{BB962C8B-B14F-4D97-AF65-F5344CB8AC3E}">
        <p14:creationId xmlns:p14="http://schemas.microsoft.com/office/powerpoint/2010/main" val="1438642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EF187-FEF9-4DB5-BE55-3AD7765A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klimatické právo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84F97-FB38-4DC3-9E4A-A23F2B5E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Žádná globální mezinárodní environmentální organizace. </a:t>
            </a:r>
          </a:p>
          <a:p>
            <a:r>
              <a:rPr lang="cs-CZ" dirty="0"/>
              <a:t>OSN jako organizace pro mír a bezpečnost. </a:t>
            </a:r>
          </a:p>
          <a:p>
            <a:r>
              <a:rPr lang="cs-CZ" dirty="0"/>
              <a:t>Mezinárodní panel pro změnu klimatu (IPCC) jako instituce v rámci OSN. </a:t>
            </a:r>
          </a:p>
          <a:p>
            <a:r>
              <a:rPr lang="cs-CZ" dirty="0"/>
              <a:t>Rámcová úmluva 1992. </a:t>
            </a:r>
          </a:p>
          <a:p>
            <a:r>
              <a:rPr lang="cs-CZ" dirty="0"/>
              <a:t>Kjótský protokol 1998 – ovšem vstup v platnost teprve 2006. </a:t>
            </a:r>
          </a:p>
          <a:p>
            <a:r>
              <a:rPr lang="cs-CZ" dirty="0"/>
              <a:t>Pařížská dohoda 2015, vstup v platnost poměrně rychle… </a:t>
            </a:r>
          </a:p>
          <a:p>
            <a:r>
              <a:rPr lang="cs-CZ" dirty="0"/>
              <a:t>Ovšem nadále se projevují meze mezinárodního práva. </a:t>
            </a:r>
          </a:p>
          <a:p>
            <a:r>
              <a:rPr lang="cs-CZ" dirty="0"/>
              <a:t>Žádné sankce předpokládané těmito mezinárodními smlouvami. </a:t>
            </a:r>
          </a:p>
          <a:p>
            <a:r>
              <a:rPr lang="cs-CZ" dirty="0"/>
              <a:t>Omezený úspěch těchto nástrojů. </a:t>
            </a:r>
          </a:p>
        </p:txBody>
      </p:sp>
    </p:spTree>
    <p:extLst>
      <p:ext uri="{BB962C8B-B14F-4D97-AF65-F5344CB8AC3E}">
        <p14:creationId xmlns:p14="http://schemas.microsoft.com/office/powerpoint/2010/main" val="1873948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99314-3DA0-4CDF-8977-B38301A5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Uchopení ze strany Evropské unie.  </a:t>
            </a:r>
            <a:br>
              <a:rPr lang="cs-CZ" dirty="0"/>
            </a:br>
            <a:r>
              <a:rPr lang="cs-CZ" dirty="0"/>
              <a:t>Podstata a způsob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94334-A146-4B63-8462-AFBB73156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Klimatická politika již od 90. let. </a:t>
            </a:r>
          </a:p>
          <a:p>
            <a:r>
              <a:rPr lang="cs-CZ" dirty="0"/>
              <a:t>Postupně se vyvíjí v rámci environmentální politiky ES/EU, která sama se postupně vyvinula do široké palety nástrojů a agend. </a:t>
            </a:r>
          </a:p>
          <a:p>
            <a:r>
              <a:rPr lang="cs-CZ" dirty="0"/>
              <a:t>Dosavadní klimatická akce: třeba emisní povolenky. </a:t>
            </a:r>
          </a:p>
          <a:p>
            <a:r>
              <a:rPr lang="cs-CZ" dirty="0"/>
              <a:t>Vystupňovaná klimatická akce – 2019: klimatická nouze vyhlášená Evropským parlamentem, </a:t>
            </a:r>
          </a:p>
          <a:p>
            <a:r>
              <a:rPr lang="cs-CZ" dirty="0"/>
              <a:t>Evropský zelený „úděl“ (</a:t>
            </a:r>
            <a:r>
              <a:rPr lang="cs-CZ" dirty="0" err="1"/>
              <a:t>European</a:t>
            </a:r>
            <a:r>
              <a:rPr lang="cs-CZ" dirty="0"/>
              <a:t> Green </a:t>
            </a:r>
            <a:r>
              <a:rPr lang="cs-CZ" dirty="0" err="1"/>
              <a:t>Deal</a:t>
            </a:r>
            <a:r>
              <a:rPr lang="cs-CZ" dirty="0"/>
              <a:t>) jako politický program (2020) známý široké veřejnosti.   </a:t>
            </a:r>
          </a:p>
          <a:p>
            <a:r>
              <a:rPr lang="cs-CZ" dirty="0"/>
              <a:t>„Evropský klimatický zákon“ jako harmonogram, resp. jeho korekce….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070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50DA7-0A98-E4C8-F1B3-8BF15C01A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„Evropský klimatický zákon“ jako harmonogram, resp. jeho korekce…. 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F6725A-CA97-B6E3-D02F-98D1159D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Nařízení Evropského parlamentu a Rady (EU) 2021/1119 ze dne 30. 6. 2021, kterým se stanoví rámec pro dosažení klimatické neutrality a mění nařízení (ES) č. 401/2009 a nařízení (EU) 2018/1999 („evropský právní rámec pro klima“),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Úř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věst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L 243, 9. 7. 2021, s. 1–17.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239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B150A-43F5-DC37-A246-9153FB2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nouze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13411-94C6-B18C-284B-FA16842D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Vystupňovaná klimatická akce – 2019: klimatická nouze vyhlášená Evropským parlamentem. </a:t>
            </a:r>
          </a:p>
          <a:p>
            <a:r>
              <a:rPr lang="cs-CZ" dirty="0"/>
              <a:t>P9_TA(2019)0078 Klimatická a environmentální nouze Usnesení Evropského parlamentu ze dne 28. listopadu 2019 o stavu klimatické a environmentální nouze (2019/2930(RSP)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347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47DCE-F954-41AB-8D28-3D5A41BD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Jednotlivá opatření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55AFC-C603-4D86-BF60-837498EF9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ETS – emisní povolenky pro velké emitenty (elektrárny apod.)  </a:t>
            </a:r>
          </a:p>
          <a:p>
            <a:r>
              <a:rPr lang="cs-CZ" dirty="0"/>
              <a:t>ETS 2 – rozšiřování systému na budovy a dopravu </a:t>
            </a:r>
          </a:p>
          <a:p>
            <a:r>
              <a:rPr lang="cs-CZ" dirty="0"/>
              <a:t>Rozvoj výroby energie z obnovitelných zdrojů (historie v EU od 90. let) </a:t>
            </a:r>
          </a:p>
          <a:p>
            <a:r>
              <a:rPr lang="cs-CZ" dirty="0"/>
              <a:t>Taxonomie pro účely investic. </a:t>
            </a:r>
          </a:p>
          <a:p>
            <a:r>
              <a:rPr lang="cs-CZ" dirty="0"/>
              <a:t>Sledování vývoje v zemědělství a lesnictví (LULUCF).  </a:t>
            </a:r>
          </a:p>
          <a:p>
            <a:r>
              <a:rPr lang="cs-CZ" dirty="0"/>
              <a:t>Potlačování tzv. </a:t>
            </a:r>
            <a:r>
              <a:rPr lang="cs-CZ" dirty="0" err="1"/>
              <a:t>greenwashing</a:t>
            </a:r>
            <a:r>
              <a:rPr lang="cs-CZ" dirty="0"/>
              <a:t> (falešné a nekorektní prohlašování aktivit, produktů za ekologické). </a:t>
            </a:r>
          </a:p>
          <a:p>
            <a:r>
              <a:rPr lang="cs-CZ" dirty="0"/>
              <a:t>Zákaz registrace automobilů se spalovacím motorem od 2035.</a:t>
            </a:r>
          </a:p>
          <a:p>
            <a:r>
              <a:rPr lang="cs-CZ" dirty="0"/>
              <a:t>Požadavek nových budov jako pasivních, od roku 2050 všechny pasivní kromě výjimek….  </a:t>
            </a:r>
          </a:p>
          <a:p>
            <a:r>
              <a:rPr lang="cs-CZ" dirty="0"/>
              <a:t>Speciální opatření na metan. </a:t>
            </a:r>
          </a:p>
          <a:p>
            <a:r>
              <a:rPr lang="cs-CZ" dirty="0"/>
              <a:t>Obnovování přírody.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83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EF30D-D228-968E-B245-13B5CE98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ETS – emisní povolenky pro velké emitenty (elektrárny apod.) 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8FFC9C-BBBB-E807-EBFD-1B49BDB60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směrnice 2003/87/ES o vytvoření systému pro obchodování s povolenkami na emise skleníkových plynů v Unii</a:t>
            </a:r>
          </a:p>
          <a:p>
            <a:r>
              <a:rPr lang="cs-CZ" dirty="0"/>
              <a:t>Ve znění novel. </a:t>
            </a:r>
          </a:p>
        </p:txBody>
      </p:sp>
    </p:spTree>
    <p:extLst>
      <p:ext uri="{BB962C8B-B14F-4D97-AF65-F5344CB8AC3E}">
        <p14:creationId xmlns:p14="http://schemas.microsoft.com/office/powerpoint/2010/main" val="3244145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1C800-4725-E1C6-F2B0-CF64DB29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ETS 2 – rozšiřování systému na budovy a dopravu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6742CE-3D26-4373-CC1C-4DF7BDB20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SMĚRNICE EVROPSKÉHO PARLAMENTU A RADY (EU) 2023/959 ze dne 10. května 2023, kterou se mění směrnice 2003/87/ES o vytvoření systému pro obchodování s povolenkami na emise skleníkových plynů v Unii a rozhodnutí (EU) 2015/1814 o vytvoření a uplatňování rezervy tržní stability pro systém Unie pro obchodování s povolenkami na emise skleníkových plynů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178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79E04-2A88-60D5-C080-5581686D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náročnost budov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7654BA-5C91-2C9B-8D6F-F2A49F67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Směrnice Evropského parlamentu a Rady (EU) 2024/1275 ze dne 24. dubna 2024 o energetické náročnosti budov (přepracované znění) (Text s významem pro EHP), </a:t>
            </a:r>
            <a:r>
              <a:rPr lang="cs-CZ" i="1" dirty="0" err="1"/>
              <a:t>Úř</a:t>
            </a:r>
            <a:r>
              <a:rPr lang="cs-CZ" i="1" dirty="0"/>
              <a:t>. </a:t>
            </a:r>
            <a:r>
              <a:rPr lang="cs-CZ" i="1" dirty="0" err="1"/>
              <a:t>věst</a:t>
            </a:r>
            <a:r>
              <a:rPr lang="cs-CZ" i="1" dirty="0"/>
              <a:t>. L, 2024/1275, 8.5.2024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769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E13B7-796B-3B19-B441-A6A4F207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výroby energie z obnovitelných zdrojů (historie v EU od 90. let)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2ABFD-48C9-6AD2-0B32-254EE5612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Směrnice Evropského parlamentu a Rady (EU) 2018/2001 ze dne 11. 12. 2018 o podpoře využívání energie z obnovitelných zdrojů (přepracované znění),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Úř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věst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L 328, 21. 12. 2018, s. 82–209, 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která nahradila Směrnici Evropského parlamentu a Rady 2009/28/ES ze dne 23. 4. 2009 o podpoře využívání energie z obnovitelných zdrojů a o změně a následném zrušení směrnic 2001/77/ES a 2003/30/ES,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Úř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věst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L 140, 5. 6. 2009, s. 16–62, </a:t>
            </a: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která nahradila Směrnici Evropského parlamentu a Rady 2001/77/ES ze dne 27. 9. 2001 o podpoře elektřiny vyrobené z obnovitelných zdrojů energie na vnitřním trhu s elektřinou,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Úř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věst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L 283, 27. 10. 2001, s. 33–40. </a:t>
            </a:r>
          </a:p>
          <a:p>
            <a:pPr algn="just"/>
            <a:endParaRPr lang="cs-CZ" sz="18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779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B9239-4B2D-EB69-A621-AC9F993F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Taxonomie pro účely investic.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40ABC-EC74-881E-133A-04115DFD2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Nařízení Evropského parlamentu a Rady (EU) 2020/852 ze dne 18. 6. 2020 o zřízení rámce pro usnadnění udržitelných investic a o změně nařízení (EU) 2019/2088,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Úř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věst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L 198, 22. 6. 2020, s. 13–43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3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98882-F5CB-4765-BB0D-FF1D4CFB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cs-CZ" dirty="0"/>
              <a:t>Nárůst teplot na Zemi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E96CEB-3968-4849-890D-163BF1BA1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47" y="1825625"/>
            <a:ext cx="7722305" cy="4351338"/>
          </a:xfrm>
        </p:spPr>
      </p:pic>
    </p:spTree>
    <p:extLst>
      <p:ext uri="{BB962C8B-B14F-4D97-AF65-F5344CB8AC3E}">
        <p14:creationId xmlns:p14="http://schemas.microsoft.com/office/powerpoint/2010/main" val="1676827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A234C-B12D-9068-BC9E-A4B5F9DC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Sledování vývoje v zemědělství a lesnictví (LULUCF). 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EEA446-E09F-A604-8A9C-F52C72BD2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Nařízení Evropského parlamentu a Rady (EU) 2018/841 ze dne 30. 5. 2018 o zahrnutí emisí skleníkových plynů a jejich pohlcování v důsledku využívání půdy, změn ve využívání půdy a lesnictví do rámce politiky v oblasti klimatu a energetiky do roku 2030 a o změně nařízení (EU) č. 525/2013 a rozhodnutí č. 529/2013/EU,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Úř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věst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L 156, 19. 6. 2018, s. 1–25.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533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C7C2E-C485-C190-7F1D-08C8A96F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Potlačování tzv. </a:t>
            </a:r>
            <a:r>
              <a:rPr lang="cs-CZ" dirty="0" err="1"/>
              <a:t>greenwashing</a:t>
            </a:r>
            <a:r>
              <a:rPr lang="cs-CZ" dirty="0"/>
              <a:t> (falešné a nekorektní prohlašování aktivit, produktů za ekologické).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62DE7-F163-A84F-33A8-1BF803390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Návrh se dne 22. 3. 2023 se zveřejnil jen v angličtině, teprve po řadě týdnů se zveřejnily překlady do dalších jazyků, nyní tedy Návrh Směrnice Evropského parlamentu a Rady o dokládání a sdělování výslovných environmentálních tvrzení (směrnice o environmentálních tvrzeních), COM/2023/166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final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181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9CED8-502A-3533-9F2D-75B59E72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Eko-zemědělství (</a:t>
            </a:r>
            <a:r>
              <a:rPr lang="cs-CZ" dirty="0" err="1"/>
              <a:t>organic</a:t>
            </a:r>
            <a:r>
              <a:rPr lang="cs-CZ" dirty="0"/>
              <a:t> </a:t>
            </a:r>
            <a:r>
              <a:rPr lang="cs-CZ" dirty="0" err="1"/>
              <a:t>farming</a:t>
            </a:r>
            <a:r>
              <a:rPr lang="cs-CZ" dirty="0"/>
              <a:t>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B90E8-193B-AAFD-8CB8-C1A95223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Nařízení Evropského parlamentu a Rady (EU) 2018/848 ze dne 30. 5. 2018 o ekologické produkci a označování ekologických produktů a o zrušení nařízení Rady (ES) č. 834/2007,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Úř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věst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L 150, 14. 6. 2018, s. 1–92, Nařízení Rady (ES) č. 834/2007 ze dne 28. 6. 2007 o ekologické produkci a označování ekologických produktů a o zrušení nařízení (EHS) č. 2092/91,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Úř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věst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L 189, 20. 7. 2007, s. 1, nahrazující Nařízení Rady (EHS) č. 2092/91 ze dne 24. 6. 1991 o ekologickém zemědělství a k němu se vztahujícím označování zemědělských produktů a potravin,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Úř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věst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L 198, 22. 7. 1991, s. 1–15.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053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11014-9F82-42F0-CE1B-69354DC1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Zákaz registrace automobilů se spalovacím motorem od 2035.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367DCE-EC01-39EB-368F-F16766AA2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Nařízení Evropského parlamentu a Rady (EU) 2023/851 ze dne 19. dubna 2023, kterým se mění nařízení (EU) 2019/631, pokud jde o zpřísnění výkonnostních norem pro emise CO2 pro nové osobní automobily a nová lehká užitková vozidla v souladu s ambicióznějšími cíli Unie v oblasti klimatu (Text s významem pro EHP)</a:t>
            </a:r>
          </a:p>
          <a:p>
            <a:r>
              <a:rPr lang="cs-CZ" i="1" dirty="0" err="1"/>
              <a:t>Úř</a:t>
            </a:r>
            <a:r>
              <a:rPr lang="cs-CZ" i="1" dirty="0"/>
              <a:t>. </a:t>
            </a:r>
            <a:r>
              <a:rPr lang="cs-CZ" i="1" dirty="0" err="1"/>
              <a:t>věst</a:t>
            </a:r>
            <a:r>
              <a:rPr lang="cs-CZ" i="1" dirty="0"/>
              <a:t>. L 110, 25.4.2023, p. 5–20 (BG, ES, CS, DA, DE, ET, EL, EN, FR, GA, HR, IT, LV, LT, HU, MT, NL, PL, PT, RO, SK, SL, FI, SV)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510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8C89EA-4C66-5A06-F0D2-26B5BFC68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Dekarbonizace letecké a námořní dopravy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B0CD32-8085-9B81-CDA3-5C7A486BB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Nařízení Evropského parlamentu a Rady (EU) 2023/2405 ze dne 18. října 2023 o zajištění rovných podmínek pro udržitelnou leteckou dopravu (Iniciativa pro letecká paliva </a:t>
            </a:r>
            <a:r>
              <a:rPr lang="cs-CZ" dirty="0" err="1"/>
              <a:t>ReFuelEU</a:t>
            </a:r>
            <a:r>
              <a:rPr lang="cs-CZ" dirty="0"/>
              <a:t>) (Text s významem pro EHP)</a:t>
            </a:r>
          </a:p>
          <a:p>
            <a:endParaRPr lang="cs-CZ" dirty="0"/>
          </a:p>
          <a:p>
            <a:r>
              <a:rPr lang="cs-CZ" dirty="0"/>
              <a:t>Nařízení Evropského parlamentu a Rady (EU) 2023/1805 ze dne 13. září 2023 o využívání obnovitelných a nízkouhlíkových paliv v námořní dopravě a o změně směrnice 2009/16/ES (Text s významem pro EHP), </a:t>
            </a:r>
            <a:r>
              <a:rPr lang="cs-CZ" i="1" dirty="0" err="1"/>
              <a:t>Úř</a:t>
            </a:r>
            <a:r>
              <a:rPr lang="cs-CZ" i="1" dirty="0"/>
              <a:t>. </a:t>
            </a:r>
            <a:r>
              <a:rPr lang="cs-CZ" i="1" dirty="0" err="1"/>
              <a:t>věst</a:t>
            </a:r>
            <a:r>
              <a:rPr lang="cs-CZ" i="1" dirty="0"/>
              <a:t>. L 234, 22/09/2023, s. 48—100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272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7D957-985D-1DB7-7850-58E7AA9D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Carbon</a:t>
            </a:r>
            <a:r>
              <a:rPr lang="cs-CZ" dirty="0"/>
              <a:t> 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</a:t>
            </a:r>
            <a:r>
              <a:rPr lang="cs-CZ" dirty="0" err="1"/>
              <a:t>Mechanism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EFEA5-C6E1-6F57-A388-ECD5D6A4D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sz="18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just"/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Nařízení Evropského parlamentu a Rady (EU) 2023/956 ze dne 10. 5. 2023, kterým se zavádí mechanismus uhlíkového vyrovnání na hranicích,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Úř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Garamond" panose="02020404030301010803" pitchFamily="18" charset="0"/>
              </a:rPr>
              <a:t>věst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. L 130, 16. 5. 2023, s. 52–104.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144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F8177-800F-2030-ACC5-7C975357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Obnova přírody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5DC84-2563-13F1-DB0E-78BC0A93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Nařízení Evropského parlamentu a Rady (EU) 2024/1991 ze dne 24. června 2024 o obnově přírody a o změně nařízení (EU) 2022/869 (Text s významem pro EHP),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Úř</a:t>
            </a:r>
            <a:r>
              <a:rPr lang="cs-CZ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cs-CZ" b="0" i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věst</a:t>
            </a:r>
            <a:r>
              <a:rPr lang="cs-CZ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L, 2024/1991, 29.7.2024</a:t>
            </a:r>
            <a:endParaRPr lang="cs-CZ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312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BDEC4-3BE4-4B55-A7F4-34B5F548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Účinnost klimatické reakce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19C51-B859-4C0D-93DE-88648FD18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Skutečně pokles emisí GHG v absolutních číslech v Evropě. </a:t>
            </a:r>
          </a:p>
          <a:p>
            <a:r>
              <a:rPr lang="cs-CZ" dirty="0"/>
              <a:t>Rozšíření výroby energie z obnovitelných zdrojů.  </a:t>
            </a:r>
          </a:p>
          <a:p>
            <a:r>
              <a:rPr lang="cs-CZ" dirty="0"/>
              <a:t> Zavádění elektromobility, zateplování budov. </a:t>
            </a:r>
          </a:p>
          <a:p>
            <a:r>
              <a:rPr lang="cs-CZ" dirty="0"/>
              <a:t>Rostoucí pozornost účinkům klimatické změny. </a:t>
            </a:r>
          </a:p>
          <a:p>
            <a:r>
              <a:rPr lang="cs-CZ" dirty="0"/>
              <a:t>Udržitelnější životní styl? Vegetariáni, vegani… </a:t>
            </a:r>
          </a:p>
          <a:p>
            <a:r>
              <a:rPr lang="cs-CZ" dirty="0"/>
              <a:t>Výsadba nové vegetace? </a:t>
            </a:r>
          </a:p>
          <a:p>
            <a:r>
              <a:rPr lang="cs-CZ" dirty="0"/>
              <a:t>Úspěšnější evropské národy: Německo (široce), Dánsko (větrníky).</a:t>
            </a:r>
          </a:p>
          <a:p>
            <a:r>
              <a:rPr lang="cs-CZ" dirty="0"/>
              <a:t>Takže spíš jednotlivě než EU. Přínos EU samotné je asi omezený…</a:t>
            </a:r>
          </a:p>
        </p:txBody>
      </p:sp>
    </p:spTree>
    <p:extLst>
      <p:ext uri="{BB962C8B-B14F-4D97-AF65-F5344CB8AC3E}">
        <p14:creationId xmlns:p14="http://schemas.microsoft.com/office/powerpoint/2010/main" val="2433186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57B39-6FBC-4774-9BD2-515B7A67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Meze úspěchů Evropanů a dalších: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C22FAA-AB9F-496F-B82D-6E4141203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Deindustrializace</a:t>
            </a:r>
            <a:r>
              <a:rPr lang="cs-CZ" dirty="0"/>
              <a:t> přesunem výroby do Číny, Indie apod. v rámci liberalizace obchodu… (WTO a liberalizace 90. let 20. století)….  </a:t>
            </a:r>
          </a:p>
          <a:p>
            <a:r>
              <a:rPr lang="cs-CZ" dirty="0"/>
              <a:t>Mnohé technologie mají svá úskalí a limity…  </a:t>
            </a:r>
          </a:p>
          <a:p>
            <a:r>
              <a:rPr lang="cs-CZ" dirty="0"/>
              <a:t>Energetika: fotovoltaika a větrníky jako obnovitelné zdroje (OZE) jsou občasné! Takže destabilizace, nutnost zálohování konvenčními zdroji…   </a:t>
            </a:r>
          </a:p>
          <a:p>
            <a:r>
              <a:rPr lang="cs-CZ" dirty="0"/>
              <a:t>Elektromobilita? Baterie, nutnost více elektřiny, speciálního materiálu.</a:t>
            </a:r>
          </a:p>
          <a:p>
            <a:r>
              <a:rPr lang="cs-CZ" dirty="0"/>
              <a:t>Biopaliva? Nakonec hlavně biomasa / dřevo…  </a:t>
            </a:r>
          </a:p>
          <a:p>
            <a:r>
              <a:rPr lang="cs-CZ" dirty="0"/>
              <a:t>Izolace budov: pasivní domy? Úkol na řadu desetiletí, u mnohých nemožné…</a:t>
            </a:r>
          </a:p>
          <a:p>
            <a:r>
              <a:rPr lang="cs-CZ" dirty="0"/>
              <a:t>Dekarbonizace letecké dopravy je zatím pohádka!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514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83BFC-5BF8-49FB-B25B-4625F7B2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Těžké začátky, či těžké dokončení?? Technologie, úspory, skromnost?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B21C6-AC26-42EF-B5E1-6A077DA1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Obvyklé zkušenosti při dosahování určitých cílů: první třetina svede být jednoduchá, druhá  může být náročná, třetí může být skoro nemožná. </a:t>
            </a:r>
          </a:p>
          <a:p>
            <a:r>
              <a:rPr lang="cs-CZ" dirty="0"/>
              <a:t>Mnohé národy světa však především hospodářsky rostou, byť některé technologie zavádějí překvapivě úspěšně. </a:t>
            </a:r>
          </a:p>
          <a:p>
            <a:r>
              <a:rPr lang="cs-CZ" dirty="0"/>
              <a:t>Většina národů je zatím v první třetině, pokud vůbec začaly.</a:t>
            </a:r>
          </a:p>
          <a:p>
            <a:r>
              <a:rPr lang="cs-CZ" dirty="0"/>
              <a:t>Techno-optimismus se ukazuje být přemrštěný a naivní  </a:t>
            </a:r>
          </a:p>
          <a:p>
            <a:r>
              <a:rPr lang="cs-CZ" dirty="0"/>
              <a:t>Kombinace technologií, úspor a skromnosti jako jediné schůdné řešení… </a:t>
            </a:r>
          </a:p>
        </p:txBody>
      </p:sp>
    </p:spTree>
    <p:extLst>
      <p:ext uri="{BB962C8B-B14F-4D97-AF65-F5344CB8AC3E}">
        <p14:creationId xmlns:p14="http://schemas.microsoft.com/office/powerpoint/2010/main" val="72824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070FC-6AE8-4F53-91AC-73F2141F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Posledních 12 měsíců – je to úlet, či stupňování?!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0E611E-5E5B-43C3-995B-E65E9A086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91" y="1825625"/>
            <a:ext cx="6720618" cy="4351338"/>
          </a:xfrm>
        </p:spPr>
      </p:pic>
    </p:spTree>
    <p:extLst>
      <p:ext uri="{BB962C8B-B14F-4D97-AF65-F5344CB8AC3E}">
        <p14:creationId xmlns:p14="http://schemas.microsoft.com/office/powerpoint/2010/main" val="158685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AE12E-FE2B-4754-ABAC-DBBA203F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Sporná jaderná energetika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E4AE8-D902-494E-82A8-E97C1D1FC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Robustní zdroj elektřiny bez emisí CO2 </a:t>
            </a:r>
          </a:p>
          <a:p>
            <a:r>
              <a:rPr lang="cs-CZ" dirty="0"/>
              <a:t>Nicméně: katastrofy – Černobyl, Fukušima… </a:t>
            </a:r>
          </a:p>
          <a:p>
            <a:r>
              <a:rPr lang="cs-CZ" dirty="0"/>
              <a:t>Co s vyhořelým palivem, které je na tisíce let? </a:t>
            </a:r>
          </a:p>
          <a:p>
            <a:r>
              <a:rPr lang="cs-CZ" dirty="0"/>
              <a:t>Nicméně též provozní problémy: dostupnost paliva (Niger), obtížná výstavba nových bloků, problémy s chlazením, problémy s bezpečností. </a:t>
            </a:r>
          </a:p>
          <a:p>
            <a:r>
              <a:rPr lang="cs-CZ" dirty="0"/>
              <a:t>Nepřekvapí rozrůznění postojů: též v EU. Trvalý budovatel: Francie… (má díky tomu nízké emise CO2 na hlavu)…  </a:t>
            </a:r>
          </a:p>
          <a:p>
            <a:r>
              <a:rPr lang="cs-CZ" dirty="0"/>
              <a:t>energie z termonukleární fúze jako příklad již řadu desetiletí nenaplněných očekávání…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58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C988EC-08B8-4F9E-8F59-309BA9FE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Očekávání nárůstu oproti potřebě omezení…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5407F4-E201-4FD4-B565-9C7AA065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Ano, EU a obecně Evropa dosáhly značného snížení emisí GHG. </a:t>
            </a:r>
          </a:p>
          <a:p>
            <a:r>
              <a:rPr lang="cs-CZ" dirty="0"/>
              <a:t>Mnohé západoevropské národy mají přesto nadále značné GHG emise na jednotlivce: spoustu úspor odstraní třeba trvající rozmach letecké dopravy…   </a:t>
            </a:r>
          </a:p>
          <a:p>
            <a:r>
              <a:rPr lang="cs-CZ" dirty="0"/>
              <a:t>Ve světě jako celku je to však jinak! </a:t>
            </a:r>
          </a:p>
          <a:p>
            <a:r>
              <a:rPr lang="cs-CZ" dirty="0"/>
              <a:t>Požadavky na snížení: -45% do roku 2030!!! </a:t>
            </a:r>
          </a:p>
          <a:p>
            <a:r>
              <a:rPr lang="cs-CZ" dirty="0"/>
              <a:t>Skutečná, realistická očekávání. +16 nárůst!!!</a:t>
            </a:r>
          </a:p>
          <a:p>
            <a:r>
              <a:rPr lang="cs-CZ" dirty="0"/>
              <a:t>V globálním Jihu nárůst spotřeby fosilních paliv kvůli modernizaci.</a:t>
            </a:r>
          </a:p>
          <a:p>
            <a:r>
              <a:rPr lang="cs-CZ" dirty="0"/>
              <a:t>Stále se ukazuje, že prosperita souvisí se spalováním fosilních paliv.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312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32122-75AA-43E1-B80A-FE486512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Demokracie a diktatura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221D06-F351-4B58-BD35-F37E757FD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Demokratické státy čelí omezené podpoře klimatické reakce.   </a:t>
            </a:r>
          </a:p>
          <a:p>
            <a:r>
              <a:rPr lang="cs-CZ" dirty="0"/>
              <a:t>Je jedno, že se lidé v průzkumech dušují, že se s klimatickou změnou má něco dělat. Podstatné je, co podporují… </a:t>
            </a:r>
          </a:p>
          <a:p>
            <a:r>
              <a:rPr lang="cs-CZ" dirty="0"/>
              <a:t>Vyhlašování klimatické nouze – ovšem co to znamená? Má smysl vyhlašovat nouzi na trvalo?  </a:t>
            </a:r>
          </a:p>
          <a:p>
            <a:r>
              <a:rPr lang="cs-CZ" dirty="0"/>
              <a:t>Diktatura: známé autoritativní režimy jsou snad ještě více devastující.</a:t>
            </a:r>
          </a:p>
          <a:p>
            <a:r>
              <a:rPr lang="cs-CZ" dirty="0"/>
              <a:t>Radikální zelená levice: zásadní proměna společnosti a politiky, ale není žádná revoluční síla. </a:t>
            </a:r>
          </a:p>
          <a:p>
            <a:r>
              <a:rPr lang="cs-CZ" dirty="0"/>
              <a:t>Profesor </a:t>
            </a:r>
            <a:r>
              <a:rPr lang="cs-CZ" dirty="0" err="1"/>
              <a:t>Helge</a:t>
            </a:r>
            <a:r>
              <a:rPr lang="cs-CZ" dirty="0"/>
              <a:t> Peukert… s jeho návrhy radikálních omezení. Jednoduchá odpověď: „Běžte s tím do parlamentu“. </a:t>
            </a:r>
          </a:p>
        </p:txBody>
      </p:sp>
    </p:spTree>
    <p:extLst>
      <p:ext uri="{BB962C8B-B14F-4D97-AF65-F5344CB8AC3E}">
        <p14:creationId xmlns:p14="http://schemas.microsoft.com/office/powerpoint/2010/main" val="1265346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F048D-9DE9-4528-8C19-FD5E6532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Zoufalství / útočnost eko-aktivistů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DFD06-D7CE-42AF-BEB5-5AF09CCE5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Klimatickou krizi si jako téma nepřekvapivě osvojila ekologická hnutí. </a:t>
            </a:r>
          </a:p>
          <a:p>
            <a:r>
              <a:rPr lang="cs-CZ" dirty="0"/>
              <a:t>Též uvnitř ekologických hnutí však je diferenciace názorů na stav, řešení a styl. </a:t>
            </a:r>
          </a:p>
          <a:p>
            <a:r>
              <a:rPr lang="cs-CZ" dirty="0"/>
              <a:t>V posledních letech exaltované protest typu </a:t>
            </a:r>
            <a:r>
              <a:rPr lang="cs-CZ" dirty="0" err="1"/>
              <a:t>Extinction</a:t>
            </a:r>
            <a:r>
              <a:rPr lang="cs-CZ" dirty="0"/>
              <a:t> </a:t>
            </a:r>
            <a:r>
              <a:rPr lang="cs-CZ" dirty="0" err="1"/>
              <a:t>rebellion</a:t>
            </a:r>
            <a:r>
              <a:rPr lang="cs-CZ" dirty="0"/>
              <a:t> (XR).   </a:t>
            </a:r>
          </a:p>
          <a:p>
            <a:r>
              <a:rPr lang="cs-CZ" dirty="0"/>
              <a:t>Bizarní formy protestů: například útoky na obrazy v galeriích (naštěstí chráněné skly).  </a:t>
            </a:r>
          </a:p>
          <a:p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Grounded</a:t>
            </a:r>
            <a:r>
              <a:rPr lang="cs-CZ" dirty="0"/>
              <a:t> ve své blokádní formě? Letecká doprava je opravdu problematická…. </a:t>
            </a:r>
          </a:p>
          <a:p>
            <a:r>
              <a:rPr lang="cs-CZ" dirty="0"/>
              <a:t>Postižitelnost? Stačí často uložit odškodnění… </a:t>
            </a:r>
          </a:p>
          <a:p>
            <a:r>
              <a:rPr lang="cs-CZ" dirty="0"/>
              <a:t>Zásadní však je, jaké mají tyto protesty účinek? </a:t>
            </a:r>
          </a:p>
          <a:p>
            <a:r>
              <a:rPr lang="cs-CZ" dirty="0"/>
              <a:t>(Jaký účinek měl Jan Palach v roce 1969?)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105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5BA64-42B0-4D31-9209-3A6EA751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</a:t>
            </a:r>
            <a:r>
              <a:rPr lang="cs-CZ" dirty="0" err="1"/>
              <a:t>litigace</a:t>
            </a:r>
            <a:r>
              <a:rPr lang="cs-CZ" dirty="0"/>
              <a:t> (soudní spory)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C764F-8551-484F-AE7F-1B8DBBA4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Proti státům a velkým producentům energií či dalším podnikům?  </a:t>
            </a:r>
          </a:p>
          <a:p>
            <a:r>
              <a:rPr lang="cs-CZ" dirty="0"/>
              <a:t>V některých zemích uspěl, v jiných nikoli. </a:t>
            </a:r>
          </a:p>
          <a:p>
            <a:r>
              <a:rPr lang="cs-CZ" dirty="0"/>
              <a:t>V Česku Nejvyšší správní soud rozředil rozsudek MS Praha – bez zájmu veřejnosti. </a:t>
            </a:r>
          </a:p>
          <a:p>
            <a:r>
              <a:rPr lang="cs-CZ" dirty="0"/>
              <a:t>Nyní Evropský soud pro lidská práva (při Radě Evropy, nikoli EU, pro širší okruh států) vyhověl stížnosti Klima-</a:t>
            </a:r>
            <a:r>
              <a:rPr lang="cs-CZ" dirty="0" err="1"/>
              <a:t>Seniorinnen</a:t>
            </a:r>
            <a:r>
              <a:rPr lang="cs-CZ" dirty="0"/>
              <a:t> v. Švýcarsko. </a:t>
            </a:r>
          </a:p>
          <a:p>
            <a:r>
              <a:rPr lang="cs-CZ" dirty="0"/>
              <a:t>Kalifornie v. Shell et al… Jako právnické </a:t>
            </a:r>
            <a:r>
              <a:rPr lang="cs-CZ" dirty="0" err="1"/>
              <a:t>chucpe</a:t>
            </a:r>
            <a:r>
              <a:rPr lang="cs-CZ" dirty="0"/>
              <a:t>? </a:t>
            </a:r>
          </a:p>
          <a:p>
            <a:r>
              <a:rPr lang="cs-CZ" dirty="0"/>
              <a:t>V posledních desetiletí soudy v mnoha zemích, ba ty mezinárodní, do řady záležitostí.. Tzv. aktivismus… </a:t>
            </a:r>
          </a:p>
          <a:p>
            <a:r>
              <a:rPr lang="cs-CZ" dirty="0"/>
              <a:t>Mohou však soudy diktovat společnosti tak zásadní politiku ?!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497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118C2-DC0C-4259-A032-21BD1F4B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unie a její stav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5E28F-B187-43D1-B028-B97EE9DC8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Jedinečná nadnárodní organizace. </a:t>
            </a:r>
          </a:p>
          <a:p>
            <a:r>
              <a:rPr lang="cs-CZ" dirty="0"/>
              <a:t>Ovšem vážné </a:t>
            </a:r>
            <a:r>
              <a:rPr lang="cs-CZ" dirty="0" err="1"/>
              <a:t>multi</a:t>
            </a:r>
            <a:r>
              <a:rPr lang="cs-CZ" dirty="0"/>
              <a:t>-krize EU (přehled: dluhová a měnová krize, migrační/azylová, krize zahraniční a obranné politiky (též NATO), krize demokracie a právního státu (též Rada Evropy), </a:t>
            </a:r>
            <a:r>
              <a:rPr lang="cs-CZ" dirty="0" err="1"/>
              <a:t>subnacionální</a:t>
            </a:r>
            <a:r>
              <a:rPr lang="cs-CZ" dirty="0"/>
              <a:t> a </a:t>
            </a:r>
            <a:r>
              <a:rPr lang="cs-CZ" dirty="0" err="1"/>
              <a:t>supranacionální</a:t>
            </a:r>
            <a:r>
              <a:rPr lang="cs-CZ" dirty="0"/>
              <a:t> separatismus (Brexit), covid pandemie, energetická krize …  </a:t>
            </a:r>
          </a:p>
          <a:p>
            <a:r>
              <a:rPr lang="cs-CZ" dirty="0"/>
              <a:t>Rozpor mezi evropskými národy/státy a nadnárodní elitou.   </a:t>
            </a:r>
          </a:p>
          <a:p>
            <a:r>
              <a:rPr lang="cs-CZ" dirty="0"/>
              <a:t>Technokratické řízení EU bylo vždy, ale ukazuje se obtížně udržitelné…</a:t>
            </a:r>
          </a:p>
          <a:p>
            <a:r>
              <a:rPr lang="cs-CZ" dirty="0"/>
              <a:t>Ovšem nemožnost federalizace. Absence prosazování státem… </a:t>
            </a:r>
          </a:p>
          <a:p>
            <a:r>
              <a:rPr lang="cs-CZ" dirty="0"/>
              <a:t>Všechny důsledky též pro klimatickou reakci.   </a:t>
            </a:r>
          </a:p>
          <a:p>
            <a:r>
              <a:rPr lang="cs-CZ" dirty="0"/>
              <a:t>Jak dopadly volby do Evropského parlamentu v červnu 2024? Nárůst euroskeptických stran, ale široká koalice se zmenšenými G-L zachránila předsedkyni </a:t>
            </a:r>
            <a:r>
              <a:rPr lang="cs-CZ" dirty="0" err="1"/>
              <a:t>Leyen</a:t>
            </a:r>
            <a:r>
              <a:rPr lang="cs-CZ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189982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7792B-92B3-41FE-A581-512931F4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Česko a Češi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72BA1F-1C3D-4252-A7EF-76E0BCD56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Česko je smluvní strana příslušných globálních úmluv a členem EU. </a:t>
            </a:r>
          </a:p>
          <a:p>
            <a:r>
              <a:rPr lang="cs-CZ" dirty="0"/>
              <a:t>Nicméně vlastní iniciativu nevyvíjí. </a:t>
            </a:r>
          </a:p>
          <a:p>
            <a:r>
              <a:rPr lang="cs-CZ" dirty="0"/>
              <a:t>Vysvětlitelné politickou a socioekonomickou a mentální pozicí. </a:t>
            </a:r>
          </a:p>
          <a:p>
            <a:r>
              <a:rPr lang="cs-CZ" dirty="0"/>
              <a:t>Česko je periferní zemí vyspělého světa: politicky, sociálně, ekonomicky…  Češi třicet let doháněli a dohánějí západní blahobyt – a jsou v tom různě úspěšní. Ti méně vidí a chtějí následovat ty více. </a:t>
            </a:r>
          </a:p>
          <a:p>
            <a:r>
              <a:rPr lang="cs-CZ" dirty="0"/>
              <a:t>Hluboká skepse a časté odmítání EU… </a:t>
            </a:r>
          </a:p>
          <a:p>
            <a:r>
              <a:rPr lang="cs-CZ" dirty="0"/>
              <a:t>V tuzemsku vlastně klimatická akce = akce EU: prohlubuje odcizování post-socialistických států od jádra.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6362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2445E-9504-4460-B154-EB477013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Schopnost ovlivnění zbytku lidstva?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B54AAC-01A3-4479-BB0D-478211E0F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Evropská unie + podobné vyspělé státy: 1.5 miliardy obyvatel.</a:t>
            </a:r>
          </a:p>
          <a:p>
            <a:r>
              <a:rPr lang="cs-CZ" dirty="0"/>
              <a:t>EU vyjadřovala ambici být klimatickým šampionem.</a:t>
            </a:r>
          </a:p>
          <a:p>
            <a:r>
              <a:rPr lang="cs-CZ" dirty="0"/>
              <a:t>Stává šampionem v </a:t>
            </a:r>
            <a:r>
              <a:rPr lang="cs-CZ" dirty="0" err="1"/>
              <a:t>deindustrializaci</a:t>
            </a:r>
            <a:r>
              <a:rPr lang="cs-CZ" dirty="0"/>
              <a:t>: leč je to vskutku lákavé?  </a:t>
            </a:r>
          </a:p>
          <a:p>
            <a:r>
              <a:rPr lang="cs-CZ" dirty="0"/>
              <a:t>Co USA + další bohaté „bílé“ a „žluté“ národy?</a:t>
            </a:r>
          </a:p>
          <a:p>
            <a:r>
              <a:rPr lang="cs-CZ" dirty="0"/>
              <a:t>Co jednotlivé další velmoci a jejich chování: Čína, Indie, Rusko apod?</a:t>
            </a:r>
          </a:p>
          <a:p>
            <a:r>
              <a:rPr lang="cs-CZ" dirty="0"/>
              <a:t>Co středně vyspělé země latinské Ameriky či blízkého Východu?   </a:t>
            </a:r>
          </a:p>
          <a:p>
            <a:r>
              <a:rPr lang="cs-CZ" dirty="0"/>
              <a:t>Chudší země, zejména Afrika? </a:t>
            </a:r>
          </a:p>
          <a:p>
            <a:r>
              <a:rPr lang="cs-CZ" dirty="0"/>
              <a:t>Očekávání modernizace, odmítnutí odpovědnosti odůvodněné nízkou současnou „uhlíkovou stopou“, natož její minulostí. </a:t>
            </a:r>
          </a:p>
        </p:txBody>
      </p:sp>
    </p:spTree>
    <p:extLst>
      <p:ext uri="{BB962C8B-B14F-4D97-AF65-F5344CB8AC3E}">
        <p14:creationId xmlns:p14="http://schemas.microsoft.com/office/powerpoint/2010/main" val="2813985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26C88-8AB5-40B4-A4D1-0074C4B6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a kolektivní psychologie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F73525-9789-4AB5-A9C2-80922121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Hrozba klimatické změny je obtížně představitelná: každoroční proměny léto-zima a všeliké výkyvy jsou výraznější… </a:t>
            </a:r>
          </a:p>
          <a:p>
            <a:r>
              <a:rPr lang="cs-CZ" dirty="0"/>
              <a:t>Nedivme se, že mnozí popírají či zlehčují – též s ohledem na ukládané či zamýšlené požadavky a omezení. </a:t>
            </a:r>
          </a:p>
          <a:p>
            <a:r>
              <a:rPr lang="cs-CZ" dirty="0"/>
              <a:t>Česko je zemí mírného pásu, takže zde trendy nejsou extrémy… </a:t>
            </a:r>
          </a:p>
          <a:p>
            <a:r>
              <a:rPr lang="cs-CZ" dirty="0"/>
              <a:t>Osobně ji vnímám vlastně hlavně jako „běžkař“ – to je můj klimatický žal…  Co čeští zemědělci či zahrádkáři? Co sucho, kůrovec, požáry… </a:t>
            </a:r>
          </a:p>
          <a:p>
            <a:r>
              <a:rPr lang="cs-CZ" dirty="0"/>
              <a:t>Klimatická krize je nadto dobrým příkladem „tragédie obecní pastviny“. Je snadné být „černým pasažérem“ v úsilí dekarbonizovat. To pak vyvolává nechuť těch, od kterých se omezení žádají. </a:t>
            </a:r>
          </a:p>
        </p:txBody>
      </p:sp>
    </p:spTree>
    <p:extLst>
      <p:ext uri="{BB962C8B-B14F-4D97-AF65-F5344CB8AC3E}">
        <p14:creationId xmlns:p14="http://schemas.microsoft.com/office/powerpoint/2010/main" val="728602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49243-5FFD-4AAF-8C3A-C94445CB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Gradace problémů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A1C042-771E-4955-9F81-60656978F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Globální Jih </a:t>
            </a:r>
          </a:p>
          <a:p>
            <a:r>
              <a:rPr lang="cs-CZ" dirty="0"/>
              <a:t>Může přijít hlad v přelidněných národech globálního Jihu. </a:t>
            </a:r>
          </a:p>
          <a:p>
            <a:r>
              <a:rPr lang="cs-CZ" dirty="0"/>
              <a:t>Nestabilita, násilnosti, války…. </a:t>
            </a:r>
          </a:p>
          <a:p>
            <a:pPr marL="0" indent="0">
              <a:buNone/>
            </a:pPr>
            <a:r>
              <a:rPr lang="cs-CZ" u="sng" dirty="0"/>
              <a:t>Globální Sever </a:t>
            </a:r>
          </a:p>
          <a:p>
            <a:r>
              <a:rPr lang="cs-CZ" dirty="0"/>
              <a:t>Vnímaný pokles úrovně v zemích globálního Severu: daný růstem nákladů, už nyní… </a:t>
            </a:r>
          </a:p>
          <a:p>
            <a:r>
              <a:rPr lang="cs-CZ" dirty="0"/>
              <a:t>Populistické vzepětí v zemích globálního Severu… tj. permanentní blokace e snah </a:t>
            </a:r>
            <a:r>
              <a:rPr lang="cs-CZ" dirty="0" err="1"/>
              <a:t>eco-friendly</a:t>
            </a:r>
            <a:r>
              <a:rPr lang="cs-CZ" dirty="0"/>
              <a:t> elit, vzájemná frustrace a agrese…   </a:t>
            </a:r>
          </a:p>
        </p:txBody>
      </p:sp>
    </p:spTree>
    <p:extLst>
      <p:ext uri="{BB962C8B-B14F-4D97-AF65-F5344CB8AC3E}">
        <p14:creationId xmlns:p14="http://schemas.microsoft.com/office/powerpoint/2010/main" val="356212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70BE5-E9C2-4BA5-92D0-C04E5E5C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Nárůst CO2 v ovzduší jako příčina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9A94C79-E42E-4696-A5AD-7C8C068C3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38250"/>
            <a:ext cx="7585869" cy="4938713"/>
          </a:xfrm>
        </p:spPr>
      </p:pic>
    </p:spTree>
    <p:extLst>
      <p:ext uri="{BB962C8B-B14F-4D97-AF65-F5344CB8AC3E}">
        <p14:creationId xmlns:p14="http://schemas.microsoft.com/office/powerpoint/2010/main" val="3359526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D5762-736B-439D-B3D6-00F8997F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Války jako konec snah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309E9-08B8-4F18-A97D-9F57D69B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Usiluje někdo při vedení války o uhlíkovou neutralitu? </a:t>
            </a:r>
          </a:p>
          <a:p>
            <a:r>
              <a:rPr lang="cs-CZ" dirty="0"/>
              <a:t>Armády po celém světě si vymohly, že na ně se omezení vztahovat nebudou.</a:t>
            </a:r>
          </a:p>
          <a:p>
            <a:r>
              <a:rPr lang="cs-CZ" dirty="0"/>
              <a:t>Jistě, moderní technologie války mění: nyní drony, zpravodajství apod. </a:t>
            </a:r>
          </a:p>
          <a:p>
            <a:r>
              <a:rPr lang="cs-CZ" dirty="0"/>
              <a:t>Ale elektro-tank? Elektro-stíhačka? </a:t>
            </a:r>
          </a:p>
          <a:p>
            <a:r>
              <a:rPr lang="cs-CZ" dirty="0"/>
              <a:t>Když začne válka, tak jdou ohledy pochopitelně zcela stranou… </a:t>
            </a:r>
          </a:p>
          <a:p>
            <a:r>
              <a:rPr lang="cs-CZ" dirty="0"/>
              <a:t>Jakou má asi uhlíkovou stopu probíhající rusko-ukrajinská válka?! </a:t>
            </a:r>
          </a:p>
          <a:p>
            <a:r>
              <a:rPr lang="cs-CZ" dirty="0"/>
              <a:t>Lze předpokládat, že Rusové ostentativně přehlížejí a Ukrajinci Západu slibují nesplnitelné….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854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F0A6F-6E17-4EEF-B85B-C423FEAA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 = sprint / klimatická krize = maraton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33587-8089-4D27-AF73-A39AD6E94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Zde předesílám angažmá mezi „zavírači“ </a:t>
            </a:r>
            <a:r>
              <a:rPr lang="cs-CZ" dirty="0">
                <a:hlinkClick r:id="rId2"/>
              </a:rPr>
              <a:t>Naši odborníci » Iniciativa Sníh (iniciativa-snih.cz)</a:t>
            </a:r>
            <a:endParaRPr lang="cs-CZ" dirty="0"/>
          </a:p>
          <a:p>
            <a:r>
              <a:rPr lang="cs-CZ" dirty="0"/>
              <a:t>Největší drama posledních let byla pandemie covid-19….</a:t>
            </a:r>
          </a:p>
          <a:p>
            <a:r>
              <a:rPr lang="cs-CZ" dirty="0"/>
              <a:t>Nutnost distancování: </a:t>
            </a:r>
            <a:r>
              <a:rPr lang="cs-CZ" dirty="0" err="1"/>
              <a:t>lockdowns</a:t>
            </a:r>
            <a:r>
              <a:rPr lang="cs-CZ" dirty="0"/>
              <a:t>, testování, izolace, karantény.  </a:t>
            </a:r>
          </a:p>
          <a:p>
            <a:r>
              <a:rPr lang="cs-CZ" dirty="0"/>
              <a:t>Obtížnost prosazení změny a její udržení: týdny, měsíce?, roky?? </a:t>
            </a:r>
          </a:p>
          <a:p>
            <a:r>
              <a:rPr lang="cs-CZ" dirty="0"/>
              <a:t>Nakonec stejně „</a:t>
            </a:r>
            <a:r>
              <a:rPr lang="cs-CZ" dirty="0" err="1"/>
              <a:t>promoření</a:t>
            </a:r>
            <a:r>
              <a:rPr lang="cs-CZ" dirty="0"/>
              <a:t>“, jen při různé úmrtnosti…   </a:t>
            </a:r>
          </a:p>
          <a:p>
            <a:r>
              <a:rPr lang="cs-CZ" dirty="0" err="1"/>
              <a:t>Zero</a:t>
            </a:r>
            <a:r>
              <a:rPr lang="cs-CZ" dirty="0"/>
              <a:t> covid se ukázal být neúnosný (nakonec to pustila též Čína…). </a:t>
            </a:r>
          </a:p>
          <a:p>
            <a:r>
              <a:rPr lang="cs-CZ" dirty="0"/>
              <a:t>Určité dosud běžné chování je škodlivé. </a:t>
            </a:r>
          </a:p>
          <a:p>
            <a:r>
              <a:rPr lang="cs-CZ" dirty="0"/>
              <a:t>V případě klimatické krize se nadto předpokládá trvalost změny chování.</a:t>
            </a:r>
            <a:r>
              <a:rPr lang="en-US" dirty="0"/>
              <a:t> </a:t>
            </a:r>
          </a:p>
          <a:p>
            <a:r>
              <a:rPr lang="en-US" dirty="0"/>
              <a:t>P</a:t>
            </a:r>
            <a:r>
              <a:rPr lang="cs-CZ" dirty="0" err="1"/>
              <a:t>řitom</a:t>
            </a:r>
            <a:r>
              <a:rPr lang="cs-CZ" dirty="0"/>
              <a:t> neblahé změny tak jako tak nastanou, už nastávají…  </a:t>
            </a:r>
          </a:p>
        </p:txBody>
      </p:sp>
    </p:spTree>
    <p:extLst>
      <p:ext uri="{BB962C8B-B14F-4D97-AF65-F5344CB8AC3E}">
        <p14:creationId xmlns:p14="http://schemas.microsoft.com/office/powerpoint/2010/main" val="1121870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87B41-E87B-4F03-9A22-178394CF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Přízemní počítání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07C8CC-B408-400F-83FE-31E24414C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Zkušenost z organizace opravy a zateplení paneláku (Brno-Komín, ulice </a:t>
            </a:r>
            <a:r>
              <a:rPr lang="cs-CZ" dirty="0" err="1"/>
              <a:t>Čoupkových</a:t>
            </a:r>
            <a:r>
              <a:rPr lang="cs-CZ" dirty="0"/>
              <a:t> 18,20, 16 bytů, celková cena cca 5 milionů).  </a:t>
            </a:r>
          </a:p>
          <a:p>
            <a:r>
              <a:rPr lang="cs-CZ" dirty="0"/>
              <a:t>Musíme vědět, v jakém stavu to je, jaké jsou naše možnosti a meze. </a:t>
            </a:r>
          </a:p>
          <a:p>
            <a:r>
              <a:rPr lang="cs-CZ" dirty="0"/>
              <a:t>Je třeba sledovat individuální „uhlíkovou“ stopu. </a:t>
            </a:r>
          </a:p>
          <a:p>
            <a:r>
              <a:rPr lang="cs-CZ" dirty="0"/>
              <a:t>Je třeba mít měřítka a pořád přeměřovat a přepočítávat. </a:t>
            </a:r>
          </a:p>
          <a:p>
            <a:r>
              <a:rPr lang="cs-CZ" dirty="0"/>
              <a:t>Pořád se bude něco na takovém měření a počítání zpochybňovat…  </a:t>
            </a:r>
          </a:p>
          <a:p>
            <a:r>
              <a:rPr lang="cs-CZ" dirty="0"/>
              <a:t>Důraznější požadavky a omezení budou mít vedle žádoucího účinku též všeliké vedlejší. </a:t>
            </a:r>
          </a:p>
          <a:p>
            <a:r>
              <a:rPr lang="cs-CZ" dirty="0"/>
              <a:t>Promění se ceny lecčeho, vesměs nahoru. Zejména ceny elektřiny jsou významné pro cokoli dalšího… </a:t>
            </a:r>
          </a:p>
        </p:txBody>
      </p:sp>
    </p:spTree>
    <p:extLst>
      <p:ext uri="{BB962C8B-B14F-4D97-AF65-F5344CB8AC3E}">
        <p14:creationId xmlns:p14="http://schemas.microsoft.com/office/powerpoint/2010/main" val="1279522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6E7EA-66EA-4C8D-97A9-F01367D1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Obtížnost požadavků a omezení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39DFF1-C5DA-4A9A-AA7C-E96DF723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Jenom tak lze rozložit zátěž tak, aby byla únosná a přijatelná. </a:t>
            </a:r>
          </a:p>
          <a:p>
            <a:r>
              <a:rPr lang="cs-CZ" dirty="0"/>
              <a:t>Jenom tak lze zorganizovat zásadní proměnu hospodářství a našich životů, která se jeví být potřebná.  </a:t>
            </a:r>
          </a:p>
          <a:p>
            <a:r>
              <a:rPr lang="cs-CZ" dirty="0"/>
              <a:t>Nemohou být nafoukaní osvobození: typu nový britský „eko-monarcha“ Karel je totiž hlavně král všech pokrytců… </a:t>
            </a:r>
          </a:p>
          <a:p>
            <a:r>
              <a:rPr lang="cs-CZ" dirty="0"/>
              <a:t>Tak jako tak to bude otravné: asi jako stárnoucí pacient trpící několika chorobami zároveň, který bere řadu léků, musí leccos sledovat… </a:t>
            </a:r>
          </a:p>
          <a:p>
            <a:r>
              <a:rPr lang="cs-CZ" dirty="0"/>
              <a:t>A vlezlé: protože se budou muset prosazovat prosazovat mezi námi navzájem, ať už národy, nebo jednotlivci… </a:t>
            </a:r>
          </a:p>
        </p:txBody>
      </p:sp>
    </p:spTree>
    <p:extLst>
      <p:ext uri="{BB962C8B-B14F-4D97-AF65-F5344CB8AC3E}">
        <p14:creationId xmlns:p14="http://schemas.microsoft.com/office/powerpoint/2010/main" val="25526036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14F3B-0EC1-8F4C-1F84-A4318A0FE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Morálně- religiózní dodatek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FEBD1-3F46-412E-FC94-925F884E0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Původně předneseno na půdě Českobratrské církve evangelické… </a:t>
            </a:r>
          </a:p>
        </p:txBody>
      </p:sp>
    </p:spTree>
    <p:extLst>
      <p:ext uri="{BB962C8B-B14F-4D97-AF65-F5344CB8AC3E}">
        <p14:creationId xmlns:p14="http://schemas.microsoft.com/office/powerpoint/2010/main" val="10971505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4AEF3-19BA-4A0C-AAA2-A0F44311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Morální vyhodnocení </a:t>
            </a:r>
            <a:br>
              <a:rPr lang="cs-CZ" dirty="0"/>
            </a:br>
            <a:r>
              <a:rPr lang="cs-CZ" dirty="0"/>
              <a:t> a podobnost s náboženstvím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246BC-8052-440F-A8A4-FF958B079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Běžné činnosti jsou problematické – postupně se ukazují být…  </a:t>
            </a:r>
          </a:p>
          <a:p>
            <a:r>
              <a:rPr lang="cs-CZ" dirty="0"/>
              <a:t>Je nás na planetě prostě hodně. </a:t>
            </a:r>
          </a:p>
          <a:p>
            <a:r>
              <a:rPr lang="cs-CZ" dirty="0"/>
              <a:t>A k tomu chceme blahobyt a zhusta míře jej dosahujeme – a zástupy dalších by ještě chtěly dosáhnout: jen se jim to dosud nedařilo…  </a:t>
            </a:r>
          </a:p>
          <a:p>
            <a:r>
              <a:rPr lang="cs-CZ" dirty="0"/>
              <a:t>Každý je tak klimatický hříšník.</a:t>
            </a:r>
          </a:p>
          <a:p>
            <a:r>
              <a:rPr lang="cs-CZ" dirty="0"/>
              <a:t>Přitom ovšem různě: osobní „uhlíková stopa“ je velmi rozdílná… </a:t>
            </a:r>
          </a:p>
          <a:p>
            <a:r>
              <a:rPr lang="cs-CZ" dirty="0"/>
              <a:t>Hřích je dědičný: od předků více generací – za posledních 150 let…</a:t>
            </a:r>
          </a:p>
          <a:p>
            <a:r>
              <a:rPr lang="cs-CZ" dirty="0"/>
              <a:t>Moralizování Zelených a metropolitních progresivních elit, ovšem zhusta ve stylu „Káže vodu, pije víno“ či „Když nemají na chleba, tak ať jedí koláče“ </a:t>
            </a:r>
          </a:p>
          <a:p>
            <a:r>
              <a:rPr lang="cs-CZ" dirty="0"/>
              <a:t>Alergická reakce mas ve všelikých podobách včetně popírání… </a:t>
            </a:r>
          </a:p>
        </p:txBody>
      </p:sp>
    </p:spTree>
    <p:extLst>
      <p:ext uri="{BB962C8B-B14F-4D97-AF65-F5344CB8AC3E}">
        <p14:creationId xmlns:p14="http://schemas.microsoft.com/office/powerpoint/2010/main" val="27541240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C1741-F941-4C7C-AE43-3E70CAB4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Wokeismus</a:t>
            </a:r>
            <a:r>
              <a:rPr lang="cs-CZ" dirty="0"/>
              <a:t> jako politická ideologie s náboženskými rysy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F915A2-CA96-4663-B55D-D6310B54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Climate-friendly</a:t>
            </a:r>
            <a:r>
              <a:rPr lang="cs-CZ" dirty="0"/>
              <a:t> póza (často nikoli faktické reakce) vedle multikulturalismu (včetně anti-kolonialismu) a vedle LGBTQIA… (jako antiteze tradičního požadavku cudnosti). </a:t>
            </a:r>
          </a:p>
          <a:p>
            <a:r>
              <a:rPr lang="cs-CZ" dirty="0" err="1"/>
              <a:t>Wokeism</a:t>
            </a:r>
            <a:r>
              <a:rPr lang="cs-CZ" dirty="0"/>
              <a:t> (progresivistický liberalismus, ba neomarxismus): politická ideologie… Někteří kritici říkají, že líbivá nadstavba ekonomického neoliberalismu - pro svatouškovské dcerky kapitalistů…  </a:t>
            </a:r>
          </a:p>
          <a:p>
            <a:r>
              <a:rPr lang="cs-CZ" dirty="0"/>
              <a:t>Ony politické ideologie se prolínají s náboženstvími více, než jsme v prostředí náboženské svobody a stáhnutí se náboženských menšin zvyklí…  Ba při nenáboženskosti značné části obyvatel Západu je nahrazují….  </a:t>
            </a:r>
          </a:p>
          <a:p>
            <a:r>
              <a:rPr lang="cs-CZ" dirty="0"/>
              <a:t>Na univerzitách to už máme dokonce v jinak nezasaženém Česku… </a:t>
            </a:r>
          </a:p>
          <a:p>
            <a:r>
              <a:rPr lang="cs-CZ" dirty="0"/>
              <a:t>Koho </a:t>
            </a:r>
            <a:r>
              <a:rPr lang="cs-CZ" dirty="0" err="1"/>
              <a:t>wokeism</a:t>
            </a:r>
            <a:r>
              <a:rPr lang="cs-CZ" dirty="0"/>
              <a:t> štve, tak zahrne též klimatickou reakci či rétoriku, a to zvláště rád, protože je otravná a vlezlá… </a:t>
            </a:r>
          </a:p>
        </p:txBody>
      </p:sp>
    </p:spTree>
    <p:extLst>
      <p:ext uri="{BB962C8B-B14F-4D97-AF65-F5344CB8AC3E}">
        <p14:creationId xmlns:p14="http://schemas.microsoft.com/office/powerpoint/2010/main" val="2934628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423E1-082B-44D3-A1D8-6F3DBF6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Sekulární katastrofické scénáře / apokalyptika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0B84EB-82CE-4D1F-8740-FAFCCB579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Války, nepokoje, hlad, nemoci, smrt…   </a:t>
            </a:r>
          </a:p>
          <a:p>
            <a:r>
              <a:rPr lang="cs-CZ" dirty="0"/>
              <a:t>Též ty dřívější měly leckteré environmentální souvislosti, ty vnímáme víc zpětně… Nyní jsou trendy celosvětové a hlavně změřené… </a:t>
            </a:r>
          </a:p>
          <a:p>
            <a:r>
              <a:rPr lang="cs-CZ" dirty="0"/>
              <a:t>Regres (úpadek) lidstva je prostě myslitelný, byť v podobě kolapsu civilizace, nikoli vyhynutí lidstva….   </a:t>
            </a:r>
          </a:p>
          <a:p>
            <a:r>
              <a:rPr lang="cs-CZ" dirty="0"/>
              <a:t>Hmotná „spása“: Co kdyby ta fosilní paliva prostě rychle došla? Měla podle určitých dřívějších předpovědí dojít, ale nyní se tak nezdá… </a:t>
            </a:r>
          </a:p>
          <a:p>
            <a:r>
              <a:rPr lang="cs-CZ" dirty="0"/>
              <a:t>Katastrofické scénáře. </a:t>
            </a:r>
          </a:p>
          <a:p>
            <a:r>
              <a:rPr lang="cs-CZ" dirty="0"/>
              <a:t>Doposud jsme míjeli náboženství… Apokalyptika byla vždy:  </a:t>
            </a:r>
          </a:p>
        </p:txBody>
      </p:sp>
    </p:spTree>
    <p:extLst>
      <p:ext uri="{BB962C8B-B14F-4D97-AF65-F5344CB8AC3E}">
        <p14:creationId xmlns:p14="http://schemas.microsoft.com/office/powerpoint/2010/main" val="139769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72945-784F-42AA-8586-F0505898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Křesťanství a klimatická krize/reakce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B42315-F022-4972-BDF5-15CFD8C3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Mesiánské naděje Židů…: země (</a:t>
            </a:r>
            <a:r>
              <a:rPr lang="cs-CZ" dirty="0" err="1"/>
              <a:t>erec</a:t>
            </a:r>
            <a:r>
              <a:rPr lang="cs-CZ" dirty="0"/>
              <a:t>) prostá válek pro Izrael. </a:t>
            </a:r>
          </a:p>
          <a:p>
            <a:r>
              <a:rPr lang="cs-CZ" dirty="0"/>
              <a:t>Křesťanství: přeznačení k posmrtnému životu a individualismu (nejen) křesťanstvím: Ježíš jako vykupitel všech – univerzalistický či selektivní (jen věřící v dogmata ve správném katalogu, logickým extrémem kalvinismus), ale stejně naděje na druhý příchod na Zemi… </a:t>
            </a:r>
          </a:p>
          <a:p>
            <a:r>
              <a:rPr lang="cs-CZ" dirty="0"/>
              <a:t>V Česku je křesťanství menšinové a postrádá autoritu…  </a:t>
            </a:r>
          </a:p>
          <a:p>
            <a:r>
              <a:rPr lang="cs-CZ" dirty="0"/>
              <a:t>Leč v ČCE by mohly být postoje známé: liberální církve v Evropě se přitakají globálnímu zelenému mainstreamu. </a:t>
            </a:r>
          </a:p>
          <a:p>
            <a:r>
              <a:rPr lang="cs-CZ" dirty="0"/>
              <a:t>Postoje amerických evangelikálů a fundamentalistů (a jejich českých „rozhodných bratří“) vůči klimatické změně a nárokům z nich vyplývajících jsou jiné. Teď volí Trumpa a </a:t>
            </a:r>
            <a:r>
              <a:rPr lang="cs-CZ" dirty="0" err="1"/>
              <a:t>denial</a:t>
            </a:r>
            <a:r>
              <a:rPr lang="cs-CZ" dirty="0"/>
              <a:t>, protože kulturní války… A stejně přijde apokalypsa a konec světa…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68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24688-05F7-40FD-82ED-216A4E6B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Efekt, který vlastně není skleníkový…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659F983-951D-4E25-B040-F1BEF0A43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03" y="1825625"/>
            <a:ext cx="5394394" cy="4351338"/>
          </a:xfrm>
        </p:spPr>
      </p:pic>
    </p:spTree>
    <p:extLst>
      <p:ext uri="{BB962C8B-B14F-4D97-AF65-F5344CB8AC3E}">
        <p14:creationId xmlns:p14="http://schemas.microsoft.com/office/powerpoint/2010/main" val="145069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25F48-2E9D-435D-9ED4-7C8BE1EC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Skleníkové plyny (GHG), jejich přepočtený účinek na zmíněný „skleníkový“ efekt.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00AB2A-4DA3-4877-9BA1-BB1FA4684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30" y="1825625"/>
            <a:ext cx="3978139" cy="4351338"/>
          </a:xfrm>
        </p:spPr>
      </p:pic>
    </p:spTree>
    <p:extLst>
      <p:ext uri="{BB962C8B-B14F-4D97-AF65-F5344CB8AC3E}">
        <p14:creationId xmlns:p14="http://schemas.microsoft.com/office/powerpoint/2010/main" val="28528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E9830-06B1-430E-9083-91ED541E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Emise CO2 ze spalování fosilních paliv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A444283-3A95-46BA-89F3-1F9AADBD3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43" y="1835150"/>
            <a:ext cx="7881713" cy="4351338"/>
          </a:xfrm>
        </p:spPr>
      </p:pic>
    </p:spTree>
    <p:extLst>
      <p:ext uri="{BB962C8B-B14F-4D97-AF65-F5344CB8AC3E}">
        <p14:creationId xmlns:p14="http://schemas.microsoft.com/office/powerpoint/2010/main" val="229940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54FD6-CE24-43FF-9481-F73EE2C0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Emise celkové a na hlavu za jednotlivé národy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D623635-C6DF-46BA-9A0B-C2BADE5EB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1333500"/>
            <a:ext cx="6562966" cy="4843463"/>
          </a:xfrm>
        </p:spPr>
      </p:pic>
    </p:spTree>
    <p:extLst>
      <p:ext uri="{BB962C8B-B14F-4D97-AF65-F5344CB8AC3E}">
        <p14:creationId xmlns:p14="http://schemas.microsoft.com/office/powerpoint/2010/main" val="334088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4302</Words>
  <Application>Microsoft Office PowerPoint</Application>
  <PresentationFormat>Širokoúhlá obrazovka</PresentationFormat>
  <Paragraphs>308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Garamond</vt:lpstr>
      <vt:lpstr>Roboto</vt:lpstr>
      <vt:lpstr>Motiv Office</vt:lpstr>
      <vt:lpstr>Prezentace aplikace PowerPoint</vt:lpstr>
      <vt:lpstr>Vlastní představení a zdůraznění mezí  </vt:lpstr>
      <vt:lpstr>Nárůst teplot na Zemi</vt:lpstr>
      <vt:lpstr>Posledních 12 měsíců – je to úlet, či stupňování?! </vt:lpstr>
      <vt:lpstr>Nárůst CO2 v ovzduší jako příčina </vt:lpstr>
      <vt:lpstr>Efekt, který vlastně není skleníkový… </vt:lpstr>
      <vt:lpstr>Skleníkové plyny (GHG), jejich přepočtený účinek na zmíněný „skleníkový“ efekt. </vt:lpstr>
      <vt:lpstr>Emise CO2 ze spalování fosilních paliv </vt:lpstr>
      <vt:lpstr>Emise celkové a na hlavu za jednotlivé národy</vt:lpstr>
      <vt:lpstr>Emise GHG dle sektorů </vt:lpstr>
      <vt:lpstr>Fosilní paliva jako zdroj energie </vt:lpstr>
      <vt:lpstr>Perspektivy nárůstu teplot do roku 2100 ve vazbě na emise GHG.  </vt:lpstr>
      <vt:lpstr>Pozitivní role CO2 na Zemi   </vt:lpstr>
      <vt:lpstr>Důsledky pro Zemi, životní prostředí a lidstvo? </vt:lpstr>
      <vt:lpstr>Scénář pro Brno / Jižní Moravu / Česko </vt:lpstr>
      <vt:lpstr> Lidstvo na Zemi jako ten, koho se to týká….  </vt:lpstr>
      <vt:lpstr>Vesmír </vt:lpstr>
      <vt:lpstr>Časnost </vt:lpstr>
      <vt:lpstr>Potřeba snížení a vymezení cílů </vt:lpstr>
      <vt:lpstr>Globální klimatické právo </vt:lpstr>
      <vt:lpstr>Uchopení ze strany Evropské unie.   Podstata a způsob </vt:lpstr>
      <vt:lpstr>„Evropský klimatický zákon“ jako harmonogram, resp. jeho korekce….   </vt:lpstr>
      <vt:lpstr>Klimatická nouze </vt:lpstr>
      <vt:lpstr>Jednotlivá opatření </vt:lpstr>
      <vt:lpstr> ETS – emisní povolenky pro velké emitenty (elektrárny apod.)   </vt:lpstr>
      <vt:lpstr>ETS 2 – rozšiřování systému na budovy a dopravu  </vt:lpstr>
      <vt:lpstr>Energetická náročnost budov </vt:lpstr>
      <vt:lpstr>Podpora výroby energie z obnovitelných zdrojů (historie v EU od 90. let)</vt:lpstr>
      <vt:lpstr>Taxonomie pro účely investic.  </vt:lpstr>
      <vt:lpstr>Sledování vývoje v zemědělství a lesnictví (LULUCF).   </vt:lpstr>
      <vt:lpstr>Potlačování tzv. greenwashing (falešné a nekorektní prohlašování aktivit, produktů za ekologické).  </vt:lpstr>
      <vt:lpstr> Eko-zemědělství (organic farming) </vt:lpstr>
      <vt:lpstr>Zákaz registrace automobilů se spalovacím motorem od 2035. </vt:lpstr>
      <vt:lpstr>Dekarbonizace letecké a námořní dopravy </vt:lpstr>
      <vt:lpstr>Carbon Border Adjustment Mechanism</vt:lpstr>
      <vt:lpstr>Obnova přírody </vt:lpstr>
      <vt:lpstr>Účinnost klimatické reakce </vt:lpstr>
      <vt:lpstr>Meze úspěchů Evropanů a dalších:</vt:lpstr>
      <vt:lpstr>Těžké začátky, či těžké dokončení?? Technologie, úspory, skromnost? </vt:lpstr>
      <vt:lpstr>Sporná jaderná energetika !!!</vt:lpstr>
      <vt:lpstr>Očekávání nárůstu oproti potřebě omezení… </vt:lpstr>
      <vt:lpstr>Demokracie a diktatura  </vt:lpstr>
      <vt:lpstr>Zoufalství / útočnost eko-aktivistů </vt:lpstr>
      <vt:lpstr>Klimatická litigace (soudní spory)</vt:lpstr>
      <vt:lpstr>Evropská unie a její stav </vt:lpstr>
      <vt:lpstr>Česko a Češi  </vt:lpstr>
      <vt:lpstr>Schopnost ovlivnění zbytku lidstva? </vt:lpstr>
      <vt:lpstr>Individuální a kolektivní psychologie </vt:lpstr>
      <vt:lpstr>Gradace problémů </vt:lpstr>
      <vt:lpstr>Války jako konec snah </vt:lpstr>
      <vt:lpstr>Covid = sprint / klimatická krize = maraton </vt:lpstr>
      <vt:lpstr>Přízemní počítání </vt:lpstr>
      <vt:lpstr>Obtížnost požadavků a omezení </vt:lpstr>
      <vt:lpstr>Morálně- religiózní dodatek </vt:lpstr>
      <vt:lpstr>Morální vyhodnocení   a podobnost s náboženstvím </vt:lpstr>
      <vt:lpstr>Wokeismus jako politická ideologie s náboženskými rysy </vt:lpstr>
      <vt:lpstr>Sekulární katastrofické scénáře / apokalyptika  </vt:lpstr>
      <vt:lpstr>Křesťanství a klimatická krize/reakce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Klimatická reakce EU</dc:title>
  <dc:creator>Filip Křepelka</dc:creator>
  <cp:lastModifiedBy>Filip Křepelka</cp:lastModifiedBy>
  <cp:revision>79</cp:revision>
  <dcterms:created xsi:type="dcterms:W3CDTF">2022-10-14T06:23:33Z</dcterms:created>
  <dcterms:modified xsi:type="dcterms:W3CDTF">2024-10-25T11:51:18Z</dcterms:modified>
</cp:coreProperties>
</file>