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325" r:id="rId3"/>
    <p:sldId id="326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7" r:id="rId12"/>
    <p:sldId id="328" r:id="rId13"/>
    <p:sldId id="261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25274" y="384048"/>
            <a:ext cx="8677748" cy="301449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Poměrové ukazatele - základy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Bilanční právo</a:t>
            </a:r>
          </a:p>
          <a:p>
            <a:r>
              <a:rPr lang="cs-CZ" sz="2400" dirty="0"/>
              <a:t>přednáška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/>
              <a:t>3. Ukazatel poměru mezi krátkodobými (oběžnými) aktivy a krátkodobými závazky – doplňující poměrové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2023872"/>
            <a:ext cx="10512618" cy="4038600"/>
          </a:xfrm>
        </p:spPr>
        <p:txBody>
          <a:bodyPr anchor="t">
            <a:normAutofit fontScale="92500" lnSpcReduction="10000"/>
          </a:bodyPr>
          <a:lstStyle/>
          <a:p>
            <a:pPr algn="just">
              <a:defRPr/>
            </a:pPr>
            <a:r>
              <a:rPr lang="cs-CZ" altLang="cs-CZ" sz="3200" dirty="0"/>
              <a:t>Může být ovšem zavádějící, pokud velkou část oběžných aktiv tvoří (hůře likvidní) zásoby, a tak…</a:t>
            </a:r>
          </a:p>
          <a:p>
            <a:pPr algn="just">
              <a:defRPr/>
            </a:pPr>
            <a:endParaRPr lang="cs-CZ" altLang="cs-CZ" sz="3200" b="1" dirty="0"/>
          </a:p>
          <a:p>
            <a:pPr algn="just">
              <a:defRPr/>
            </a:pPr>
            <a:r>
              <a:rPr lang="cs-CZ" altLang="cs-CZ" sz="3200" b="1" dirty="0" err="1"/>
              <a:t>Quick</a:t>
            </a:r>
            <a:r>
              <a:rPr lang="cs-CZ" altLang="cs-CZ" sz="3200" b="1" dirty="0"/>
              <a:t> ratio </a:t>
            </a:r>
            <a:r>
              <a:rPr lang="cs-CZ" altLang="cs-CZ" sz="3200" dirty="0"/>
              <a:t>– jedná se o podobný poměr s tím rozdílem, že z oběžných aktiv jsou vynechány zásoby a materiál</a:t>
            </a:r>
          </a:p>
          <a:p>
            <a:pPr algn="just">
              <a:defRPr/>
            </a:pPr>
            <a:r>
              <a:rPr lang="cs-CZ" altLang="cs-CZ" sz="3200" b="1" dirty="0"/>
              <a:t>Cash ratio </a:t>
            </a:r>
            <a:r>
              <a:rPr lang="cs-CZ" altLang="cs-CZ" sz="3200" dirty="0"/>
              <a:t>– jedná se o poměr hotovosti a zůstatků na běžných bankovních účtech (popř. velmi likvidních finančních instrumentů) oproti krátkodobým závazkům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28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5620090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4. Return on </a:t>
            </a:r>
            <a:r>
              <a:rPr lang="cs-CZ" b="1" dirty="0" err="1"/>
              <a:t>assets</a:t>
            </a:r>
            <a:r>
              <a:rPr lang="cs-CZ" b="1" dirty="0"/>
              <a:t>, ROA poměr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338006" y="1493520"/>
                <a:ext cx="10512618" cy="4568952"/>
              </a:xfrm>
            </p:spPr>
            <p:txBody>
              <a:bodyPr anchor="t">
                <a:normAutofit/>
              </a:bodyPr>
              <a:lstStyle/>
              <a:p>
                <a:pPr algn="just">
                  <a:defRPr/>
                </a:pPr>
                <a:r>
                  <a:rPr lang="cs-CZ" altLang="cs-CZ" sz="2800" dirty="0"/>
                  <a:t>Čistý tok plynoucí z aktiv</a:t>
                </a:r>
              </a:p>
              <a:p>
                <a:pPr algn="just">
                  <a:defRPr/>
                </a:pPr>
                <a:r>
                  <a:rPr lang="cs-CZ" altLang="cs-CZ" sz="2800" dirty="0"/>
                  <a:t>Ukazuje efektivnost využití základního zdroje, aktiv</a:t>
                </a:r>
              </a:p>
              <a:p>
                <a:pPr algn="just">
                  <a:defRPr/>
                </a:pPr>
                <a:endParaRPr lang="cs-CZ" altLang="cs-CZ" sz="2800" dirty="0"/>
              </a:p>
              <a:p>
                <a:pPr algn="just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𝑖𝑠𝑡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𝑠𝑙𝑒𝑑𝑒𝑘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𝑛𝑒𝑡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𝑖𝑛𝑐𝑜𝑚𝑒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𝑝𝑟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ů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ě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𝑟𝑛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ýš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𝑐𝑒𝑙𝑘𝑜𝑣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𝑎𝑘𝑡𝑖𝑣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𝑎𝑣𝑒𝑟𝑎𝑔𝑒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𝑎𝑠𝑠𝑒𝑡𝑠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altLang="cs-CZ" sz="2800" dirty="0"/>
              </a:p>
              <a:p>
                <a:pPr algn="just">
                  <a:defRPr/>
                </a:pPr>
                <a:endParaRPr lang="cs-CZ" altLang="cs-CZ" sz="3200" dirty="0"/>
              </a:p>
              <a:p>
                <a:pPr algn="just">
                  <a:defRPr/>
                </a:pPr>
                <a:endParaRPr lang="cs-CZ" altLang="cs-CZ" sz="2800" dirty="0"/>
              </a:p>
              <a:p>
                <a:pPr algn="just">
                  <a:defRPr/>
                </a:pPr>
                <a:endParaRPr lang="cs-CZ" altLang="cs-CZ" sz="3200" dirty="0"/>
              </a:p>
              <a:p>
                <a:pPr algn="just">
                  <a:defRPr/>
                </a:pPr>
                <a:endParaRPr lang="cs-CZ" altLang="cs-CZ" sz="32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8006" y="1493520"/>
                <a:ext cx="10512618" cy="4568952"/>
              </a:xfrm>
              <a:blipFill>
                <a:blip r:embed="rId2"/>
                <a:stretch>
                  <a:fillRect l="-1913" t="-52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3554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5. Poměrové ukazatele k akciovému (základnímu kapitálu)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338006" y="1808480"/>
                <a:ext cx="10512618" cy="4568952"/>
              </a:xfrm>
            </p:spPr>
            <p:txBody>
              <a:bodyPr anchor="t">
                <a:normAutofit fontScale="70000" lnSpcReduction="20000"/>
              </a:bodyPr>
              <a:lstStyle/>
              <a:p>
                <a:pPr algn="just">
                  <a:defRPr/>
                </a:pPr>
                <a:r>
                  <a:rPr lang="cs-CZ" altLang="cs-CZ" sz="3100" b="1"/>
                  <a:t>Čistý výsledek porovnaný </a:t>
                </a:r>
                <a:r>
                  <a:rPr lang="cs-CZ" altLang="cs-CZ" sz="3100" b="1" dirty="0"/>
                  <a:t>s výší vlastního kapitálu (return on </a:t>
                </a:r>
                <a:r>
                  <a:rPr lang="cs-CZ" altLang="cs-CZ" sz="3100" b="1" dirty="0" err="1"/>
                  <a:t>equity</a:t>
                </a:r>
                <a:r>
                  <a:rPr lang="cs-CZ" altLang="cs-CZ" sz="3100" b="1" dirty="0"/>
                  <a:t>)</a:t>
                </a:r>
              </a:p>
              <a:p>
                <a:pPr algn="just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𝑖𝑠𝑡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𝑠𝑙𝑒𝑑𝑒𝑘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𝑛𝑒𝑡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𝑖𝑛𝑐𝑜𝑚𝑒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𝑎𝑘𝑐𝑖𝑜𝑣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𝑘𝑎𝑝𝑖𝑡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𝑠h𝑎𝑟𝑒h𝑜𝑙𝑑𝑒𝑟𝑠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𝑒𝑞𝑢𝑖𝑡𝑦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altLang="cs-CZ" sz="2800" dirty="0"/>
              </a:p>
              <a:p>
                <a:pPr algn="just">
                  <a:defRPr/>
                </a:pPr>
                <a:endParaRPr lang="cs-CZ" altLang="cs-CZ" sz="3200" dirty="0"/>
              </a:p>
              <a:p>
                <a:pPr algn="just">
                  <a:defRPr/>
                </a:pPr>
                <a:r>
                  <a:rPr lang="cs-CZ" altLang="cs-CZ" sz="3200" b="1" dirty="0"/>
                  <a:t>Zisk na kmenovou akcii (</a:t>
                </a:r>
                <a:r>
                  <a:rPr lang="cs-CZ" altLang="cs-CZ" sz="3200" b="1" dirty="0" err="1"/>
                  <a:t>earnings</a:t>
                </a:r>
                <a:r>
                  <a:rPr lang="cs-CZ" altLang="cs-CZ" sz="3200" b="1" dirty="0"/>
                  <a:t> per </a:t>
                </a:r>
                <a:r>
                  <a:rPr lang="cs-CZ" altLang="cs-CZ" sz="3200" b="1" dirty="0" err="1"/>
                  <a:t>share</a:t>
                </a:r>
                <a:r>
                  <a:rPr lang="cs-CZ" altLang="cs-CZ" sz="3200" b="1" dirty="0"/>
                  <a:t>)</a:t>
                </a:r>
              </a:p>
              <a:p>
                <a:pPr algn="just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𝑖𝑠𝑡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𝑠𝑙𝑒𝑑𝑒𝑘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𝑛𝑒𝑡</m:t>
                            </m:r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𝑖𝑛𝑐𝑜𝑚𝑒</m:t>
                            </m:r>
                          </m:e>
                        </m:d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𝑝𝑟𝑖𝑜𝑟𝑖𝑡𝑛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𝑑𝑖𝑣𝑖𝑑𝑒𝑛𝑡𝑎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𝑝𝑟𝑒𝑓𝑒𝑟𝑟𝑒𝑑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𝑑𝑖𝑣𝑖𝑑𝑒𝑛𝑑𝑠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ů</m:t>
                            </m:r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ě</m:t>
                            </m:r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𝑟𝑛</m:t>
                            </m:r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ý</m:t>
                            </m:r>
                          </m:e>
                        </m:d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𝑝𝑜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𝑒𝑡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𝑘𝑚𝑒𝑛𝑜𝑣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𝑎𝑘𝑐𝑖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í</m:t>
                        </m:r>
                      </m:den>
                    </m:f>
                  </m:oMath>
                </a14:m>
                <a:endParaRPr lang="cs-CZ" altLang="cs-CZ" sz="3200" dirty="0"/>
              </a:p>
              <a:p>
                <a:pPr algn="just">
                  <a:defRPr/>
                </a:pPr>
                <a:endParaRPr lang="cs-CZ" altLang="cs-CZ" sz="3200" dirty="0"/>
              </a:p>
              <a:p>
                <a:pPr algn="just">
                  <a:defRPr/>
                </a:pPr>
                <a:r>
                  <a:rPr lang="cs-CZ" altLang="cs-CZ" sz="3200" b="1" dirty="0"/>
                  <a:t>P/E (</a:t>
                </a:r>
                <a:r>
                  <a:rPr lang="cs-CZ" altLang="cs-CZ" sz="3200" b="1" dirty="0" err="1"/>
                  <a:t>price</a:t>
                </a:r>
                <a:r>
                  <a:rPr lang="cs-CZ" altLang="cs-CZ" sz="3200" b="1" dirty="0"/>
                  <a:t> </a:t>
                </a:r>
                <a:r>
                  <a:rPr lang="cs-CZ" altLang="cs-CZ" sz="3200" b="1" dirty="0" err="1"/>
                  <a:t>earnings</a:t>
                </a:r>
                <a:r>
                  <a:rPr lang="cs-CZ" altLang="cs-CZ" sz="3200" b="1" dirty="0"/>
                  <a:t>) poměr</a:t>
                </a:r>
              </a:p>
              <a:p>
                <a:pPr algn="just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𝑐𝑒𝑛𝑎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𝑎𝑘𝑐𝑖𝑒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𝑚𝑎𝑟𝑘𝑒𝑡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𝑣𝑎𝑙𝑢𝑒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𝑝𝑟𝑖𝑐𝑒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𝑠h𝑎𝑟𝑒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𝑧𝑖𝑠𝑘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𝑛𝑎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𝑎𝑘𝑐𝑖𝑖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𝑒𝑎𝑟𝑛𝑖𝑛𝑔𝑠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𝑠h𝑎𝑟𝑒</m:t>
                        </m:r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altLang="cs-CZ" sz="3200" dirty="0"/>
              </a:p>
              <a:p>
                <a:pPr algn="just">
                  <a:defRPr/>
                </a:pPr>
                <a:endParaRPr lang="cs-CZ" altLang="cs-CZ" sz="2800" dirty="0"/>
              </a:p>
              <a:p>
                <a:pPr algn="just">
                  <a:defRPr/>
                </a:pPr>
                <a:endParaRPr lang="cs-CZ" altLang="cs-CZ" sz="3200" dirty="0"/>
              </a:p>
              <a:p>
                <a:pPr algn="just">
                  <a:defRPr/>
                </a:pPr>
                <a:endParaRPr lang="cs-CZ" altLang="cs-CZ" sz="32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8006" y="1808480"/>
                <a:ext cx="10512618" cy="4568952"/>
              </a:xfrm>
              <a:blipFill>
                <a:blip r:embed="rId2"/>
                <a:stretch>
                  <a:fillRect l="-1275" t="-52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302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Obecně k poměrovým ukazatelům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1773936"/>
            <a:ext cx="10512618" cy="4288536"/>
          </a:xfrm>
        </p:spPr>
        <p:txBody>
          <a:bodyPr anchor="t">
            <a:normAutofit fontScale="85000" lnSpcReduction="10000"/>
          </a:bodyPr>
          <a:lstStyle/>
          <a:p>
            <a:pPr algn="just">
              <a:defRPr/>
            </a:pPr>
            <a:r>
              <a:rPr lang="cs-CZ" altLang="cs-CZ" sz="3200" dirty="0"/>
              <a:t>Poměrových ukazatelů je celá řada (viz např. BRAGG, S. Business </a:t>
            </a:r>
            <a:r>
              <a:rPr lang="cs-CZ" altLang="cs-CZ" sz="3200" dirty="0" err="1"/>
              <a:t>Ratios</a:t>
            </a:r>
            <a:r>
              <a:rPr lang="cs-CZ" altLang="cs-CZ" sz="3200" dirty="0"/>
              <a:t> and </a:t>
            </a:r>
            <a:r>
              <a:rPr lang="cs-CZ" altLang="cs-CZ" sz="3200" dirty="0" err="1"/>
              <a:t>Formulas</a:t>
            </a:r>
            <a:r>
              <a:rPr lang="cs-CZ" altLang="cs-CZ" sz="3200" dirty="0"/>
              <a:t>, 2002), některé lze vyčíst z účetní závěrky, pro některé je třeba doplňujících informací</a:t>
            </a:r>
          </a:p>
          <a:p>
            <a:pPr algn="just">
              <a:defRPr/>
            </a:pPr>
            <a:r>
              <a:rPr lang="cs-CZ" altLang="cs-CZ" sz="3200" dirty="0"/>
              <a:t>Různé možnosti  znázornění např. 2:1 či 2-to-1 či 2/1 či vyjádřením v procentech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r>
              <a:rPr lang="cs-CZ" altLang="cs-CZ" sz="3200" b="1" dirty="0"/>
              <a:t>Výhody</a:t>
            </a:r>
            <a:r>
              <a:rPr lang="cs-CZ" altLang="cs-CZ" sz="3200" dirty="0"/>
              <a:t>: poskytují rychlý přehled o základních poměrech ve společnosti</a:t>
            </a:r>
          </a:p>
          <a:p>
            <a:pPr algn="just">
              <a:defRPr/>
            </a:pPr>
            <a:r>
              <a:rPr lang="cs-CZ" altLang="cs-CZ" sz="3200" b="1" dirty="0"/>
              <a:t>Nevýhody</a:t>
            </a:r>
            <a:r>
              <a:rPr lang="cs-CZ" altLang="cs-CZ" sz="3200" dirty="0"/>
              <a:t>: mohou být zjednodušující, zkreslující skutečné procesy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28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4598383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Různé kategorie poměrových ukazatelů (výběr)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1773936"/>
            <a:ext cx="10512618" cy="4962144"/>
          </a:xfrm>
        </p:spPr>
        <p:txBody>
          <a:bodyPr anchor="t">
            <a:normAutofit fontScale="62500" lnSpcReduction="20000"/>
          </a:bodyPr>
          <a:lstStyle/>
          <a:p>
            <a:pPr algn="just">
              <a:defRPr/>
            </a:pPr>
            <a:r>
              <a:rPr lang="cs-CZ" altLang="cs-CZ" sz="3200" b="1" dirty="0"/>
              <a:t>Ukazatele likvidity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liquidity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ratios</a:t>
            </a:r>
            <a:r>
              <a:rPr lang="cs-CZ" altLang="cs-CZ" sz="3200" dirty="0"/>
              <a:t>)</a:t>
            </a:r>
          </a:p>
          <a:p>
            <a:pPr lvl="1" algn="just">
              <a:defRPr/>
            </a:pPr>
            <a:r>
              <a:rPr lang="cs-CZ" altLang="cs-CZ" sz="2800" dirty="0"/>
              <a:t>Informace o schopnosti účetní jednotky (ÚJ) plnit své krátkodobé závazky </a:t>
            </a:r>
          </a:p>
          <a:p>
            <a:pPr algn="just">
              <a:defRPr/>
            </a:pPr>
            <a:r>
              <a:rPr lang="cs-CZ" altLang="cs-CZ" sz="3200" b="1" dirty="0"/>
              <a:t>Ukazatele ziskovosti </a:t>
            </a:r>
            <a:r>
              <a:rPr lang="cs-CZ" altLang="cs-CZ" sz="3200" dirty="0"/>
              <a:t>(profitability </a:t>
            </a:r>
            <a:r>
              <a:rPr lang="cs-CZ" altLang="cs-CZ" sz="3200" dirty="0" err="1"/>
              <a:t>ratios</a:t>
            </a:r>
            <a:r>
              <a:rPr lang="cs-CZ" altLang="cs-CZ" sz="3200" dirty="0"/>
              <a:t>)</a:t>
            </a:r>
          </a:p>
          <a:p>
            <a:pPr lvl="1" algn="just">
              <a:defRPr/>
            </a:pPr>
            <a:r>
              <a:rPr lang="cs-CZ" altLang="cs-CZ" sz="2800" dirty="0"/>
              <a:t>Informace o vztahu tržeb k vybraným dalším položkám (např. hospodářskému výsledku, atd.)</a:t>
            </a:r>
          </a:p>
          <a:p>
            <a:pPr algn="just">
              <a:defRPr/>
            </a:pPr>
            <a:r>
              <a:rPr lang="cs-CZ" altLang="cs-CZ" sz="3200" b="1" dirty="0"/>
              <a:t>Ukazatele aktivity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activity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ratios</a:t>
            </a:r>
            <a:r>
              <a:rPr lang="cs-CZ" altLang="cs-CZ" sz="3200" dirty="0"/>
              <a:t>)</a:t>
            </a:r>
          </a:p>
          <a:p>
            <a:pPr lvl="1" algn="just">
              <a:defRPr/>
            </a:pPr>
            <a:r>
              <a:rPr lang="cs-CZ" altLang="cs-CZ" sz="2800" dirty="0"/>
              <a:t>Informace o tom, jak efektivně ÚJ nakládá se svými zdroji (aktivy)</a:t>
            </a:r>
          </a:p>
          <a:p>
            <a:pPr algn="just">
              <a:defRPr/>
            </a:pPr>
            <a:r>
              <a:rPr lang="cs-CZ" altLang="cs-CZ" sz="3200" b="1" dirty="0"/>
              <a:t>Ukazatele finanční páky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financial</a:t>
            </a:r>
            <a:r>
              <a:rPr lang="cs-CZ" altLang="cs-CZ" sz="3200" dirty="0"/>
              <a:t> </a:t>
            </a:r>
            <a:r>
              <a:rPr lang="cs-CZ" altLang="cs-CZ" sz="3200" dirty="0" err="1"/>
              <a:t>leverage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ratios</a:t>
            </a:r>
            <a:r>
              <a:rPr lang="cs-CZ" altLang="cs-CZ" sz="3200" dirty="0"/>
              <a:t>)</a:t>
            </a:r>
          </a:p>
          <a:p>
            <a:pPr lvl="1" algn="just">
              <a:defRPr/>
            </a:pPr>
            <a:r>
              <a:rPr lang="cs-CZ" altLang="cs-CZ" sz="2800" dirty="0"/>
              <a:t>Informace o závazcích ÚJ a její schopnosti je plnit</a:t>
            </a:r>
          </a:p>
          <a:p>
            <a:pPr algn="just">
              <a:defRPr/>
            </a:pPr>
            <a:r>
              <a:rPr lang="cs-CZ" altLang="cs-CZ" sz="3200" b="1" dirty="0"/>
              <a:t>Ukazatele výnosu pro akcionáře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shareholders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ratios</a:t>
            </a:r>
            <a:r>
              <a:rPr lang="cs-CZ" altLang="cs-CZ" sz="3200" dirty="0"/>
              <a:t>)</a:t>
            </a:r>
          </a:p>
          <a:p>
            <a:pPr lvl="1" algn="just">
              <a:defRPr/>
            </a:pPr>
            <a:r>
              <a:rPr lang="cs-CZ" altLang="cs-CZ" sz="2800" dirty="0"/>
              <a:t>Informace o finanční situaci ÚJ ve vztahu k akciovému kapitálu</a:t>
            </a:r>
          </a:p>
          <a:p>
            <a:pPr algn="just">
              <a:defRPr/>
            </a:pPr>
            <a:r>
              <a:rPr lang="cs-CZ" altLang="cs-CZ" sz="3200" b="1" dirty="0"/>
              <a:t>Ukazatele návratnosti investice </a:t>
            </a:r>
            <a:r>
              <a:rPr lang="cs-CZ" altLang="cs-CZ" sz="3200" dirty="0"/>
              <a:t>(return on </a:t>
            </a:r>
            <a:r>
              <a:rPr lang="cs-CZ" altLang="cs-CZ" sz="3200" dirty="0" err="1"/>
              <a:t>investment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ratios</a:t>
            </a:r>
            <a:r>
              <a:rPr lang="cs-CZ" altLang="cs-CZ" sz="3200" dirty="0"/>
              <a:t>)</a:t>
            </a:r>
          </a:p>
          <a:p>
            <a:pPr lvl="1" algn="just">
              <a:defRPr/>
            </a:pPr>
            <a:r>
              <a:rPr lang="cs-CZ" altLang="cs-CZ" sz="2900" dirty="0"/>
              <a:t>Informace o výnosnosti investovaných zdrojů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2251755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1. Ukazatel poměru cizího a vlastního kapitálu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sz="3200" dirty="0"/>
              <a:t>Ukazatel poměru cizího kapitálu a vlastního kapitálu (</a:t>
            </a:r>
            <a:r>
              <a:rPr lang="cs-CZ" altLang="cs-CZ" sz="3200" dirty="0" err="1"/>
              <a:t>Debt</a:t>
            </a:r>
            <a:r>
              <a:rPr lang="cs-CZ" altLang="cs-CZ" sz="3200" dirty="0"/>
              <a:t> to </a:t>
            </a:r>
            <a:r>
              <a:rPr lang="cs-CZ" altLang="cs-CZ" sz="3200" dirty="0" err="1"/>
              <a:t>Equity</a:t>
            </a:r>
            <a:r>
              <a:rPr lang="cs-CZ" altLang="cs-CZ" sz="3200" dirty="0"/>
              <a:t> ratio)</a:t>
            </a:r>
          </a:p>
          <a:p>
            <a:pPr algn="just">
              <a:defRPr/>
            </a:pPr>
            <a:r>
              <a:rPr lang="cs-CZ" altLang="cs-CZ" sz="3200" dirty="0"/>
              <a:t>Ukazuje míru zadlužení korporace a ochotu managementu navyšovat závazky</a:t>
            </a:r>
          </a:p>
          <a:p>
            <a:pPr algn="just">
              <a:defRPr/>
            </a:pPr>
            <a:r>
              <a:rPr lang="cs-CZ" altLang="cs-CZ" sz="3200" dirty="0"/>
              <a:t>Ukazuje poměr závazků vůči vlastním zdrojů společnosti</a:t>
            </a:r>
          </a:p>
          <a:p>
            <a:pPr algn="just">
              <a:defRPr/>
            </a:pPr>
            <a:r>
              <a:rPr lang="cs-CZ" altLang="cs-CZ" sz="3200" dirty="0"/>
              <a:t>Zprostředkovaně ukazuje potenciální příjem vlastníků společnosti (akcionářů/společníků) při likvidaci společnosti</a:t>
            </a:r>
          </a:p>
          <a:p>
            <a:pPr algn="just">
              <a:defRPr/>
            </a:pPr>
            <a:r>
              <a:rPr lang="cs-CZ" altLang="cs-CZ" sz="3200" dirty="0"/>
              <a:t>Poměr se liší dle sektoru</a:t>
            </a:r>
          </a:p>
          <a:p>
            <a:pPr algn="just">
              <a:defRPr/>
            </a:pPr>
            <a:r>
              <a:rPr lang="cs-CZ" altLang="cs-CZ" sz="3200" dirty="0"/>
              <a:t>Poměr může ovlivňovat výši rizikové přirážky u půjčky 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28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1. Ukazatel poměru cizího a vlastního kapitálu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/>
              <a:t>Obchodní společnost se zavázala v úvěrových smlouvách, že poměr </a:t>
            </a:r>
            <a:r>
              <a:rPr lang="cs-CZ" altLang="cs-CZ" sz="3200" dirty="0" err="1"/>
              <a:t>debt</a:t>
            </a:r>
            <a:r>
              <a:rPr lang="cs-CZ" altLang="cs-CZ" sz="3200" dirty="0"/>
              <a:t>-to-</a:t>
            </a:r>
            <a:r>
              <a:rPr lang="cs-CZ" altLang="cs-CZ" sz="3200" dirty="0" err="1"/>
              <a:t>equity</a:t>
            </a:r>
            <a:r>
              <a:rPr lang="cs-CZ" altLang="cs-CZ" sz="3200" dirty="0"/>
              <a:t> u ní nepřekročí 1,5</a:t>
            </a:r>
          </a:p>
          <a:p>
            <a:pPr algn="just">
              <a:defRPr/>
            </a:pPr>
            <a:r>
              <a:rPr lang="cs-CZ" altLang="cs-CZ" sz="3200" dirty="0"/>
              <a:t>V současné době má závazky ve výši 130 mil. Kč, její vlastní kapitál je ve výši 100 mil. Kč</a:t>
            </a:r>
          </a:p>
          <a:p>
            <a:pPr algn="just">
              <a:defRPr/>
            </a:pPr>
            <a:r>
              <a:rPr lang="cs-CZ" altLang="cs-CZ" sz="3200" dirty="0"/>
              <a:t>Nyní uvažuje, kde získá zdroje na další expanzi – potřebuje nejméně dalších 50 mil. Kč</a:t>
            </a:r>
          </a:p>
          <a:p>
            <a:pPr algn="just">
              <a:defRPr/>
            </a:pPr>
            <a:r>
              <a:rPr lang="cs-CZ" altLang="cs-CZ" sz="3200" dirty="0"/>
              <a:t>Může se bez dalšího vydat cestou dalšího úvěru?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28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3637300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2. Ukazatel poměru krátkodobých cizích zdrojů k celkovým cizím zdrojů (</a:t>
            </a:r>
            <a:r>
              <a:rPr lang="cs-CZ" b="1" dirty="0" err="1"/>
              <a:t>current</a:t>
            </a:r>
            <a:r>
              <a:rPr lang="cs-CZ" b="1" dirty="0"/>
              <a:t> </a:t>
            </a:r>
            <a:r>
              <a:rPr lang="cs-CZ" b="1" dirty="0" err="1"/>
              <a:t>liability</a:t>
            </a:r>
            <a:r>
              <a:rPr lang="cs-CZ" b="1" dirty="0"/>
              <a:t> ratio)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/>
              <a:t>Vyjadřuje poměr mezi krátkodobými cizími zdroji (splatnost do jednoho roku) a celkovými cizími zdroji</a:t>
            </a:r>
          </a:p>
          <a:p>
            <a:pPr algn="just">
              <a:defRPr/>
            </a:pPr>
            <a:r>
              <a:rPr lang="cs-CZ" altLang="cs-CZ" sz="3200" dirty="0" err="1"/>
              <a:t>Current</a:t>
            </a:r>
            <a:r>
              <a:rPr lang="cs-CZ" altLang="cs-CZ" sz="3200" dirty="0"/>
              <a:t> </a:t>
            </a:r>
            <a:r>
              <a:rPr lang="cs-CZ" altLang="cs-CZ" sz="3200" dirty="0" err="1"/>
              <a:t>liabilities</a:t>
            </a:r>
            <a:r>
              <a:rPr lang="cs-CZ" altLang="cs-CZ" sz="3200" dirty="0"/>
              <a:t> / </a:t>
            </a:r>
            <a:r>
              <a:rPr lang="cs-CZ" altLang="cs-CZ" sz="3200" dirty="0" err="1"/>
              <a:t>total</a:t>
            </a:r>
            <a:r>
              <a:rPr lang="cs-CZ" altLang="cs-CZ" sz="3200" dirty="0"/>
              <a:t> </a:t>
            </a:r>
            <a:r>
              <a:rPr lang="cs-CZ" altLang="cs-CZ" sz="3200" dirty="0" err="1"/>
              <a:t>liabilities</a:t>
            </a:r>
            <a:endParaRPr lang="cs-CZ" altLang="cs-CZ" sz="3200" dirty="0"/>
          </a:p>
          <a:p>
            <a:pPr algn="just">
              <a:defRPr/>
            </a:pPr>
            <a:r>
              <a:rPr lang="cs-CZ" altLang="cs-CZ" sz="3200" dirty="0"/>
              <a:t>Příliš vysoký (či rostoucí) poměr krátkodobých závazků může být pro společnost rizikový – pokles oběžných aktiv může vést k finančním tlakům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28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8061536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2. Ukazatel poměru krátkodobých cizích zdrojů k dlouhodobým cizí zdrojů (</a:t>
            </a:r>
            <a:r>
              <a:rPr lang="cs-CZ" b="1" dirty="0" err="1"/>
              <a:t>current</a:t>
            </a:r>
            <a:r>
              <a:rPr lang="cs-CZ" b="1" dirty="0"/>
              <a:t> </a:t>
            </a:r>
            <a:r>
              <a:rPr lang="cs-CZ" b="1" dirty="0" err="1"/>
              <a:t>liability</a:t>
            </a:r>
            <a:r>
              <a:rPr lang="cs-CZ" b="1" dirty="0"/>
              <a:t> ratio)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sz="3200" dirty="0"/>
              <a:t>Poměr se vyvíjel v posledních letech následovně:</a:t>
            </a:r>
          </a:p>
          <a:p>
            <a:pPr algn="just">
              <a:buNone/>
              <a:defRPr/>
            </a:pPr>
            <a:r>
              <a:rPr lang="cs-CZ" altLang="cs-CZ" sz="3200" dirty="0"/>
              <a:t>         </a:t>
            </a:r>
            <a:r>
              <a:rPr lang="cs-CZ" altLang="cs-CZ" sz="3200" b="1" dirty="0"/>
              <a:t>Krátkodobé závazky			dlouhodobé závazky           </a:t>
            </a:r>
          </a:p>
          <a:p>
            <a:pPr algn="just">
              <a:defRPr/>
            </a:pPr>
            <a:r>
              <a:rPr lang="cs-CZ" altLang="cs-CZ" sz="3200" dirty="0"/>
              <a:t>2016		10 mil. Kč					100 mil. Kč					10%</a:t>
            </a:r>
          </a:p>
          <a:p>
            <a:pPr algn="just">
              <a:defRPr/>
            </a:pPr>
            <a:r>
              <a:rPr lang="cs-CZ" altLang="cs-CZ" sz="3200" dirty="0"/>
              <a:t>2017		20 mil. Kč					110 mil. Kč					18%</a:t>
            </a:r>
          </a:p>
          <a:p>
            <a:pPr algn="just">
              <a:defRPr/>
            </a:pPr>
            <a:r>
              <a:rPr lang="cs-CZ" altLang="cs-CZ" sz="3200" dirty="0"/>
              <a:t>2018		50 mil. Kč					120 mil. Kč					42%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r>
              <a:rPr lang="cs-CZ" altLang="cs-CZ" sz="3200" dirty="0"/>
              <a:t>Společnost příliš spoléhá na krátkodobí financování; management se např. pokusí vyjednat přeměnu krátkodobého financování na dlouhodobé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28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8441390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/>
              <a:t>3. Ukazatel poměru mezi krátkodobými (oběžnými) aktivy a krátkodobými závazky (</a:t>
            </a:r>
            <a:r>
              <a:rPr lang="cs-CZ" b="1" dirty="0" err="1"/>
              <a:t>current</a:t>
            </a:r>
            <a:r>
              <a:rPr lang="cs-CZ" b="1" dirty="0"/>
              <a:t> ratio, </a:t>
            </a:r>
            <a:r>
              <a:rPr lang="cs-CZ" b="1" dirty="0" err="1"/>
              <a:t>net</a:t>
            </a:r>
            <a:r>
              <a:rPr lang="cs-CZ" b="1" dirty="0"/>
              <a:t> </a:t>
            </a:r>
            <a:r>
              <a:rPr lang="cs-CZ" b="1" dirty="0" err="1"/>
              <a:t>working</a:t>
            </a:r>
            <a:r>
              <a:rPr lang="cs-CZ" b="1" dirty="0"/>
              <a:t> </a:t>
            </a:r>
            <a:r>
              <a:rPr lang="cs-CZ" b="1" dirty="0" err="1"/>
              <a:t>capital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/>
              <a:t>Poměr mezi oběžnými aktivy a krátkodobými závazky</a:t>
            </a:r>
          </a:p>
          <a:p>
            <a:pPr algn="just">
              <a:defRPr/>
            </a:pPr>
            <a:r>
              <a:rPr lang="cs-CZ" altLang="cs-CZ" sz="3200" dirty="0"/>
              <a:t>Vyjadřuje schopnost podniku dostát svým krátkodobým závazkům – má dostatek likvidních aktiv, aby dokázala dostát svým krátkodobým závazkům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28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218325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/>
              <a:t>3. Ukazatel poměru mezi krátkodobými (oběžnými) aktivy a krátkodobými závazky (</a:t>
            </a:r>
            <a:r>
              <a:rPr lang="cs-CZ" b="1" dirty="0" err="1"/>
              <a:t>current</a:t>
            </a:r>
            <a:r>
              <a:rPr lang="cs-CZ" b="1" dirty="0"/>
              <a:t> ratio, </a:t>
            </a:r>
            <a:r>
              <a:rPr lang="cs-CZ" b="1" dirty="0" err="1"/>
              <a:t>net</a:t>
            </a:r>
            <a:r>
              <a:rPr lang="cs-CZ" b="1" dirty="0"/>
              <a:t> </a:t>
            </a:r>
            <a:r>
              <a:rPr lang="cs-CZ" b="1" dirty="0" err="1"/>
              <a:t>working</a:t>
            </a:r>
            <a:r>
              <a:rPr lang="cs-CZ" b="1" dirty="0"/>
              <a:t> </a:t>
            </a:r>
            <a:r>
              <a:rPr lang="cs-CZ" b="1" dirty="0" err="1"/>
              <a:t>capital</a:t>
            </a:r>
            <a:r>
              <a:rPr lang="cs-CZ" b="1" dirty="0"/>
              <a:t>)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512618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/>
              <a:t>Rok 				2017						2018						2019</a:t>
            </a:r>
          </a:p>
          <a:p>
            <a:pPr algn="just">
              <a:defRPr/>
            </a:pPr>
            <a:r>
              <a:rPr lang="cs-CZ" altLang="cs-CZ" sz="3200" b="1" dirty="0" err="1"/>
              <a:t>kr.aktiva</a:t>
            </a:r>
            <a:r>
              <a:rPr lang="cs-CZ" altLang="cs-CZ" sz="3200" dirty="0"/>
              <a:t>		15 mil.					10 mil.					10 mil.</a:t>
            </a:r>
          </a:p>
          <a:p>
            <a:pPr algn="just">
              <a:defRPr/>
            </a:pPr>
            <a:r>
              <a:rPr lang="cs-CZ" altLang="cs-CZ" sz="3200" b="1" dirty="0" err="1"/>
              <a:t>kr.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závazk</a:t>
            </a:r>
            <a:r>
              <a:rPr lang="cs-CZ" altLang="cs-CZ" sz="3200" dirty="0"/>
              <a:t>	5 mil.						5 mil.						10 mil.</a:t>
            </a:r>
          </a:p>
          <a:p>
            <a:pPr algn="just">
              <a:buNone/>
              <a:defRPr/>
            </a:pPr>
            <a:r>
              <a:rPr lang="cs-CZ" altLang="cs-CZ" sz="3200" dirty="0"/>
              <a:t>							3:1						2:1						</a:t>
            </a:r>
            <a:r>
              <a:rPr lang="cs-CZ" altLang="cs-CZ" sz="3200" dirty="0" err="1"/>
              <a:t>1</a:t>
            </a:r>
            <a:r>
              <a:rPr lang="cs-CZ" altLang="cs-CZ" sz="3200" dirty="0"/>
              <a:t>:1</a:t>
            </a:r>
            <a:endParaRPr lang="cs-CZ" altLang="cs-CZ" sz="2200" dirty="0"/>
          </a:p>
          <a:p>
            <a:pPr algn="just">
              <a:defRPr/>
            </a:pPr>
            <a:r>
              <a:rPr lang="cs-CZ" altLang="cs-CZ" sz="3200" dirty="0"/>
              <a:t>Klesajícím poměrem dochází k růstu rizika, že společnost nebude schopna plnit své krátkodobé závazky (např. vyplývající z fakturace za dodané zboží)</a:t>
            </a:r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2800" dirty="0"/>
          </a:p>
          <a:p>
            <a:pPr algn="just">
              <a:defRPr/>
            </a:pPr>
            <a:endParaRPr lang="cs-CZ" altLang="cs-CZ" sz="3200" dirty="0"/>
          </a:p>
          <a:p>
            <a:pPr algn="just">
              <a:defRPr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1945269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867</Words>
  <Application>Microsoft Office PowerPoint</Application>
  <PresentationFormat>Širokoúhlá obrazovka</PresentationFormat>
  <Paragraphs>101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Corbel</vt:lpstr>
      <vt:lpstr>Paralaxa</vt:lpstr>
      <vt:lpstr>Poměrové ukazatele - základy </vt:lpstr>
      <vt:lpstr>Obecně k poměrovým ukazatelům</vt:lpstr>
      <vt:lpstr>Různé kategorie poměrových ukazatelů (výběr)</vt:lpstr>
      <vt:lpstr>1. Ukazatel poměru cizího a vlastního kapitálu</vt:lpstr>
      <vt:lpstr>1. Ukazatel poměru cizího a vlastního kapitálu - příklad</vt:lpstr>
      <vt:lpstr>2. Ukazatel poměru krátkodobých cizích zdrojů k celkovým cizím zdrojů (current liability ratio)</vt:lpstr>
      <vt:lpstr>2. Ukazatel poměru krátkodobých cizích zdrojů k dlouhodobým cizí zdrojů (current liability ratio) - příklad</vt:lpstr>
      <vt:lpstr>3. Ukazatel poměru mezi krátkodobými (oběžnými) aktivy a krátkodobými závazky (current ratio, net working capital)</vt:lpstr>
      <vt:lpstr>3. Ukazatel poměru mezi krátkodobými (oběžnými) aktivy a krátkodobými závazky (current ratio, net working capital) - příklad</vt:lpstr>
      <vt:lpstr>3. Ukazatel poměru mezi krátkodobými (oběžnými) aktivy a krátkodobými závazky – doplňující poměrové ukazatele</vt:lpstr>
      <vt:lpstr>4. Return on assets, ROA poměr</vt:lpstr>
      <vt:lpstr>5. Poměrové ukazatele k akciovému (základnímu kapitálu)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Poměrové ukazatele - základy </dc:title>
  <cp:lastModifiedBy>Johan Schweigl</cp:lastModifiedBy>
  <cp:revision>126</cp:revision>
  <cp:lastPrinted>2016-12-01T06:58:45Z</cp:lastPrinted>
  <dcterms:created xsi:type="dcterms:W3CDTF">2016-10-17T17:38:14Z</dcterms:created>
  <dcterms:modified xsi:type="dcterms:W3CDTF">2020-11-27T15:49:51Z</dcterms:modified>
</cp:coreProperties>
</file>