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840" r:id="rId3"/>
    <p:sldMasterId id="2147483859" r:id="rId4"/>
    <p:sldMasterId id="2147483871" r:id="rId5"/>
  </p:sldMasterIdLst>
  <p:notesMasterIdLst>
    <p:notesMasterId r:id="rId46"/>
  </p:notesMasterIdLst>
  <p:handoutMasterIdLst>
    <p:handoutMasterId r:id="rId47"/>
  </p:handoutMasterIdLst>
  <p:sldIdLst>
    <p:sldId id="360" r:id="rId6"/>
    <p:sldId id="361" r:id="rId7"/>
    <p:sldId id="388" r:id="rId8"/>
    <p:sldId id="389" r:id="rId9"/>
    <p:sldId id="407" r:id="rId10"/>
    <p:sldId id="390" r:id="rId11"/>
    <p:sldId id="391" r:id="rId12"/>
    <p:sldId id="392" r:id="rId13"/>
    <p:sldId id="393" r:id="rId14"/>
    <p:sldId id="394" r:id="rId15"/>
    <p:sldId id="395" r:id="rId16"/>
    <p:sldId id="363" r:id="rId17"/>
    <p:sldId id="364" r:id="rId18"/>
    <p:sldId id="362" r:id="rId19"/>
    <p:sldId id="366" r:id="rId20"/>
    <p:sldId id="367" r:id="rId21"/>
    <p:sldId id="381" r:id="rId22"/>
    <p:sldId id="396" r:id="rId23"/>
    <p:sldId id="397" r:id="rId24"/>
    <p:sldId id="398" r:id="rId25"/>
    <p:sldId id="368" r:id="rId26"/>
    <p:sldId id="369" r:id="rId27"/>
    <p:sldId id="378" r:id="rId28"/>
    <p:sldId id="415" r:id="rId29"/>
    <p:sldId id="424" r:id="rId30"/>
    <p:sldId id="409" r:id="rId31"/>
    <p:sldId id="372" r:id="rId32"/>
    <p:sldId id="373" r:id="rId33"/>
    <p:sldId id="412" r:id="rId34"/>
    <p:sldId id="375" r:id="rId35"/>
    <p:sldId id="432" r:id="rId36"/>
    <p:sldId id="376" r:id="rId37"/>
    <p:sldId id="401" r:id="rId38"/>
    <p:sldId id="402" r:id="rId39"/>
    <p:sldId id="403" r:id="rId40"/>
    <p:sldId id="404" r:id="rId41"/>
    <p:sldId id="406" r:id="rId42"/>
    <p:sldId id="374" r:id="rId43"/>
    <p:sldId id="377" r:id="rId44"/>
    <p:sldId id="387" r:id="rId4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4766" autoAdjust="0"/>
  </p:normalViewPr>
  <p:slideViewPr>
    <p:cSldViewPr>
      <p:cViewPr varScale="1">
        <p:scale>
          <a:sx n="104" d="100"/>
          <a:sy n="104" d="100"/>
        </p:scale>
        <p:origin x="172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BF6B6-A61A-2642-BB90-C400561D8D8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9B7D17-C89A-D947-944E-658DE44545C3}">
      <dgm:prSet phldrT="[Text]"/>
      <dgm:spPr/>
      <dgm:t>
        <a:bodyPr/>
        <a:lstStyle/>
        <a:p>
          <a:r>
            <a:rPr lang="cs-CZ" dirty="0"/>
            <a:t>Soukromé právo</a:t>
          </a:r>
        </a:p>
      </dgm:t>
    </dgm:pt>
    <dgm:pt modelId="{10D540C4-CB08-6D4A-8843-6196A4A7E8C6}" type="parTrans" cxnId="{15EEF94E-34F9-614A-99E0-915E67D86A67}">
      <dgm:prSet/>
      <dgm:spPr/>
      <dgm:t>
        <a:bodyPr/>
        <a:lstStyle/>
        <a:p>
          <a:endParaRPr lang="cs-CZ"/>
        </a:p>
      </dgm:t>
    </dgm:pt>
    <dgm:pt modelId="{D9010847-D4D4-0A40-ADF7-798565AAE6BD}" type="sibTrans" cxnId="{15EEF94E-34F9-614A-99E0-915E67D86A67}">
      <dgm:prSet/>
      <dgm:spPr/>
      <dgm:t>
        <a:bodyPr/>
        <a:lstStyle/>
        <a:p>
          <a:endParaRPr lang="cs-CZ"/>
        </a:p>
      </dgm:t>
    </dgm:pt>
    <dgm:pt modelId="{CF67DF8D-17E5-F747-9487-6FE21C15C98C}">
      <dgm:prSet phldrT="[Text]"/>
      <dgm:spPr/>
      <dgm:t>
        <a:bodyPr/>
        <a:lstStyle/>
        <a:p>
          <a:r>
            <a:rPr lang="cs-CZ" dirty="0"/>
            <a:t>Obecné (občanské - OZ)</a:t>
          </a:r>
        </a:p>
      </dgm:t>
    </dgm:pt>
    <dgm:pt modelId="{F3A30150-4B0D-F84B-AFF2-98A80C757DD7}" type="parTrans" cxnId="{750408B4-89D0-2A4E-BB1B-344B1FF11C13}">
      <dgm:prSet/>
      <dgm:spPr/>
      <dgm:t>
        <a:bodyPr/>
        <a:lstStyle/>
        <a:p>
          <a:endParaRPr lang="cs-CZ"/>
        </a:p>
      </dgm:t>
    </dgm:pt>
    <dgm:pt modelId="{0613DED7-A117-A148-84F4-A0B21FB82956}" type="sibTrans" cxnId="{750408B4-89D0-2A4E-BB1B-344B1FF11C13}">
      <dgm:prSet/>
      <dgm:spPr/>
      <dgm:t>
        <a:bodyPr/>
        <a:lstStyle/>
        <a:p>
          <a:endParaRPr lang="cs-CZ"/>
        </a:p>
      </dgm:t>
    </dgm:pt>
    <dgm:pt modelId="{E023CC6D-6C0F-6E47-8328-AC897259C631}">
      <dgm:prSet phldrT="[Text]"/>
      <dgm:spPr/>
      <dgm:t>
        <a:bodyPr/>
        <a:lstStyle/>
        <a:p>
          <a:r>
            <a:rPr lang="cs-CZ" dirty="0"/>
            <a:t>Část první: Obecná část</a:t>
          </a:r>
        </a:p>
      </dgm:t>
    </dgm:pt>
    <dgm:pt modelId="{1BE53E2F-BDD3-EA4C-8774-887C87CF3FF3}" type="parTrans" cxnId="{DA7B994B-23AB-AF4A-B098-814B361FBCD8}">
      <dgm:prSet/>
      <dgm:spPr/>
      <dgm:t>
        <a:bodyPr/>
        <a:lstStyle/>
        <a:p>
          <a:endParaRPr lang="cs-CZ"/>
        </a:p>
      </dgm:t>
    </dgm:pt>
    <dgm:pt modelId="{CD2E3879-6F7B-C446-BEE6-35BFA7320F03}" type="sibTrans" cxnId="{DA7B994B-23AB-AF4A-B098-814B361FBCD8}">
      <dgm:prSet/>
      <dgm:spPr/>
      <dgm:t>
        <a:bodyPr/>
        <a:lstStyle/>
        <a:p>
          <a:endParaRPr lang="cs-CZ"/>
        </a:p>
      </dgm:t>
    </dgm:pt>
    <dgm:pt modelId="{6B82F8B4-ACEE-8D4E-9F3E-B251DB6F8BED}">
      <dgm:prSet phldrT="[Text]"/>
      <dgm:spPr/>
      <dgm:t>
        <a:bodyPr/>
        <a:lstStyle/>
        <a:p>
          <a:r>
            <a:rPr lang="cs-CZ" dirty="0"/>
            <a:t>Zvláštní</a:t>
          </a:r>
        </a:p>
      </dgm:t>
    </dgm:pt>
    <dgm:pt modelId="{FFF78F4C-37E3-8E4C-9ADF-DB76649001F2}" type="parTrans" cxnId="{2D267DB9-E78E-7B45-83E0-F192FCCAEDB0}">
      <dgm:prSet/>
      <dgm:spPr/>
      <dgm:t>
        <a:bodyPr/>
        <a:lstStyle/>
        <a:p>
          <a:endParaRPr lang="cs-CZ"/>
        </a:p>
      </dgm:t>
    </dgm:pt>
    <dgm:pt modelId="{91D1C112-0328-5049-BC34-00B1CD2572EA}" type="sibTrans" cxnId="{2D267DB9-E78E-7B45-83E0-F192FCCAEDB0}">
      <dgm:prSet/>
      <dgm:spPr/>
      <dgm:t>
        <a:bodyPr/>
        <a:lstStyle/>
        <a:p>
          <a:endParaRPr lang="cs-CZ"/>
        </a:p>
      </dgm:t>
    </dgm:pt>
    <dgm:pt modelId="{B5C2D4A4-D7FB-D041-B326-B8949CED431D}">
      <dgm:prSet/>
      <dgm:spPr/>
      <dgm:t>
        <a:bodyPr/>
        <a:lstStyle/>
        <a:p>
          <a:r>
            <a:rPr lang="cs-CZ" b="0" dirty="0">
              <a:solidFill>
                <a:schemeClr val="bg1"/>
              </a:solidFill>
            </a:rPr>
            <a:t>Část třetí: Absolutní majetková práva</a:t>
          </a:r>
        </a:p>
      </dgm:t>
    </dgm:pt>
    <dgm:pt modelId="{2AB850E0-3251-C14A-890C-2DEAF554D5AE}" type="parTrans" cxnId="{491120D9-DC00-AB4C-9F8A-F127756E1FBD}">
      <dgm:prSet/>
      <dgm:spPr/>
      <dgm:t>
        <a:bodyPr/>
        <a:lstStyle/>
        <a:p>
          <a:endParaRPr lang="cs-CZ"/>
        </a:p>
      </dgm:t>
    </dgm:pt>
    <dgm:pt modelId="{80CAD13F-DBFC-C840-B78F-06750AA50052}" type="sibTrans" cxnId="{491120D9-DC00-AB4C-9F8A-F127756E1FBD}">
      <dgm:prSet/>
      <dgm:spPr/>
      <dgm:t>
        <a:bodyPr/>
        <a:lstStyle/>
        <a:p>
          <a:endParaRPr lang="cs-CZ"/>
        </a:p>
      </dgm:t>
    </dgm:pt>
    <dgm:pt modelId="{06885E15-58BD-AC4F-8BC8-CC2E4A4F73B5}">
      <dgm:prSet/>
      <dgm:spPr/>
      <dgm:t>
        <a:bodyPr/>
        <a:lstStyle/>
        <a:p>
          <a:r>
            <a:rPr lang="cs-CZ" b="1" dirty="0">
              <a:solidFill>
                <a:srgbClr val="FFC000"/>
              </a:solidFill>
            </a:rPr>
            <a:t>Hlava II: Ustanovení o osobách</a:t>
          </a:r>
        </a:p>
      </dgm:t>
    </dgm:pt>
    <dgm:pt modelId="{702A9E0A-B22A-FD45-9C4E-FBC2325FE012}" type="parTrans" cxnId="{8CFA340B-0D67-8F4B-A25C-CA5CD35BD56E}">
      <dgm:prSet/>
      <dgm:spPr/>
      <dgm:t>
        <a:bodyPr/>
        <a:lstStyle/>
        <a:p>
          <a:endParaRPr lang="cs-CZ"/>
        </a:p>
      </dgm:t>
    </dgm:pt>
    <dgm:pt modelId="{3C8C8CA7-8826-6945-96A5-04B6A5674D85}" type="sibTrans" cxnId="{8CFA340B-0D67-8F4B-A25C-CA5CD35BD56E}">
      <dgm:prSet/>
      <dgm:spPr/>
      <dgm:t>
        <a:bodyPr/>
        <a:lstStyle/>
        <a:p>
          <a:endParaRPr lang="cs-CZ"/>
        </a:p>
      </dgm:t>
    </dgm:pt>
    <dgm:pt modelId="{DF45B634-F210-5643-9918-3A71276C8554}">
      <dgm:prSet/>
      <dgm:spPr/>
      <dgm:t>
        <a:bodyPr/>
        <a:lstStyle/>
        <a:p>
          <a:r>
            <a:rPr lang="cs-CZ" b="1" dirty="0">
              <a:solidFill>
                <a:srgbClr val="FFC000"/>
              </a:solidFill>
            </a:rPr>
            <a:t>Hlava IV: Ustanovení o věcech</a:t>
          </a:r>
        </a:p>
      </dgm:t>
    </dgm:pt>
    <dgm:pt modelId="{372EC915-145F-D044-8697-75AA3766E784}" type="parTrans" cxnId="{9F7E6517-AD7C-2448-8508-56E437876299}">
      <dgm:prSet/>
      <dgm:spPr/>
      <dgm:t>
        <a:bodyPr/>
        <a:lstStyle/>
        <a:p>
          <a:endParaRPr lang="cs-CZ"/>
        </a:p>
      </dgm:t>
    </dgm:pt>
    <dgm:pt modelId="{4F4FE4D1-5AFE-8745-8053-37E693A839E9}" type="sibTrans" cxnId="{9F7E6517-AD7C-2448-8508-56E437876299}">
      <dgm:prSet/>
      <dgm:spPr/>
      <dgm:t>
        <a:bodyPr/>
        <a:lstStyle/>
        <a:p>
          <a:endParaRPr lang="cs-CZ"/>
        </a:p>
      </dgm:t>
    </dgm:pt>
    <dgm:pt modelId="{1E6C401E-7372-E544-94F0-7F0994C89B10}">
      <dgm:prSet/>
      <dgm:spPr/>
      <dgm:t>
        <a:bodyPr/>
        <a:lstStyle/>
        <a:p>
          <a:r>
            <a:rPr lang="cs-CZ" b="1" dirty="0">
              <a:solidFill>
                <a:schemeClr val="bg2"/>
              </a:solidFill>
            </a:rPr>
            <a:t>Hlava II:</a:t>
          </a:r>
          <a:br>
            <a:rPr lang="cs-CZ" b="1" dirty="0">
              <a:solidFill>
                <a:schemeClr val="bg2"/>
              </a:solidFill>
            </a:rPr>
          </a:br>
          <a:r>
            <a:rPr lang="cs-CZ" b="1" dirty="0">
              <a:solidFill>
                <a:schemeClr val="bg2"/>
              </a:solidFill>
            </a:rPr>
            <a:t>Věcná práva</a:t>
          </a:r>
        </a:p>
      </dgm:t>
    </dgm:pt>
    <dgm:pt modelId="{18DBB055-91ED-864C-BB26-B28CFCC4AD27}" type="parTrans" cxnId="{1DC44B3C-1105-8641-85A5-6B320289006E}">
      <dgm:prSet/>
      <dgm:spPr/>
      <dgm:t>
        <a:bodyPr/>
        <a:lstStyle/>
        <a:p>
          <a:endParaRPr lang="cs-CZ"/>
        </a:p>
      </dgm:t>
    </dgm:pt>
    <dgm:pt modelId="{90D75EA8-2DAB-A04A-A130-703CB68117B0}" type="sibTrans" cxnId="{1DC44B3C-1105-8641-85A5-6B320289006E}">
      <dgm:prSet/>
      <dgm:spPr/>
      <dgm:t>
        <a:bodyPr/>
        <a:lstStyle/>
        <a:p>
          <a:endParaRPr lang="cs-CZ"/>
        </a:p>
      </dgm:t>
    </dgm:pt>
    <dgm:pt modelId="{145E9DB4-AA5A-454F-8D25-1966EC7A8F58}" type="pres">
      <dgm:prSet presAssocID="{7DBBF6B6-A61A-2642-BB90-C400561D8D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5B2B58E-C378-7B4A-9954-281D3F25481B}" type="pres">
      <dgm:prSet presAssocID="{4F9B7D17-C89A-D947-944E-658DE44545C3}" presName="root1" presStyleCnt="0"/>
      <dgm:spPr/>
    </dgm:pt>
    <dgm:pt modelId="{790E9888-4D72-D943-A104-FDD7877A05FE}" type="pres">
      <dgm:prSet presAssocID="{4F9B7D17-C89A-D947-944E-658DE44545C3}" presName="LevelOneTextNode" presStyleLbl="node0" presStyleIdx="0" presStyleCnt="1">
        <dgm:presLayoutVars>
          <dgm:chPref val="3"/>
        </dgm:presLayoutVars>
      </dgm:prSet>
      <dgm:spPr/>
    </dgm:pt>
    <dgm:pt modelId="{5A9605DB-B6B5-D944-A95F-F31D9A09D160}" type="pres">
      <dgm:prSet presAssocID="{4F9B7D17-C89A-D947-944E-658DE44545C3}" presName="level2hierChild" presStyleCnt="0"/>
      <dgm:spPr/>
    </dgm:pt>
    <dgm:pt modelId="{6811ED6E-235B-A943-BD78-B4EE19EF9975}" type="pres">
      <dgm:prSet presAssocID="{F3A30150-4B0D-F84B-AFF2-98A80C757DD7}" presName="conn2-1" presStyleLbl="parChTrans1D2" presStyleIdx="0" presStyleCnt="2"/>
      <dgm:spPr/>
    </dgm:pt>
    <dgm:pt modelId="{0065C2B8-F9AD-9F40-8499-51537BCD42C6}" type="pres">
      <dgm:prSet presAssocID="{F3A30150-4B0D-F84B-AFF2-98A80C757DD7}" presName="connTx" presStyleLbl="parChTrans1D2" presStyleIdx="0" presStyleCnt="2"/>
      <dgm:spPr/>
    </dgm:pt>
    <dgm:pt modelId="{B1D92173-3307-2645-8CDB-464CF544FF28}" type="pres">
      <dgm:prSet presAssocID="{CF67DF8D-17E5-F747-9487-6FE21C15C98C}" presName="root2" presStyleCnt="0"/>
      <dgm:spPr/>
    </dgm:pt>
    <dgm:pt modelId="{D3AC0443-B8A8-174C-AA14-AA39AFD92A0B}" type="pres">
      <dgm:prSet presAssocID="{CF67DF8D-17E5-F747-9487-6FE21C15C98C}" presName="LevelTwoTextNode" presStyleLbl="node2" presStyleIdx="0" presStyleCnt="2">
        <dgm:presLayoutVars>
          <dgm:chPref val="3"/>
        </dgm:presLayoutVars>
      </dgm:prSet>
      <dgm:spPr/>
    </dgm:pt>
    <dgm:pt modelId="{DC116C9D-ADE1-3C47-AAED-5B567593EE79}" type="pres">
      <dgm:prSet presAssocID="{CF67DF8D-17E5-F747-9487-6FE21C15C98C}" presName="level3hierChild" presStyleCnt="0"/>
      <dgm:spPr/>
    </dgm:pt>
    <dgm:pt modelId="{BA49AFD8-1E9F-1D4C-886D-FFD816478E48}" type="pres">
      <dgm:prSet presAssocID="{1BE53E2F-BDD3-EA4C-8774-887C87CF3FF3}" presName="conn2-1" presStyleLbl="parChTrans1D3" presStyleIdx="0" presStyleCnt="2"/>
      <dgm:spPr/>
    </dgm:pt>
    <dgm:pt modelId="{2B5A4E49-151F-7840-A877-D61FB1F86BEE}" type="pres">
      <dgm:prSet presAssocID="{1BE53E2F-BDD3-EA4C-8774-887C87CF3FF3}" presName="connTx" presStyleLbl="parChTrans1D3" presStyleIdx="0" presStyleCnt="2"/>
      <dgm:spPr/>
    </dgm:pt>
    <dgm:pt modelId="{BCE85A21-37C0-4A49-B461-CC711C5AF152}" type="pres">
      <dgm:prSet presAssocID="{E023CC6D-6C0F-6E47-8328-AC897259C631}" presName="root2" presStyleCnt="0"/>
      <dgm:spPr/>
    </dgm:pt>
    <dgm:pt modelId="{6FA32BFD-DB02-D647-894F-1DDE7BAEF7A5}" type="pres">
      <dgm:prSet presAssocID="{E023CC6D-6C0F-6E47-8328-AC897259C631}" presName="LevelTwoTextNode" presStyleLbl="node3" presStyleIdx="0" presStyleCnt="2">
        <dgm:presLayoutVars>
          <dgm:chPref val="3"/>
        </dgm:presLayoutVars>
      </dgm:prSet>
      <dgm:spPr/>
    </dgm:pt>
    <dgm:pt modelId="{38ED8524-4AB5-9D44-B413-61CCCCA575CA}" type="pres">
      <dgm:prSet presAssocID="{E023CC6D-6C0F-6E47-8328-AC897259C631}" presName="level3hierChild" presStyleCnt="0"/>
      <dgm:spPr/>
    </dgm:pt>
    <dgm:pt modelId="{859476A4-C43B-7D4A-A510-077426E4F156}" type="pres">
      <dgm:prSet presAssocID="{702A9E0A-B22A-FD45-9C4E-FBC2325FE012}" presName="conn2-1" presStyleLbl="parChTrans1D4" presStyleIdx="0" presStyleCnt="3"/>
      <dgm:spPr/>
    </dgm:pt>
    <dgm:pt modelId="{78B61AB7-BFC8-4A40-9449-73F4920648EA}" type="pres">
      <dgm:prSet presAssocID="{702A9E0A-B22A-FD45-9C4E-FBC2325FE012}" presName="connTx" presStyleLbl="parChTrans1D4" presStyleIdx="0" presStyleCnt="3"/>
      <dgm:spPr/>
    </dgm:pt>
    <dgm:pt modelId="{F4E94AD1-2AB0-774B-8CA8-ADC0276BC685}" type="pres">
      <dgm:prSet presAssocID="{06885E15-58BD-AC4F-8BC8-CC2E4A4F73B5}" presName="root2" presStyleCnt="0"/>
      <dgm:spPr/>
    </dgm:pt>
    <dgm:pt modelId="{97A70DA9-8A70-104A-A510-FE043B1D514F}" type="pres">
      <dgm:prSet presAssocID="{06885E15-58BD-AC4F-8BC8-CC2E4A4F73B5}" presName="LevelTwoTextNode" presStyleLbl="node4" presStyleIdx="0" presStyleCnt="3">
        <dgm:presLayoutVars>
          <dgm:chPref val="3"/>
        </dgm:presLayoutVars>
      </dgm:prSet>
      <dgm:spPr/>
    </dgm:pt>
    <dgm:pt modelId="{4557797E-375F-3948-96B7-03D1D5EA8791}" type="pres">
      <dgm:prSet presAssocID="{06885E15-58BD-AC4F-8BC8-CC2E4A4F73B5}" presName="level3hierChild" presStyleCnt="0"/>
      <dgm:spPr/>
    </dgm:pt>
    <dgm:pt modelId="{5A51B890-0618-954D-9F23-0AE79E8CD7C0}" type="pres">
      <dgm:prSet presAssocID="{372EC915-145F-D044-8697-75AA3766E784}" presName="conn2-1" presStyleLbl="parChTrans1D4" presStyleIdx="1" presStyleCnt="3"/>
      <dgm:spPr/>
    </dgm:pt>
    <dgm:pt modelId="{812FE18D-EF18-6941-88C7-FE6F8E1452AD}" type="pres">
      <dgm:prSet presAssocID="{372EC915-145F-D044-8697-75AA3766E784}" presName="connTx" presStyleLbl="parChTrans1D4" presStyleIdx="1" presStyleCnt="3"/>
      <dgm:spPr/>
    </dgm:pt>
    <dgm:pt modelId="{68C5C75A-CCDE-BC46-8DE0-DA73C5B63A37}" type="pres">
      <dgm:prSet presAssocID="{DF45B634-F210-5643-9918-3A71276C8554}" presName="root2" presStyleCnt="0"/>
      <dgm:spPr/>
    </dgm:pt>
    <dgm:pt modelId="{D51A899C-A092-0F46-870B-85CE8A9BEC43}" type="pres">
      <dgm:prSet presAssocID="{DF45B634-F210-5643-9918-3A71276C8554}" presName="LevelTwoTextNode" presStyleLbl="node4" presStyleIdx="1" presStyleCnt="3">
        <dgm:presLayoutVars>
          <dgm:chPref val="3"/>
        </dgm:presLayoutVars>
      </dgm:prSet>
      <dgm:spPr/>
    </dgm:pt>
    <dgm:pt modelId="{E5CEC8DA-FAF8-6E46-924F-394D1613A8E8}" type="pres">
      <dgm:prSet presAssocID="{DF45B634-F210-5643-9918-3A71276C8554}" presName="level3hierChild" presStyleCnt="0"/>
      <dgm:spPr/>
    </dgm:pt>
    <dgm:pt modelId="{0470D4D6-1045-3A4A-92CA-1C4F6B25903F}" type="pres">
      <dgm:prSet presAssocID="{2AB850E0-3251-C14A-890C-2DEAF554D5AE}" presName="conn2-1" presStyleLbl="parChTrans1D3" presStyleIdx="1" presStyleCnt="2"/>
      <dgm:spPr/>
    </dgm:pt>
    <dgm:pt modelId="{379A50DF-7AA3-2640-BC49-310C7E902785}" type="pres">
      <dgm:prSet presAssocID="{2AB850E0-3251-C14A-890C-2DEAF554D5AE}" presName="connTx" presStyleLbl="parChTrans1D3" presStyleIdx="1" presStyleCnt="2"/>
      <dgm:spPr/>
    </dgm:pt>
    <dgm:pt modelId="{00BED633-3FB1-084D-92D7-021C6366C1DF}" type="pres">
      <dgm:prSet presAssocID="{B5C2D4A4-D7FB-D041-B326-B8949CED431D}" presName="root2" presStyleCnt="0"/>
      <dgm:spPr/>
    </dgm:pt>
    <dgm:pt modelId="{FB16B1DF-36BE-F84F-B202-81BEA716D003}" type="pres">
      <dgm:prSet presAssocID="{B5C2D4A4-D7FB-D041-B326-B8949CED431D}" presName="LevelTwoTextNode" presStyleLbl="node3" presStyleIdx="1" presStyleCnt="2">
        <dgm:presLayoutVars>
          <dgm:chPref val="3"/>
        </dgm:presLayoutVars>
      </dgm:prSet>
      <dgm:spPr/>
    </dgm:pt>
    <dgm:pt modelId="{797EE28B-D71E-2C41-8D09-18E3F6EE0C62}" type="pres">
      <dgm:prSet presAssocID="{B5C2D4A4-D7FB-D041-B326-B8949CED431D}" presName="level3hierChild" presStyleCnt="0"/>
      <dgm:spPr/>
    </dgm:pt>
    <dgm:pt modelId="{A28504FD-F37E-E640-9C72-EAACCB8A9624}" type="pres">
      <dgm:prSet presAssocID="{18DBB055-91ED-864C-BB26-B28CFCC4AD27}" presName="conn2-1" presStyleLbl="parChTrans1D4" presStyleIdx="2" presStyleCnt="3"/>
      <dgm:spPr/>
    </dgm:pt>
    <dgm:pt modelId="{9601F8ED-56B9-1042-9569-EFD322BF4C7E}" type="pres">
      <dgm:prSet presAssocID="{18DBB055-91ED-864C-BB26-B28CFCC4AD27}" presName="connTx" presStyleLbl="parChTrans1D4" presStyleIdx="2" presStyleCnt="3"/>
      <dgm:spPr/>
    </dgm:pt>
    <dgm:pt modelId="{2833B2FC-DFE1-ED4C-9D5F-EA39BD420EE6}" type="pres">
      <dgm:prSet presAssocID="{1E6C401E-7372-E544-94F0-7F0994C89B10}" presName="root2" presStyleCnt="0"/>
      <dgm:spPr/>
    </dgm:pt>
    <dgm:pt modelId="{DB768916-7C3D-8644-9C5D-A306C4A9DB3F}" type="pres">
      <dgm:prSet presAssocID="{1E6C401E-7372-E544-94F0-7F0994C89B10}" presName="LevelTwoTextNode" presStyleLbl="node4" presStyleIdx="2" presStyleCnt="3">
        <dgm:presLayoutVars>
          <dgm:chPref val="3"/>
        </dgm:presLayoutVars>
      </dgm:prSet>
      <dgm:spPr/>
    </dgm:pt>
    <dgm:pt modelId="{286A22AF-7BAF-0D48-8B48-34B08BC25CBD}" type="pres">
      <dgm:prSet presAssocID="{1E6C401E-7372-E544-94F0-7F0994C89B10}" presName="level3hierChild" presStyleCnt="0"/>
      <dgm:spPr/>
    </dgm:pt>
    <dgm:pt modelId="{FFCEAF68-4578-AE47-8B07-B1D77EB6D18F}" type="pres">
      <dgm:prSet presAssocID="{FFF78F4C-37E3-8E4C-9ADF-DB76649001F2}" presName="conn2-1" presStyleLbl="parChTrans1D2" presStyleIdx="1" presStyleCnt="2"/>
      <dgm:spPr/>
    </dgm:pt>
    <dgm:pt modelId="{4EE59A33-93CC-6F4F-91C6-AA0140A1C708}" type="pres">
      <dgm:prSet presAssocID="{FFF78F4C-37E3-8E4C-9ADF-DB76649001F2}" presName="connTx" presStyleLbl="parChTrans1D2" presStyleIdx="1" presStyleCnt="2"/>
      <dgm:spPr/>
    </dgm:pt>
    <dgm:pt modelId="{B877873D-F562-2B40-8498-C43BC8867DB2}" type="pres">
      <dgm:prSet presAssocID="{6B82F8B4-ACEE-8D4E-9F3E-B251DB6F8BED}" presName="root2" presStyleCnt="0"/>
      <dgm:spPr/>
    </dgm:pt>
    <dgm:pt modelId="{8F989AE2-B544-8F42-B4E9-F58722ECCBEB}" type="pres">
      <dgm:prSet presAssocID="{6B82F8B4-ACEE-8D4E-9F3E-B251DB6F8BED}" presName="LevelTwoTextNode" presStyleLbl="node2" presStyleIdx="1" presStyleCnt="2">
        <dgm:presLayoutVars>
          <dgm:chPref val="3"/>
        </dgm:presLayoutVars>
      </dgm:prSet>
      <dgm:spPr/>
    </dgm:pt>
    <dgm:pt modelId="{2247A836-7EA4-884E-9D6D-78A41C3CF37F}" type="pres">
      <dgm:prSet presAssocID="{6B82F8B4-ACEE-8D4E-9F3E-B251DB6F8BED}" presName="level3hierChild" presStyleCnt="0"/>
      <dgm:spPr/>
    </dgm:pt>
  </dgm:ptLst>
  <dgm:cxnLst>
    <dgm:cxn modelId="{BFA1EC03-1865-3A4A-BE4F-5D8B46B413AB}" type="presOf" srcId="{1BE53E2F-BDD3-EA4C-8774-887C87CF3FF3}" destId="{BA49AFD8-1E9F-1D4C-886D-FFD816478E48}" srcOrd="0" destOrd="0" presId="urn:microsoft.com/office/officeart/2005/8/layout/hierarchy2"/>
    <dgm:cxn modelId="{8CFA340B-0D67-8F4B-A25C-CA5CD35BD56E}" srcId="{E023CC6D-6C0F-6E47-8328-AC897259C631}" destId="{06885E15-58BD-AC4F-8BC8-CC2E4A4F73B5}" srcOrd="0" destOrd="0" parTransId="{702A9E0A-B22A-FD45-9C4E-FBC2325FE012}" sibTransId="{3C8C8CA7-8826-6945-96A5-04B6A5674D85}"/>
    <dgm:cxn modelId="{9F7E6517-AD7C-2448-8508-56E437876299}" srcId="{E023CC6D-6C0F-6E47-8328-AC897259C631}" destId="{DF45B634-F210-5643-9918-3A71276C8554}" srcOrd="1" destOrd="0" parTransId="{372EC915-145F-D044-8697-75AA3766E784}" sibTransId="{4F4FE4D1-5AFE-8745-8053-37E693A839E9}"/>
    <dgm:cxn modelId="{CBF8CF1A-AE65-D24C-910A-1CCA066A6162}" type="presOf" srcId="{6B82F8B4-ACEE-8D4E-9F3E-B251DB6F8BED}" destId="{8F989AE2-B544-8F42-B4E9-F58722ECCBEB}" srcOrd="0" destOrd="0" presId="urn:microsoft.com/office/officeart/2005/8/layout/hierarchy2"/>
    <dgm:cxn modelId="{4B24C31D-5A5D-B74F-8A7A-BFEDEA0AE027}" type="presOf" srcId="{702A9E0A-B22A-FD45-9C4E-FBC2325FE012}" destId="{78B61AB7-BFC8-4A40-9449-73F4920648EA}" srcOrd="1" destOrd="0" presId="urn:microsoft.com/office/officeart/2005/8/layout/hierarchy2"/>
    <dgm:cxn modelId="{57A3CC21-7DC0-334B-8F5B-D297945EEF9F}" type="presOf" srcId="{E023CC6D-6C0F-6E47-8328-AC897259C631}" destId="{6FA32BFD-DB02-D647-894F-1DDE7BAEF7A5}" srcOrd="0" destOrd="0" presId="urn:microsoft.com/office/officeart/2005/8/layout/hierarchy2"/>
    <dgm:cxn modelId="{1DC44B3C-1105-8641-85A5-6B320289006E}" srcId="{B5C2D4A4-D7FB-D041-B326-B8949CED431D}" destId="{1E6C401E-7372-E544-94F0-7F0994C89B10}" srcOrd="0" destOrd="0" parTransId="{18DBB055-91ED-864C-BB26-B28CFCC4AD27}" sibTransId="{90D75EA8-2DAB-A04A-A130-703CB68117B0}"/>
    <dgm:cxn modelId="{DFF48242-8F46-6846-992B-6F92B84F4564}" type="presOf" srcId="{4F9B7D17-C89A-D947-944E-658DE44545C3}" destId="{790E9888-4D72-D943-A104-FDD7877A05FE}" srcOrd="0" destOrd="0" presId="urn:microsoft.com/office/officeart/2005/8/layout/hierarchy2"/>
    <dgm:cxn modelId="{D52B9449-ADF9-C74B-9CFD-D0FED5A8EEF1}" type="presOf" srcId="{F3A30150-4B0D-F84B-AFF2-98A80C757DD7}" destId="{0065C2B8-F9AD-9F40-8499-51537BCD42C6}" srcOrd="1" destOrd="0" presId="urn:microsoft.com/office/officeart/2005/8/layout/hierarchy2"/>
    <dgm:cxn modelId="{DA7B994B-23AB-AF4A-B098-814B361FBCD8}" srcId="{CF67DF8D-17E5-F747-9487-6FE21C15C98C}" destId="{E023CC6D-6C0F-6E47-8328-AC897259C631}" srcOrd="0" destOrd="0" parTransId="{1BE53E2F-BDD3-EA4C-8774-887C87CF3FF3}" sibTransId="{CD2E3879-6F7B-C446-BEE6-35BFA7320F03}"/>
    <dgm:cxn modelId="{26A0034E-7CCF-1A46-9116-7BFFAE64B770}" type="presOf" srcId="{FFF78F4C-37E3-8E4C-9ADF-DB76649001F2}" destId="{FFCEAF68-4578-AE47-8B07-B1D77EB6D18F}" srcOrd="0" destOrd="0" presId="urn:microsoft.com/office/officeart/2005/8/layout/hierarchy2"/>
    <dgm:cxn modelId="{15EEF94E-34F9-614A-99E0-915E67D86A67}" srcId="{7DBBF6B6-A61A-2642-BB90-C400561D8D86}" destId="{4F9B7D17-C89A-D947-944E-658DE44545C3}" srcOrd="0" destOrd="0" parTransId="{10D540C4-CB08-6D4A-8843-6196A4A7E8C6}" sibTransId="{D9010847-D4D4-0A40-ADF7-798565AAE6BD}"/>
    <dgm:cxn modelId="{52F3D858-D94D-7C45-8892-2C4A59CC2F36}" type="presOf" srcId="{DF45B634-F210-5643-9918-3A71276C8554}" destId="{D51A899C-A092-0F46-870B-85CE8A9BEC43}" srcOrd="0" destOrd="0" presId="urn:microsoft.com/office/officeart/2005/8/layout/hierarchy2"/>
    <dgm:cxn modelId="{D5BE6E6D-08C6-9242-BEFF-FDFFB435037D}" type="presOf" srcId="{7DBBF6B6-A61A-2642-BB90-C400561D8D86}" destId="{145E9DB4-AA5A-454F-8D25-1966EC7A8F58}" srcOrd="0" destOrd="0" presId="urn:microsoft.com/office/officeart/2005/8/layout/hierarchy2"/>
    <dgm:cxn modelId="{57BE027A-1C99-6241-8BD9-DF2AEDEAEC4D}" type="presOf" srcId="{18DBB055-91ED-864C-BB26-B28CFCC4AD27}" destId="{A28504FD-F37E-E640-9C72-EAACCB8A9624}" srcOrd="0" destOrd="0" presId="urn:microsoft.com/office/officeart/2005/8/layout/hierarchy2"/>
    <dgm:cxn modelId="{B1F5B886-0F3A-DB40-B204-493DF94187E8}" type="presOf" srcId="{372EC915-145F-D044-8697-75AA3766E784}" destId="{812FE18D-EF18-6941-88C7-FE6F8E1452AD}" srcOrd="1" destOrd="0" presId="urn:microsoft.com/office/officeart/2005/8/layout/hierarchy2"/>
    <dgm:cxn modelId="{731A6399-A545-2F41-B3F8-BDFC006E3798}" type="presOf" srcId="{06885E15-58BD-AC4F-8BC8-CC2E4A4F73B5}" destId="{97A70DA9-8A70-104A-A510-FE043B1D514F}" srcOrd="0" destOrd="0" presId="urn:microsoft.com/office/officeart/2005/8/layout/hierarchy2"/>
    <dgm:cxn modelId="{220647A9-CE6E-F640-8EDA-937A87F17A47}" type="presOf" srcId="{B5C2D4A4-D7FB-D041-B326-B8949CED431D}" destId="{FB16B1DF-36BE-F84F-B202-81BEA716D003}" srcOrd="0" destOrd="0" presId="urn:microsoft.com/office/officeart/2005/8/layout/hierarchy2"/>
    <dgm:cxn modelId="{750408B4-89D0-2A4E-BB1B-344B1FF11C13}" srcId="{4F9B7D17-C89A-D947-944E-658DE44545C3}" destId="{CF67DF8D-17E5-F747-9487-6FE21C15C98C}" srcOrd="0" destOrd="0" parTransId="{F3A30150-4B0D-F84B-AFF2-98A80C757DD7}" sibTransId="{0613DED7-A117-A148-84F4-A0B21FB82956}"/>
    <dgm:cxn modelId="{2D267DB9-E78E-7B45-83E0-F192FCCAEDB0}" srcId="{4F9B7D17-C89A-D947-944E-658DE44545C3}" destId="{6B82F8B4-ACEE-8D4E-9F3E-B251DB6F8BED}" srcOrd="1" destOrd="0" parTransId="{FFF78F4C-37E3-8E4C-9ADF-DB76649001F2}" sibTransId="{91D1C112-0328-5049-BC34-00B1CD2572EA}"/>
    <dgm:cxn modelId="{3F0AA0CA-5862-C44B-AB87-9E114F75FD4D}" type="presOf" srcId="{CF67DF8D-17E5-F747-9487-6FE21C15C98C}" destId="{D3AC0443-B8A8-174C-AA14-AA39AFD92A0B}" srcOrd="0" destOrd="0" presId="urn:microsoft.com/office/officeart/2005/8/layout/hierarchy2"/>
    <dgm:cxn modelId="{F26DAAD1-A5C9-CD43-AB59-D303FB96D1F9}" type="presOf" srcId="{2AB850E0-3251-C14A-890C-2DEAF554D5AE}" destId="{0470D4D6-1045-3A4A-92CA-1C4F6B25903F}" srcOrd="0" destOrd="0" presId="urn:microsoft.com/office/officeart/2005/8/layout/hierarchy2"/>
    <dgm:cxn modelId="{3F593AD2-7338-5746-943D-F1E7724D5C3E}" type="presOf" srcId="{702A9E0A-B22A-FD45-9C4E-FBC2325FE012}" destId="{859476A4-C43B-7D4A-A510-077426E4F156}" srcOrd="0" destOrd="0" presId="urn:microsoft.com/office/officeart/2005/8/layout/hierarchy2"/>
    <dgm:cxn modelId="{D96D2CD3-DB1A-0D40-A852-66779ADE3C2F}" type="presOf" srcId="{F3A30150-4B0D-F84B-AFF2-98A80C757DD7}" destId="{6811ED6E-235B-A943-BD78-B4EE19EF9975}" srcOrd="0" destOrd="0" presId="urn:microsoft.com/office/officeart/2005/8/layout/hierarchy2"/>
    <dgm:cxn modelId="{89C60AD8-52DD-A94B-908C-5EADB1D2D0C7}" type="presOf" srcId="{18DBB055-91ED-864C-BB26-B28CFCC4AD27}" destId="{9601F8ED-56B9-1042-9569-EFD322BF4C7E}" srcOrd="1" destOrd="0" presId="urn:microsoft.com/office/officeart/2005/8/layout/hierarchy2"/>
    <dgm:cxn modelId="{491120D9-DC00-AB4C-9F8A-F127756E1FBD}" srcId="{CF67DF8D-17E5-F747-9487-6FE21C15C98C}" destId="{B5C2D4A4-D7FB-D041-B326-B8949CED431D}" srcOrd="1" destOrd="0" parTransId="{2AB850E0-3251-C14A-890C-2DEAF554D5AE}" sibTransId="{80CAD13F-DBFC-C840-B78F-06750AA50052}"/>
    <dgm:cxn modelId="{FB614ADA-B9DF-E549-B5F4-46FB667EA371}" type="presOf" srcId="{FFF78F4C-37E3-8E4C-9ADF-DB76649001F2}" destId="{4EE59A33-93CC-6F4F-91C6-AA0140A1C708}" srcOrd="1" destOrd="0" presId="urn:microsoft.com/office/officeart/2005/8/layout/hierarchy2"/>
    <dgm:cxn modelId="{6C9285E1-727B-9D46-B490-3E0D08B53B38}" type="presOf" srcId="{1BE53E2F-BDD3-EA4C-8774-887C87CF3FF3}" destId="{2B5A4E49-151F-7840-A877-D61FB1F86BEE}" srcOrd="1" destOrd="0" presId="urn:microsoft.com/office/officeart/2005/8/layout/hierarchy2"/>
    <dgm:cxn modelId="{68F572E3-AAF2-3145-825B-BCB96AA5A898}" type="presOf" srcId="{2AB850E0-3251-C14A-890C-2DEAF554D5AE}" destId="{379A50DF-7AA3-2640-BC49-310C7E902785}" srcOrd="1" destOrd="0" presId="urn:microsoft.com/office/officeart/2005/8/layout/hierarchy2"/>
    <dgm:cxn modelId="{EFB8C3F7-FBC6-8642-B1AD-B47A3658DB67}" type="presOf" srcId="{1E6C401E-7372-E544-94F0-7F0994C89B10}" destId="{DB768916-7C3D-8644-9C5D-A306C4A9DB3F}" srcOrd="0" destOrd="0" presId="urn:microsoft.com/office/officeart/2005/8/layout/hierarchy2"/>
    <dgm:cxn modelId="{BC83C9FD-17B3-004B-AB2E-2D176A6C33E0}" type="presOf" srcId="{372EC915-145F-D044-8697-75AA3766E784}" destId="{5A51B890-0618-954D-9F23-0AE79E8CD7C0}" srcOrd="0" destOrd="0" presId="urn:microsoft.com/office/officeart/2005/8/layout/hierarchy2"/>
    <dgm:cxn modelId="{4014E866-4392-7B4F-9275-3153F9A8F6E3}" type="presParOf" srcId="{145E9DB4-AA5A-454F-8D25-1966EC7A8F58}" destId="{95B2B58E-C378-7B4A-9954-281D3F25481B}" srcOrd="0" destOrd="0" presId="urn:microsoft.com/office/officeart/2005/8/layout/hierarchy2"/>
    <dgm:cxn modelId="{E4E21106-48F3-FE45-8A20-2E251468BB29}" type="presParOf" srcId="{95B2B58E-C378-7B4A-9954-281D3F25481B}" destId="{790E9888-4D72-D943-A104-FDD7877A05FE}" srcOrd="0" destOrd="0" presId="urn:microsoft.com/office/officeart/2005/8/layout/hierarchy2"/>
    <dgm:cxn modelId="{5B1AF45A-4DBC-B74C-A39B-ADC78CAEC505}" type="presParOf" srcId="{95B2B58E-C378-7B4A-9954-281D3F25481B}" destId="{5A9605DB-B6B5-D944-A95F-F31D9A09D160}" srcOrd="1" destOrd="0" presId="urn:microsoft.com/office/officeart/2005/8/layout/hierarchy2"/>
    <dgm:cxn modelId="{D26C73C0-C689-8D4A-98DA-D80E9A4D7C63}" type="presParOf" srcId="{5A9605DB-B6B5-D944-A95F-F31D9A09D160}" destId="{6811ED6E-235B-A943-BD78-B4EE19EF9975}" srcOrd="0" destOrd="0" presId="urn:microsoft.com/office/officeart/2005/8/layout/hierarchy2"/>
    <dgm:cxn modelId="{AD3B40F8-57EB-C147-9AF7-547BC26A06DE}" type="presParOf" srcId="{6811ED6E-235B-A943-BD78-B4EE19EF9975}" destId="{0065C2B8-F9AD-9F40-8499-51537BCD42C6}" srcOrd="0" destOrd="0" presId="urn:microsoft.com/office/officeart/2005/8/layout/hierarchy2"/>
    <dgm:cxn modelId="{6E174FBE-F093-B64F-9B47-B08D8996102C}" type="presParOf" srcId="{5A9605DB-B6B5-D944-A95F-F31D9A09D160}" destId="{B1D92173-3307-2645-8CDB-464CF544FF28}" srcOrd="1" destOrd="0" presId="urn:microsoft.com/office/officeart/2005/8/layout/hierarchy2"/>
    <dgm:cxn modelId="{00FEE427-81F4-AA46-82DF-C3C77AD8A243}" type="presParOf" srcId="{B1D92173-3307-2645-8CDB-464CF544FF28}" destId="{D3AC0443-B8A8-174C-AA14-AA39AFD92A0B}" srcOrd="0" destOrd="0" presId="urn:microsoft.com/office/officeart/2005/8/layout/hierarchy2"/>
    <dgm:cxn modelId="{605A53DF-4366-DD40-BE5B-E16D11F5FFB8}" type="presParOf" srcId="{B1D92173-3307-2645-8CDB-464CF544FF28}" destId="{DC116C9D-ADE1-3C47-AAED-5B567593EE79}" srcOrd="1" destOrd="0" presId="urn:microsoft.com/office/officeart/2005/8/layout/hierarchy2"/>
    <dgm:cxn modelId="{1283888A-A717-D343-801B-F9103ADC0B28}" type="presParOf" srcId="{DC116C9D-ADE1-3C47-AAED-5B567593EE79}" destId="{BA49AFD8-1E9F-1D4C-886D-FFD816478E48}" srcOrd="0" destOrd="0" presId="urn:microsoft.com/office/officeart/2005/8/layout/hierarchy2"/>
    <dgm:cxn modelId="{6F82F4CC-B978-A549-A1B6-C522416E6A50}" type="presParOf" srcId="{BA49AFD8-1E9F-1D4C-886D-FFD816478E48}" destId="{2B5A4E49-151F-7840-A877-D61FB1F86BEE}" srcOrd="0" destOrd="0" presId="urn:microsoft.com/office/officeart/2005/8/layout/hierarchy2"/>
    <dgm:cxn modelId="{C81CBE8D-8769-4E49-BE87-425E16EAE1B7}" type="presParOf" srcId="{DC116C9D-ADE1-3C47-AAED-5B567593EE79}" destId="{BCE85A21-37C0-4A49-B461-CC711C5AF152}" srcOrd="1" destOrd="0" presId="urn:microsoft.com/office/officeart/2005/8/layout/hierarchy2"/>
    <dgm:cxn modelId="{FEFD8E12-2BB9-D84A-AC62-6654BB477AB6}" type="presParOf" srcId="{BCE85A21-37C0-4A49-B461-CC711C5AF152}" destId="{6FA32BFD-DB02-D647-894F-1DDE7BAEF7A5}" srcOrd="0" destOrd="0" presId="urn:microsoft.com/office/officeart/2005/8/layout/hierarchy2"/>
    <dgm:cxn modelId="{4EFDE8E7-4C3B-3A47-A919-003B1762650B}" type="presParOf" srcId="{BCE85A21-37C0-4A49-B461-CC711C5AF152}" destId="{38ED8524-4AB5-9D44-B413-61CCCCA575CA}" srcOrd="1" destOrd="0" presId="urn:microsoft.com/office/officeart/2005/8/layout/hierarchy2"/>
    <dgm:cxn modelId="{555F08CD-91AD-F843-A92B-5C9D28CF83C4}" type="presParOf" srcId="{38ED8524-4AB5-9D44-B413-61CCCCA575CA}" destId="{859476A4-C43B-7D4A-A510-077426E4F156}" srcOrd="0" destOrd="0" presId="urn:microsoft.com/office/officeart/2005/8/layout/hierarchy2"/>
    <dgm:cxn modelId="{97E611CC-92E8-0448-9878-C180DE9B08CB}" type="presParOf" srcId="{859476A4-C43B-7D4A-A510-077426E4F156}" destId="{78B61AB7-BFC8-4A40-9449-73F4920648EA}" srcOrd="0" destOrd="0" presId="urn:microsoft.com/office/officeart/2005/8/layout/hierarchy2"/>
    <dgm:cxn modelId="{8E00B289-17E3-0E43-AFF8-EEC2FF7924EA}" type="presParOf" srcId="{38ED8524-4AB5-9D44-B413-61CCCCA575CA}" destId="{F4E94AD1-2AB0-774B-8CA8-ADC0276BC685}" srcOrd="1" destOrd="0" presId="urn:microsoft.com/office/officeart/2005/8/layout/hierarchy2"/>
    <dgm:cxn modelId="{6EE87F28-5997-904C-9FB3-D692EA073C40}" type="presParOf" srcId="{F4E94AD1-2AB0-774B-8CA8-ADC0276BC685}" destId="{97A70DA9-8A70-104A-A510-FE043B1D514F}" srcOrd="0" destOrd="0" presId="urn:microsoft.com/office/officeart/2005/8/layout/hierarchy2"/>
    <dgm:cxn modelId="{51706A34-2FEF-4241-929D-5734EC5A3507}" type="presParOf" srcId="{F4E94AD1-2AB0-774B-8CA8-ADC0276BC685}" destId="{4557797E-375F-3948-96B7-03D1D5EA8791}" srcOrd="1" destOrd="0" presId="urn:microsoft.com/office/officeart/2005/8/layout/hierarchy2"/>
    <dgm:cxn modelId="{CDDE7F49-8E82-314E-A799-9A48BC0F62EA}" type="presParOf" srcId="{38ED8524-4AB5-9D44-B413-61CCCCA575CA}" destId="{5A51B890-0618-954D-9F23-0AE79E8CD7C0}" srcOrd="2" destOrd="0" presId="urn:microsoft.com/office/officeart/2005/8/layout/hierarchy2"/>
    <dgm:cxn modelId="{C087D156-672B-2345-85BE-52C0257D7B87}" type="presParOf" srcId="{5A51B890-0618-954D-9F23-0AE79E8CD7C0}" destId="{812FE18D-EF18-6941-88C7-FE6F8E1452AD}" srcOrd="0" destOrd="0" presId="urn:microsoft.com/office/officeart/2005/8/layout/hierarchy2"/>
    <dgm:cxn modelId="{1185885B-506A-EA4D-B6EB-EE237BDBFF7D}" type="presParOf" srcId="{38ED8524-4AB5-9D44-B413-61CCCCA575CA}" destId="{68C5C75A-CCDE-BC46-8DE0-DA73C5B63A37}" srcOrd="3" destOrd="0" presId="urn:microsoft.com/office/officeart/2005/8/layout/hierarchy2"/>
    <dgm:cxn modelId="{906E3E0D-E377-A644-AB1C-98F4508323F2}" type="presParOf" srcId="{68C5C75A-CCDE-BC46-8DE0-DA73C5B63A37}" destId="{D51A899C-A092-0F46-870B-85CE8A9BEC43}" srcOrd="0" destOrd="0" presId="urn:microsoft.com/office/officeart/2005/8/layout/hierarchy2"/>
    <dgm:cxn modelId="{053BA716-A113-6847-9D40-5DAB768905C9}" type="presParOf" srcId="{68C5C75A-CCDE-BC46-8DE0-DA73C5B63A37}" destId="{E5CEC8DA-FAF8-6E46-924F-394D1613A8E8}" srcOrd="1" destOrd="0" presId="urn:microsoft.com/office/officeart/2005/8/layout/hierarchy2"/>
    <dgm:cxn modelId="{3E3FDC08-BA60-3C4A-B6EB-76A64D5E190E}" type="presParOf" srcId="{DC116C9D-ADE1-3C47-AAED-5B567593EE79}" destId="{0470D4D6-1045-3A4A-92CA-1C4F6B25903F}" srcOrd="2" destOrd="0" presId="urn:microsoft.com/office/officeart/2005/8/layout/hierarchy2"/>
    <dgm:cxn modelId="{DEF5B2DA-0AC6-6F4D-B2F3-C6056F141B94}" type="presParOf" srcId="{0470D4D6-1045-3A4A-92CA-1C4F6B25903F}" destId="{379A50DF-7AA3-2640-BC49-310C7E902785}" srcOrd="0" destOrd="0" presId="urn:microsoft.com/office/officeart/2005/8/layout/hierarchy2"/>
    <dgm:cxn modelId="{60E36570-1958-1844-BECA-27AAAB56FA20}" type="presParOf" srcId="{DC116C9D-ADE1-3C47-AAED-5B567593EE79}" destId="{00BED633-3FB1-084D-92D7-021C6366C1DF}" srcOrd="3" destOrd="0" presId="urn:microsoft.com/office/officeart/2005/8/layout/hierarchy2"/>
    <dgm:cxn modelId="{E4223455-85A0-CC47-89B5-7AE67922B016}" type="presParOf" srcId="{00BED633-3FB1-084D-92D7-021C6366C1DF}" destId="{FB16B1DF-36BE-F84F-B202-81BEA716D003}" srcOrd="0" destOrd="0" presId="urn:microsoft.com/office/officeart/2005/8/layout/hierarchy2"/>
    <dgm:cxn modelId="{23B6B3BA-A1D5-3D43-961B-5F540562B476}" type="presParOf" srcId="{00BED633-3FB1-084D-92D7-021C6366C1DF}" destId="{797EE28B-D71E-2C41-8D09-18E3F6EE0C62}" srcOrd="1" destOrd="0" presId="urn:microsoft.com/office/officeart/2005/8/layout/hierarchy2"/>
    <dgm:cxn modelId="{BBC1A08C-24BE-114F-B903-FB077536227E}" type="presParOf" srcId="{797EE28B-D71E-2C41-8D09-18E3F6EE0C62}" destId="{A28504FD-F37E-E640-9C72-EAACCB8A9624}" srcOrd="0" destOrd="0" presId="urn:microsoft.com/office/officeart/2005/8/layout/hierarchy2"/>
    <dgm:cxn modelId="{0F2F8399-A950-AA47-A5BC-E02168002F18}" type="presParOf" srcId="{A28504FD-F37E-E640-9C72-EAACCB8A9624}" destId="{9601F8ED-56B9-1042-9569-EFD322BF4C7E}" srcOrd="0" destOrd="0" presId="urn:microsoft.com/office/officeart/2005/8/layout/hierarchy2"/>
    <dgm:cxn modelId="{D2FFB544-1AEE-3442-A22E-CB6094E4CEFB}" type="presParOf" srcId="{797EE28B-D71E-2C41-8D09-18E3F6EE0C62}" destId="{2833B2FC-DFE1-ED4C-9D5F-EA39BD420EE6}" srcOrd="1" destOrd="0" presId="urn:microsoft.com/office/officeart/2005/8/layout/hierarchy2"/>
    <dgm:cxn modelId="{7C7F5ED7-7451-5945-809F-F6F96EFD4E5E}" type="presParOf" srcId="{2833B2FC-DFE1-ED4C-9D5F-EA39BD420EE6}" destId="{DB768916-7C3D-8644-9C5D-A306C4A9DB3F}" srcOrd="0" destOrd="0" presId="urn:microsoft.com/office/officeart/2005/8/layout/hierarchy2"/>
    <dgm:cxn modelId="{B33C83B8-5753-8E4C-A630-EAC91288143B}" type="presParOf" srcId="{2833B2FC-DFE1-ED4C-9D5F-EA39BD420EE6}" destId="{286A22AF-7BAF-0D48-8B48-34B08BC25CBD}" srcOrd="1" destOrd="0" presId="urn:microsoft.com/office/officeart/2005/8/layout/hierarchy2"/>
    <dgm:cxn modelId="{0D900083-0992-8749-BB6C-E6577E7B9C5B}" type="presParOf" srcId="{5A9605DB-B6B5-D944-A95F-F31D9A09D160}" destId="{FFCEAF68-4578-AE47-8B07-B1D77EB6D18F}" srcOrd="2" destOrd="0" presId="urn:microsoft.com/office/officeart/2005/8/layout/hierarchy2"/>
    <dgm:cxn modelId="{178D4ABA-DCF1-C545-AAF0-43B190F60991}" type="presParOf" srcId="{FFCEAF68-4578-AE47-8B07-B1D77EB6D18F}" destId="{4EE59A33-93CC-6F4F-91C6-AA0140A1C708}" srcOrd="0" destOrd="0" presId="urn:microsoft.com/office/officeart/2005/8/layout/hierarchy2"/>
    <dgm:cxn modelId="{C68E2A70-2F7F-D148-A4A1-9B94FE775AD3}" type="presParOf" srcId="{5A9605DB-B6B5-D944-A95F-F31D9A09D160}" destId="{B877873D-F562-2B40-8498-C43BC8867DB2}" srcOrd="3" destOrd="0" presId="urn:microsoft.com/office/officeart/2005/8/layout/hierarchy2"/>
    <dgm:cxn modelId="{FF5A3C88-D4D7-A949-A94E-99CF6D77280D}" type="presParOf" srcId="{B877873D-F562-2B40-8498-C43BC8867DB2}" destId="{8F989AE2-B544-8F42-B4E9-F58722ECCBEB}" srcOrd="0" destOrd="0" presId="urn:microsoft.com/office/officeart/2005/8/layout/hierarchy2"/>
    <dgm:cxn modelId="{AF24EEBD-68AF-994F-B711-89DECADE063C}" type="presParOf" srcId="{B877873D-F562-2B40-8498-C43BC8867DB2}" destId="{2247A836-7EA4-884E-9D6D-78A41C3CF3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E9888-4D72-D943-A104-FDD7877A05FE}">
      <dsp:nvSpPr>
        <dsp:cNvPr id="0" name=""/>
        <dsp:cNvSpPr/>
      </dsp:nvSpPr>
      <dsp:spPr>
        <a:xfrm>
          <a:off x="811" y="2239691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Soukromé právo</a:t>
          </a:r>
        </a:p>
      </dsp:txBody>
      <dsp:txXfrm>
        <a:off x="23518" y="2262398"/>
        <a:ext cx="1505139" cy="729862"/>
      </dsp:txXfrm>
    </dsp:sp>
    <dsp:sp modelId="{6811ED6E-235B-A943-BD78-B4EE19EF9975}">
      <dsp:nvSpPr>
        <dsp:cNvPr id="0" name=""/>
        <dsp:cNvSpPr/>
      </dsp:nvSpPr>
      <dsp:spPr>
        <a:xfrm rot="19457599">
          <a:off x="1479572" y="2387585"/>
          <a:ext cx="76380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763804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842380" y="2385342"/>
        <a:ext cx="38190" cy="38190"/>
      </dsp:txXfrm>
    </dsp:sp>
    <dsp:sp modelId="{D3AC0443-B8A8-174C-AA14-AA39AFD92A0B}">
      <dsp:nvSpPr>
        <dsp:cNvPr id="0" name=""/>
        <dsp:cNvSpPr/>
      </dsp:nvSpPr>
      <dsp:spPr>
        <a:xfrm>
          <a:off x="2171585" y="1793907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Obecné (občanské - OZ)</a:t>
          </a:r>
        </a:p>
      </dsp:txBody>
      <dsp:txXfrm>
        <a:off x="2194292" y="1816614"/>
        <a:ext cx="1505139" cy="729862"/>
      </dsp:txXfrm>
    </dsp:sp>
    <dsp:sp modelId="{BA49AFD8-1E9F-1D4C-886D-FFD816478E48}">
      <dsp:nvSpPr>
        <dsp:cNvPr id="0" name=""/>
        <dsp:cNvSpPr/>
      </dsp:nvSpPr>
      <dsp:spPr>
        <a:xfrm rot="18770822">
          <a:off x="3576234" y="1830354"/>
          <a:ext cx="912031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912031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9449" y="1824407"/>
        <a:ext cx="45601" cy="45601"/>
      </dsp:txXfrm>
    </dsp:sp>
    <dsp:sp modelId="{6FA32BFD-DB02-D647-894F-1DDE7BAEF7A5}">
      <dsp:nvSpPr>
        <dsp:cNvPr id="0" name=""/>
        <dsp:cNvSpPr/>
      </dsp:nvSpPr>
      <dsp:spPr>
        <a:xfrm>
          <a:off x="4342360" y="1125231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Část první: Obecná část</a:t>
          </a:r>
        </a:p>
      </dsp:txBody>
      <dsp:txXfrm>
        <a:off x="4365067" y="1147938"/>
        <a:ext cx="1505139" cy="729862"/>
      </dsp:txXfrm>
    </dsp:sp>
    <dsp:sp modelId="{859476A4-C43B-7D4A-A510-077426E4F156}">
      <dsp:nvSpPr>
        <dsp:cNvPr id="0" name=""/>
        <dsp:cNvSpPr/>
      </dsp:nvSpPr>
      <dsp:spPr>
        <a:xfrm rot="19457599">
          <a:off x="5821122" y="1273124"/>
          <a:ext cx="76380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763804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183929" y="1270882"/>
        <a:ext cx="38190" cy="38190"/>
      </dsp:txXfrm>
    </dsp:sp>
    <dsp:sp modelId="{97A70DA9-8A70-104A-A510-FE043B1D514F}">
      <dsp:nvSpPr>
        <dsp:cNvPr id="0" name=""/>
        <dsp:cNvSpPr/>
      </dsp:nvSpPr>
      <dsp:spPr>
        <a:xfrm>
          <a:off x="6513135" y="679447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rgbClr val="FFC000"/>
              </a:solidFill>
            </a:rPr>
            <a:t>Hlava II: Ustanovení o osobách</a:t>
          </a:r>
        </a:p>
      </dsp:txBody>
      <dsp:txXfrm>
        <a:off x="6535842" y="702154"/>
        <a:ext cx="1505139" cy="729862"/>
      </dsp:txXfrm>
    </dsp:sp>
    <dsp:sp modelId="{5A51B890-0618-954D-9F23-0AE79E8CD7C0}">
      <dsp:nvSpPr>
        <dsp:cNvPr id="0" name=""/>
        <dsp:cNvSpPr/>
      </dsp:nvSpPr>
      <dsp:spPr>
        <a:xfrm rot="2142401">
          <a:off x="5821122" y="1718908"/>
          <a:ext cx="76380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763804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183929" y="1716666"/>
        <a:ext cx="38190" cy="38190"/>
      </dsp:txXfrm>
    </dsp:sp>
    <dsp:sp modelId="{D51A899C-A092-0F46-870B-85CE8A9BEC43}">
      <dsp:nvSpPr>
        <dsp:cNvPr id="0" name=""/>
        <dsp:cNvSpPr/>
      </dsp:nvSpPr>
      <dsp:spPr>
        <a:xfrm>
          <a:off x="6513135" y="1571015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rgbClr val="FFC000"/>
              </a:solidFill>
            </a:rPr>
            <a:t>Hlava IV: Ustanovení o věcech</a:t>
          </a:r>
        </a:p>
      </dsp:txBody>
      <dsp:txXfrm>
        <a:off x="6535842" y="1593722"/>
        <a:ext cx="1505139" cy="729862"/>
      </dsp:txXfrm>
    </dsp:sp>
    <dsp:sp modelId="{0470D4D6-1045-3A4A-92CA-1C4F6B25903F}">
      <dsp:nvSpPr>
        <dsp:cNvPr id="0" name=""/>
        <dsp:cNvSpPr/>
      </dsp:nvSpPr>
      <dsp:spPr>
        <a:xfrm rot="2829178">
          <a:off x="3576234" y="2499031"/>
          <a:ext cx="912031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912031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9449" y="2493083"/>
        <a:ext cx="45601" cy="45601"/>
      </dsp:txXfrm>
    </dsp:sp>
    <dsp:sp modelId="{FB16B1DF-36BE-F84F-B202-81BEA716D003}">
      <dsp:nvSpPr>
        <dsp:cNvPr id="0" name=""/>
        <dsp:cNvSpPr/>
      </dsp:nvSpPr>
      <dsp:spPr>
        <a:xfrm>
          <a:off x="4342360" y="2462583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>
              <a:solidFill>
                <a:schemeClr val="bg1"/>
              </a:solidFill>
            </a:rPr>
            <a:t>Část třetí: Absolutní majetková práva</a:t>
          </a:r>
        </a:p>
      </dsp:txBody>
      <dsp:txXfrm>
        <a:off x="4365067" y="2485290"/>
        <a:ext cx="1505139" cy="729862"/>
      </dsp:txXfrm>
    </dsp:sp>
    <dsp:sp modelId="{A28504FD-F37E-E640-9C72-EAACCB8A9624}">
      <dsp:nvSpPr>
        <dsp:cNvPr id="0" name=""/>
        <dsp:cNvSpPr/>
      </dsp:nvSpPr>
      <dsp:spPr>
        <a:xfrm>
          <a:off x="5892914" y="2833369"/>
          <a:ext cx="620221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620221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187519" y="2834716"/>
        <a:ext cx="31011" cy="31011"/>
      </dsp:txXfrm>
    </dsp:sp>
    <dsp:sp modelId="{DB768916-7C3D-8644-9C5D-A306C4A9DB3F}">
      <dsp:nvSpPr>
        <dsp:cNvPr id="0" name=""/>
        <dsp:cNvSpPr/>
      </dsp:nvSpPr>
      <dsp:spPr>
        <a:xfrm>
          <a:off x="6513135" y="2462583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bg2"/>
              </a:solidFill>
            </a:rPr>
            <a:t>Hlava II:</a:t>
          </a:r>
          <a:br>
            <a:rPr lang="cs-CZ" sz="1500" b="1" kern="1200" dirty="0">
              <a:solidFill>
                <a:schemeClr val="bg2"/>
              </a:solidFill>
            </a:rPr>
          </a:br>
          <a:r>
            <a:rPr lang="cs-CZ" sz="1500" b="1" kern="1200" dirty="0">
              <a:solidFill>
                <a:schemeClr val="bg2"/>
              </a:solidFill>
            </a:rPr>
            <a:t>Věcná práva</a:t>
          </a:r>
        </a:p>
      </dsp:txBody>
      <dsp:txXfrm>
        <a:off x="6535842" y="2485290"/>
        <a:ext cx="1505139" cy="729862"/>
      </dsp:txXfrm>
    </dsp:sp>
    <dsp:sp modelId="{FFCEAF68-4578-AE47-8B07-B1D77EB6D18F}">
      <dsp:nvSpPr>
        <dsp:cNvPr id="0" name=""/>
        <dsp:cNvSpPr/>
      </dsp:nvSpPr>
      <dsp:spPr>
        <a:xfrm rot="2142401">
          <a:off x="1479572" y="2833369"/>
          <a:ext cx="76380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763804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842380" y="2831127"/>
        <a:ext cx="38190" cy="38190"/>
      </dsp:txXfrm>
    </dsp:sp>
    <dsp:sp modelId="{8F989AE2-B544-8F42-B4E9-F58722ECCBEB}">
      <dsp:nvSpPr>
        <dsp:cNvPr id="0" name=""/>
        <dsp:cNvSpPr/>
      </dsp:nvSpPr>
      <dsp:spPr>
        <a:xfrm>
          <a:off x="2171585" y="2685475"/>
          <a:ext cx="1550553" cy="77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Zvláštní</a:t>
          </a:r>
        </a:p>
      </dsp:txBody>
      <dsp:txXfrm>
        <a:off x="2194292" y="2708182"/>
        <a:ext cx="1505139" cy="729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6EF3D136-9E5B-60BC-F661-4167DDDA3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176AC6D-7B66-0A88-AA60-7F232871B1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B0398D37-9797-ED3F-4F0C-D1ED300FF3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9F38A543-5439-0422-BE72-87399F9AC4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DBFC3C-BEC7-1948-B2A6-693541900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F5F9F38F-D684-4D99-7FF2-3A16CAA48A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A5D52F0-435F-DAF1-11C1-3696830890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B821E18-D014-1574-AEE8-61DB927871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76BB1F05-F268-28E1-628B-810D9B4B7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739289C5-4E0A-E069-CCBF-F99FFC265B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D452EA6-B7AF-3148-CAE2-530A329B9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F545B6-1284-694F-99F8-304AD445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8C43976-68B3-499C-6603-F040CA842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4D4141-0C56-9143-9752-BB90F1FF5E4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4EC9F83-4CCE-E753-5D22-DD73B7625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0C548C-51EA-1F07-2A20-D25664155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F545B6-1284-694F-99F8-304AD445DE02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32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A40E29E-79CA-5BE2-FBAB-DA8ED980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3756D01E-825A-767C-13C6-3C353B6AE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4895EFDC-CF63-A557-2E5F-274A9B67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1927DAA6-51F6-13E0-5F14-B9ABA4F5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C6C39D-5280-1249-752E-69A1A4F1EC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71BB6-ED56-4730-5D9A-93D887485E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77CD9-B69F-524C-BADB-E019C8A8C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01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1C5246-940D-E6EE-13C0-CC464542A4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E62E1-17FC-B647-7A85-5AE3CD9997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69E6-D260-BC4E-9EA6-FDEBD601A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47C7F-1C42-74EC-F298-A8398EF74B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15B399-9AC8-7DDD-B432-5994DF658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F7A-B306-7540-AB65-5BB12741A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04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138DA-31C4-0CAA-7981-D3F03CDAC9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CD349-925C-F98B-CD2C-8D5667B59C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870FFA-74E2-E213-84A6-DFAC20B6EF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2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67D9D-BCA7-AD18-98E7-001410C583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46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80CC00-B156-626C-8E03-88B1E78F63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915A03-C2DF-EB18-0CBC-8A4BBC2641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8CF00C-79BB-E460-CE6F-138E07150A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32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B44C7-70C2-4C23-51A9-A0ED1D056C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1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2741-0747-B495-8970-F5414A9CBE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7E19EE-BB56-B1E1-DB7C-4495925583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B61C-CF65-6944-8740-09ED49E02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914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0A9C2-391C-B9EF-900D-C38868DB6F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68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DC838-6754-2698-2D5C-E807464798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3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61D63-8D08-9CDF-BB71-FFBBDEAC14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15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29295F0A-28B5-9531-CB36-049020572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0B35B-4998-9591-A898-70B133AE7A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61F72A-7398-B674-A133-A5CBB1B4D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226FC-3DBC-FA43-9DB2-BFF4ECD46D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061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FBEB22B-3349-1B5F-F48C-7D6BD9D8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43988F20-4F6E-1CE5-8C9E-2E7A28AA0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703DBD4-E8E6-A0D0-0877-9DC7EF585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45BF5-B319-9F49-B418-0B1E8AE46F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05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CAC16BF-7AFF-9BCB-2B33-671331708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B77EAB-EA0A-9573-E368-0976A0D01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AFDA7-5226-DF01-AB28-6DBDEA887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59585-5C0C-D84C-BDED-072A848990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061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9473EAEF-B380-A511-DFFE-C689D12FD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A5D103-372C-2531-BAE7-D4C0240C764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A99C-AB33-6104-E734-AD936C7292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64675-66F2-E443-B1EC-083BE48CED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24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C107DA4-99EE-FCD2-B9AE-FE6BD4C4B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0D4F6AF-8350-DD0C-8F20-A737D5C79B2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6A4F48CF-0306-FACE-B4F2-47F2202D6F3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0671-CD1D-CE47-B63F-CAC5740C75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629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C5F4675-1A54-D499-BBD0-9914797EA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297E93C-DCC4-10A4-0DA7-578146E0F6E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D2E4F4D3-578B-D096-6BF9-D81EC3D3F6F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A6F88-52E4-F341-9634-0B7D74B2D6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476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ECC5578-2ABC-551B-27A4-0EE47FEC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6B6D72D-01E1-85E8-389E-6854F6A0AA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F581916-A072-EF4A-BCAA-DEE2511731A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A980B-1AB2-4C4A-A12E-453455E92A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7DB97D-59F6-13D3-D231-2B1B3F35C4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8639D-23A0-AC59-B5D2-27FBEDEDE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04FA-90F7-6F4A-BD64-8C5BB191E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81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BDFAA15-45E0-5BF3-F129-287C4BEF1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3D4CA19-8052-975A-C67B-D682F757703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0F07800-DC3D-C9E1-C02E-BB5ADE871B6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81AF4C-014F-7F4B-82CF-B338F9B724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342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A098BAD-3834-643F-38E3-D33C8BC4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F009098-5BF6-980C-AC37-89D579DD60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CF15679-F924-3B74-84FE-EA4370AEF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8D3C1-E18E-1647-9D08-F6B467D6B1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095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CA6FB7E-3441-EFB9-F00F-1B8DD51F1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6F20711-6269-9027-70E9-E1DEF2F4BE3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C50B5F-EAEC-77A8-9096-8A32E5D24E9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1BA1DD-B979-934E-82EC-83CFB0456F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147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FEF103F-79E4-98A5-0C01-C6231C98F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5DC7277-37C3-9B61-7E17-0A6DA14765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355B15E-6AC5-4D70-3DD2-1EAC1A00F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F3D4F6-02A0-2D4E-A5D3-6B799E939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5519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63FC908-3658-D7F5-4C7A-0AE95FFB1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6D91843-DD45-E8C5-C3B3-52EFC65F6D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945CA3C-31B5-C80E-3133-D39DD71DAD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B0D622-7127-DF47-9C10-F296AB0C9A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713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ACA87EF-795B-A9FA-4581-99728C50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7A1D46F-BC2E-80EE-ECF5-EBAB233AD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B059F0-DD14-B2B0-4D5A-FDCFD3A51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fld id="{A38D1C9E-9626-0D4C-A04E-BCC301B38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23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3438DF5-61DF-E5EB-3B60-1B3A479D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A8097D-C9CD-E95B-51DE-13EDCEE47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3388C1-045E-0BEC-3EBA-492B65810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9579AC3-D6C4-B041-8092-9E2FD24B64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71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41219-0D59-26BB-6511-BB04ECC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A4D27-38BB-FD40-8FAB-00BF0D740084}" type="datetime1">
              <a:rPr lang="cs-CZ"/>
              <a:pPr>
                <a:defRPr/>
              </a:pPr>
              <a:t>10.11.2024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BB19E-BD03-BBD7-A46F-7AD43501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92204-9D07-1CCD-5941-6A0246FA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4F624-88E1-F940-9C5A-384615357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489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DF6AB51-4CA7-B74F-42A3-1B85D2C56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3F60157E-97F5-769D-970B-9B4047BEE8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26CA4-2695-3D47-9B58-FBE2CA6C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536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49CF2B4-53AC-F6AF-9A9E-E45B3D96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43C83112-93D0-DE4C-0852-98BD6923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2ABDA881-6039-9DB4-0070-FF192D03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B643DC51-EED9-F052-EA4C-472FD5A6B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9E1CE-6375-601C-AAF2-0E7A2A2931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E3CA98-0423-032B-0E72-4AE9BE6BE0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F30AE-5F46-0848-A8AA-C9C849431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29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711266-2F0A-C93F-381E-40D3EBE941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49E50-9C6B-9E40-9C57-27AAB5FB4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8D63-57F8-1644-B148-F5A862DF19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2307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2CD35-1652-3B24-4781-457A37C5CA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3FB4AB-2280-9EEC-6D38-340365215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589-5019-1541-A5E4-3B47A54FA9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044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ACB73-0E53-1553-7A3B-FD7DBB28C9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F5E94-9F64-AE66-D96A-EA9CB0214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F110-C40B-8C44-9528-D492BC4D6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1390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F5BFD-70A4-ECF9-7F8F-22C0460E6B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DA52-651D-4509-18C8-214AEA304B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3FCE-10DC-5D4F-A9FB-C087661C94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589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FC7AB4-6E2F-FC6C-01D4-DBFBF94F4D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072B47-AD12-2CDB-4CAC-C9E5FF6E00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E14-762B-894B-B831-4010C9A390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30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7A9539-8445-257B-BB58-F98ABF5B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DBB6F7-EFEF-73BE-0352-2CF733C067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5FCA-4579-F842-AA0A-A910E74EF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898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AAD7FA-72D6-A93A-75B0-FD5B602187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39D418-0844-D832-CF79-EA7ACEF20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C005-1D96-7943-B841-99E5C9C041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2754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DA823-C573-8F8F-B080-9D99EEF17F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0C0DC-096A-B29F-9DB4-67A29AFF6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018-224A-854A-8795-DB812016F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43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4EE10-7FBB-F6F3-FDD4-66A27CD416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E172A-DA77-BD59-308A-8B726BF83E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3D67-6540-8B41-9C79-951303F5CA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4984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29089-15BE-3B64-8130-2BCA98AA7E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56967-8E43-84FA-0EC2-1E59A4A213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4CA7-F3DD-E449-B617-15CA466DA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942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59E83-8C72-89EF-F14F-0D3F67DA7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A26BB9-1200-5FC6-9029-6B184C3EAC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FA5E-6977-5D48-97F8-9592BF5A33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1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7342E-1CC6-952F-FB11-C84261936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22443D-194F-8183-1D9C-3DD3FD146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2DE-E745-2641-8A32-6E0E616FCA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80562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D13F5-B960-4A9C-C1E0-21D678B711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430426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080C1-A903-8C62-B8DA-1D84BAD126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17123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3C576B-7785-5AE9-D240-7062F943BF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64866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30BCC-1A98-7925-3A4C-EA26057926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2956038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8E895-86E2-4B79-AAE2-FD6CD389C5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515818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EE7CB9-7507-47F3-C11A-E52F780430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301555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D3789C-3017-1408-DAA3-F329DB359F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4589064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7B472-353D-94B4-EC60-7F63E28767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34890944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0D0F7-B854-6609-E343-C4F1D1AC06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738909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2DBE0-57A2-1019-69DD-2F481B49B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5743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8BCC52-6885-1480-7B84-2380E1796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3FA03A-BC5C-302D-29A6-F71B8578C1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AE4B-7315-9949-83F9-8BE95D624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6887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0B62D8-0655-3747-C1DC-1EA7CF47A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40158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9AD65-3B5E-F3D1-F253-23D7D26281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18DC0E-6012-A2DA-7D36-32331E4858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A25F-01A5-434C-ABA9-0D6E590486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75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83496-1227-A4EE-93CD-D24F11287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FA0C9-7271-D384-3AE7-13D6D52620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83F9-AC68-0045-9A06-71067068AA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9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3DF7B-9EE0-C9F0-8360-6A2F42F493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76D50-1D38-2D7D-09A6-6D4B4F7674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41E-A2CA-8049-8FA9-1C08404197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57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8E44563A-0788-DDC5-0D48-DED60EF1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A1ED8-1087-5933-F376-6AD46BD0B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3D48F5D-3221-660F-6536-D7977521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7373763-46A4-4E8E-ED53-35FCD70190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279ED90-1DE0-23C6-CD64-9A0DDBB2B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791C444-78D7-3442-9519-335EB655DE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5028D462-3AC3-AD7A-121E-5F6EF5D3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D634A960-2E54-3939-2A08-B56B32AB8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00CCE78B-58E0-A4F2-7CC3-016426531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E5ECD617-BAE3-AF1D-7F9C-33996D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55BB2-5B66-CC8F-73A8-A7D5F16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A256957-2735-E3C1-E6D0-45A06E6D79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958E2138-8837-CEF8-4CD2-F6D303436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08742533-508C-BFF4-E212-3F57185A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>
            <a:extLst>
              <a:ext uri="{FF2B5EF4-FFF2-40B4-BE49-F238E27FC236}">
                <a16:creationId xmlns:a16="http://schemas.microsoft.com/office/drawing/2014/main" id="{9CD935CB-9053-DB8E-B99A-55F302A60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>
            <a:extLst>
              <a:ext uri="{FF2B5EF4-FFF2-40B4-BE49-F238E27FC236}">
                <a16:creationId xmlns:a16="http://schemas.microsoft.com/office/drawing/2014/main" id="{AE375219-5FD8-8BA1-1035-F0FEC06E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F767769A-D684-7717-379A-53EBC1460B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CF27855-DC24-6E4B-D0F3-C23553D4E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674950-5AA9-E446-8B0B-BA84B12C5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6" name="Zástupný nadpis 1">
            <a:extLst>
              <a:ext uri="{FF2B5EF4-FFF2-40B4-BE49-F238E27FC236}">
                <a16:creationId xmlns:a16="http://schemas.microsoft.com/office/drawing/2014/main" id="{3967AFDD-053A-827E-B6BE-0956FE49D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7" name="Zástupný symbol pro text 4">
            <a:extLst>
              <a:ext uri="{FF2B5EF4-FFF2-40B4-BE49-F238E27FC236}">
                <a16:creationId xmlns:a16="http://schemas.microsoft.com/office/drawing/2014/main" id="{E11D4C7E-B15B-32FC-F54D-E863C69A1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080" r:id="rId16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2874873F-1CD9-B9A7-9395-919523B2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BF4D698-DDBA-C8D3-17CD-E4AFCFAA4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A877A4-BB52-73C4-D379-DF6E88E7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4CDF014F-968B-7A0A-2D57-25FD7E2FB8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5DD06923-C1B4-25DE-51B0-083CA409C6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852740F-FC84-5D40-A5F1-E3FF33FD3D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BB07A3E2-B591-62B2-BA86-3113E795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4104" name="Picture 18" descr="PF_PPT2">
            <a:extLst>
              <a:ext uri="{FF2B5EF4-FFF2-40B4-BE49-F238E27FC236}">
                <a16:creationId xmlns:a16="http://schemas.microsoft.com/office/drawing/2014/main" id="{D1757C08-CB90-CADB-F8A7-829E989F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4" descr="PF_PPT_nahled">
            <a:extLst>
              <a:ext uri="{FF2B5EF4-FFF2-40B4-BE49-F238E27FC236}">
                <a16:creationId xmlns:a16="http://schemas.microsoft.com/office/drawing/2014/main" id="{40CAE796-6580-DE8F-E23D-00686D5A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A3E825AE-D4F5-C183-D1C9-E370BE9B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38B99C-1BAD-7EAD-B05A-D1B8E389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003893FC-38F1-2B2D-1101-BD8426504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124" name="Rectangle 11">
            <a:extLst>
              <a:ext uri="{FF2B5EF4-FFF2-40B4-BE49-F238E27FC236}">
                <a16:creationId xmlns:a16="http://schemas.microsoft.com/office/drawing/2014/main" id="{DE2232EF-AF27-7EEA-61E7-079AFECA0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AD2CA251-EBD4-046E-2C69-72748D70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126" name="Picture 23" descr="PF_PPT">
            <a:extLst>
              <a:ext uri="{FF2B5EF4-FFF2-40B4-BE49-F238E27FC236}">
                <a16:creationId xmlns:a16="http://schemas.microsoft.com/office/drawing/2014/main" id="{E055A03F-3291-ACB1-4CE7-AA8F9BF2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4" descr="pruh+znak_PF_13_gray5+fialovy_RGB">
            <a:extLst>
              <a:ext uri="{FF2B5EF4-FFF2-40B4-BE49-F238E27FC236}">
                <a16:creationId xmlns:a16="http://schemas.microsoft.com/office/drawing/2014/main" id="{B5E672ED-E497-C2AD-2A99-1E214320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svg"/><Relationship Id="rId21" Type="http://schemas.openxmlformats.org/officeDocument/2006/relationships/image" Target="../media/image28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5" Type="http://schemas.openxmlformats.org/officeDocument/2006/relationships/image" Target="../media/image32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24" Type="http://schemas.openxmlformats.org/officeDocument/2006/relationships/image" Target="../media/image31.pn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23" Type="http://schemas.openxmlformats.org/officeDocument/2006/relationships/image" Target="../media/image30.svg"/><Relationship Id="rId10" Type="http://schemas.openxmlformats.org/officeDocument/2006/relationships/image" Target="../media/image17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sv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0.sv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1.png"/><Relationship Id="rId5" Type="http://schemas.openxmlformats.org/officeDocument/2006/relationships/image" Target="../media/image40.svg"/><Relationship Id="rId4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9562262-B108-F267-CC67-BFE1156E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255950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 dirty="0"/>
              <a:t>Občanské právo I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osoby, věci a věcná práva</a:t>
            </a:r>
          </a:p>
        </p:txBody>
      </p:sp>
      <p:sp>
        <p:nvSpPr>
          <p:cNvPr id="11267" name="Rectangle 24">
            <a:extLst>
              <a:ext uri="{FF2B5EF4-FFF2-40B4-BE49-F238E27FC236}">
                <a16:creationId xmlns:a16="http://schemas.microsoft.com/office/drawing/2014/main" id="{2B5D87F5-8F86-FC3D-3D02-55E7CDB433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668" y="4149080"/>
            <a:ext cx="85217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Adam Holubář</a:t>
            </a:r>
            <a:endParaRPr alt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BBE43-C1F6-BDC4-F965-E31E05A59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– pojmové 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1AC66-1498-5738-B28D-30ABD53F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Pojmové znaky právnických osob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Právní subjektivita (zásadně od vzniku do zániku)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Organizační struktura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Majetková samostatnost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Účel</a:t>
            </a:r>
          </a:p>
          <a:p>
            <a:pPr marL="189000" lvl="1" indent="0">
              <a:buNone/>
            </a:pP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Identifikační znaky právnických osob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Název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Sídlo</a:t>
            </a:r>
          </a:p>
          <a:p>
            <a:pPr marL="531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Identifikační číslo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BF6690-AD2E-605E-3DF7-E04AC0733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691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D2E5E-96BB-7574-30C2-A840F8CF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–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057C1F-6173-1048-9B8A-007E658E3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PO práva soukromého X PO práva veřejného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PO veřejně prospěšné X PO bez veřejné prospěšnosti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PO upravené v OZ X PO upravené v ZOK (obchodní společnosti a družstva)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PO korporačního typu X PO fundačního typu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Projekce typologie právnických osob (odraz zásady numerus clausus PO)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Limit autonomie vůle při založení PO a úpravě vnitřních poměrů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Kdy ještě hovoříme o té které právnické osobě? Otázka statusová.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E6B221-28F7-A78F-E29A-FF7DD5D64D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757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C3EE-CA21-C760-C7FA-92DC48AB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Věc v právním smyslu – pojem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56A81-5E74-700A-2ED3-6BDC80E9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b="1" dirty="0"/>
              <a:t>§ 489 zákona č. 89/2012 Sb. („OZ“) – </a:t>
            </a:r>
            <a:r>
              <a:rPr lang="cs-CZ" altLang="cs-CZ" sz="1800" dirty="0"/>
              <a:t>právní široké pojetí věci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(a) </a:t>
            </a:r>
            <a:r>
              <a:rPr lang="cs-CZ" altLang="cs-CZ" sz="1800" dirty="0">
                <a:solidFill>
                  <a:srgbClr val="FF0000"/>
                </a:solidFill>
              </a:rPr>
              <a:t>rozdílnost od osoby</a:t>
            </a:r>
            <a:r>
              <a:rPr lang="cs-CZ" altLang="cs-CZ" sz="1800" dirty="0"/>
              <a:t> + (b) </a:t>
            </a:r>
            <a:r>
              <a:rPr lang="cs-CZ" altLang="cs-CZ" sz="1800" dirty="0">
                <a:solidFill>
                  <a:srgbClr val="FF0000"/>
                </a:solidFill>
              </a:rPr>
              <a:t>slouží potřebě lidí (užitečnost)</a:t>
            </a:r>
            <a:endParaRPr lang="cs-CZ" altLang="cs-CZ" sz="18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b="1" dirty="0"/>
              <a:t>Co není věcí?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Živé zvíře (§ 494 OZ, srov. však obdobná použitelnost ustanovení o věcech),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lidské tělo ani jeho části (§ 493 OZ, srov. však § 112 OZ), 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(ne)ovladatelné přírodní síly (§ 497 OZ), a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+ zvláštní režim pro res extra </a:t>
            </a:r>
            <a:r>
              <a:rPr lang="cs-CZ" altLang="cs-CZ" sz="1600" dirty="0" err="1"/>
              <a:t>commercium</a:t>
            </a:r>
            <a:r>
              <a:rPr lang="cs-CZ" altLang="cs-CZ" sz="1600" dirty="0"/>
              <a:t>.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altLang="cs-CZ" sz="12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Veřejný statek (problematika obecného užívání, § 490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altLang="cs-CZ" sz="18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Věc jako nepřímý předmět (objekt) majetkových práv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66660-3832-ECB0-B329-B04451C42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42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9E162-3F6A-C14E-0760-878BAE25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 v právním smyslu –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5C126-71AE-62BA-CE9E-9E95F5A3F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Hmotné (např. kniha) a nehmotné (např. pohledávka) (§ 496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Movité (např. kniha) a nemovité (např. pozemek) (§ 498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Zastupitelné (např. peníze) a nezastupitelné (např. obraz) (§ 499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Zuživatelné (např. potraviny) a nezuživatelné (např. dům) (§ 500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Individuálně a genericky určené: týká se závazkových právních vztahů (§ 2390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Dělitelné (např. pozemek) a nedělitelné věci (např. automobil) (§ 1144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Ocenitelné (např. kniha) a neocenitelné (např. písemnosti osobní povahy)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Zapisované (pozemky) a nezapisované (automobil) do veřejných seznamů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84CA2A-502E-B22E-69B0-F94C9248F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733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6600C-826B-1B55-470E-CE06015C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 v právním smyslu – související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A5B97-B1CD-708F-D45C-CB0D1718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Plody a užitky věci (§ 491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Hodnota a cena věci (§ 492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Majetek a jmění (§ 495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Součást věci (§ 505 – 509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Příslušenství věci (§ 510 – 513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Věc hromadná (§ 501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Obchodní závod, pobočka, odštěpný závod (§ 502 a 503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Superficiální zásada v OZ (§ 506 a 507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1181BB-AFB6-CF30-FBC6-83D75BDEE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670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FA865-0ADE-006D-876D-D974E974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– systematika v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20AFB-91F3-98CA-6160-E2E08F2D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b="1" dirty="0"/>
              <a:t>Část třetí OZ: §§ 979 – 1399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§§ 1011 – 1088 OZ: Vlastnické právo, nezbytná cesta, sousedské právo, nabývání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§§ 1115 – 1239 OZ: Spoluvlastnictví (podílové a bezpodílové, ideální a reálné, přídatné obecné a zvláštní - bytové)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§§ 987 – 1010 OZ: Držba (faktický stav)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1800" dirty="0"/>
              <a:t>§§ 1240 – 1399 OZ: Věcná práva k věcem cizím (právo stavby, služebnosti, reálná břemena, zástavní právo, zadržovací právo, předkupní právo + nepravidelně část čtvrtá OZ: např. zákaz zatížení a zcizení)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743C9F-AA16-2450-6CED-F82FDC744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857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15175-0E4A-FCE4-E2DD-163D6376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–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60232-49CC-3068-90A3-BF8C6DD4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Absolutní povaha (§ 976 OZ): působí vůči všem, není nutná součinnost třetích osob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Kogentní povaha (§ 978 OZ): lze se odchýlit s účinky vůči třetím osobám pouze, pokud tak stanoví zákon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Taxativní výčet věcných práv (§ 977 OZ): nelze si sjednat nepojmenované věcné právo (x služebnosti)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Publicita (veřejné seznamy): povinný zápis práv k nemovitým a někdy i movitým věcem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Priorita: s ohledem na zápis ve veřejném seznamu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Specialita: na jakých věcech může předmětné věcné právo vzniknout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7F479E-186D-07BB-D107-354C681BEB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3396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98856-400A-FC8F-C85D-456C72BE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– vymezení vůči obligacím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BF8D6-D975-F9AA-C7A2-F1845271A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700" b="1" dirty="0"/>
              <a:t>Evidence ve veřejných seznamech </a:t>
            </a:r>
            <a:r>
              <a:rPr lang="cs-CZ" altLang="cs-CZ" sz="1700" dirty="0"/>
              <a:t>X obligace zásadně ne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700" b="1" dirty="0"/>
              <a:t>Přímý vztah osoby k věci </a:t>
            </a:r>
            <a:r>
              <a:rPr lang="cs-CZ" altLang="cs-CZ" sz="1700" dirty="0"/>
              <a:t>X vztahy mezi osobami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700" b="1" dirty="0"/>
              <a:t>Působnost vůči všem </a:t>
            </a:r>
            <a:r>
              <a:rPr lang="cs-CZ" altLang="cs-CZ" sz="1700" dirty="0"/>
              <a:t>X působnost pouze mezi stranami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700" b="1" dirty="0"/>
              <a:t>Výkon práv nezávisle na dalších osobách </a:t>
            </a:r>
            <a:r>
              <a:rPr lang="cs-CZ" altLang="cs-CZ" sz="1700" dirty="0"/>
              <a:t>X vzájemná práva osob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700" b="1" dirty="0"/>
              <a:t>Specialita</a:t>
            </a:r>
            <a:r>
              <a:rPr lang="cs-CZ" altLang="cs-CZ" sz="1700" dirty="0"/>
              <a:t> X lze sjednat i jinak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700" dirty="0"/>
              <a:t>Právní panství nad pozemkem s domem versus pohledávka (obligační právo) na převedení vlastnického práva k pozemku s domem (vlastník versus věřitel)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700" dirty="0"/>
              <a:t>ALE! Obligační stránka věcných práv a absolutní stránka obligací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700" dirty="0"/>
              <a:t>§ 979 OZ: použití části třetí na hmotné a nehmotné věci, omezeně na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507E49-130D-6BA4-A0D7-57590A588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900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31AE1-CA5F-6711-1BAA-E40817C7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 –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902694-DD39-C35A-8327-74952CFB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§§ 980 – 986 OZ - právní úprava a význam veřejných seznamů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Veřejné seznamy (katastr nemovitostí) X Veřejné rejstříky (obchodní rejstřík)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Jsou vedené orgány veřejné moci na základě zákona (správní orgány nebo soudy)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Funkce veřejných seznamů: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Evidenční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Ochranná (srov. dále princip materiální publicity)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Informační (srov. dále princip formální publicity)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44CF2F-5395-AEE8-D537-577FC19E9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290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B88AD-5055-A3A0-093E-175C0546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 –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CAA93-9AA8-0D68-B5A9-67482EB06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formální publicity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Veřejně přístupný, pořizování opisů a výpisů bez nutnosti prokázat právní zájem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formální pravdivosti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§ 980 odst. 2 - vyvratitelná domněnka správnosti zápisu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materiální publicity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Ochrana dobré víry osoby jednající v důvěře ve veřejný seznam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legality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Omezená přezkumná činnost orgánu, který seznam vede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intabulační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Platí pro konstitutivní nabytí na základě právního jednání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b="1" dirty="0"/>
              <a:t>Princip priority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Provedení zápisu práv dle pořadí, v jakém byly doručeny (+ §§ 981 a 982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BE517D-D804-461C-6EE4-61F7D426C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929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153FA-C5E8-5ECC-EE1F-48413F6F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C566F-DD6B-87E4-7C84-25230C191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861" y="1171575"/>
            <a:ext cx="8064900" cy="4139998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cs-CZ" altLang="cs-CZ" sz="1600" dirty="0"/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Občanské právo jako obecné soukromé právo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Osoby a jejich kategorizace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Věci a jejich kategorizace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Věcná práva jako absolutní majetková práva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Veřejné seznamy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sz="2000" dirty="0"/>
              <a:t>Vlastnické právo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sz="2000" dirty="0"/>
              <a:t>Věcná práva k věcem cizím (limitovaná věcná práva)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581F82-5326-5A1E-A7E9-543382C85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451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E6290-5C89-487F-E525-12EF50E9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v katastru nemovitostí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0BB20-9FBF-02B9-6F62-575A28361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Pozemky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Budovy, které nejsou součástí pozemku ani práva stavby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Jednotky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Práva stavby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Další nemovitosti, o kterých to zákon stanoví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Způsoby zápisu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Vklad (§ 11 KZ)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Záznam (§ 19 KZ)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Poznámka (§ 23 KZ)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Upozornění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Určující pro zápis je povaha zapisovaného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0E7BE5-0EA4-1922-6EA3-316D7668F6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154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6F1A1-0785-7228-1F0F-CD8FA278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– pojem a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DE20B5-1E08-455A-71A9-784543BF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Široká koncepce vlastnictví (§ 1011 OZ): navazuje na široké pojetí věci, zahrnuje věci hmotné i nehmotné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Vlastnické právo v objektivním a subjektivním smyslu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Čl. 11 odst. 1 LZPS: rovnost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Čl. 12 odst. 2 LZPS: zásadní </a:t>
            </a:r>
            <a:r>
              <a:rPr lang="cs-CZ" altLang="cs-CZ" sz="1800" dirty="0" err="1"/>
              <a:t>neomezitelnost</a:t>
            </a:r>
            <a:r>
              <a:rPr lang="cs-CZ" altLang="cs-CZ" sz="1800" dirty="0"/>
              <a:t> nabývání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§ 1012 OZ: nakládání s předmětem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Obsah vlastnického práva: Ius </a:t>
            </a:r>
            <a:r>
              <a:rPr lang="cs-CZ" altLang="cs-CZ" sz="1800" b="1" dirty="0" err="1"/>
              <a:t>possidendi</a:t>
            </a:r>
            <a:r>
              <a:rPr lang="cs-CZ" altLang="cs-CZ" sz="1800" dirty="0"/>
              <a:t>,</a:t>
            </a:r>
            <a:r>
              <a:rPr lang="cs-CZ" altLang="cs-CZ" sz="1800" b="1" dirty="0"/>
              <a:t> ius </a:t>
            </a:r>
            <a:r>
              <a:rPr lang="cs-CZ" altLang="cs-CZ" sz="1800" b="1" dirty="0" err="1"/>
              <a:t>disponendi</a:t>
            </a:r>
            <a:r>
              <a:rPr lang="cs-CZ" altLang="cs-CZ" sz="1800" dirty="0"/>
              <a:t>,</a:t>
            </a:r>
            <a:r>
              <a:rPr lang="cs-CZ" altLang="cs-CZ" sz="1800" b="1" dirty="0"/>
              <a:t> ius utendi et </a:t>
            </a:r>
            <a:r>
              <a:rPr lang="cs-CZ" altLang="cs-CZ" sz="1800" b="1" dirty="0" err="1"/>
              <a:t>fruendi</a:t>
            </a:r>
            <a:r>
              <a:rPr lang="cs-CZ" altLang="cs-CZ" sz="1800" b="1" dirty="0"/>
              <a:t> </a:t>
            </a:r>
            <a:r>
              <a:rPr lang="cs-CZ" altLang="cs-CZ" sz="1800" dirty="0"/>
              <a:t>(vlastnické triáda), ius </a:t>
            </a:r>
            <a:r>
              <a:rPr lang="cs-CZ" altLang="cs-CZ" sz="1800" dirty="0" err="1"/>
              <a:t>abutendi</a:t>
            </a:r>
            <a:r>
              <a:rPr lang="cs-CZ" altLang="cs-CZ" sz="1800" dirty="0"/>
              <a:t>, ius </a:t>
            </a:r>
            <a:r>
              <a:rPr lang="cs-CZ" altLang="cs-CZ" sz="1800" dirty="0" err="1"/>
              <a:t>dereliquendi</a:t>
            </a:r>
            <a:r>
              <a:rPr lang="cs-CZ" altLang="cs-CZ" sz="1800" dirty="0"/>
              <a:t>, ius </a:t>
            </a:r>
            <a:r>
              <a:rPr lang="cs-CZ" altLang="cs-CZ" sz="1800" dirty="0" err="1"/>
              <a:t>excludendi</a:t>
            </a:r>
            <a:endParaRPr lang="cs-CZ" altLang="cs-CZ" sz="18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Elasticita vlastnického práva a holé vlastnictví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Trvalost a nepromlčitelnost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90796D-FF4C-5B9F-9AB0-FEE511F98A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462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C8C8C-7286-97C7-EE64-FC594C59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– omezení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EE0C2-CD39-76FB-98E7-EB4C0013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+mj-lt"/>
              </a:rPr>
              <a:t>Vnější omezení vlastnického práva</a:t>
            </a:r>
            <a:r>
              <a:rPr lang="cs-CZ" altLang="cs-CZ" sz="1800" dirty="0">
                <a:latin typeface="+mj-lt"/>
              </a:rPr>
              <a:t>: ukládá soud, správní orgán, resp. vlastník ze své vůle (např. věcné břemeno zřízené dohodou, legální věcné břemeno, čl. 11 odst. 4 LZPS: „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+mj-lt"/>
              </a:rPr>
              <a:t>Vyvlastnění nebo nucené omezení vlastnického práva je možné ve veřejném zájmu, a to na základě zákona a za náhradu.“)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+mj-lt"/>
              </a:rPr>
              <a:t>§ 1038 OZ, resp. § 3 zákona č. 184/2006 Sb. (o vyvlastnění): proporcionalita!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+mj-lt"/>
              </a:rPr>
              <a:t>Vnitřní omezení vlastnického práva</a:t>
            </a:r>
            <a:r>
              <a:rPr lang="cs-CZ" altLang="cs-CZ" sz="1800" dirty="0">
                <a:latin typeface="+mj-lt"/>
              </a:rPr>
              <a:t> (čl. 11 odst. 3 LZPS + § 1012 věta druhá OZ + § 1013 OZ): </a:t>
            </a:r>
            <a:r>
              <a:rPr lang="cs-CZ" altLang="cs-CZ" sz="1800" dirty="0">
                <a:solidFill>
                  <a:srgbClr val="FF0000"/>
                </a:solidFill>
                <a:latin typeface="+mj-lt"/>
              </a:rPr>
              <a:t>vlastnictví zavazuje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A5B6CB-6AF3-3D34-0BAB-F47963FD3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5143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D511-71FE-3169-A8B6-A0532ED3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– sousedská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8ED06-302D-B29C-2049-7D19AAB4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Přímé imise </a:t>
            </a:r>
            <a:r>
              <a:rPr lang="cs-CZ" sz="1800" dirty="0"/>
              <a:t>(§ 1013 odst. 1 OZ): zakázané, ale lze opřít o zvláštní právní důvod, např. služebnost (svádění vody, odpadu)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Nepřímé imise </a:t>
            </a:r>
            <a:r>
              <a:rPr lang="cs-CZ" sz="1800" dirty="0"/>
              <a:t>(§ 1013 odst. 1 OZ): povolené do určité míry; rozhoduje míra přiměřená místním poměrům (hluk, prach, kouř, listí..)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Privilegované imise </a:t>
            </a:r>
            <a:r>
              <a:rPr lang="cs-CZ" sz="1800" dirty="0"/>
              <a:t>(§ 1013 odst. 2 OZ): úředně schválený závod nebo obdobné zařízení (hluk z diskotéky, kouř z továrny)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Pozitivní imise (kouř, prach)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Negativní imise (stínění)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64506B-4183-01E2-E7D0-B27B10591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7715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D442F-7E7E-2A42-CFC4-516956D96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C69F8-50AE-14A5-BF3C-424EEB8E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imisemi – příklady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7EC7CF-1C41-CD7D-76B6-636179603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A3D5E1-7106-7E73-B105-2C250E44B75A}"/>
              </a:ext>
            </a:extLst>
          </p:cNvPr>
          <p:cNvSpPr/>
          <p:nvPr/>
        </p:nvSpPr>
        <p:spPr bwMode="auto">
          <a:xfrm>
            <a:off x="986262" y="2636912"/>
            <a:ext cx="3569617" cy="2315105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FCEF531-8F43-4ADD-B73A-070055EEAEFB}"/>
              </a:ext>
            </a:extLst>
          </p:cNvPr>
          <p:cNvSpPr/>
          <p:nvPr/>
        </p:nvSpPr>
        <p:spPr bwMode="auto">
          <a:xfrm>
            <a:off x="4572816" y="2636912"/>
            <a:ext cx="3671592" cy="2315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2" name="Grafický objekt 11" descr="Dům obrys">
            <a:extLst>
              <a:ext uri="{FF2B5EF4-FFF2-40B4-BE49-F238E27FC236}">
                <a16:creationId xmlns:a16="http://schemas.microsoft.com/office/drawing/2014/main" id="{88E3DC4C-1771-9F3B-D054-FC5542409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620" y="3760447"/>
            <a:ext cx="1152128" cy="1152128"/>
          </a:xfrm>
          <a:prstGeom prst="rect">
            <a:avLst/>
          </a:prstGeom>
        </p:spPr>
      </p:pic>
      <p:pic>
        <p:nvPicPr>
          <p:cNvPr id="14" name="Grafický objekt 13" descr="Dům obrys">
            <a:extLst>
              <a:ext uri="{FF2B5EF4-FFF2-40B4-BE49-F238E27FC236}">
                <a16:creationId xmlns:a16="http://schemas.microsoft.com/office/drawing/2014/main" id="{B8DD5707-7659-0FF7-C04E-E4AFAB8CE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8795" y="3803670"/>
            <a:ext cx="1118943" cy="1118943"/>
          </a:xfrm>
          <a:prstGeom prst="rect">
            <a:avLst/>
          </a:prstGeom>
        </p:spPr>
      </p:pic>
      <p:pic>
        <p:nvPicPr>
          <p:cNvPr id="16" name="Grafický objekt 15" descr="Listnatý strom obrys">
            <a:extLst>
              <a:ext uri="{FF2B5EF4-FFF2-40B4-BE49-F238E27FC236}">
                <a16:creationId xmlns:a16="http://schemas.microsoft.com/office/drawing/2014/main" id="{A6DB549F-AB21-29D2-CBF7-108C072557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1880" y="3949625"/>
            <a:ext cx="904972" cy="904972"/>
          </a:xfrm>
          <a:prstGeom prst="rect">
            <a:avLst/>
          </a:prstGeom>
        </p:spPr>
      </p:pic>
      <p:pic>
        <p:nvPicPr>
          <p:cNvPr id="18" name="Grafický objekt 17" descr="Kuře obrys">
            <a:extLst>
              <a:ext uri="{FF2B5EF4-FFF2-40B4-BE49-F238E27FC236}">
                <a16:creationId xmlns:a16="http://schemas.microsoft.com/office/drawing/2014/main" id="{AE84594E-7343-DAB8-85DE-7706080137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6871" y="3078018"/>
            <a:ext cx="609799" cy="609799"/>
          </a:xfrm>
          <a:prstGeom prst="rect">
            <a:avLst/>
          </a:prstGeom>
        </p:spPr>
      </p:pic>
      <p:pic>
        <p:nvPicPr>
          <p:cNvPr id="20" name="Grafický objekt 19" descr="Kuře obrys">
            <a:extLst>
              <a:ext uri="{FF2B5EF4-FFF2-40B4-BE49-F238E27FC236}">
                <a16:creationId xmlns:a16="http://schemas.microsoft.com/office/drawing/2014/main" id="{FFC98A7D-022F-56D5-302F-84951175E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62107" y="3078018"/>
            <a:ext cx="609799" cy="609799"/>
          </a:xfrm>
          <a:prstGeom prst="rect">
            <a:avLst/>
          </a:prstGeom>
        </p:spPr>
      </p:pic>
      <p:pic>
        <p:nvPicPr>
          <p:cNvPr id="22" name="Grafický objekt 21" descr="Obrys rozzlobeného obličeje obrys">
            <a:extLst>
              <a:ext uri="{FF2B5EF4-FFF2-40B4-BE49-F238E27FC236}">
                <a16:creationId xmlns:a16="http://schemas.microsoft.com/office/drawing/2014/main" id="{79F9421B-37D4-2DDC-179C-7568FFB007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23728" y="1344983"/>
            <a:ext cx="914400" cy="914400"/>
          </a:xfrm>
          <a:prstGeom prst="rect">
            <a:avLst/>
          </a:prstGeom>
        </p:spPr>
      </p:pic>
      <p:pic>
        <p:nvPicPr>
          <p:cNvPr id="25" name="Zástupný obsah 24" descr="Obrys neutrálního obličeje obrys">
            <a:extLst>
              <a:ext uri="{FF2B5EF4-FFF2-40B4-BE49-F238E27FC236}">
                <a16:creationId xmlns:a16="http://schemas.microsoft.com/office/drawing/2014/main" id="{B501FD58-48C9-E202-370F-8F056A003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49142" y="1344983"/>
            <a:ext cx="914400" cy="914400"/>
          </a:xfrm>
        </p:spPr>
      </p:pic>
      <p:pic>
        <p:nvPicPr>
          <p:cNvPr id="27" name="Grafický objekt 26" descr="Piknikový stůl se souvislou výplní">
            <a:extLst>
              <a:ext uri="{FF2B5EF4-FFF2-40B4-BE49-F238E27FC236}">
                <a16:creationId xmlns:a16="http://schemas.microsoft.com/office/drawing/2014/main" id="{9AABE1EA-3326-5293-5245-3FAA383965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69843" y="3233767"/>
            <a:ext cx="498792" cy="498792"/>
          </a:xfrm>
          <a:prstGeom prst="rect">
            <a:avLst/>
          </a:prstGeom>
        </p:spPr>
      </p:pic>
      <p:cxnSp>
        <p:nvCxnSpPr>
          <p:cNvPr id="29" name="Přímá spojovací šipka 28">
            <a:extLst>
              <a:ext uri="{FF2B5EF4-FFF2-40B4-BE49-F238E27FC236}">
                <a16:creationId xmlns:a16="http://schemas.microsoft.com/office/drawing/2014/main" id="{2108799D-BACD-CF6C-901F-7D09F29EDBEE}"/>
              </a:ext>
            </a:extLst>
          </p:cNvPr>
          <p:cNvCxnSpPr/>
          <p:nvPr/>
        </p:nvCxnSpPr>
        <p:spPr bwMode="auto">
          <a:xfrm>
            <a:off x="2866551" y="5229200"/>
            <a:ext cx="288032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>
            <a:extLst>
              <a:ext uri="{FF2B5EF4-FFF2-40B4-BE49-F238E27FC236}">
                <a16:creationId xmlns:a16="http://schemas.microsoft.com/office/drawing/2014/main" id="{10B1B31B-1297-E0C7-1363-4E2E0E123B63}"/>
              </a:ext>
            </a:extLst>
          </p:cNvPr>
          <p:cNvCxnSpPr>
            <a:cxnSpLocks/>
          </p:cNvCxnSpPr>
          <p:nvPr/>
        </p:nvCxnSpPr>
        <p:spPr bwMode="auto">
          <a:xfrm flipH="1">
            <a:off x="2835747" y="2492896"/>
            <a:ext cx="288032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6" name="Grafický objekt 35" descr="Včela obrys">
            <a:extLst>
              <a:ext uri="{FF2B5EF4-FFF2-40B4-BE49-F238E27FC236}">
                <a16:creationId xmlns:a16="http://schemas.microsoft.com/office/drawing/2014/main" id="{11D60E76-4FB9-E2DD-5C9D-D16EEAE519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524762" y="4352877"/>
            <a:ext cx="563129" cy="563129"/>
          </a:xfrm>
          <a:prstGeom prst="rect">
            <a:avLst/>
          </a:prstGeom>
        </p:spPr>
      </p:pic>
      <p:pic>
        <p:nvPicPr>
          <p:cNvPr id="40" name="Grafický objekt 39" descr="Plážový deštník obrys">
            <a:extLst>
              <a:ext uri="{FF2B5EF4-FFF2-40B4-BE49-F238E27FC236}">
                <a16:creationId xmlns:a16="http://schemas.microsoft.com/office/drawing/2014/main" id="{65AC720D-DBC2-4103-2287-5C2ABF38E84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95978" y="2555639"/>
            <a:ext cx="914400" cy="914400"/>
          </a:xfrm>
          <a:prstGeom prst="rect">
            <a:avLst/>
          </a:prstGeom>
        </p:spPr>
      </p:pic>
      <p:pic>
        <p:nvPicPr>
          <p:cNvPr id="42" name="Grafický objekt 41" descr="Buben obrys">
            <a:extLst>
              <a:ext uri="{FF2B5EF4-FFF2-40B4-BE49-F238E27FC236}">
                <a16:creationId xmlns:a16="http://schemas.microsoft.com/office/drawing/2014/main" id="{1A50ADBF-3E3F-EEB0-7D70-09B1A710A55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53603" y="3382918"/>
            <a:ext cx="699283" cy="699283"/>
          </a:xfrm>
          <a:prstGeom prst="rect">
            <a:avLst/>
          </a:prstGeom>
        </p:spPr>
      </p:pic>
      <p:pic>
        <p:nvPicPr>
          <p:cNvPr id="44" name="Grafický objekt 43" descr="Krysa obrys">
            <a:extLst>
              <a:ext uri="{FF2B5EF4-FFF2-40B4-BE49-F238E27FC236}">
                <a16:creationId xmlns:a16="http://schemas.microsoft.com/office/drawing/2014/main" id="{EBA94053-548F-AF8F-D6E5-12BCF34CCD2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71185" y="3765380"/>
            <a:ext cx="573483" cy="573483"/>
          </a:xfrm>
          <a:prstGeom prst="rect">
            <a:avLst/>
          </a:prstGeom>
        </p:spPr>
      </p:pic>
      <p:pic>
        <p:nvPicPr>
          <p:cNvPr id="46" name="Grafický objekt 45" descr="Vrabec obrys">
            <a:extLst>
              <a:ext uri="{FF2B5EF4-FFF2-40B4-BE49-F238E27FC236}">
                <a16:creationId xmlns:a16="http://schemas.microsoft.com/office/drawing/2014/main" id="{4356EFA4-3CB6-5AA6-780F-E805C5A5E27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116804" y="2683661"/>
            <a:ext cx="699257" cy="699257"/>
          </a:xfrm>
          <a:prstGeom prst="rect">
            <a:avLst/>
          </a:prstGeom>
        </p:spPr>
      </p:pic>
      <p:pic>
        <p:nvPicPr>
          <p:cNvPr id="48" name="Grafický objekt 47" descr="Handwashing obrys">
            <a:extLst>
              <a:ext uri="{FF2B5EF4-FFF2-40B4-BE49-F238E27FC236}">
                <a16:creationId xmlns:a16="http://schemas.microsoft.com/office/drawing/2014/main" id="{1AC1472A-2A9F-3814-BF67-1920FA690D9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01883" y="4121505"/>
            <a:ext cx="609799" cy="6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35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5A68F-582C-9228-0D2B-1FDB132F6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24AA4-3992-8B3E-AE66-3B2961AF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 –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07070-928F-0E50-DF47-F578C594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1029 a násl.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Chybějící přístup k nemovitosti (pozemek či jiná nemovitá věc, např. stavba na cizím pozemku)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Soukromý i veřejný zájem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Zřizuje se „i jako služebnost“ – k těm viz dále (navzdory slovům zákona tvoří obligace výjimku, srov.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999/2014,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651/2018)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Za nezbytnou cestu náleží vždy úplata (dle čeho soud postupuje při zjišťování výše úplaty?)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DE8F43-1BBC-979B-4D49-FEBD8240D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351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6C66C-E6E8-D228-A59A-7951E83E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 –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A7DC8B-B833-0597-6F22-C197263DE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86B7AD-B32D-9F1C-53A1-9BF12390E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A499E36F-ABC9-8954-7008-2BE23B2CAB78}"/>
              </a:ext>
            </a:extLst>
          </p:cNvPr>
          <p:cNvSpPr/>
          <p:nvPr/>
        </p:nvSpPr>
        <p:spPr bwMode="auto">
          <a:xfrm>
            <a:off x="2468463" y="1699782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2DAADACE-B0A4-B472-CA5D-C9819AEC9253}"/>
              </a:ext>
            </a:extLst>
          </p:cNvPr>
          <p:cNvSpPr/>
          <p:nvPr/>
        </p:nvSpPr>
        <p:spPr bwMode="auto">
          <a:xfrm>
            <a:off x="5796136" y="1690254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53807DC-0BAE-86C4-C964-4C89DD790DAD}"/>
              </a:ext>
            </a:extLst>
          </p:cNvPr>
          <p:cNvSpPr/>
          <p:nvPr/>
        </p:nvSpPr>
        <p:spPr bwMode="auto">
          <a:xfrm>
            <a:off x="1689234" y="3125081"/>
            <a:ext cx="2880320" cy="182693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D17ACF4-F973-8F2E-0126-9D36EE7AA40E}"/>
              </a:ext>
            </a:extLst>
          </p:cNvPr>
          <p:cNvSpPr/>
          <p:nvPr/>
        </p:nvSpPr>
        <p:spPr bwMode="auto">
          <a:xfrm>
            <a:off x="4572816" y="3125081"/>
            <a:ext cx="2880319" cy="182693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4242C45-1848-AF2F-99FD-0E940231ACA1}"/>
              </a:ext>
            </a:extLst>
          </p:cNvPr>
          <p:cNvSpPr/>
          <p:nvPr/>
        </p:nvSpPr>
        <p:spPr bwMode="auto">
          <a:xfrm>
            <a:off x="4567923" y="4631403"/>
            <a:ext cx="2880319" cy="10421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B22ACE9-A65B-A272-DC36-8C58CF6BB6FA}"/>
              </a:ext>
            </a:extLst>
          </p:cNvPr>
          <p:cNvSpPr/>
          <p:nvPr/>
        </p:nvSpPr>
        <p:spPr bwMode="auto">
          <a:xfrm>
            <a:off x="7451505" y="2245099"/>
            <a:ext cx="144832" cy="358690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2" name="Grafický objekt 11" descr="Dům obrys">
            <a:extLst>
              <a:ext uri="{FF2B5EF4-FFF2-40B4-BE49-F238E27FC236}">
                <a16:creationId xmlns:a16="http://schemas.microsoft.com/office/drawing/2014/main" id="{40D38627-C6A5-C50A-3582-962F80D94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5751" y="3479275"/>
            <a:ext cx="1152128" cy="1152128"/>
          </a:xfrm>
          <a:prstGeom prst="rect">
            <a:avLst/>
          </a:prstGeom>
        </p:spPr>
      </p:pic>
      <p:pic>
        <p:nvPicPr>
          <p:cNvPr id="13" name="Grafický objekt 12" descr="Dům obrys">
            <a:extLst>
              <a:ext uri="{FF2B5EF4-FFF2-40B4-BE49-F238E27FC236}">
                <a16:creationId xmlns:a16="http://schemas.microsoft.com/office/drawing/2014/main" id="{5DE51567-4EBD-80AC-B17D-8F064F3F8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7010" y="3158661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32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311B4-B6F2-83C3-D7DE-FA608E4F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Spoluvlastnictví – pojem a druhy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7AEB2-3438-2E25-2D18-C082DA91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Stejná věc nemůže být vlastněna různými subjekty, může být ale spoluvlastněna (§ 1115 a násl.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Nejedná se o situaci, kdy je věc vlastně právnickou osobou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altLang="cs-CZ" sz="1800" dirty="0"/>
              <a:t>OZ rozeznává spoluvlastnictví podílové (obecné, přídatné, bytové) a bezpodílové (SJM)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PS: Každý ze spoluvlastníků je úplným vlastníkem svého podílu (§ 1121 OZ), ten vyjadřuje míru účasti spoluvlastníka na vytváření společné vůle a právech a povinnostech (§ 1122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Vzhledem k věci jako celku se spoluvlastníci považují za jedinou osobu a nakládají s věcí jako jediná osoba (§ 1116 OZ)</a:t>
            </a:r>
            <a:endParaRPr lang="cs-CZ" altLang="cs-CZ" sz="1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sz="1800" dirty="0"/>
              <a:t>	 	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DB9AB2-A1F5-73A7-DDEC-048917009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487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15666-2453-0EEB-8417-BC6B2535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spoluvlastnictví – pojem a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EEB05-57DF-2508-748E-3E0641A5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§ 1115 a násl. OZ: Osoby, jimž náleží vlastnické právo k věci společně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Podíl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Míra účasti spoluvlastníka na právech a povinnostech ke společné věci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Každý ze spoluvlastníků je úplným vlastníkem svého podílu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Omezení nakládání se spoluvlastnickým podílem (§ 1124 OZ: předkupní právo)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Obsah</a:t>
            </a:r>
            <a:r>
              <a:rPr lang="cs-CZ" sz="1800" dirty="0"/>
              <a:t>: rozlišujeme různé spoluvlastnické vztahy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Práva a povinnosti ve vztahu ke třetím osobám týkající se společné věci (převod věci)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Práva a povinnosti týkající se podílu (např. převod podílu)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Práva a povinnosti mezi spoluvlastníky (správa společné věci, především §§ 1128 a 1129 OZ, běžná X mimořádná správa věci)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759645-8DE9-6A00-34B1-3504BE6F5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794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6D824-EF95-8AB5-837D-78CDFB636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0A9BB-BDEF-AD53-85B3-C5C286FE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v podílovém spoluvlastnictví</a:t>
            </a:r>
          </a:p>
        </p:txBody>
      </p:sp>
      <p:pic>
        <p:nvPicPr>
          <p:cNvPr id="10" name="Zástupný obsah 9" descr="Harveyho ideogramy 50% se souvislou výplní">
            <a:extLst>
              <a:ext uri="{FF2B5EF4-FFF2-40B4-BE49-F238E27FC236}">
                <a16:creationId xmlns:a16="http://schemas.microsoft.com/office/drawing/2014/main" id="{3882B330-BE46-2EE4-ECCF-9D7076EB3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3139" y="4726006"/>
            <a:ext cx="914400" cy="914400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6602E6-B42E-E23A-0483-E31B54B76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  <p:sp>
        <p:nvSpPr>
          <p:cNvPr id="6" name="Tlačítko akce: Domů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8C5E9B2-02CB-6E02-692B-B2A9D5C7FAA0}"/>
              </a:ext>
            </a:extLst>
          </p:cNvPr>
          <p:cNvSpPr/>
          <p:nvPr/>
        </p:nvSpPr>
        <p:spPr bwMode="auto">
          <a:xfrm>
            <a:off x="2801512" y="3192693"/>
            <a:ext cx="1420792" cy="1242463"/>
          </a:xfrm>
          <a:prstGeom prst="actionButtonHom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554B6D18-4F15-8959-3CA4-81BC412E1E00}"/>
              </a:ext>
            </a:extLst>
          </p:cNvPr>
          <p:cNvSpPr/>
          <p:nvPr/>
        </p:nvSpPr>
        <p:spPr bwMode="auto">
          <a:xfrm>
            <a:off x="7501312" y="3304801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37C8FD49-77C4-AAE0-B6C3-FA422DC4DCF1}"/>
              </a:ext>
            </a:extLst>
          </p:cNvPr>
          <p:cNvSpPr/>
          <p:nvPr/>
        </p:nvSpPr>
        <p:spPr bwMode="auto">
          <a:xfrm>
            <a:off x="844605" y="1780988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8D5185B4-091B-A867-732E-5970307362DD}"/>
              </a:ext>
            </a:extLst>
          </p:cNvPr>
          <p:cNvSpPr/>
          <p:nvPr/>
        </p:nvSpPr>
        <p:spPr bwMode="auto">
          <a:xfrm>
            <a:off x="844605" y="4726006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48961CE1-5764-F303-0F62-117FE915F061}"/>
              </a:ext>
            </a:extLst>
          </p:cNvPr>
          <p:cNvCxnSpPr>
            <a:cxnSpLocks/>
          </p:cNvCxnSpPr>
          <p:nvPr/>
        </p:nvCxnSpPr>
        <p:spPr bwMode="auto">
          <a:xfrm>
            <a:off x="1301805" y="3033414"/>
            <a:ext cx="0" cy="141286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3DEA0EBE-BAF1-A793-51D8-D8896E5C14B7}"/>
              </a:ext>
            </a:extLst>
          </p:cNvPr>
          <p:cNvCxnSpPr>
            <a:cxnSpLocks/>
          </p:cNvCxnSpPr>
          <p:nvPr/>
        </p:nvCxnSpPr>
        <p:spPr bwMode="auto">
          <a:xfrm>
            <a:off x="2938097" y="2324822"/>
            <a:ext cx="4374027" cy="11006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A845DFCF-9601-BCA7-8C89-F7FA6F813C6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8097" y="4324203"/>
            <a:ext cx="4416092" cy="859003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18B19AF9-263D-5A0E-C533-D922F92FFD1F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870103"/>
            <a:ext cx="2647714" cy="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fický objekt 12" descr="Harveyho ideogramy 50% se souvislou výplní">
            <a:extLst>
              <a:ext uri="{FF2B5EF4-FFF2-40B4-BE49-F238E27FC236}">
                <a16:creationId xmlns:a16="http://schemas.microsoft.com/office/drawing/2014/main" id="{EE3CDFB1-AF72-D9F6-2931-2CFDD7346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893139" y="1839515"/>
            <a:ext cx="908373" cy="90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6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F6205-B337-0E99-6E1B-5652B636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systematika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ADA37-D791-7F54-8C59-7E2539F2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Právo soukromé </a:t>
            </a:r>
            <a:r>
              <a:rPr lang="cs-CZ" altLang="cs-CZ" sz="2000" dirty="0"/>
              <a:t>a právo veřejné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Právo soukromé slouží k úpravě vztahů mezi osobami ve formálně rovném postavení, často reguluje vztahy „každodenního života“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Obecné právo soukromé </a:t>
            </a:r>
            <a:r>
              <a:rPr lang="cs-CZ" sz="2000" dirty="0"/>
              <a:t>(občanské) a zvláštní (další odvětví)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000" dirty="0"/>
              <a:t>Základním (a obecným) předpisem zákon č. 89/2012, občanský zákoník, („OZ“)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Ustanovení o </a:t>
            </a:r>
            <a:r>
              <a:rPr lang="cs-CZ" sz="1800" b="1" dirty="0"/>
              <a:t>osobách</a:t>
            </a:r>
            <a:r>
              <a:rPr lang="cs-CZ" sz="1800" dirty="0"/>
              <a:t> (subjektech) a ustanovení o </a:t>
            </a:r>
            <a:r>
              <a:rPr lang="cs-CZ" sz="1800" b="1" dirty="0"/>
              <a:t>věcech </a:t>
            </a:r>
            <a:r>
              <a:rPr lang="cs-CZ" sz="1800" dirty="0"/>
              <a:t>(objektech)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Práva </a:t>
            </a:r>
            <a:r>
              <a:rPr lang="cs-CZ" sz="1800" b="1" dirty="0"/>
              <a:t>osobní</a:t>
            </a:r>
            <a:r>
              <a:rPr lang="cs-CZ" sz="1800" dirty="0"/>
              <a:t> a práva </a:t>
            </a:r>
            <a:r>
              <a:rPr lang="cs-CZ" sz="1800" b="1" dirty="0"/>
              <a:t>majetková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Práva </a:t>
            </a:r>
            <a:r>
              <a:rPr lang="cs-CZ" sz="1800" b="1" dirty="0"/>
              <a:t>absolutní</a:t>
            </a:r>
            <a:r>
              <a:rPr lang="cs-CZ" sz="1800" dirty="0"/>
              <a:t> a práva </a:t>
            </a:r>
            <a:r>
              <a:rPr lang="cs-CZ" sz="1800" b="1" dirty="0"/>
              <a:t>relativní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66E1E1-4EDE-1945-4609-3ED2B2E1E4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379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B7D53-887A-D0D1-B746-5A84B585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spoluvlastnictví – zrušení a vypořádání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44F3C-5B0C-78D5-2D12-575BB7DD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Oddělení ze spoluvlastnictví je možné tam, kde je věc reálně dělitelná (§ 1140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Zrušení a vypořádání spoluvlastnictví (dohodou nebo soudním rozhodnutím)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Posloupnost způsobů vypořádání spoluvlastnictví soudem (§ 1144 a násl. OZ)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Rozdělení společné věci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Přikázání jednomu nebo více spoluvlastníkům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Prodej společné věci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Kritéria rozhodná pro přikázání věci jednomu ze spoluvlastníků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556F83-5AD9-DEF3-6A28-6F8F5BFD19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074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A1AA0-E60B-1ACB-1FF1-E3F5493D1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BB7C6-14D5-AC60-33F5-409605A9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vypořádání PS</a:t>
            </a:r>
          </a:p>
        </p:txBody>
      </p:sp>
      <p:pic>
        <p:nvPicPr>
          <p:cNvPr id="10" name="Zástupný obsah 9" descr="Harveyho ideogramy 50% se souvislou výplní">
            <a:extLst>
              <a:ext uri="{FF2B5EF4-FFF2-40B4-BE49-F238E27FC236}">
                <a16:creationId xmlns:a16="http://schemas.microsoft.com/office/drawing/2014/main" id="{2A5EAFE4-4BD0-22AA-DB21-21E5E8F6A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037" y="1681351"/>
            <a:ext cx="914400" cy="914400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D1B8BD-EF94-C686-3154-9AC41FED5E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  <p:sp>
        <p:nvSpPr>
          <p:cNvPr id="6" name="Tlačítko akce: Domů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909FAA3-EF93-1558-36D0-7EB73EE3E993}"/>
              </a:ext>
            </a:extLst>
          </p:cNvPr>
          <p:cNvSpPr/>
          <p:nvPr/>
        </p:nvSpPr>
        <p:spPr bwMode="auto">
          <a:xfrm>
            <a:off x="3861604" y="3717032"/>
            <a:ext cx="1420792" cy="1469184"/>
          </a:xfrm>
          <a:prstGeom prst="actionButtonHom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518A2CC8-5746-31F2-9696-987F8ABB7931}"/>
              </a:ext>
            </a:extLst>
          </p:cNvPr>
          <p:cNvSpPr/>
          <p:nvPr/>
        </p:nvSpPr>
        <p:spPr bwMode="auto">
          <a:xfrm>
            <a:off x="7378989" y="1627490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E6950BFC-008F-4647-99BD-7361D725FBAB}"/>
              </a:ext>
            </a:extLst>
          </p:cNvPr>
          <p:cNvSpPr/>
          <p:nvPr/>
        </p:nvSpPr>
        <p:spPr bwMode="auto">
          <a:xfrm>
            <a:off x="539750" y="1674794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3" name="Grafický objekt 12" descr="Harveyho ideogramy 50% se souvislou výplní">
            <a:extLst>
              <a:ext uri="{FF2B5EF4-FFF2-40B4-BE49-F238E27FC236}">
                <a16:creationId xmlns:a16="http://schemas.microsoft.com/office/drawing/2014/main" id="{5B35C9D3-8DCC-E7A9-C4A4-EFB024AE5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293952" y="1674794"/>
            <a:ext cx="908373" cy="908373"/>
          </a:xfrm>
          <a:prstGeom prst="rect">
            <a:avLst/>
          </a:prstGeom>
        </p:spPr>
      </p:pic>
      <p:cxnSp>
        <p:nvCxnSpPr>
          <p:cNvPr id="25" name="Přímá spojovací šipka 24">
            <a:extLst>
              <a:ext uri="{FF2B5EF4-FFF2-40B4-BE49-F238E27FC236}">
                <a16:creationId xmlns:a16="http://schemas.microsoft.com/office/drawing/2014/main" id="{DE1E97DC-B044-CFB1-37CA-DD0DCE4050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657173" y="4451624"/>
            <a:ext cx="1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1CE5D18-29EB-D1A1-A33C-276B745D4D8B}"/>
              </a:ext>
            </a:extLst>
          </p:cNvPr>
          <p:cNvSpPr txBox="1"/>
          <p:nvPr/>
        </p:nvSpPr>
        <p:spPr>
          <a:xfrm>
            <a:off x="3923928" y="2044193"/>
            <a:ext cx="165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ZRUŠENÍ</a:t>
            </a:r>
          </a:p>
        </p:txBody>
      </p: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F9020AC2-0980-E299-7D9B-9C960EE4475A}"/>
              </a:ext>
            </a:extLst>
          </p:cNvPr>
          <p:cNvCxnSpPr>
            <a:cxnSpLocks/>
          </p:cNvCxnSpPr>
          <p:nvPr/>
        </p:nvCxnSpPr>
        <p:spPr bwMode="auto">
          <a:xfrm>
            <a:off x="4552773" y="2444303"/>
            <a:ext cx="0" cy="55264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52A81EF-A506-9334-6E49-7B7F53A9D4AF}"/>
              </a:ext>
            </a:extLst>
          </p:cNvPr>
          <p:cNvSpPr txBox="1"/>
          <p:nvPr/>
        </p:nvSpPr>
        <p:spPr>
          <a:xfrm>
            <a:off x="3707907" y="3156937"/>
            <a:ext cx="1874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VYPOŘÁDÁNÍ</a:t>
            </a:r>
          </a:p>
        </p:txBody>
      </p:sp>
      <p:cxnSp>
        <p:nvCxnSpPr>
          <p:cNvPr id="23" name="Přímá spojovací šipka 22">
            <a:extLst>
              <a:ext uri="{FF2B5EF4-FFF2-40B4-BE49-F238E27FC236}">
                <a16:creationId xmlns:a16="http://schemas.microsoft.com/office/drawing/2014/main" id="{9A305DA8-58B5-E887-093B-779649E644F9}"/>
              </a:ext>
            </a:extLst>
          </p:cNvPr>
          <p:cNvCxnSpPr>
            <a:cxnSpLocks/>
          </p:cNvCxnSpPr>
          <p:nvPr/>
        </p:nvCxnSpPr>
        <p:spPr bwMode="auto">
          <a:xfrm>
            <a:off x="1657173" y="5805264"/>
            <a:ext cx="471502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cký objekt 28" descr="Peníze se souvislou výplní">
            <a:extLst>
              <a:ext uri="{FF2B5EF4-FFF2-40B4-BE49-F238E27FC236}">
                <a16:creationId xmlns:a16="http://schemas.microsoft.com/office/drawing/2014/main" id="{F07E076B-B598-D956-0F85-2629844F90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88008" y="51832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16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BA4DB-8439-E4D0-BBD0-99CF32F4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Bytové spoluvlastnictví a společenství </a:t>
            </a:r>
            <a:r>
              <a:rPr lang="cs-CZ"/>
              <a:t>vlastníků jednotek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D7565-91D3-3E78-3F8F-335D2F66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Bytové spoluvlastnictví založené vlastnictvím jednotek, pokud jsou v domě alespoň dva byty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Vymezení jednotky: byt a společné části (§ 1159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Nutnost založit SVJ: Pokud je v domě alespoň 5 bytů ve vlastnictví 4 různých osob (§ 1198 OZ)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000" dirty="0"/>
              <a:t>Orgány společenství vlastníků (shromáždění, výbor nebo předseda)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Pravidla rozhodování (na shromáždění, kvorum + většina pro přijetí rozhodnutí)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133162-3426-398F-3BFC-F2FF75ED8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60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C3EE-CA21-C760-C7FA-92DC48AB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Věcná práva k věci cizí – pojem a kategorizace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56A81-5E74-700A-2ED3-6BDC80E9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Též označována jako limitovaná věcná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Na rozdíl od obligačních vztahů působí </a:t>
            </a:r>
            <a:r>
              <a:rPr lang="cs-CZ" sz="1700" dirty="0" err="1"/>
              <a:t>erga</a:t>
            </a:r>
            <a:r>
              <a:rPr lang="cs-CZ" sz="1700" dirty="0"/>
              <a:t> </a:t>
            </a:r>
            <a:r>
              <a:rPr lang="cs-CZ" sz="1700" dirty="0" err="1"/>
              <a:t>omnes</a:t>
            </a:r>
            <a:endParaRPr lang="cs-CZ" sz="17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Poskytují tzv. částečné právní panství nad věcí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sz="17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Právo stavby (§§ 1240 - 1256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Věcná břemena (§§ 1257 - 1308 OZ)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Služebnosti (§§ 1257 - 1302 OZ)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Reálná břemena (§§ 1303 - 1308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Zástavní právo (§§ 1309 - 1394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Zadržovací právo (§§ 1395 - 1399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Věcná práva k věci cizí podle části čtvrté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66660-3832-ECB0-B329-B04451C42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2159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C2902-AFA8-C809-FAD6-33C0626C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stavby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92DC4-CD18-1ACC-8D11-2415EB48A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§ 1240 a násl.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Umožňuje stavebníkovi zbudovat stavbu na cizím pozemku, aniž by došlo k uplatnění zásady </a:t>
            </a:r>
            <a:r>
              <a:rPr lang="cs-CZ" sz="1800" dirty="0" err="1"/>
              <a:t>superficies</a:t>
            </a:r>
            <a:r>
              <a:rPr lang="cs-CZ" sz="1800" dirty="0"/>
              <a:t> </a:t>
            </a:r>
            <a:r>
              <a:rPr lang="cs-CZ" sz="1800" dirty="0" err="1"/>
              <a:t>solo</a:t>
            </a:r>
            <a:r>
              <a:rPr lang="cs-CZ" sz="1800" dirty="0"/>
              <a:t> cedit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Jedná se o nehmotnou nemovitou věc, jejíž součástí se stane stavba (umělý přírůstek práva stavba)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Maximálně na dobu 99 let, pokud vzniklo na základě vydržení, pak zásadně 40 let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Lze sjednat úplatně i bezúplatně, jednorázová či pravidelná úplata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§ 1255 OZ: finanční vypořádání mezi stavebníkem a majitelem pozemku poté, co zanikne právo stavby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4F215-564F-2588-5800-035395593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344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8D5D-658E-6182-CCD2-4ED096F5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břemena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F0E901-6280-2A45-BCBE-7EDEF70E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Stejně jako v případě práva stavby se jedná o věci nehmotné (§ 496 odst. 2 OZ), pokud váznou na nemovité věci, pak nehmotné nemovité (§ 498 odst. 1 OZ)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Dělení: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Služebnosti</a:t>
            </a:r>
          </a:p>
          <a:p>
            <a:pPr marL="4747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Povinnost vlastníka zatížené věci něčeho se zdržet nebo něco strpět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Reálná břemena</a:t>
            </a:r>
          </a:p>
          <a:p>
            <a:pPr marL="4747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Povinnost vlastníka zatížené věci něco dát nebo něco konat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9DE07F-126A-FBC7-CD7E-CC92E7F59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34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4C62B-C213-C6C1-9C1C-A837B96E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09EB5-9F70-D253-C392-6169C6A9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Povinnost vlastníka zatížené věci něco strpět či se něčeho zdržet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Služebnosti in </a:t>
            </a:r>
            <a:r>
              <a:rPr lang="cs-CZ" sz="2000" dirty="0" err="1"/>
              <a:t>rem</a:t>
            </a:r>
            <a:r>
              <a:rPr lang="cs-CZ" sz="2000" dirty="0"/>
              <a:t> (oprávněným je panující pozemek, resp. každý jeho budoucí vlastník)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Služebnosti in personam (oprávněnou je osoba)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sjednat i nepojmenované služebnosti, zákon hovoří o některých (významných) pozemkových služebnostech (§ 1267 a násl.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Příkladem je již zmiňovaná nezbytná cesta (zřizována zpravidla jako služebnost cesty/stezky)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F31A8A-B831-D79E-B7E2-433F679F7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433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E8DC1-D0A1-3F3A-334D-39D47A0D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břemena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44096-86A7-4223-DC52-762549A6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Povinnost vlastníka zatížené věci něco dát nebo konat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§ 1303 a násl.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Mohou zatěžovat jen věci zapsané do veřejných seznamů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Reálná břemena in </a:t>
            </a:r>
            <a:r>
              <a:rPr lang="cs-CZ" sz="2000" dirty="0" err="1"/>
              <a:t>rem</a:t>
            </a:r>
            <a:r>
              <a:rPr lang="cs-CZ" sz="2000" dirty="0"/>
              <a:t> (oprávněným je panující pozemek, resp. každý jeho budoucí vlastník)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Reálná břemena in personam (oprávněnou je osoba)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Je-li reálné břemeno sjednáno jako časově neomezené, musí být obligatorně sjednáno jako vykupitelné (§ 1304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E2DFE0-9FF0-75EB-2B55-DBF8CF44D6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0735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EB27B-0897-FBFD-C41F-942064BA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88AFC-3B93-4E45-C093-3F82B7AAF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§§ 1309 - 1394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Podstata tkví v tom, že dlužník, případně jiná osoba, poskytuje věřiteli věcnou jistotu, ze které se věřitel uspokojí v případě, že dlužník dluh nesplní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Funkce: Zajišťovací (vnitřní či vnější) a uhrazovací: zástavou věc obchodovatelná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Principy: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 err="1"/>
              <a:t>Akcesorita</a:t>
            </a:r>
            <a:r>
              <a:rPr lang="cs-CZ" sz="1600" dirty="0"/>
              <a:t> (§ 1376 OZ)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Subsidiarita (§ 1309 OZ)</a:t>
            </a:r>
          </a:p>
          <a:p>
            <a:pPr marL="531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Specialita (respektuje jeden z principů věcných práv, srov. však věc hromadná)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E9875E-39DB-A57F-A58A-152031A4C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4156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16A83-2184-1890-3801-5B4075B0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Zadržovací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61E1C-9E73-2AFF-77B8-D1873D7E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§ 1395 a násl.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Slouží k zajištění dluhu (i nesplatného, srov. § 1395 odst. 2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Obdobně jako u zástavního práva funkce zajišťovací a uhrazovací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Obdobně jako u zástavního práva platí princip </a:t>
            </a:r>
            <a:r>
              <a:rPr lang="cs-CZ" sz="2000" dirty="0" err="1"/>
              <a:t>akcesority</a:t>
            </a:r>
            <a:r>
              <a:rPr lang="cs-CZ" sz="2000" dirty="0"/>
              <a:t> a subsidiarity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§ 1396 odst. 1 OZ: Zadržet cizí věc nesmí ten, kdo ji má u sebe neprávem, zejména zmocnil-li se jí násilně nebo lstí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26B372-E243-0287-011B-A2EDB393B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911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C0506-204F-F713-C617-E63B5E25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občanského zákoníku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F4790-3A88-83BC-4ED3-16F8E992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Část první</a:t>
            </a:r>
            <a:r>
              <a:rPr lang="cs-CZ" sz="2000" b="1" dirty="0"/>
              <a:t>: obecná část (součástí úprava osob a věcí)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Část druhá: rodinné právo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Část třetí</a:t>
            </a:r>
            <a:r>
              <a:rPr lang="cs-CZ" sz="2000" b="1" dirty="0"/>
              <a:t>: absolutní majetková práva (součástí věcná práva)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Část čtvrtá: relativní majetková práva (závazková práva)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Část pátá: společná, přechodná a závěrečná ustanovení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Pro občanské právo je typická dispozitivnost právních norem, to však zásadně neplatí o dnes přednášených částech OZ </a:t>
            </a:r>
            <a:r>
              <a:rPr lang="cs-CZ" sz="2000" dirty="0">
                <a:sym typeface="Wingdings" pitchFamily="2" charset="2"/>
              </a:rPr>
              <a:t> </a:t>
            </a: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4E47D0-462E-0BAC-2279-37C8677ED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8050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47CF0-D88D-1418-244E-9E50ACE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01E9-2313-BD3B-7DAE-527799FC8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5023B1-FA11-525A-7C8C-441D62068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5D7FC-B31E-699D-4CE0-E8FF8BE9A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dle tématu přednášky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37099D-CFD2-404C-CD87-E1A61ECCB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82FBF0B6-0D2C-6CF9-6D98-97B51B9F2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275627"/>
              </p:ext>
            </p:extLst>
          </p:nvPr>
        </p:nvGraphicFramePr>
        <p:xfrm>
          <a:off x="539750" y="1692275"/>
          <a:ext cx="80645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826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10C31-4258-9DC0-5777-9F8F27A2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a jejich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4C7C7-9A33-0915-3CC7-2BA81BB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Osoba je </a:t>
            </a:r>
            <a:r>
              <a:rPr lang="cs-CZ" sz="2000" b="1" dirty="0"/>
              <a:t>fyzická</a:t>
            </a:r>
            <a:r>
              <a:rPr lang="cs-CZ" sz="2000" dirty="0"/>
              <a:t>, nebo </a:t>
            </a:r>
            <a:r>
              <a:rPr lang="cs-CZ" sz="2000" b="1" dirty="0"/>
              <a:t>právnická</a:t>
            </a:r>
            <a:r>
              <a:rPr lang="cs-CZ" sz="2000" dirty="0"/>
              <a:t>. (§ 18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Přirozenoprávní koncept fyzické osoby (§ 19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Teorie fikce u osob právnických (§ 20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V obou případech se jedná o subjekty právních vztahů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Odlišnosti mezi osobami fyzickými a právnickými: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Statusové otázky (právní osobnost a svéprávnost)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Způsob jednání, resp. zastupování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Způsobilost být subjektem právních vztahů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Rozsah a ochrana osobnostních práv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364EF8-EC96-1F37-F788-9275ED81AD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992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AB323-7B0A-7118-BE81-422873D8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fyzické – statusové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F1D78-D782-60D8-FD6B-9225CBF7B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Čl. 5 LZPS: Každý je způsobilý mít práva.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§ 15 OZ: </a:t>
            </a:r>
            <a:r>
              <a:rPr lang="cs-CZ" sz="1800" b="1" u="sng" dirty="0"/>
              <a:t>Právní osobnost</a:t>
            </a:r>
            <a:r>
              <a:rPr lang="cs-CZ" sz="1800" b="1" dirty="0"/>
              <a:t> </a:t>
            </a:r>
            <a:r>
              <a:rPr lang="cs-CZ" sz="1800" dirty="0"/>
              <a:t>je způsobilost mít v mezích právního řádu práva a povinnosti. </a:t>
            </a:r>
            <a:r>
              <a:rPr lang="cs-CZ" sz="1800" b="1" u="sng" dirty="0"/>
              <a:t>Svéprávnost</a:t>
            </a:r>
            <a:r>
              <a:rPr lang="cs-CZ" sz="1800" dirty="0"/>
              <a:t> je způsobilost nabývat pro sebe vlastním právním jednáním práva a zavazovat se k povinnostem (právně  jednat).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Zletilost X svéprávnost (částečná či omezená)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Přiznání svéprávnosti (§ 37 OZ) X omezení svéprávnosti (§ 55 </a:t>
            </a:r>
            <a:r>
              <a:rPr lang="cs-CZ" sz="1800" dirty="0" err="1"/>
              <a:t>an</a:t>
            </a:r>
            <a:r>
              <a:rPr lang="cs-CZ" sz="1800" dirty="0"/>
              <a:t>. OZ)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5F7FD6-29BC-AED2-CF10-BE10AE412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62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6F6D6-E162-E594-723C-AA2AD1CB1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fyzické – chráněné statky osobnostní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01565-0487-E7A5-C029-2AC0DC8AE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Práva osob, která jsou nezadatelná, nezcizitelná, nezrušitelná a nepromlčitelná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Mají nemajetkový charakter a působí absolutně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Chráněna je osobnost člověka včetně všech jeho přirozených práv. Každý je povinen ctít svobodné rozhodnutí člověka žít podle svého. </a:t>
            </a:r>
          </a:p>
          <a:p>
            <a:pPr marL="54000" indent="0">
              <a:buNone/>
            </a:pPr>
            <a:r>
              <a:rPr lang="cs-CZ" sz="2000" dirty="0"/>
              <a:t>  (§ 81 odst. 1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Demonstrativní výčet chráněných statků osobnostních (§ 81 odst. 2 OZ)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7DE367-ADBA-8011-25A1-12679A87D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152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49070-BC41-D6CE-4DDB-CB3DAB24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–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6FE52-A20B-6E0D-BC00-CD038AC8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čl. 20 LZPS: Právo svobodně se sdružovat je zaručeno. </a:t>
            </a:r>
            <a:r>
              <a:rPr lang="cs-CZ" sz="1800" b="1" dirty="0"/>
              <a:t>Každý má právo spolu s jinými se sdružovat ve spolcích, společnostech a jiných sdruženích</a:t>
            </a:r>
            <a:r>
              <a:rPr lang="cs-CZ" sz="1800" dirty="0"/>
              <a:t>. Občané mají právo zakládat též politické strany a politická hnutí a sdružovat se v nich.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§ 20 OZ: Právnická osoba je organizovaný útvar, o kterém zákon stanoví, že má </a:t>
            </a:r>
            <a:r>
              <a:rPr lang="cs-CZ" sz="1800" b="1" u="sng" dirty="0"/>
              <a:t>právní osobnost</a:t>
            </a:r>
            <a:r>
              <a:rPr lang="cs-CZ" sz="1800" dirty="0"/>
              <a:t>, nebo jehož právní osobnost zákon uzná. Právnická osoba může bez zřetele na předmět své činnosti mít práva a povinnosti, které se slučují s její právní povahou. Právnické osoby veřejného práva podléhají zákonům, podle nichž byly zřízeny; ustanovení tohoto zákona se použijí jen tehdy, slučuje-li se to s právní povahou těchto osob.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3027C-0D12-A630-D77A-D83DF4314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770511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4.xml><?xml version="1.0" encoding="utf-8"?>
<a:theme xmlns:a="http://schemas.openxmlformats.org/drawingml/2006/main" name="1_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3709</TotalTime>
  <Words>2815</Words>
  <Application>Microsoft Macintosh PowerPoint</Application>
  <PresentationFormat>Předvádění na obrazovce (4:3)</PresentationFormat>
  <Paragraphs>329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Tahoma</vt:lpstr>
      <vt:lpstr>Trebuchet MS</vt:lpstr>
      <vt:lpstr>Wingdings</vt:lpstr>
      <vt:lpstr>PF_PPT_prezentace</vt:lpstr>
      <vt:lpstr>BÉŽOVÁ TITL</vt:lpstr>
      <vt:lpstr>Prezentace_MU_CZ</vt:lpstr>
      <vt:lpstr>1_PF_PPT_prezentace</vt:lpstr>
      <vt:lpstr>1_BÉŽOVÁ TITL</vt:lpstr>
      <vt:lpstr>Občanské právo I  osoby, věci a věcná práva</vt:lpstr>
      <vt:lpstr>Členění přednášky</vt:lpstr>
      <vt:lpstr>Základní systematika</vt:lpstr>
      <vt:lpstr>Systematika občanského zákoníku</vt:lpstr>
      <vt:lpstr>Systematika dle tématu přednášky</vt:lpstr>
      <vt:lpstr>Osoby a jejich kategorizace</vt:lpstr>
      <vt:lpstr>Osoby fyzické – statusové otázky</vt:lpstr>
      <vt:lpstr>Osoby fyzické – chráněné statky osobnostní</vt:lpstr>
      <vt:lpstr>Osoby právnické – vymezení</vt:lpstr>
      <vt:lpstr>Osoby právnické – pojmové znaky</vt:lpstr>
      <vt:lpstr>Osoby právnické – kategorizace</vt:lpstr>
      <vt:lpstr>Věc v právním smyslu – pojem</vt:lpstr>
      <vt:lpstr>Věc v právním smyslu – kategorizace</vt:lpstr>
      <vt:lpstr>Věc v právním smyslu – související pojmy</vt:lpstr>
      <vt:lpstr>Věcná práva – systematika v OZ</vt:lpstr>
      <vt:lpstr>Věcná práva – principy</vt:lpstr>
      <vt:lpstr>Věcná práva – vymezení vůči obligacím</vt:lpstr>
      <vt:lpstr>Veřejné seznamy – podstata</vt:lpstr>
      <vt:lpstr>Veřejné seznamy – principy</vt:lpstr>
      <vt:lpstr>Evidence v katastru nemovitostí</vt:lpstr>
      <vt:lpstr>Vlastnické právo – pojem a obsah</vt:lpstr>
      <vt:lpstr>Vlastnické právo – omezení</vt:lpstr>
      <vt:lpstr>Vlastnické právo – sousedská práva</vt:lpstr>
      <vt:lpstr>Obtěžování imisemi – příklady</vt:lpstr>
      <vt:lpstr>Nezbytná cesta – podstata</vt:lpstr>
      <vt:lpstr>Nezbytná cesta – situace</vt:lpstr>
      <vt:lpstr>Spoluvlastnictví – pojem a druhy</vt:lpstr>
      <vt:lpstr>Podílové spoluvlastnictví – pojem a vztahy</vt:lpstr>
      <vt:lpstr>Vztahy v podílovém spoluvlastnictví</vt:lpstr>
      <vt:lpstr>Podílové spoluvlastnictví – zrušení a vypořádání</vt:lpstr>
      <vt:lpstr>Zrušení a vypořádání PS</vt:lpstr>
      <vt:lpstr>Bytové spoluvlastnictví a společenství vlastníků jednotek</vt:lpstr>
      <vt:lpstr>Věcná práva k věci cizí – pojem a kategorizace</vt:lpstr>
      <vt:lpstr>Právo stavby</vt:lpstr>
      <vt:lpstr>Věcná břemena</vt:lpstr>
      <vt:lpstr>Služebnosti</vt:lpstr>
      <vt:lpstr>Reálná břemena</vt:lpstr>
      <vt:lpstr>Zástavní právo</vt:lpstr>
      <vt:lpstr>Zadržovací právo</vt:lpstr>
      <vt:lpstr>Děkuji za pozornost!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Adam Holubář</cp:lastModifiedBy>
  <cp:revision>271</cp:revision>
  <dcterms:created xsi:type="dcterms:W3CDTF">2008-07-11T10:13:01Z</dcterms:created>
  <dcterms:modified xsi:type="dcterms:W3CDTF">2024-11-10T20:00:43Z</dcterms:modified>
</cp:coreProperties>
</file>