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2" r:id="rId16"/>
    <p:sldId id="273" r:id="rId17"/>
    <p:sldId id="274" r:id="rId18"/>
    <p:sldId id="271"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3" d="100"/>
          <a:sy n="113"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CAD9E45-EDB1-403E-8C32-60C31C76B0B1}" type="datetimeFigureOut">
              <a:rPr lang="cs-CZ" smtClean="0"/>
              <a:t>21.11.2023</a:t>
            </a:fld>
            <a:endParaRPr lang="cs-CZ"/>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cs-CZ"/>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FC7F600-4C66-483A-B448-0BA199158E4E}" type="slidenum">
              <a:rPr lang="cs-CZ" smtClean="0"/>
              <a:t>‹#›</a:t>
            </a:fld>
            <a:endParaRPr lang="cs-CZ"/>
          </a:p>
        </p:txBody>
      </p:sp>
    </p:spTree>
    <p:extLst>
      <p:ext uri="{BB962C8B-B14F-4D97-AF65-F5344CB8AC3E}">
        <p14:creationId xmlns:p14="http://schemas.microsoft.com/office/powerpoint/2010/main" val="9502990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CAD9E45-EDB1-403E-8C32-60C31C76B0B1}" type="datetimeFigureOut">
              <a:rPr lang="cs-CZ" smtClean="0"/>
              <a:t>21.11.2023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268280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CAD9E45-EDB1-403E-8C32-60C31C76B0B1}" type="datetimeFigureOut">
              <a:rPr lang="cs-CZ" smtClean="0"/>
              <a:t>21.11.2023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20391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CAD9E45-EDB1-403E-8C32-60C31C76B0B1}" type="datetimeFigureOut">
              <a:rPr lang="cs-CZ" smtClean="0"/>
              <a:t>21.11.2023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3110359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0CAD9E45-EDB1-403E-8C32-60C31C76B0B1}" type="datetimeFigureOut">
              <a:rPr lang="cs-CZ" smtClean="0"/>
              <a:t>21.11.2023</a:t>
            </a:fld>
            <a:endParaRPr lang="cs-CZ"/>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cs-CZ"/>
          </a:p>
        </p:txBody>
      </p:sp>
      <p:sp>
        <p:nvSpPr>
          <p:cNvPr id="6" name="Slide Number Placeholder 5"/>
          <p:cNvSpPr>
            <a:spLocks noGrp="1"/>
          </p:cNvSpPr>
          <p:nvPr>
            <p:ph type="sldNum" sz="quarter" idx="12"/>
          </p:nvPr>
        </p:nvSpPr>
        <p:spPr>
          <a:xfrm>
            <a:off x="8604504" y="5212080"/>
            <a:ext cx="2112264" cy="228600"/>
          </a:xfrm>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24118338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CAD9E45-EDB1-403E-8C32-60C31C76B0B1}" type="datetimeFigureOut">
              <a:rPr lang="cs-CZ" smtClean="0"/>
              <a:t>21.11.2023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60362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CAD9E45-EDB1-403E-8C32-60C31C76B0B1}" type="datetimeFigureOut">
              <a:rPr lang="cs-CZ" smtClean="0"/>
              <a:t>21.11.2023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13949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CAD9E45-EDB1-403E-8C32-60C31C76B0B1}" type="datetimeFigureOut">
              <a:rPr lang="cs-CZ" smtClean="0"/>
              <a:t>21.11.2023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302839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D9E45-EDB1-403E-8C32-60C31C76B0B1}" type="datetimeFigureOut">
              <a:rPr lang="cs-CZ" smtClean="0"/>
              <a:t>21.11.2023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FC7F600-4C66-483A-B448-0BA199158E4E}" type="slidenum">
              <a:rPr lang="cs-CZ" smtClean="0"/>
              <a:t>‹#›</a:t>
            </a:fld>
            <a:endParaRPr lang="cs-CZ"/>
          </a:p>
        </p:txBody>
      </p:sp>
    </p:spTree>
    <p:extLst>
      <p:ext uri="{BB962C8B-B14F-4D97-AF65-F5344CB8AC3E}">
        <p14:creationId xmlns:p14="http://schemas.microsoft.com/office/powerpoint/2010/main" val="34361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0CAD9E45-EDB1-403E-8C32-60C31C76B0B1}" type="datetimeFigureOut">
              <a:rPr lang="cs-CZ" smtClean="0"/>
              <a:t>21.11.2023</a:t>
            </a:fld>
            <a:endParaRPr lang="cs-CZ"/>
          </a:p>
        </p:txBody>
      </p:sp>
      <p:sp>
        <p:nvSpPr>
          <p:cNvPr id="9" name="Footer Placeholder 8"/>
          <p:cNvSpPr>
            <a:spLocks noGrp="1"/>
          </p:cNvSpPr>
          <p:nvPr>
            <p:ph type="ftr" sz="quarter" idx="11"/>
          </p:nvPr>
        </p:nvSpPr>
        <p:spPr/>
        <p:txBody>
          <a:bodyPr/>
          <a:lstStyle>
            <a:lvl1pPr algn="r">
              <a:defRPr/>
            </a:lvl1pPr>
          </a:lstStyle>
          <a:p>
            <a:endParaRPr lang="cs-CZ"/>
          </a:p>
        </p:txBody>
      </p:sp>
      <p:sp>
        <p:nvSpPr>
          <p:cNvPr id="11" name="Slide Number Placeholder 10"/>
          <p:cNvSpPr>
            <a:spLocks noGrp="1"/>
          </p:cNvSpPr>
          <p:nvPr>
            <p:ph type="sldNum" sz="quarter" idx="12"/>
          </p:nvPr>
        </p:nvSpPr>
        <p:spPr>
          <a:xfrm>
            <a:off x="10396728" y="6227064"/>
            <a:ext cx="1463040" cy="256032"/>
          </a:xfrm>
        </p:spPr>
        <p:txBody>
          <a:bodyPr/>
          <a:lstStyle/>
          <a:p>
            <a:fld id="{5FC7F600-4C66-483A-B448-0BA199158E4E}" type="slidenum">
              <a:rPr lang="cs-CZ" smtClean="0"/>
              <a:t>‹#›</a:t>
            </a:fld>
            <a:endParaRPr lang="cs-CZ"/>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166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0CAD9E45-EDB1-403E-8C32-60C31C76B0B1}" type="datetimeFigureOut">
              <a:rPr lang="cs-CZ" smtClean="0"/>
              <a:t>21.11.2023</a:t>
            </a:fld>
            <a:endParaRPr lang="cs-CZ"/>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cs-CZ"/>
          </a:p>
        </p:txBody>
      </p:sp>
      <p:sp>
        <p:nvSpPr>
          <p:cNvPr id="7" name="Slide Number Placeholder 6"/>
          <p:cNvSpPr>
            <a:spLocks noGrp="1"/>
          </p:cNvSpPr>
          <p:nvPr>
            <p:ph type="sldNum" sz="quarter" idx="12"/>
          </p:nvPr>
        </p:nvSpPr>
        <p:spPr>
          <a:xfrm>
            <a:off x="10396728" y="6227064"/>
            <a:ext cx="1463040" cy="256032"/>
          </a:xfrm>
        </p:spPr>
        <p:txBody>
          <a:bodyPr/>
          <a:lstStyle/>
          <a:p>
            <a:fld id="{5FC7F600-4C66-483A-B448-0BA199158E4E}" type="slidenum">
              <a:rPr lang="cs-CZ" smtClean="0"/>
              <a:t>‹#›</a:t>
            </a:fld>
            <a:endParaRPr lang="cs-CZ"/>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8156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CAD9E45-EDB1-403E-8C32-60C31C76B0B1}" type="datetimeFigureOut">
              <a:rPr lang="cs-CZ" smtClean="0"/>
              <a:t>21.11.2023</a:t>
            </a:fld>
            <a:endParaRPr lang="cs-CZ"/>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cs-CZ"/>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FC7F600-4C66-483A-B448-0BA199158E4E}" type="slidenum">
              <a:rPr lang="cs-CZ" smtClean="0"/>
              <a:t>‹#›</a:t>
            </a:fld>
            <a:endParaRPr lang="cs-CZ"/>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41530695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B24F7A-E0C4-4525-A2A8-999341446419}"/>
              </a:ext>
            </a:extLst>
          </p:cNvPr>
          <p:cNvSpPr>
            <a:spLocks noGrp="1"/>
          </p:cNvSpPr>
          <p:nvPr>
            <p:ph type="ctrTitle"/>
          </p:nvPr>
        </p:nvSpPr>
        <p:spPr>
          <a:xfrm>
            <a:off x="2607876" y="2311396"/>
            <a:ext cx="6485718" cy="1567062"/>
          </a:xfrm>
        </p:spPr>
        <p:txBody>
          <a:bodyPr/>
          <a:lstStyle/>
          <a:p>
            <a:endParaRPr lang="cs-CZ" dirty="0"/>
          </a:p>
        </p:txBody>
      </p:sp>
      <p:sp>
        <p:nvSpPr>
          <p:cNvPr id="3" name="Podnadpis 2">
            <a:extLst>
              <a:ext uri="{FF2B5EF4-FFF2-40B4-BE49-F238E27FC236}">
                <a16:creationId xmlns:a16="http://schemas.microsoft.com/office/drawing/2014/main" id="{EEE2A11A-CF49-4CAD-B527-DCF25EC7C924}"/>
              </a:ext>
            </a:extLst>
          </p:cNvPr>
          <p:cNvSpPr>
            <a:spLocks noGrp="1"/>
          </p:cNvSpPr>
          <p:nvPr>
            <p:ph type="subTitle" idx="1"/>
          </p:nvPr>
        </p:nvSpPr>
        <p:spPr>
          <a:xfrm>
            <a:off x="1524000" y="5647267"/>
            <a:ext cx="9108948" cy="762000"/>
          </a:xfrm>
        </p:spPr>
        <p:txBody>
          <a:bodyPr>
            <a:normAutofit/>
          </a:bodyPr>
          <a:lstStyle/>
          <a:p>
            <a:pPr algn="r"/>
            <a:r>
              <a:rPr lang="cs-CZ" dirty="0">
                <a:solidFill>
                  <a:schemeClr val="bg1"/>
                </a:solidFill>
                <a:highlight>
                  <a:srgbClr val="000000"/>
                </a:highlight>
              </a:rPr>
              <a:t>Tomáš Havlíček</a:t>
            </a:r>
          </a:p>
          <a:p>
            <a:pPr algn="r"/>
            <a:r>
              <a:rPr lang="cs-CZ" dirty="0" err="1">
                <a:solidFill>
                  <a:schemeClr val="bg1"/>
                </a:solidFill>
                <a:highlight>
                  <a:srgbClr val="000000"/>
                </a:highlight>
              </a:rPr>
              <a:t>Vybr</a:t>
            </a:r>
            <a:r>
              <a:rPr lang="cs-CZ" dirty="0">
                <a:solidFill>
                  <a:schemeClr val="bg1"/>
                </a:solidFill>
                <a:highlight>
                  <a:srgbClr val="000000"/>
                </a:highlight>
              </a:rPr>
              <a:t>. koncepty právní teorie</a:t>
            </a:r>
          </a:p>
        </p:txBody>
      </p:sp>
      <p:pic>
        <p:nvPicPr>
          <p:cNvPr id="1030" name="Picture 6">
            <a:extLst>
              <a:ext uri="{FF2B5EF4-FFF2-40B4-BE49-F238E27FC236}">
                <a16:creationId xmlns:a16="http://schemas.microsoft.com/office/drawing/2014/main" id="{995AB215-8DA7-4637-A2F5-E074EE217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85875"/>
            <a:ext cx="1143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6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F0B03B-D231-41FF-88F0-12131F2C0DDB}"/>
              </a:ext>
            </a:extLst>
          </p:cNvPr>
          <p:cNvSpPr>
            <a:spLocks noGrp="1"/>
          </p:cNvSpPr>
          <p:nvPr>
            <p:ph type="title"/>
          </p:nvPr>
        </p:nvSpPr>
        <p:spPr/>
        <p:txBody>
          <a:bodyPr/>
          <a:lstStyle/>
          <a:p>
            <a:r>
              <a:rPr lang="cs-CZ" dirty="0"/>
              <a:t>Struktura právní normy IV</a:t>
            </a:r>
          </a:p>
        </p:txBody>
      </p:sp>
      <p:sp>
        <p:nvSpPr>
          <p:cNvPr id="3" name="Zástupný obsah 2">
            <a:extLst>
              <a:ext uri="{FF2B5EF4-FFF2-40B4-BE49-F238E27FC236}">
                <a16:creationId xmlns:a16="http://schemas.microsoft.com/office/drawing/2014/main" id="{E1C0D3F0-5747-4163-BEDF-EB11C7CFD3E8}"/>
              </a:ext>
            </a:extLst>
          </p:cNvPr>
          <p:cNvSpPr>
            <a:spLocks noGrp="1"/>
          </p:cNvSpPr>
          <p:nvPr>
            <p:ph idx="1"/>
          </p:nvPr>
        </p:nvSpPr>
        <p:spPr/>
        <p:txBody>
          <a:bodyPr/>
          <a:lstStyle/>
          <a:p>
            <a:pPr marL="0" indent="0">
              <a:buNone/>
            </a:pPr>
            <a:r>
              <a:rPr lang="cs-CZ" dirty="0"/>
              <a:t>Určete strukturu normy:</a:t>
            </a:r>
          </a:p>
          <a:p>
            <a:pPr marL="0" indent="0">
              <a:buNone/>
            </a:pPr>
            <a:endParaRPr lang="cs-CZ" dirty="0"/>
          </a:p>
          <a:p>
            <a:pPr marL="0" indent="0">
              <a:buNone/>
            </a:pPr>
            <a:r>
              <a:rPr lang="cs-CZ" dirty="0"/>
              <a:t>„Úředník nesplňující kvalifikační požadavky může vykonávat činnost stavebního úřadu na úseku stavebního řádu, pokud je zajištěno, že bude do doby splnění uvedených požadavků vykonávat tuto činnost pod odborným vedením úředníka splňujícího kvalifikační požadavky pro výkon činnosti na úseku stavebního řádu, nejvýše však po dobu 3 let.“</a:t>
            </a:r>
          </a:p>
          <a:p>
            <a:pPr marL="0" indent="0" algn="r">
              <a:buNone/>
            </a:pPr>
            <a:r>
              <a:rPr lang="cs-CZ" dirty="0"/>
              <a:t>§30a odst. 5 zákona č. 283/2021 Sb., stavební zákon</a:t>
            </a:r>
          </a:p>
          <a:p>
            <a:pPr marL="0" indent="0">
              <a:buNone/>
            </a:pPr>
            <a:r>
              <a:rPr lang="cs-CZ" dirty="0"/>
              <a:t>„Matka, která v rozrušení způsobeném porodem úmyslně usmrtí při porodu nebo bezprostředně po něm své novorozené dítě, bude potrestána odnětím svobody na tři léta až osm let.“</a:t>
            </a:r>
          </a:p>
          <a:p>
            <a:pPr marL="0" indent="0" algn="r">
              <a:buNone/>
            </a:pPr>
            <a:r>
              <a:rPr lang="cs-CZ" dirty="0"/>
              <a:t>§142 zákona č. 40/2009 Sb., trestní zákoník</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1076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AC58CB-179B-4503-8CC8-A10D8CDA8D08}"/>
              </a:ext>
            </a:extLst>
          </p:cNvPr>
          <p:cNvSpPr>
            <a:spLocks noGrp="1"/>
          </p:cNvSpPr>
          <p:nvPr>
            <p:ph type="title"/>
          </p:nvPr>
        </p:nvSpPr>
        <p:spPr/>
        <p:txBody>
          <a:bodyPr/>
          <a:lstStyle/>
          <a:p>
            <a:r>
              <a:rPr lang="cs-CZ" dirty="0"/>
              <a:t>Struktura právní normy V</a:t>
            </a:r>
          </a:p>
        </p:txBody>
      </p:sp>
      <p:sp>
        <p:nvSpPr>
          <p:cNvPr id="7" name="Zástupný obsah 6">
            <a:extLst>
              <a:ext uri="{FF2B5EF4-FFF2-40B4-BE49-F238E27FC236}">
                <a16:creationId xmlns:a16="http://schemas.microsoft.com/office/drawing/2014/main" id="{AA4ABAB9-3528-42D6-8010-9E1114C1FC8C}"/>
              </a:ext>
            </a:extLst>
          </p:cNvPr>
          <p:cNvSpPr>
            <a:spLocks noGrp="1"/>
          </p:cNvSpPr>
          <p:nvPr>
            <p:ph idx="1"/>
          </p:nvPr>
        </p:nvSpPr>
        <p:spPr/>
        <p:txBody>
          <a:bodyPr/>
          <a:lstStyle/>
          <a:p>
            <a:r>
              <a:rPr lang="cs-CZ" dirty="0"/>
              <a:t>Druhy norem dle povahy dispozice:</a:t>
            </a:r>
          </a:p>
          <a:p>
            <a:pPr marL="0" indent="0">
              <a:buNone/>
            </a:pPr>
            <a:r>
              <a:rPr lang="cs-CZ" b="1" dirty="0"/>
              <a:t>Normy dispozitivní a normy kogentní</a:t>
            </a:r>
          </a:p>
          <a:p>
            <a:pPr marL="0" indent="0">
              <a:buNone/>
            </a:pPr>
            <a:r>
              <a:rPr lang="cs-CZ" dirty="0"/>
              <a:t>„Nezakazuje-li to zákon výslovně, mohou si osoby ujednat práva a povinnosti odchylně od zákona; zakázána jsou ujednání porušující dobré mravy, veřejný pořádek nebo právo týkající se postavení osob, včetně práva na ochranu osobnosti.“</a:t>
            </a:r>
          </a:p>
          <a:p>
            <a:pPr marL="0" indent="0" algn="r">
              <a:buNone/>
            </a:pPr>
            <a:r>
              <a:rPr lang="cs-CZ" dirty="0"/>
              <a:t>§1 odst. 2 zákona č. 89/2012 Sb., občanský zákoník</a:t>
            </a:r>
          </a:p>
          <a:p>
            <a:pPr marL="0" indent="0">
              <a:buNone/>
            </a:pPr>
            <a:r>
              <a:rPr lang="cs-CZ" dirty="0"/>
              <a:t>„Nepřihlíží se k ujednáním stanov, usnesením orgánů družstva a ujednáním smluv, kterými se členovi družstva přiznávají hlasy v rozporu s tímto zákonem.“</a:t>
            </a:r>
          </a:p>
          <a:p>
            <a:pPr marL="0" indent="0" algn="r">
              <a:buNone/>
            </a:pPr>
            <a:r>
              <a:rPr lang="cs-CZ" dirty="0"/>
              <a:t>§633 zákona č. 90/2012 Sb., o obchodních korporacích</a:t>
            </a:r>
          </a:p>
          <a:p>
            <a:pPr marL="0" indent="0">
              <a:buNone/>
            </a:pPr>
            <a:r>
              <a:rPr lang="cs-CZ" b="1" dirty="0"/>
              <a:t>Normy přikazující, zakazující, opravňující, doporučující.</a:t>
            </a:r>
          </a:p>
          <a:p>
            <a:pPr marL="0" indent="0">
              <a:buNone/>
            </a:pPr>
            <a:r>
              <a:rPr lang="cs-CZ" dirty="0"/>
              <a:t>Normy teleologické?</a:t>
            </a:r>
          </a:p>
        </p:txBody>
      </p:sp>
    </p:spTree>
    <p:extLst>
      <p:ext uri="{BB962C8B-B14F-4D97-AF65-F5344CB8AC3E}">
        <p14:creationId xmlns:p14="http://schemas.microsoft.com/office/powerpoint/2010/main" val="21273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390C20-C7DC-4821-B624-60F2BF6FA335}"/>
              </a:ext>
            </a:extLst>
          </p:cNvPr>
          <p:cNvSpPr>
            <a:spLocks noGrp="1"/>
          </p:cNvSpPr>
          <p:nvPr>
            <p:ph type="title"/>
          </p:nvPr>
        </p:nvSpPr>
        <p:spPr/>
        <p:txBody>
          <a:bodyPr/>
          <a:lstStyle/>
          <a:p>
            <a:r>
              <a:rPr lang="cs-CZ" dirty="0"/>
              <a:t>Normy teleologické</a:t>
            </a:r>
          </a:p>
        </p:txBody>
      </p:sp>
      <p:pic>
        <p:nvPicPr>
          <p:cNvPr id="5" name="Zástupný obsah 4">
            <a:extLst>
              <a:ext uri="{FF2B5EF4-FFF2-40B4-BE49-F238E27FC236}">
                <a16:creationId xmlns:a16="http://schemas.microsoft.com/office/drawing/2014/main" id="{42DDDAD9-BBEA-4254-B9ED-1E579C377708}"/>
              </a:ext>
            </a:extLst>
          </p:cNvPr>
          <p:cNvPicPr>
            <a:picLocks noGrp="1" noChangeAspect="1"/>
          </p:cNvPicPr>
          <p:nvPr>
            <p:ph sz="half" idx="1"/>
          </p:nvPr>
        </p:nvPicPr>
        <p:blipFill>
          <a:blip r:embed="rId2"/>
          <a:stretch>
            <a:fillRect/>
          </a:stretch>
        </p:blipFill>
        <p:spPr>
          <a:xfrm>
            <a:off x="1066800" y="2651305"/>
            <a:ext cx="4754563" cy="2652353"/>
          </a:xfrm>
        </p:spPr>
      </p:pic>
      <p:sp>
        <p:nvSpPr>
          <p:cNvPr id="6" name="Zástupný obsah 5">
            <a:extLst>
              <a:ext uri="{FF2B5EF4-FFF2-40B4-BE49-F238E27FC236}">
                <a16:creationId xmlns:a16="http://schemas.microsoft.com/office/drawing/2014/main" id="{D65E425D-9D45-4941-B0F1-73092B504EAA}"/>
              </a:ext>
            </a:extLst>
          </p:cNvPr>
          <p:cNvSpPr>
            <a:spLocks noGrp="1"/>
          </p:cNvSpPr>
          <p:nvPr>
            <p:ph sz="half" idx="2"/>
          </p:nvPr>
        </p:nvSpPr>
        <p:spPr/>
        <p:txBody>
          <a:bodyPr>
            <a:normAutofit lnSpcReduction="10000"/>
          </a:bodyPr>
          <a:lstStyle/>
          <a:p>
            <a:r>
              <a:rPr lang="cs-CZ" dirty="0"/>
              <a:t>Vyjadřují pouze účel, resp. účely, jejichž naplnění je sledováno, nestanoví však postup k jeho (jejich) dosažení. </a:t>
            </a:r>
          </a:p>
          <a:p>
            <a:r>
              <a:rPr lang="cs-CZ" dirty="0"/>
              <a:t>V českém právu jsou spíše výjimečné, jsou však významnou částí práva ES v podobě směrnic jako pramenů práva ES.</a:t>
            </a:r>
          </a:p>
          <a:p>
            <a:endParaRPr lang="cs-CZ" dirty="0"/>
          </a:p>
          <a:p>
            <a:pPr marL="0" indent="0">
              <a:buNone/>
            </a:pPr>
            <a:r>
              <a:rPr lang="cs-CZ" dirty="0"/>
              <a:t>„Manželství je trvalý svazek muže a ženy vzniklý způsobem, který stanoví tento zákon. Hlavním účelem manželství je založení rodiny, řádná výchova dětí a vzájemná podpora a pomoc.“</a:t>
            </a:r>
          </a:p>
          <a:p>
            <a:pPr marL="0" indent="0" algn="r">
              <a:buNone/>
            </a:pPr>
            <a:r>
              <a:rPr lang="cs-CZ" dirty="0"/>
              <a:t>§655 zákona č. 89/2012 Sb., občanský zákoník</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186519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DC65A2F-9F25-45DC-B2E7-B89430ADC5A9}"/>
              </a:ext>
            </a:extLst>
          </p:cNvPr>
          <p:cNvSpPr>
            <a:spLocks noGrp="1"/>
          </p:cNvSpPr>
          <p:nvPr>
            <p:ph type="title"/>
          </p:nvPr>
        </p:nvSpPr>
        <p:spPr/>
        <p:txBody>
          <a:bodyPr/>
          <a:lstStyle/>
          <a:p>
            <a:r>
              <a:rPr lang="cs-CZ" dirty="0"/>
              <a:t>Další normy s neklasickou strukturou</a:t>
            </a:r>
          </a:p>
        </p:txBody>
      </p:sp>
      <p:sp>
        <p:nvSpPr>
          <p:cNvPr id="6" name="Zástupný obsah 5">
            <a:extLst>
              <a:ext uri="{FF2B5EF4-FFF2-40B4-BE49-F238E27FC236}">
                <a16:creationId xmlns:a16="http://schemas.microsoft.com/office/drawing/2014/main" id="{E51497D4-E4AE-4021-B9AA-1ADF38616CAA}"/>
              </a:ext>
            </a:extLst>
          </p:cNvPr>
          <p:cNvSpPr>
            <a:spLocks noGrp="1"/>
          </p:cNvSpPr>
          <p:nvPr>
            <p:ph idx="1"/>
          </p:nvPr>
        </p:nvSpPr>
        <p:spPr/>
        <p:txBody>
          <a:bodyPr>
            <a:normAutofit fontScale="77500" lnSpcReduction="20000"/>
          </a:bodyPr>
          <a:lstStyle/>
          <a:p>
            <a:r>
              <a:rPr lang="cs-CZ" b="1" dirty="0"/>
              <a:t>Normy kolizní</a:t>
            </a:r>
          </a:p>
          <a:p>
            <a:pPr marL="0" indent="0">
              <a:buNone/>
            </a:pPr>
            <a:r>
              <a:rPr lang="cs-CZ" dirty="0"/>
              <a:t>„Vyplývá-li ze všech okolností případu, že je smlouva, nedošlo-li k volbě práva, zjevně úžeji spojena s jinou zemí, než je země uvedená v odstavcích 1 nebo 2, použije se právo této jiné země.“</a:t>
            </a:r>
          </a:p>
          <a:p>
            <a:r>
              <a:rPr lang="cs-CZ" b="1" dirty="0"/>
              <a:t>Normy </a:t>
            </a:r>
            <a:r>
              <a:rPr lang="cs-CZ" b="1" dirty="0" err="1"/>
              <a:t>intertemporální</a:t>
            </a:r>
            <a:endParaRPr lang="cs-CZ" b="1" dirty="0"/>
          </a:p>
          <a:p>
            <a:pPr marL="0" indent="0">
              <a:buNone/>
            </a:pPr>
            <a:r>
              <a:rPr lang="cs-CZ" dirty="0"/>
              <a:t>„Při dědění se použije právo platné v den smrti zůstavitele.“</a:t>
            </a:r>
          </a:p>
          <a:p>
            <a:r>
              <a:rPr lang="cs-CZ" b="1" dirty="0"/>
              <a:t>Normy definiční</a:t>
            </a:r>
          </a:p>
          <a:p>
            <a:pPr marL="0" indent="0">
              <a:buNone/>
            </a:pPr>
            <a:r>
              <a:rPr lang="cs-CZ" dirty="0"/>
              <a:t>„ Manželství je trvalý svazek muže a ženy vzniklý způsobem, který stanoví tento zákon.“</a:t>
            </a:r>
          </a:p>
          <a:p>
            <a:r>
              <a:rPr lang="cs-CZ" b="1" dirty="0"/>
              <a:t>Normy deklaratorní</a:t>
            </a:r>
          </a:p>
          <a:p>
            <a:pPr marL="0" indent="0">
              <a:buNone/>
            </a:pPr>
            <a:r>
              <a:rPr lang="cs-CZ" dirty="0"/>
              <a:t>„</a:t>
            </a:r>
            <a:r>
              <a:rPr lang="pt-BR" dirty="0"/>
              <a:t>T. G. Masaryk zasloužil se o stát</a:t>
            </a:r>
            <a:r>
              <a:rPr lang="cs-CZ" dirty="0"/>
              <a:t>.“</a:t>
            </a:r>
          </a:p>
          <a:p>
            <a:r>
              <a:rPr lang="cs-CZ" b="1" dirty="0"/>
              <a:t>Normy odkazující</a:t>
            </a:r>
          </a:p>
          <a:p>
            <a:pPr marL="0" indent="0">
              <a:buNone/>
            </a:pPr>
            <a:r>
              <a:rPr lang="cs-CZ" dirty="0"/>
              <a:t>„Není-li v tomto zákoně stanoveno jinak, použijí se pro veřejnoprávní smlouvy ustanovení správního řádu.“</a:t>
            </a:r>
          </a:p>
          <a:p>
            <a:r>
              <a:rPr lang="cs-CZ" b="1" dirty="0"/>
              <a:t>Normy blanketové</a:t>
            </a:r>
          </a:p>
          <a:p>
            <a:pPr marL="0" indent="0">
              <a:buNone/>
            </a:pPr>
            <a:r>
              <a:rPr lang="cs-CZ" dirty="0"/>
              <a:t>„Zvláštní právní předpis stanoví, kdy a v jaké míře může být na soudci vymáhána regresní úhrada.“</a:t>
            </a:r>
          </a:p>
          <a:p>
            <a:r>
              <a:rPr lang="cs-CZ" b="1" dirty="0"/>
              <a:t>Normy zmocňující?</a:t>
            </a:r>
          </a:p>
        </p:txBody>
      </p:sp>
    </p:spTree>
    <p:extLst>
      <p:ext uri="{BB962C8B-B14F-4D97-AF65-F5344CB8AC3E}">
        <p14:creationId xmlns:p14="http://schemas.microsoft.com/office/powerpoint/2010/main" val="310367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01F097-209A-46A0-9626-581F0DB74072}"/>
              </a:ext>
            </a:extLst>
          </p:cNvPr>
          <p:cNvSpPr>
            <a:spLocks noGrp="1"/>
          </p:cNvSpPr>
          <p:nvPr>
            <p:ph type="title"/>
          </p:nvPr>
        </p:nvSpPr>
        <p:spPr/>
        <p:txBody>
          <a:bodyPr/>
          <a:lstStyle/>
          <a:p>
            <a:r>
              <a:rPr lang="cs-CZ" dirty="0"/>
              <a:t>Struktura právní normy VI</a:t>
            </a:r>
          </a:p>
        </p:txBody>
      </p:sp>
      <p:sp>
        <p:nvSpPr>
          <p:cNvPr id="3" name="Zástupný obsah 2">
            <a:extLst>
              <a:ext uri="{FF2B5EF4-FFF2-40B4-BE49-F238E27FC236}">
                <a16:creationId xmlns:a16="http://schemas.microsoft.com/office/drawing/2014/main" id="{D1E7B3DD-0F3C-4866-B2A2-EF78B7CDB5A9}"/>
              </a:ext>
            </a:extLst>
          </p:cNvPr>
          <p:cNvSpPr>
            <a:spLocks noGrp="1"/>
          </p:cNvSpPr>
          <p:nvPr>
            <p:ph idx="1"/>
          </p:nvPr>
        </p:nvSpPr>
        <p:spPr/>
        <p:txBody>
          <a:bodyPr/>
          <a:lstStyle/>
          <a:p>
            <a:r>
              <a:rPr lang="cs-CZ" b="1" dirty="0"/>
              <a:t>Normy relativně abstraktní</a:t>
            </a:r>
          </a:p>
          <a:p>
            <a:pPr marL="0" indent="0">
              <a:buNone/>
            </a:pPr>
            <a:r>
              <a:rPr lang="cs-CZ" dirty="0"/>
              <a:t>„Jsou-li tu důvody </a:t>
            </a:r>
            <a:r>
              <a:rPr lang="cs-CZ" dirty="0">
                <a:solidFill>
                  <a:srgbClr val="FF0000"/>
                </a:solidFill>
              </a:rPr>
              <a:t>hodné zvláštního zřetele</a:t>
            </a:r>
            <a:r>
              <a:rPr lang="cs-CZ" dirty="0"/>
              <a:t>, nebo odmítne-li se účastník </a:t>
            </a:r>
            <a:r>
              <a:rPr lang="cs-CZ" dirty="0">
                <a:solidFill>
                  <a:srgbClr val="FF0000"/>
                </a:solidFill>
              </a:rPr>
              <a:t>bez vážného důvodu </a:t>
            </a:r>
            <a:r>
              <a:rPr lang="cs-CZ" dirty="0"/>
              <a:t>zúčastnit prvního setkání s mediátorem nařízeného soudem, nemusí soud výjimečně náhradu nákladů řízení zcela nebo zčásti přiznat.“</a:t>
            </a:r>
          </a:p>
          <a:p>
            <a:pPr marL="0" indent="0" algn="r">
              <a:buNone/>
            </a:pPr>
            <a:r>
              <a:rPr lang="cs-CZ" dirty="0"/>
              <a:t>§150 zákona č. 99/1963 Sb., občanský soudní řád</a:t>
            </a:r>
          </a:p>
          <a:p>
            <a:r>
              <a:rPr lang="cs-CZ" b="1" dirty="0"/>
              <a:t>Normy relativně konkrétní</a:t>
            </a:r>
          </a:p>
          <a:p>
            <a:pPr marL="0" indent="0">
              <a:buNone/>
            </a:pPr>
            <a:r>
              <a:rPr lang="cs-CZ" dirty="0"/>
              <a:t>„Účastníku, který měl ve věci plný úspěch, přizná soud náhradu nákladů </a:t>
            </a:r>
            <a:r>
              <a:rPr lang="cs-CZ" dirty="0">
                <a:solidFill>
                  <a:srgbClr val="FF0000"/>
                </a:solidFill>
              </a:rPr>
              <a:t>potřebných k účelnému uplatňování </a:t>
            </a:r>
            <a:r>
              <a:rPr lang="cs-CZ" dirty="0"/>
              <a:t>nebo bránění práva proti účastníku, který ve věci úspěch neměl. Měl-li účastník ve věci úspěch jen částečný, soud náhradu nákladů poměrně rozdělí, popřípadě vysloví, že žádný z účastníků nemá na náhradu nákladů právo.“</a:t>
            </a:r>
          </a:p>
          <a:p>
            <a:pPr marL="0" indent="0" algn="r">
              <a:buNone/>
            </a:pPr>
            <a:r>
              <a:rPr lang="cs-CZ" dirty="0"/>
              <a:t>§142 zákona č. 99/1963 Sb., občanský soudní řád</a:t>
            </a:r>
          </a:p>
          <a:p>
            <a:pPr marL="0" indent="0">
              <a:buNone/>
            </a:pPr>
            <a:endParaRPr lang="cs-CZ" dirty="0"/>
          </a:p>
        </p:txBody>
      </p:sp>
    </p:spTree>
    <p:extLst>
      <p:ext uri="{BB962C8B-B14F-4D97-AF65-F5344CB8AC3E}">
        <p14:creationId xmlns:p14="http://schemas.microsoft.com/office/powerpoint/2010/main" val="229164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D8130F-7351-45FE-BA41-80F8ADD258FF}"/>
              </a:ext>
            </a:extLst>
          </p:cNvPr>
          <p:cNvSpPr>
            <a:spLocks noGrp="1"/>
          </p:cNvSpPr>
          <p:nvPr>
            <p:ph type="title"/>
          </p:nvPr>
        </p:nvSpPr>
        <p:spPr>
          <a:xfrm>
            <a:off x="1066800" y="482600"/>
            <a:ext cx="10058400" cy="1531594"/>
          </a:xfrm>
        </p:spPr>
        <p:txBody>
          <a:bodyPr/>
          <a:lstStyle/>
          <a:p>
            <a:r>
              <a:rPr lang="cs-CZ" dirty="0"/>
              <a:t>Normy dle použitých výčtů I</a:t>
            </a:r>
          </a:p>
        </p:txBody>
      </p:sp>
      <p:sp>
        <p:nvSpPr>
          <p:cNvPr id="3" name="Zástupný obsah 2">
            <a:extLst>
              <a:ext uri="{FF2B5EF4-FFF2-40B4-BE49-F238E27FC236}">
                <a16:creationId xmlns:a16="http://schemas.microsoft.com/office/drawing/2014/main" id="{91BBCDE3-6F52-4CBE-98BF-A6FCCD33858B}"/>
              </a:ext>
            </a:extLst>
          </p:cNvPr>
          <p:cNvSpPr>
            <a:spLocks noGrp="1"/>
          </p:cNvSpPr>
          <p:nvPr>
            <p:ph idx="1"/>
          </p:nvPr>
        </p:nvSpPr>
        <p:spPr>
          <a:xfrm>
            <a:off x="1066800" y="1837267"/>
            <a:ext cx="10058400" cy="4470400"/>
          </a:xfrm>
        </p:spPr>
        <p:txBody>
          <a:bodyPr>
            <a:normAutofit fontScale="85000" lnSpcReduction="20000"/>
          </a:bodyPr>
          <a:lstStyle/>
          <a:p>
            <a:r>
              <a:rPr lang="cs-CZ" b="1" dirty="0"/>
              <a:t>Taxativní</a:t>
            </a:r>
          </a:p>
          <a:p>
            <a:pPr marL="0" indent="0">
              <a:buNone/>
            </a:pPr>
            <a:r>
              <a:rPr lang="cs-CZ" dirty="0"/>
              <a:t>„V oboru své působnosti je Vojenské obranné zpravodajství oprávněno používat zpravodajské prostředky, jimiž se rozumějí zpravodajská technika, krycí prostředky a krycí doklady a sledování.“</a:t>
            </a:r>
          </a:p>
          <a:p>
            <a:r>
              <a:rPr lang="cs-CZ" b="1" dirty="0"/>
              <a:t>Demonstrativní</a:t>
            </a:r>
          </a:p>
          <a:p>
            <a:pPr marL="0" indent="0">
              <a:buNone/>
            </a:pPr>
            <a:r>
              <a:rPr lang="cs-CZ" dirty="0"/>
              <a:t>„Vlastník věci se musí zdržet všeho, čím by nad míru přiměřenou poměrům obtěžoval jiného nebo čím by vážně ohrožoval výkon jeho práv. Proto </a:t>
            </a:r>
            <a:r>
              <a:rPr lang="cs-CZ" dirty="0">
                <a:solidFill>
                  <a:srgbClr val="FF0000"/>
                </a:solidFill>
              </a:rPr>
              <a:t>zejména</a:t>
            </a:r>
            <a:r>
              <a:rPr lang="cs-CZ" dirty="0"/>
              <a:t> nesmí ohrozit sousedovu stavbu nebo pozemek úpravami pozemku nebo úpravami stavby na něm zřízené bez toho, že by učinil dostatečné opatření na upevnění stavby nebo pozemku, nesmí nad míru přiměřenou poměrům obtěžovat sousedy hlukem, prachem, popílkem, kouřem, plyny, parami, pachy, pevnými a tekutými odpady, světlem, stíněním a vibracemi, nesmí nechat chovaná zvířata vnikat na sousedící pozemek a nešetrně, popřípadě v nevhodné roční době odstraňovat ze své půdy kořeny stromu nebo odstraňovat větve stromu přesahující na jeho pozemek.“</a:t>
            </a:r>
          </a:p>
          <a:p>
            <a:r>
              <a:rPr lang="cs-CZ" b="1" dirty="0"/>
              <a:t>Kumulativní</a:t>
            </a:r>
          </a:p>
          <a:p>
            <a:pPr marL="0" indent="0">
              <a:buNone/>
            </a:pPr>
            <a:r>
              <a:rPr lang="cs-CZ" dirty="0"/>
              <a:t>„Do služebního poměru může být přijat státní občan České republiky, který o přijetí písemně požádá, je starší 18 let, je bezúhonný, splňuje stupeň vzdělání stanovený pro služební místo, na které má být ustanoven, je zdravotně, osobnostně a fyzicky způsobilý k výkonu služby, je plně svéprávný.“</a:t>
            </a:r>
          </a:p>
          <a:p>
            <a:r>
              <a:rPr lang="cs-CZ" b="1" dirty="0"/>
              <a:t>Alternativní</a:t>
            </a:r>
          </a:p>
          <a:p>
            <a:pPr marL="0" indent="0">
              <a:buNone/>
            </a:pPr>
            <a:r>
              <a:rPr lang="cs-CZ" dirty="0"/>
              <a:t>„Správní orgán může rozhodnutím uložit pořádkovou pokutu až do výše 50 000 Kč tomu, kdo v řízení závažně ztěžuje jeho postup tím, že: se bez náležité omluvy nedostaví na předvolání ke správnímu orgánu, navzdory předchozímu napomenutí ruší pořádek, </a:t>
            </a:r>
            <a:r>
              <a:rPr lang="cs-CZ" dirty="0">
                <a:solidFill>
                  <a:srgbClr val="FF0000"/>
                </a:solidFill>
              </a:rPr>
              <a:t>nebo</a:t>
            </a:r>
            <a:r>
              <a:rPr lang="cs-CZ" dirty="0"/>
              <a:t> neuposlechne pokynu úřední osoby.“</a:t>
            </a:r>
          </a:p>
          <a:p>
            <a:pPr marL="0" indent="0">
              <a:buNone/>
            </a:pPr>
            <a:endParaRPr lang="cs-CZ" dirty="0"/>
          </a:p>
        </p:txBody>
      </p:sp>
    </p:spTree>
    <p:extLst>
      <p:ext uri="{BB962C8B-B14F-4D97-AF65-F5344CB8AC3E}">
        <p14:creationId xmlns:p14="http://schemas.microsoft.com/office/powerpoint/2010/main" val="279395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34AD5E-C6B0-44A6-9808-8AD05AD8A396}"/>
              </a:ext>
            </a:extLst>
          </p:cNvPr>
          <p:cNvSpPr>
            <a:spLocks noGrp="1"/>
          </p:cNvSpPr>
          <p:nvPr>
            <p:ph type="title"/>
          </p:nvPr>
        </p:nvSpPr>
        <p:spPr/>
        <p:txBody>
          <a:bodyPr/>
          <a:lstStyle/>
          <a:p>
            <a:r>
              <a:rPr lang="cs-CZ" dirty="0"/>
              <a:t>Normy dle použitých výčtů II</a:t>
            </a:r>
          </a:p>
        </p:txBody>
      </p:sp>
      <p:sp>
        <p:nvSpPr>
          <p:cNvPr id="3" name="Zástupný obsah 2">
            <a:extLst>
              <a:ext uri="{FF2B5EF4-FFF2-40B4-BE49-F238E27FC236}">
                <a16:creationId xmlns:a16="http://schemas.microsoft.com/office/drawing/2014/main" id="{7A48776B-A3E8-4FE6-80FE-3E6C747C1FB7}"/>
              </a:ext>
            </a:extLst>
          </p:cNvPr>
          <p:cNvSpPr>
            <a:spLocks noGrp="1"/>
          </p:cNvSpPr>
          <p:nvPr>
            <p:ph idx="1"/>
          </p:nvPr>
        </p:nvSpPr>
        <p:spPr/>
        <p:txBody>
          <a:bodyPr/>
          <a:lstStyle/>
          <a:p>
            <a:r>
              <a:rPr lang="cs-CZ" dirty="0"/>
              <a:t>Určete, o jaký výčet se jedná:</a:t>
            </a:r>
          </a:p>
          <a:p>
            <a:endParaRPr lang="cs-CZ" dirty="0"/>
          </a:p>
          <a:p>
            <a:pPr marL="0" indent="0">
              <a:buNone/>
            </a:pPr>
            <a:r>
              <a:rPr lang="cs-CZ" dirty="0"/>
              <a:t>„Soud přihlédne i bez návrhu k neplatnosti právního jednání, které se zjevně příčí dobrým mravům, anebo které odporuje zákonu a zjevně narušuje veřejný pořádek. To platí i v případě, že právní jednání zavazuje k plnění od počátku nemožnému.“</a:t>
            </a:r>
          </a:p>
        </p:txBody>
      </p:sp>
    </p:spTree>
    <p:extLst>
      <p:ext uri="{BB962C8B-B14F-4D97-AF65-F5344CB8AC3E}">
        <p14:creationId xmlns:p14="http://schemas.microsoft.com/office/powerpoint/2010/main" val="909865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1F49F0-AEB8-481F-A56F-0B0055A199BA}"/>
              </a:ext>
            </a:extLst>
          </p:cNvPr>
          <p:cNvSpPr>
            <a:spLocks noGrp="1"/>
          </p:cNvSpPr>
          <p:nvPr>
            <p:ph type="title"/>
          </p:nvPr>
        </p:nvSpPr>
        <p:spPr/>
        <p:txBody>
          <a:bodyPr/>
          <a:lstStyle/>
          <a:p>
            <a:r>
              <a:rPr lang="cs-CZ" dirty="0"/>
              <a:t>Struktura právní normy VII</a:t>
            </a:r>
          </a:p>
        </p:txBody>
      </p:sp>
      <p:sp>
        <p:nvSpPr>
          <p:cNvPr id="3" name="Zástupný obsah 2">
            <a:extLst>
              <a:ext uri="{FF2B5EF4-FFF2-40B4-BE49-F238E27FC236}">
                <a16:creationId xmlns:a16="http://schemas.microsoft.com/office/drawing/2014/main" id="{7D7F76EB-4D0F-4F8B-B8B2-150ACCE0C3D2}"/>
              </a:ext>
            </a:extLst>
          </p:cNvPr>
          <p:cNvSpPr>
            <a:spLocks noGrp="1"/>
          </p:cNvSpPr>
          <p:nvPr>
            <p:ph idx="1"/>
          </p:nvPr>
        </p:nvSpPr>
        <p:spPr/>
        <p:txBody>
          <a:bodyPr/>
          <a:lstStyle/>
          <a:p>
            <a:r>
              <a:rPr lang="cs-CZ" dirty="0"/>
              <a:t>Kritika „struktury“ právní normy</a:t>
            </a:r>
          </a:p>
          <a:p>
            <a:r>
              <a:rPr lang="cs-CZ" dirty="0"/>
              <a:t>Je jí vyčítán „komunistický“ původ s důrazem na sankcionování</a:t>
            </a:r>
          </a:p>
          <a:p>
            <a:r>
              <a:rPr lang="cs-CZ" dirty="0" err="1"/>
              <a:t>Weinbergerův</a:t>
            </a:r>
            <a:r>
              <a:rPr lang="cs-CZ" dirty="0"/>
              <a:t> systém primárních a sekundárních norem. Tresty a odměny.</a:t>
            </a:r>
          </a:p>
          <a:p>
            <a:endParaRPr lang="cs-CZ" dirty="0"/>
          </a:p>
          <a:p>
            <a:pPr marL="0" indent="0">
              <a:buNone/>
            </a:pPr>
            <a:endParaRPr lang="cs-CZ" dirty="0"/>
          </a:p>
          <a:p>
            <a:pPr marL="0" indent="0">
              <a:buNone/>
            </a:pPr>
            <a:endParaRPr lang="cs-CZ" dirty="0"/>
          </a:p>
          <a:p>
            <a:endParaRPr lang="cs-CZ" dirty="0"/>
          </a:p>
          <a:p>
            <a:pPr marL="0" indent="0">
              <a:buNone/>
            </a:pPr>
            <a:endParaRPr lang="cs-CZ" dirty="0"/>
          </a:p>
        </p:txBody>
      </p:sp>
      <p:sp>
        <p:nvSpPr>
          <p:cNvPr id="4" name="Ovál 3">
            <a:extLst>
              <a:ext uri="{FF2B5EF4-FFF2-40B4-BE49-F238E27FC236}">
                <a16:creationId xmlns:a16="http://schemas.microsoft.com/office/drawing/2014/main" id="{7AA076E1-BB34-417B-B839-BCC91143F430}"/>
              </a:ext>
            </a:extLst>
          </p:cNvPr>
          <p:cNvSpPr/>
          <p:nvPr/>
        </p:nvSpPr>
        <p:spPr>
          <a:xfrm>
            <a:off x="1524000" y="4131733"/>
            <a:ext cx="2387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Norma 1</a:t>
            </a:r>
          </a:p>
          <a:p>
            <a:pPr algn="ctr"/>
            <a:r>
              <a:rPr lang="cs-CZ" dirty="0"/>
              <a:t>Povinnost 1</a:t>
            </a:r>
          </a:p>
        </p:txBody>
      </p:sp>
      <p:cxnSp>
        <p:nvCxnSpPr>
          <p:cNvPr id="6" name="Přímá spojnice se šipkou 5">
            <a:extLst>
              <a:ext uri="{FF2B5EF4-FFF2-40B4-BE49-F238E27FC236}">
                <a16:creationId xmlns:a16="http://schemas.microsoft.com/office/drawing/2014/main" id="{07FDB304-2EC8-4E76-8031-75A7CE17F2A2}"/>
              </a:ext>
            </a:extLst>
          </p:cNvPr>
          <p:cNvCxnSpPr/>
          <p:nvPr/>
        </p:nvCxnSpPr>
        <p:spPr>
          <a:xfrm flipV="1">
            <a:off x="4546600" y="4042807"/>
            <a:ext cx="3403600" cy="774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5D826480-2C99-4697-905A-ACC4A4360824}"/>
              </a:ext>
            </a:extLst>
          </p:cNvPr>
          <p:cNvCxnSpPr/>
          <p:nvPr/>
        </p:nvCxnSpPr>
        <p:spPr>
          <a:xfrm>
            <a:off x="4546600" y="4817533"/>
            <a:ext cx="34036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ál 8">
            <a:extLst>
              <a:ext uri="{FF2B5EF4-FFF2-40B4-BE49-F238E27FC236}">
                <a16:creationId xmlns:a16="http://schemas.microsoft.com/office/drawing/2014/main" id="{A883B515-B9AD-458D-88A5-641BA4112A07}"/>
              </a:ext>
            </a:extLst>
          </p:cNvPr>
          <p:cNvSpPr/>
          <p:nvPr/>
        </p:nvSpPr>
        <p:spPr>
          <a:xfrm>
            <a:off x="8585200" y="3058570"/>
            <a:ext cx="2387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Norma 2</a:t>
            </a:r>
          </a:p>
          <a:p>
            <a:pPr algn="ctr"/>
            <a:r>
              <a:rPr lang="cs-CZ" dirty="0"/>
              <a:t>Trest</a:t>
            </a:r>
          </a:p>
        </p:txBody>
      </p:sp>
      <p:sp>
        <p:nvSpPr>
          <p:cNvPr id="10" name="Ovál 9">
            <a:extLst>
              <a:ext uri="{FF2B5EF4-FFF2-40B4-BE49-F238E27FC236}">
                <a16:creationId xmlns:a16="http://schemas.microsoft.com/office/drawing/2014/main" id="{A73DCBF4-9522-41BA-81D4-4B7995C289CB}"/>
              </a:ext>
            </a:extLst>
          </p:cNvPr>
          <p:cNvSpPr/>
          <p:nvPr/>
        </p:nvSpPr>
        <p:spPr>
          <a:xfrm>
            <a:off x="8585200" y="4663440"/>
            <a:ext cx="2387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Norma 2</a:t>
            </a:r>
          </a:p>
          <a:p>
            <a:pPr algn="ctr"/>
            <a:r>
              <a:rPr lang="cs-CZ" dirty="0"/>
              <a:t>Odměna</a:t>
            </a:r>
          </a:p>
        </p:txBody>
      </p:sp>
      <p:pic>
        <p:nvPicPr>
          <p:cNvPr id="11" name="Obrázek 10">
            <a:extLst>
              <a:ext uri="{FF2B5EF4-FFF2-40B4-BE49-F238E27FC236}">
                <a16:creationId xmlns:a16="http://schemas.microsoft.com/office/drawing/2014/main" id="{392A9094-F8DA-4B0F-BAE8-413826DBF69B}"/>
              </a:ext>
            </a:extLst>
          </p:cNvPr>
          <p:cNvPicPr>
            <a:picLocks noChangeAspect="1"/>
          </p:cNvPicPr>
          <p:nvPr/>
        </p:nvPicPr>
        <p:blipFill>
          <a:blip r:embed="rId2"/>
          <a:stretch>
            <a:fillRect/>
          </a:stretch>
        </p:blipFill>
        <p:spPr>
          <a:xfrm>
            <a:off x="8729132" y="642594"/>
            <a:ext cx="2624667" cy="1837267"/>
          </a:xfrm>
          <a:prstGeom prst="rect">
            <a:avLst/>
          </a:prstGeom>
        </p:spPr>
      </p:pic>
    </p:spTree>
    <p:extLst>
      <p:ext uri="{BB962C8B-B14F-4D97-AF65-F5344CB8AC3E}">
        <p14:creationId xmlns:p14="http://schemas.microsoft.com/office/powerpoint/2010/main" val="179453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A099D1-EBC9-41DE-81A5-6A1120E45923}"/>
              </a:ext>
            </a:extLst>
          </p:cNvPr>
          <p:cNvSpPr>
            <a:spLocks noGrp="1"/>
          </p:cNvSpPr>
          <p:nvPr>
            <p:ph type="title"/>
          </p:nvPr>
        </p:nvSpPr>
        <p:spPr/>
        <p:txBody>
          <a:bodyPr/>
          <a:lstStyle/>
          <a:p>
            <a:r>
              <a:rPr lang="cs-CZ" dirty="0"/>
              <a:t>Prvky právní normy</a:t>
            </a:r>
          </a:p>
        </p:txBody>
      </p:sp>
      <p:sp>
        <p:nvSpPr>
          <p:cNvPr id="3" name="Zástupný obsah 2">
            <a:extLst>
              <a:ext uri="{FF2B5EF4-FFF2-40B4-BE49-F238E27FC236}">
                <a16:creationId xmlns:a16="http://schemas.microsoft.com/office/drawing/2014/main" id="{A2C31BA0-0412-465C-9150-0E7BD9837859}"/>
              </a:ext>
            </a:extLst>
          </p:cNvPr>
          <p:cNvSpPr>
            <a:spLocks noGrp="1"/>
          </p:cNvSpPr>
          <p:nvPr>
            <p:ph idx="1"/>
          </p:nvPr>
        </p:nvSpPr>
        <p:spPr/>
        <p:txBody>
          <a:bodyPr/>
          <a:lstStyle/>
          <a:p>
            <a:r>
              <a:rPr lang="cs-CZ" dirty="0"/>
              <a:t>Subjekt-Objekt-Obsah</a:t>
            </a:r>
          </a:p>
          <a:p>
            <a:r>
              <a:rPr lang="cs-CZ" dirty="0"/>
              <a:t>Kdo-Co-Jak</a:t>
            </a:r>
          </a:p>
          <a:p>
            <a:endParaRPr lang="cs-CZ" dirty="0"/>
          </a:p>
          <a:p>
            <a:pPr marL="0" indent="0">
              <a:buNone/>
            </a:pPr>
            <a:r>
              <a:rPr lang="cs-CZ" dirty="0"/>
              <a:t>Prvky nám určují právní normy jako pravidla (</a:t>
            </a:r>
            <a:r>
              <a:rPr lang="cs-CZ" b="1" dirty="0"/>
              <a:t>obsah</a:t>
            </a:r>
            <a:r>
              <a:rPr lang="cs-CZ" dirty="0"/>
              <a:t>), stanoveného normotvůrcem, které zavazuje adresáty (</a:t>
            </a:r>
            <a:r>
              <a:rPr lang="cs-CZ" b="1" dirty="0"/>
              <a:t>subjekty</a:t>
            </a:r>
            <a:r>
              <a:rPr lang="cs-CZ" dirty="0"/>
              <a:t>) a stanovuje jim závazné způsoby chování (</a:t>
            </a:r>
            <a:r>
              <a:rPr lang="cs-CZ" b="1" dirty="0"/>
              <a:t>objekt</a:t>
            </a:r>
            <a:r>
              <a:rPr lang="cs-CZ" dirty="0"/>
              <a:t>).</a:t>
            </a:r>
          </a:p>
        </p:txBody>
      </p:sp>
    </p:spTree>
    <p:extLst>
      <p:ext uri="{BB962C8B-B14F-4D97-AF65-F5344CB8AC3E}">
        <p14:creationId xmlns:p14="http://schemas.microsoft.com/office/powerpoint/2010/main" val="89908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D9BCB3-F796-4575-B32F-211A871ECC88}"/>
              </a:ext>
            </a:extLst>
          </p:cNvPr>
          <p:cNvSpPr>
            <a:spLocks noGrp="1"/>
          </p:cNvSpPr>
          <p:nvPr>
            <p:ph type="title"/>
          </p:nvPr>
        </p:nvSpPr>
        <p:spPr/>
        <p:txBody>
          <a:bodyPr/>
          <a:lstStyle/>
          <a:p>
            <a:r>
              <a:rPr lang="cs-CZ" dirty="0"/>
              <a:t>Působnost právních norem</a:t>
            </a:r>
          </a:p>
        </p:txBody>
      </p:sp>
      <p:sp>
        <p:nvSpPr>
          <p:cNvPr id="3" name="Zástupný obsah 2">
            <a:extLst>
              <a:ext uri="{FF2B5EF4-FFF2-40B4-BE49-F238E27FC236}">
                <a16:creationId xmlns:a16="http://schemas.microsoft.com/office/drawing/2014/main" id="{3AF500DC-52EE-441E-93AE-8CFB42ED415A}"/>
              </a:ext>
            </a:extLst>
          </p:cNvPr>
          <p:cNvSpPr>
            <a:spLocks noGrp="1"/>
          </p:cNvSpPr>
          <p:nvPr>
            <p:ph idx="1"/>
          </p:nvPr>
        </p:nvSpPr>
        <p:spPr/>
        <p:txBody>
          <a:bodyPr/>
          <a:lstStyle/>
          <a:p>
            <a:r>
              <a:rPr lang="cs-CZ" dirty="0"/>
              <a:t>Ohraničení normy, vztah normy k času, prostoru, adresátům a upravovanému problému.</a:t>
            </a:r>
          </a:p>
          <a:p>
            <a:r>
              <a:rPr lang="cs-CZ" dirty="0"/>
              <a:t>Rozlišujeme: působnost časová</a:t>
            </a:r>
          </a:p>
          <a:p>
            <a:pPr marL="0" indent="0">
              <a:buNone/>
            </a:pPr>
            <a:r>
              <a:rPr lang="cs-CZ" dirty="0"/>
              <a:t>	        působnost místní</a:t>
            </a:r>
          </a:p>
          <a:p>
            <a:pPr marL="0" indent="0">
              <a:buNone/>
            </a:pPr>
            <a:r>
              <a:rPr lang="cs-CZ" dirty="0"/>
              <a:t>	        působnost osobní</a:t>
            </a:r>
          </a:p>
          <a:p>
            <a:pPr marL="0" indent="0">
              <a:buNone/>
            </a:pPr>
            <a:r>
              <a:rPr lang="cs-CZ" dirty="0"/>
              <a:t>	        působnost věcná</a:t>
            </a:r>
          </a:p>
          <a:p>
            <a:pPr marL="0" indent="0">
              <a:buNone/>
            </a:pPr>
            <a:endParaRPr lang="cs-CZ" dirty="0"/>
          </a:p>
          <a:p>
            <a:pPr marL="0" indent="0">
              <a:buNone/>
            </a:pPr>
            <a:r>
              <a:rPr lang="cs-CZ" i="1" dirty="0"/>
              <a:t>* pozn: další hodina „Právo nepůsobí zpětně“</a:t>
            </a:r>
          </a:p>
          <a:p>
            <a:pPr marL="0" indent="0">
              <a:buNone/>
            </a:pPr>
            <a:r>
              <a:rPr lang="cs-CZ" dirty="0"/>
              <a:t>	</a:t>
            </a:r>
          </a:p>
        </p:txBody>
      </p:sp>
    </p:spTree>
    <p:extLst>
      <p:ext uri="{BB962C8B-B14F-4D97-AF65-F5344CB8AC3E}">
        <p14:creationId xmlns:p14="http://schemas.microsoft.com/office/powerpoint/2010/main" val="401801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67C6D-D08C-424C-9323-85FFB895361A}"/>
              </a:ext>
            </a:extLst>
          </p:cNvPr>
          <p:cNvSpPr>
            <a:spLocks noGrp="1"/>
          </p:cNvSpPr>
          <p:nvPr>
            <p:ph type="title"/>
          </p:nvPr>
        </p:nvSpPr>
        <p:spPr/>
        <p:txBody>
          <a:bodyPr/>
          <a:lstStyle/>
          <a:p>
            <a:r>
              <a:rPr lang="cs-CZ" dirty="0"/>
              <a:t>Opakování</a:t>
            </a:r>
          </a:p>
        </p:txBody>
      </p:sp>
      <p:sp>
        <p:nvSpPr>
          <p:cNvPr id="3" name="Zástupný obsah 2">
            <a:extLst>
              <a:ext uri="{FF2B5EF4-FFF2-40B4-BE49-F238E27FC236}">
                <a16:creationId xmlns:a16="http://schemas.microsoft.com/office/drawing/2014/main" id="{5939E118-02ED-403E-982A-E55EE62EEC56}"/>
              </a:ext>
            </a:extLst>
          </p:cNvPr>
          <p:cNvSpPr>
            <a:spLocks noGrp="1"/>
          </p:cNvSpPr>
          <p:nvPr>
            <p:ph idx="1"/>
          </p:nvPr>
        </p:nvSpPr>
        <p:spPr/>
        <p:txBody>
          <a:bodyPr>
            <a:normAutofit fontScale="92500" lnSpcReduction="10000"/>
          </a:bodyPr>
          <a:lstStyle/>
          <a:p>
            <a:r>
              <a:rPr lang="cs-CZ" dirty="0"/>
              <a:t>Co jsou to materiální prameny práva?</a:t>
            </a:r>
          </a:p>
          <a:p>
            <a:r>
              <a:rPr lang="cs-CZ" dirty="0"/>
              <a:t>Jaký je rozdíl mezi originárními a derivativními prameny práva?</a:t>
            </a:r>
          </a:p>
          <a:p>
            <a:r>
              <a:rPr lang="cs-CZ" dirty="0"/>
              <a:t>Proč nazýváme NPA a IPA „akty“?</a:t>
            </a:r>
          </a:p>
          <a:p>
            <a:r>
              <a:rPr lang="cs-CZ" dirty="0"/>
              <a:t>Jmenujte příklad opatření obecné povahy.</a:t>
            </a:r>
          </a:p>
          <a:p>
            <a:r>
              <a:rPr lang="cs-CZ" dirty="0"/>
              <a:t>Kdo má tzv. „generální zmocnění“ pro vydávání podzákonných PP a kde je to upraveno?</a:t>
            </a:r>
          </a:p>
          <a:p>
            <a:r>
              <a:rPr lang="cs-CZ" dirty="0"/>
              <a:t>K ratifikaci kterého typu mezinárodních smluv je třeba souhlasu obou komor Parlamentu?</a:t>
            </a:r>
          </a:p>
          <a:p>
            <a:r>
              <a:rPr lang="cs-CZ" dirty="0"/>
              <a:t>Co znamená slovní spojení „aplikační přednost?“</a:t>
            </a:r>
          </a:p>
          <a:p>
            <a:r>
              <a:rPr lang="cs-CZ" dirty="0"/>
              <a:t>Co jsou podstatné náležitosti právního obyčeje?</a:t>
            </a:r>
          </a:p>
          <a:p>
            <a:r>
              <a:rPr lang="cs-CZ" dirty="0"/>
              <a:t>Jaké známe druhy </a:t>
            </a:r>
            <a:r>
              <a:rPr lang="cs-CZ" dirty="0" err="1"/>
              <a:t>obsolence</a:t>
            </a:r>
            <a:r>
              <a:rPr lang="cs-CZ" dirty="0"/>
              <a:t> a jaký je mezi nimi rozdíl?</a:t>
            </a:r>
          </a:p>
          <a:p>
            <a:r>
              <a:rPr lang="cs-CZ" dirty="0"/>
              <a:t>Jaký je rozdíl mezi konstitutivním a deklaratorním individuálním právním aktem? Co je osvědčení?</a:t>
            </a:r>
          </a:p>
          <a:p>
            <a:r>
              <a:rPr lang="cs-CZ" dirty="0"/>
              <a:t>Jaké jsou části soudního precedentu a jak je rozeznáme?</a:t>
            </a:r>
          </a:p>
        </p:txBody>
      </p:sp>
    </p:spTree>
    <p:extLst>
      <p:ext uri="{BB962C8B-B14F-4D97-AF65-F5344CB8AC3E}">
        <p14:creationId xmlns:p14="http://schemas.microsoft.com/office/powerpoint/2010/main" val="846713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C63784-3B52-41C0-84CD-C30F6E702C62}"/>
              </a:ext>
            </a:extLst>
          </p:cNvPr>
          <p:cNvSpPr>
            <a:spLocks noGrp="1"/>
          </p:cNvSpPr>
          <p:nvPr>
            <p:ph type="title"/>
          </p:nvPr>
        </p:nvSpPr>
        <p:spPr/>
        <p:txBody>
          <a:bodyPr/>
          <a:lstStyle/>
          <a:p>
            <a:r>
              <a:rPr lang="cs-CZ" dirty="0"/>
              <a:t>Vznik normy</a:t>
            </a:r>
          </a:p>
        </p:txBody>
      </p:sp>
      <p:sp>
        <p:nvSpPr>
          <p:cNvPr id="3" name="Zástupný obsah 2">
            <a:extLst>
              <a:ext uri="{FF2B5EF4-FFF2-40B4-BE49-F238E27FC236}">
                <a16:creationId xmlns:a16="http://schemas.microsoft.com/office/drawing/2014/main" id="{73FCE5D9-171A-4B22-B9EF-36D3B959EEC9}"/>
              </a:ext>
            </a:extLst>
          </p:cNvPr>
          <p:cNvSpPr>
            <a:spLocks noGrp="1"/>
          </p:cNvSpPr>
          <p:nvPr>
            <p:ph idx="1"/>
          </p:nvPr>
        </p:nvSpPr>
        <p:spPr/>
        <p:txBody>
          <a:bodyPr>
            <a:normAutofit fontScale="92500" lnSpcReduction="20000"/>
          </a:bodyPr>
          <a:lstStyle/>
          <a:p>
            <a:r>
              <a:rPr lang="cs-CZ" b="1" dirty="0"/>
              <a:t>Legislativní proces</a:t>
            </a:r>
          </a:p>
          <a:p>
            <a:r>
              <a:rPr lang="cs-CZ" b="1" dirty="0"/>
              <a:t>Platnost </a:t>
            </a:r>
            <a:r>
              <a:rPr lang="cs-CZ" dirty="0"/>
              <a:t>– norma jí nabývá publikací, rozesláním příslušné částky do Sbírky zákonů</a:t>
            </a:r>
          </a:p>
          <a:p>
            <a:pPr marL="0" indent="0">
              <a:buNone/>
            </a:pPr>
            <a:r>
              <a:rPr lang="cs-CZ" dirty="0"/>
              <a:t>„K platnosti zákona je třeba, aby byl vyhlášen. Způsob vyhlášení zákona a mezinárodní smlouvy stanoví zákon.“</a:t>
            </a:r>
          </a:p>
          <a:p>
            <a:r>
              <a:rPr lang="cs-CZ" b="1" dirty="0" err="1"/>
              <a:t>Legisvakanční</a:t>
            </a:r>
            <a:r>
              <a:rPr lang="cs-CZ" b="1" dirty="0"/>
              <a:t> doba </a:t>
            </a:r>
            <a:r>
              <a:rPr lang="cs-CZ" dirty="0"/>
              <a:t>– dříve 15 dní</a:t>
            </a:r>
          </a:p>
          <a:p>
            <a:r>
              <a:rPr lang="cs-CZ" b="1" dirty="0"/>
              <a:t>Účinnost </a:t>
            </a:r>
            <a:r>
              <a:rPr lang="cs-CZ" dirty="0"/>
              <a:t>– norma je schopna vyvolávat právní následky</a:t>
            </a:r>
            <a:endParaRPr lang="cs-CZ" b="1" dirty="0"/>
          </a:p>
          <a:p>
            <a:pPr marL="0" indent="0">
              <a:buNone/>
            </a:pPr>
            <a:r>
              <a:rPr lang="cs-CZ" dirty="0"/>
              <a:t>„Tento zákon nabývá účinnosti dnem 1. ledna 2014.“</a:t>
            </a:r>
          </a:p>
          <a:p>
            <a:pPr marL="0" indent="0">
              <a:buNone/>
            </a:pPr>
            <a:r>
              <a:rPr lang="cs-CZ" dirty="0"/>
              <a:t>„Tento zákon nabývá účinnosti šedesátým dnem po dni vyhlášení.“</a:t>
            </a:r>
          </a:p>
          <a:p>
            <a:pPr marL="0" indent="0">
              <a:buNone/>
            </a:pPr>
            <a:r>
              <a:rPr lang="cs-CZ" dirty="0"/>
              <a:t>„Tento zákon nabývá účinnosti prvním dnem osmého kalendářního měsíce následujícího po dni jeho vyhlášení, s výjimkou ustanovení § 10 až 17 a § 32, která nabývají účinnosti prvním dnem pátého kalendářního měsíce následujícího po dni jeho vyhlášení.“</a:t>
            </a:r>
          </a:p>
          <a:p>
            <a:pPr marL="0" indent="0">
              <a:buNone/>
            </a:pPr>
            <a:r>
              <a:rPr lang="cs-CZ" dirty="0"/>
              <a:t>„Tento zákon nabývá účinnosti dnem vyhlášení.“</a:t>
            </a:r>
          </a:p>
          <a:p>
            <a:pPr marL="0" indent="0">
              <a:buNone/>
            </a:pPr>
            <a:r>
              <a:rPr lang="cs-CZ" dirty="0"/>
              <a:t>„Tento zákon nabývá účinnosti dnem vstupu smlouvy o přistoupení České republiky k Evropské unii v platnost, s výjimkou části první čl. I bodů 1 až 5, které nabývají účinnosti dnem 1. ledna 2005.“</a:t>
            </a:r>
          </a:p>
        </p:txBody>
      </p:sp>
    </p:spTree>
    <p:extLst>
      <p:ext uri="{BB962C8B-B14F-4D97-AF65-F5344CB8AC3E}">
        <p14:creationId xmlns:p14="http://schemas.microsoft.com/office/powerpoint/2010/main" val="2677396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6DF41C-D35C-4D78-A43B-22DBB6953F22}"/>
              </a:ext>
            </a:extLst>
          </p:cNvPr>
          <p:cNvSpPr>
            <a:spLocks noGrp="1"/>
          </p:cNvSpPr>
          <p:nvPr>
            <p:ph type="title"/>
          </p:nvPr>
        </p:nvSpPr>
        <p:spPr/>
        <p:txBody>
          <a:bodyPr/>
          <a:lstStyle/>
          <a:p>
            <a:r>
              <a:rPr lang="cs-CZ" dirty="0"/>
              <a:t>Zánik normy (DEROGACE)</a:t>
            </a:r>
          </a:p>
        </p:txBody>
      </p:sp>
      <p:sp>
        <p:nvSpPr>
          <p:cNvPr id="3" name="Zástupný obsah 2">
            <a:extLst>
              <a:ext uri="{FF2B5EF4-FFF2-40B4-BE49-F238E27FC236}">
                <a16:creationId xmlns:a16="http://schemas.microsoft.com/office/drawing/2014/main" id="{9818CD37-178B-4D0C-9D95-2E14A8173BB0}"/>
              </a:ext>
            </a:extLst>
          </p:cNvPr>
          <p:cNvSpPr>
            <a:spLocks noGrp="1"/>
          </p:cNvSpPr>
          <p:nvPr>
            <p:ph idx="1"/>
          </p:nvPr>
        </p:nvSpPr>
        <p:spPr/>
        <p:txBody>
          <a:bodyPr/>
          <a:lstStyle/>
          <a:p>
            <a:r>
              <a:rPr lang="cs-CZ" b="1" dirty="0"/>
              <a:t>Termínované normy</a:t>
            </a:r>
          </a:p>
          <a:p>
            <a:pPr marL="0" indent="0">
              <a:buNone/>
            </a:pPr>
            <a:r>
              <a:rPr lang="cs-CZ" dirty="0"/>
              <a:t>„Toto nařízení pozbývá platnosti uplynutím dne 31. března 2023.“</a:t>
            </a:r>
          </a:p>
          <a:p>
            <a:r>
              <a:rPr lang="cs-CZ" b="1" dirty="0"/>
              <a:t>Derogační klauzule</a:t>
            </a:r>
          </a:p>
          <a:p>
            <a:pPr marL="0" indent="0">
              <a:buNone/>
            </a:pPr>
            <a:r>
              <a:rPr lang="cs-CZ" dirty="0"/>
              <a:t>„Zrušují se: Zákon č. 183/2006 Sb., o územním plánování a stavebním řádu (stavební zákon). Zákon č. 68/2007 Sb., kterým se mění zákon č. 183/2006 Sb., o územním plánování a stavebním řádu (stavební zákon). Zákon č. 191/2008 Sb., kterým se mění zákon č. 183/2006 Sb., o územním plánování a stavebním řádu (stavební zákon), ve znění zákona č. 68/2007 Sb.“ – </a:t>
            </a:r>
            <a:r>
              <a:rPr lang="cs-CZ" i="1" dirty="0"/>
              <a:t>taxativní derogační klauzule</a:t>
            </a:r>
          </a:p>
          <a:p>
            <a:pPr marL="0" indent="0">
              <a:buNone/>
            </a:pPr>
            <a:r>
              <a:rPr lang="cs-CZ" dirty="0"/>
              <a:t>„Ruší se všechny předchozí dohody týkající se otázek upravených touto Dohodou.“ – </a:t>
            </a:r>
            <a:r>
              <a:rPr lang="cs-CZ" i="1" dirty="0"/>
              <a:t>generální derogační klauzule</a:t>
            </a:r>
          </a:p>
          <a:p>
            <a:r>
              <a:rPr lang="cs-CZ" b="1" dirty="0"/>
              <a:t>Derogace mlčky </a:t>
            </a:r>
            <a:r>
              <a:rPr lang="cs-CZ" dirty="0"/>
              <a:t>– lex </a:t>
            </a:r>
            <a:r>
              <a:rPr lang="cs-CZ" dirty="0" err="1"/>
              <a:t>posterior</a:t>
            </a:r>
            <a:r>
              <a:rPr lang="cs-CZ" dirty="0"/>
              <a:t> </a:t>
            </a:r>
            <a:r>
              <a:rPr lang="cs-CZ" dirty="0" err="1"/>
              <a:t>derogat</a:t>
            </a:r>
            <a:r>
              <a:rPr lang="cs-CZ" dirty="0"/>
              <a:t> </a:t>
            </a:r>
            <a:r>
              <a:rPr lang="cs-CZ" dirty="0" err="1"/>
              <a:t>legi</a:t>
            </a:r>
            <a:r>
              <a:rPr lang="cs-CZ" dirty="0"/>
              <a:t> priori</a:t>
            </a:r>
          </a:p>
          <a:p>
            <a:r>
              <a:rPr lang="cs-CZ" b="1" dirty="0" err="1"/>
              <a:t>Obsolence</a:t>
            </a:r>
            <a:endParaRPr lang="cs-CZ" b="1" dirty="0"/>
          </a:p>
          <a:p>
            <a:pPr marL="0" indent="0">
              <a:buNone/>
            </a:pPr>
            <a:endParaRPr lang="cs-CZ" dirty="0"/>
          </a:p>
        </p:txBody>
      </p:sp>
    </p:spTree>
    <p:extLst>
      <p:ext uri="{BB962C8B-B14F-4D97-AF65-F5344CB8AC3E}">
        <p14:creationId xmlns:p14="http://schemas.microsoft.com/office/powerpoint/2010/main" val="370017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F72583-90A5-4525-A02B-888A9D9E07DD}"/>
              </a:ext>
            </a:extLst>
          </p:cNvPr>
          <p:cNvSpPr>
            <a:spLocks noGrp="1"/>
          </p:cNvSpPr>
          <p:nvPr>
            <p:ph type="title"/>
          </p:nvPr>
        </p:nvSpPr>
        <p:spPr/>
        <p:txBody>
          <a:bodyPr>
            <a:normAutofit/>
          </a:bodyPr>
          <a:lstStyle/>
          <a:p>
            <a:r>
              <a:rPr lang="cs-CZ" dirty="0"/>
              <a:t>Působení normy v čase</a:t>
            </a:r>
            <a:endParaRPr lang="cs-CZ" i="1" dirty="0"/>
          </a:p>
        </p:txBody>
      </p:sp>
      <p:sp>
        <p:nvSpPr>
          <p:cNvPr id="3" name="Zástupný obsah 2">
            <a:extLst>
              <a:ext uri="{FF2B5EF4-FFF2-40B4-BE49-F238E27FC236}">
                <a16:creationId xmlns:a16="http://schemas.microsoft.com/office/drawing/2014/main" id="{05566658-9CC5-4CC4-8D29-F4CF343AF408}"/>
              </a:ext>
            </a:extLst>
          </p:cNvPr>
          <p:cNvSpPr>
            <a:spLocks noGrp="1"/>
          </p:cNvSpPr>
          <p:nvPr>
            <p:ph idx="1"/>
          </p:nvPr>
        </p:nvSpPr>
        <p:spPr>
          <a:xfrm>
            <a:off x="1066800" y="2103120"/>
            <a:ext cx="10058400" cy="3931920"/>
          </a:xfrm>
        </p:spPr>
        <p:txBody>
          <a:bodyPr>
            <a:normAutofit/>
          </a:bodyPr>
          <a:lstStyle/>
          <a:p>
            <a:r>
              <a:rPr lang="cs-CZ" dirty="0"/>
              <a:t>Právní norma od okamžiku své působnosti působí na všechny nově vznikající právní vztahy.</a:t>
            </a:r>
          </a:p>
          <a:p>
            <a:r>
              <a:rPr lang="cs-CZ" dirty="0"/>
              <a:t>Může se stát, že působení právní normy v čase nebude směrovat do budoucna, ale do minulosti.</a:t>
            </a:r>
          </a:p>
          <a:p>
            <a:r>
              <a:rPr lang="cs-CZ" b="1" dirty="0" err="1"/>
              <a:t>Neretroaktivita</a:t>
            </a:r>
            <a:r>
              <a:rPr lang="cs-CZ" b="1" dirty="0"/>
              <a:t>                                    </a:t>
            </a:r>
          </a:p>
          <a:p>
            <a:r>
              <a:rPr lang="cs-CZ" b="1" dirty="0" err="1"/>
              <a:t>Ultraaktivita</a:t>
            </a:r>
            <a:r>
              <a:rPr lang="cs-CZ" b="1" dirty="0"/>
              <a:t> (plná </a:t>
            </a:r>
            <a:r>
              <a:rPr lang="cs-CZ" b="1" dirty="0" err="1"/>
              <a:t>neretroaktivita</a:t>
            </a:r>
            <a:r>
              <a:rPr lang="cs-CZ" b="1" dirty="0"/>
              <a:t>)</a:t>
            </a:r>
          </a:p>
          <a:p>
            <a:r>
              <a:rPr lang="cs-CZ" b="1" dirty="0"/>
              <a:t>Pravá retroaktivita</a:t>
            </a:r>
          </a:p>
          <a:p>
            <a:r>
              <a:rPr lang="cs-CZ" b="1" dirty="0"/>
              <a:t>Retrospektiva</a:t>
            </a:r>
          </a:p>
          <a:p>
            <a:r>
              <a:rPr lang="cs-CZ" b="1" dirty="0"/>
              <a:t>Nepravá retroaktivita</a:t>
            </a:r>
          </a:p>
          <a:p>
            <a:r>
              <a:rPr lang="cs-CZ" b="1" dirty="0"/>
              <a:t>Retroaktivita in </a:t>
            </a:r>
            <a:r>
              <a:rPr lang="cs-CZ" b="1" dirty="0" err="1"/>
              <a:t>mititus</a:t>
            </a:r>
            <a:r>
              <a:rPr lang="cs-CZ" b="1" dirty="0"/>
              <a:t> </a:t>
            </a:r>
            <a:r>
              <a:rPr lang="cs-CZ" dirty="0"/>
              <a:t>(čl. 40 Listiny)</a:t>
            </a:r>
            <a:endParaRPr lang="cs-CZ" b="1" dirty="0"/>
          </a:p>
          <a:p>
            <a:r>
              <a:rPr lang="cs-CZ" b="1" dirty="0"/>
              <a:t>Retroaktivní spravedlnost</a:t>
            </a:r>
          </a:p>
          <a:p>
            <a:r>
              <a:rPr lang="cs-CZ" b="1" dirty="0" err="1"/>
              <a:t>Intertemporální</a:t>
            </a:r>
            <a:r>
              <a:rPr lang="cs-CZ" b="1" dirty="0"/>
              <a:t> právo</a:t>
            </a:r>
          </a:p>
        </p:txBody>
      </p:sp>
      <p:pic>
        <p:nvPicPr>
          <p:cNvPr id="5" name="Obrázek 4">
            <a:extLst>
              <a:ext uri="{FF2B5EF4-FFF2-40B4-BE49-F238E27FC236}">
                <a16:creationId xmlns:a16="http://schemas.microsoft.com/office/drawing/2014/main" id="{DEEC5B92-3409-453A-8CB1-58EBD194E8D7}"/>
              </a:ext>
            </a:extLst>
          </p:cNvPr>
          <p:cNvPicPr>
            <a:picLocks noChangeAspect="1"/>
          </p:cNvPicPr>
          <p:nvPr/>
        </p:nvPicPr>
        <p:blipFill>
          <a:blip r:embed="rId2"/>
          <a:stretch>
            <a:fillRect/>
          </a:stretch>
        </p:blipFill>
        <p:spPr>
          <a:xfrm>
            <a:off x="7382933" y="3210610"/>
            <a:ext cx="4144641" cy="3106396"/>
          </a:xfrm>
          <a:prstGeom prst="rect">
            <a:avLst/>
          </a:prstGeom>
        </p:spPr>
      </p:pic>
    </p:spTree>
    <p:extLst>
      <p:ext uri="{BB962C8B-B14F-4D97-AF65-F5344CB8AC3E}">
        <p14:creationId xmlns:p14="http://schemas.microsoft.com/office/powerpoint/2010/main" val="258899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C0F4C2-9BFC-4EC1-94F2-E518CF53EA5D}"/>
              </a:ext>
            </a:extLst>
          </p:cNvPr>
          <p:cNvSpPr>
            <a:spLocks noGrp="1"/>
          </p:cNvSpPr>
          <p:nvPr>
            <p:ph type="title"/>
          </p:nvPr>
        </p:nvSpPr>
        <p:spPr/>
        <p:txBody>
          <a:bodyPr/>
          <a:lstStyle/>
          <a:p>
            <a:r>
              <a:rPr lang="cs-CZ" dirty="0"/>
              <a:t>Místní působnost</a:t>
            </a:r>
          </a:p>
        </p:txBody>
      </p:sp>
      <p:sp>
        <p:nvSpPr>
          <p:cNvPr id="3" name="Zástupný obsah 2">
            <a:extLst>
              <a:ext uri="{FF2B5EF4-FFF2-40B4-BE49-F238E27FC236}">
                <a16:creationId xmlns:a16="http://schemas.microsoft.com/office/drawing/2014/main" id="{FE2A7699-FE1E-4F3A-A074-CED8327401AF}"/>
              </a:ext>
            </a:extLst>
          </p:cNvPr>
          <p:cNvSpPr>
            <a:spLocks noGrp="1"/>
          </p:cNvSpPr>
          <p:nvPr>
            <p:ph idx="1"/>
          </p:nvPr>
        </p:nvSpPr>
        <p:spPr/>
        <p:txBody>
          <a:bodyPr>
            <a:normAutofit fontScale="92500" lnSpcReduction="20000"/>
          </a:bodyPr>
          <a:lstStyle/>
          <a:p>
            <a:r>
              <a:rPr lang="cs-CZ" dirty="0"/>
              <a:t>Vztah normy a místa</a:t>
            </a:r>
          </a:p>
          <a:p>
            <a:r>
              <a:rPr lang="cs-CZ" b="1" dirty="0"/>
              <a:t>Teritoriální princip </a:t>
            </a:r>
            <a:r>
              <a:rPr lang="cs-CZ" dirty="0"/>
              <a:t>– stát vykonává svou svrchovanou moc včetně normotvorby v hranicích svého území a pokud má tyto hranice překročit, potřebuje svolení jiného suveréna</a:t>
            </a:r>
          </a:p>
          <a:p>
            <a:r>
              <a:rPr lang="cs-CZ" b="1" dirty="0"/>
              <a:t>Územní výsost </a:t>
            </a:r>
            <a:r>
              <a:rPr lang="cs-CZ" dirty="0"/>
              <a:t>– stát vykonává moc nad všemi osobami na území státu, nehledě na jejich státní příslušnost</a:t>
            </a:r>
          </a:p>
          <a:p>
            <a:r>
              <a:rPr lang="cs-CZ" b="1" dirty="0"/>
              <a:t>Personální výsost </a:t>
            </a:r>
            <a:r>
              <a:rPr lang="cs-CZ" dirty="0"/>
              <a:t>– stát vykonává svou moc nade všemi osobami, které mají jeho státní příslušnost, aniž by záleželo, kde přesně se fyzicky nacházejí</a:t>
            </a:r>
          </a:p>
          <a:p>
            <a:r>
              <a:rPr lang="cs-CZ" i="1" dirty="0"/>
              <a:t>Princip registrace</a:t>
            </a:r>
          </a:p>
          <a:p>
            <a:r>
              <a:rPr lang="cs-CZ" i="1" dirty="0"/>
              <a:t>Princip pokojného proplutí </a:t>
            </a:r>
            <a:r>
              <a:rPr lang="cs-CZ" dirty="0"/>
              <a:t>– </a:t>
            </a:r>
            <a:r>
              <a:rPr lang="pl-PL" dirty="0"/>
              <a:t>Úmluva OSN o mořském právu z roku 1982</a:t>
            </a:r>
          </a:p>
          <a:p>
            <a:r>
              <a:rPr lang="pl-PL" dirty="0"/>
              <a:t>Celostátní působnost, </a:t>
            </a:r>
            <a:r>
              <a:rPr lang="pl-PL" b="1" dirty="0"/>
              <a:t>působnost místně samosprávných celků </a:t>
            </a:r>
            <a:r>
              <a:rPr lang="pl-PL" dirty="0"/>
              <a:t>(kraje, obce)</a:t>
            </a:r>
          </a:p>
          <a:p>
            <a:r>
              <a:rPr lang="cs-CZ" b="1" dirty="0"/>
              <a:t>Výjimečné omezení působnosti:</a:t>
            </a:r>
          </a:p>
          <a:p>
            <a:pPr marL="0" indent="0">
              <a:buNone/>
            </a:pPr>
            <a:r>
              <a:rPr lang="cs-CZ" dirty="0"/>
              <a:t>„Na celém území národních parků je zakázáno umisťovat nebo povolovat důlní díla, včetně souvisejících důlních staveb nebo zařízení, kromě zajištění a likvidace stávajících důlních děl, vymezovat nové průmyslové zóny, stanovovat průzkumná území, těžit nerosty, rašelinu nebo slatinu, kromě těžby stavebního kamene a písku pro stavby na území národního parku….“</a:t>
            </a:r>
          </a:p>
          <a:p>
            <a:pPr marL="0" indent="0">
              <a:buNone/>
            </a:pPr>
            <a:endParaRPr lang="cs-CZ" dirty="0"/>
          </a:p>
        </p:txBody>
      </p:sp>
    </p:spTree>
    <p:extLst>
      <p:ext uri="{BB962C8B-B14F-4D97-AF65-F5344CB8AC3E}">
        <p14:creationId xmlns:p14="http://schemas.microsoft.com/office/powerpoint/2010/main" val="220258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C0F4C2-9BFC-4EC1-94F2-E518CF53EA5D}"/>
              </a:ext>
            </a:extLst>
          </p:cNvPr>
          <p:cNvSpPr>
            <a:spLocks noGrp="1"/>
          </p:cNvSpPr>
          <p:nvPr>
            <p:ph type="title"/>
          </p:nvPr>
        </p:nvSpPr>
        <p:spPr/>
        <p:txBody>
          <a:bodyPr/>
          <a:lstStyle/>
          <a:p>
            <a:r>
              <a:rPr lang="cs-CZ" dirty="0"/>
              <a:t>Osobní působnost</a:t>
            </a:r>
          </a:p>
        </p:txBody>
      </p:sp>
      <p:sp>
        <p:nvSpPr>
          <p:cNvPr id="3" name="Zástupný obsah 2">
            <a:extLst>
              <a:ext uri="{FF2B5EF4-FFF2-40B4-BE49-F238E27FC236}">
                <a16:creationId xmlns:a16="http://schemas.microsoft.com/office/drawing/2014/main" id="{FE2A7699-FE1E-4F3A-A074-CED8327401AF}"/>
              </a:ext>
            </a:extLst>
          </p:cNvPr>
          <p:cNvSpPr>
            <a:spLocks noGrp="1"/>
          </p:cNvSpPr>
          <p:nvPr>
            <p:ph idx="1"/>
          </p:nvPr>
        </p:nvSpPr>
        <p:spPr/>
        <p:txBody>
          <a:bodyPr/>
          <a:lstStyle/>
          <a:p>
            <a:r>
              <a:rPr lang="cs-CZ" dirty="0"/>
              <a:t>Vztah normy a adresáta</a:t>
            </a:r>
          </a:p>
          <a:p>
            <a:r>
              <a:rPr lang="cs-CZ" dirty="0"/>
              <a:t>Obecná – co nejširší okruh adresátů</a:t>
            </a:r>
          </a:p>
          <a:p>
            <a:r>
              <a:rPr lang="cs-CZ" dirty="0"/>
              <a:t>Zvláštní – lékaři, právníci, úředníci, vojáci (užší okruh adresátů)</a:t>
            </a:r>
          </a:p>
          <a:p>
            <a:r>
              <a:rPr lang="cs-CZ" dirty="0"/>
              <a:t>Výjimečná – problematika imunity</a:t>
            </a:r>
          </a:p>
          <a:p>
            <a:r>
              <a:rPr lang="cs-CZ" dirty="0"/>
              <a:t>Imunita: procesněprávní přestupková imunita</a:t>
            </a:r>
          </a:p>
          <a:p>
            <a:pPr marL="0" indent="0">
              <a:buNone/>
            </a:pPr>
            <a:r>
              <a:rPr lang="cs-CZ" dirty="0"/>
              <a:t>	 procesněprávní trestní imunita - nestíhatelnost</a:t>
            </a:r>
          </a:p>
          <a:p>
            <a:pPr marL="0" indent="0">
              <a:buNone/>
            </a:pPr>
            <a:r>
              <a:rPr lang="cs-CZ" dirty="0"/>
              <a:t>	 hmotněprávní trestní imunita - </a:t>
            </a:r>
            <a:r>
              <a:rPr lang="cs-CZ" dirty="0" err="1"/>
              <a:t>indemita</a:t>
            </a:r>
            <a:r>
              <a:rPr lang="cs-CZ" dirty="0"/>
              <a:t> </a:t>
            </a:r>
          </a:p>
          <a:p>
            <a:pPr marL="0" indent="0">
              <a:buNone/>
            </a:pPr>
            <a:endParaRPr lang="cs-CZ" dirty="0"/>
          </a:p>
          <a:p>
            <a:r>
              <a:rPr lang="cs-CZ" b="1" dirty="0"/>
              <a:t>Vídeňská úmluva o diplomatických stycích </a:t>
            </a:r>
            <a:r>
              <a:rPr lang="cs-CZ" dirty="0"/>
              <a:t>- uděluje vyslancům cizích států a jejich rodinným příslušníkům diplomatickou imunitu, která chrání nositele před stíháním na území země</a:t>
            </a:r>
          </a:p>
        </p:txBody>
      </p:sp>
      <p:pic>
        <p:nvPicPr>
          <p:cNvPr id="4" name="Obrázek 3">
            <a:extLst>
              <a:ext uri="{FF2B5EF4-FFF2-40B4-BE49-F238E27FC236}">
                <a16:creationId xmlns:a16="http://schemas.microsoft.com/office/drawing/2014/main" id="{10AF726D-5128-41C8-9CA5-7834F312E692}"/>
              </a:ext>
            </a:extLst>
          </p:cNvPr>
          <p:cNvPicPr>
            <a:picLocks noChangeAspect="1"/>
          </p:cNvPicPr>
          <p:nvPr/>
        </p:nvPicPr>
        <p:blipFill>
          <a:blip r:embed="rId2"/>
          <a:stretch>
            <a:fillRect/>
          </a:stretch>
        </p:blipFill>
        <p:spPr>
          <a:xfrm>
            <a:off x="7339542" y="1712384"/>
            <a:ext cx="3981450" cy="2857500"/>
          </a:xfrm>
          <a:prstGeom prst="rect">
            <a:avLst/>
          </a:prstGeom>
        </p:spPr>
      </p:pic>
    </p:spTree>
    <p:extLst>
      <p:ext uri="{BB962C8B-B14F-4D97-AF65-F5344CB8AC3E}">
        <p14:creationId xmlns:p14="http://schemas.microsoft.com/office/powerpoint/2010/main" val="332102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9818A-1B71-48F7-8664-EFC7B41CC3EC}"/>
              </a:ext>
            </a:extLst>
          </p:cNvPr>
          <p:cNvSpPr>
            <a:spLocks noGrp="1"/>
          </p:cNvSpPr>
          <p:nvPr>
            <p:ph type="title"/>
          </p:nvPr>
        </p:nvSpPr>
        <p:spPr/>
        <p:txBody>
          <a:bodyPr/>
          <a:lstStyle/>
          <a:p>
            <a:r>
              <a:rPr lang="cs-CZ" dirty="0"/>
              <a:t>Věcná působnost</a:t>
            </a:r>
          </a:p>
        </p:txBody>
      </p:sp>
      <p:sp>
        <p:nvSpPr>
          <p:cNvPr id="3" name="Zástupný obsah 2">
            <a:extLst>
              <a:ext uri="{FF2B5EF4-FFF2-40B4-BE49-F238E27FC236}">
                <a16:creationId xmlns:a16="http://schemas.microsoft.com/office/drawing/2014/main" id="{C03C6AD7-D30C-4699-82E8-5C042E9EF8CD}"/>
              </a:ext>
            </a:extLst>
          </p:cNvPr>
          <p:cNvSpPr>
            <a:spLocks noGrp="1"/>
          </p:cNvSpPr>
          <p:nvPr>
            <p:ph idx="1"/>
          </p:nvPr>
        </p:nvSpPr>
        <p:spPr/>
        <p:txBody>
          <a:bodyPr/>
          <a:lstStyle/>
          <a:p>
            <a:r>
              <a:rPr lang="cs-CZ" dirty="0"/>
              <a:t>Vztah normy a skutkové podstaty</a:t>
            </a:r>
          </a:p>
          <a:p>
            <a:r>
              <a:rPr lang="cs-CZ" b="1" dirty="0"/>
              <a:t>Lex </a:t>
            </a:r>
            <a:r>
              <a:rPr lang="cs-CZ" b="1" dirty="0" err="1"/>
              <a:t>generalis</a:t>
            </a:r>
            <a:endParaRPr lang="cs-CZ" b="1" dirty="0"/>
          </a:p>
          <a:p>
            <a:r>
              <a:rPr lang="cs-CZ" b="1" dirty="0"/>
              <a:t>Lex </a:t>
            </a:r>
            <a:r>
              <a:rPr lang="cs-CZ" b="1" dirty="0" err="1"/>
              <a:t>specialis</a:t>
            </a:r>
            <a:endParaRPr lang="cs-CZ" b="1" dirty="0"/>
          </a:p>
        </p:txBody>
      </p:sp>
    </p:spTree>
    <p:extLst>
      <p:ext uri="{BB962C8B-B14F-4D97-AF65-F5344CB8AC3E}">
        <p14:creationId xmlns:p14="http://schemas.microsoft.com/office/powerpoint/2010/main" val="38014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F7DDC0-52F1-4A25-8E8F-089D30BB6058}"/>
              </a:ext>
            </a:extLst>
          </p:cNvPr>
          <p:cNvSpPr>
            <a:spLocks noGrp="1"/>
          </p:cNvSpPr>
          <p:nvPr>
            <p:ph type="title"/>
          </p:nvPr>
        </p:nvSpPr>
        <p:spPr/>
        <p:txBody>
          <a:bodyPr/>
          <a:lstStyle/>
          <a:p>
            <a:r>
              <a:rPr lang="cs-CZ" dirty="0"/>
              <a:t>Norma a Princip</a:t>
            </a:r>
          </a:p>
        </p:txBody>
      </p:sp>
      <p:sp>
        <p:nvSpPr>
          <p:cNvPr id="7" name="Zástupný obsah 6">
            <a:extLst>
              <a:ext uri="{FF2B5EF4-FFF2-40B4-BE49-F238E27FC236}">
                <a16:creationId xmlns:a16="http://schemas.microsoft.com/office/drawing/2014/main" id="{5A3F162B-3907-445B-8CF7-DF0DD92CC2D3}"/>
              </a:ext>
            </a:extLst>
          </p:cNvPr>
          <p:cNvSpPr>
            <a:spLocks noGrp="1"/>
          </p:cNvSpPr>
          <p:nvPr>
            <p:ph idx="1"/>
          </p:nvPr>
        </p:nvSpPr>
        <p:spPr/>
        <p:txBody>
          <a:bodyPr/>
          <a:lstStyle/>
          <a:p>
            <a:r>
              <a:rPr lang="cs-CZ" dirty="0"/>
              <a:t>„Právní pravidlo je právní norma, kterou je možné vyjádřit univerzálně adresovanou hypotetickou normativní větou.“</a:t>
            </a:r>
          </a:p>
          <a:p>
            <a:pPr marL="0" indent="0" algn="ctr">
              <a:buNone/>
            </a:pPr>
            <a:r>
              <a:rPr lang="cs-CZ" dirty="0"/>
              <a:t>X</a:t>
            </a:r>
          </a:p>
          <a:p>
            <a:r>
              <a:rPr lang="cs-CZ" dirty="0"/>
              <a:t>„Právní principy jsou abstraktní právní pravidla, která přímo neurčují, jaké chování má být nebo jaké chování je dovoleno. Přispívají však k řešení právních vztahů, především těch, jejichž posouzení je závislé na hodnocení a soudcovské uvážení. Jakožto vůdčí zásady (maximy) zákonodárství obecně vyměřují základ právních pravidel. Jako prvky determinace a odůvodnění rozhodnutí napomáhají rozhodovací praxi.“</a:t>
            </a:r>
          </a:p>
          <a:p>
            <a:endParaRPr lang="cs-CZ" dirty="0"/>
          </a:p>
          <a:p>
            <a:r>
              <a:rPr lang="cs-CZ" dirty="0"/>
              <a:t>Výjimka z bezrozpornosti právního systému.</a:t>
            </a:r>
          </a:p>
          <a:p>
            <a:r>
              <a:rPr lang="cs-CZ" i="1"/>
              <a:t>Princip proporcionality </a:t>
            </a:r>
            <a:r>
              <a:rPr lang="cs-CZ" dirty="0"/>
              <a:t>– právní principy a zásady jsou naplňovány vždy v co největší možné míře – příkazy k optimalizaci.</a:t>
            </a:r>
          </a:p>
        </p:txBody>
      </p:sp>
    </p:spTree>
    <p:extLst>
      <p:ext uri="{BB962C8B-B14F-4D97-AF65-F5344CB8AC3E}">
        <p14:creationId xmlns:p14="http://schemas.microsoft.com/office/powerpoint/2010/main" val="409054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714A6F-CF3F-43EC-8EE9-D8F099011F6D}"/>
              </a:ext>
            </a:extLst>
          </p:cNvPr>
          <p:cNvSpPr>
            <a:spLocks noGrp="1"/>
          </p:cNvSpPr>
          <p:nvPr>
            <p:ph type="title"/>
          </p:nvPr>
        </p:nvSpPr>
        <p:spPr/>
        <p:txBody>
          <a:bodyPr/>
          <a:lstStyle/>
          <a:p>
            <a:r>
              <a:rPr lang="cs-CZ" dirty="0"/>
              <a:t>Co je to právní norma?</a:t>
            </a:r>
          </a:p>
        </p:txBody>
      </p:sp>
      <p:sp>
        <p:nvSpPr>
          <p:cNvPr id="3" name="Zástupný obsah 2">
            <a:extLst>
              <a:ext uri="{FF2B5EF4-FFF2-40B4-BE49-F238E27FC236}">
                <a16:creationId xmlns:a16="http://schemas.microsoft.com/office/drawing/2014/main" id="{34624675-8783-46D3-9308-B72B8DACA470}"/>
              </a:ext>
            </a:extLst>
          </p:cNvPr>
          <p:cNvSpPr>
            <a:spLocks noGrp="1"/>
          </p:cNvSpPr>
          <p:nvPr>
            <p:ph idx="1"/>
          </p:nvPr>
        </p:nvSpPr>
        <p:spPr/>
        <p:txBody>
          <a:bodyPr>
            <a:normAutofit lnSpcReduction="10000"/>
          </a:bodyPr>
          <a:lstStyle/>
          <a:p>
            <a:r>
              <a:rPr lang="cs-CZ" dirty="0"/>
              <a:t>Knapp: „</a:t>
            </a:r>
            <a:r>
              <a:rPr lang="cs-CZ" b="0" i="1" dirty="0">
                <a:solidFill>
                  <a:srgbClr val="3A3A3A"/>
                </a:solidFill>
                <a:effectLst/>
              </a:rPr>
              <a:t>Teoretických koncepcí právní normy je bezpočet. Není snad právního filozofa, aby se nesnažil vymyslet vlastní koncepci právní normy a dokázat mylnost její koncepce vymyšlené jinými</a:t>
            </a:r>
            <a:r>
              <a:rPr lang="cs-CZ" b="0" i="0" dirty="0">
                <a:solidFill>
                  <a:srgbClr val="3A3A3A"/>
                </a:solidFill>
                <a:effectLst/>
              </a:rPr>
              <a:t>.“</a:t>
            </a:r>
          </a:p>
          <a:p>
            <a:endParaRPr lang="cs-CZ" dirty="0">
              <a:solidFill>
                <a:srgbClr val="3A3A3A"/>
              </a:solidFill>
            </a:endParaRPr>
          </a:p>
          <a:p>
            <a:r>
              <a:rPr lang="cs-CZ" dirty="0">
                <a:solidFill>
                  <a:srgbClr val="3A3A3A"/>
                </a:solidFill>
              </a:rPr>
              <a:t>Večeřa: „</a:t>
            </a:r>
            <a:r>
              <a:rPr lang="cs-CZ" b="0" i="1" dirty="0">
                <a:solidFill>
                  <a:srgbClr val="3A3A3A"/>
                </a:solidFill>
                <a:effectLst/>
              </a:rPr>
              <a:t>Právní normy jsou obecně závazná pravidla lidského chování, stanovená nebo uznaná státem (resp. mezinárodním společenstvím států), jejichž porušení stát sankcionuje (resp. státy vytvořené mezinárodní instituce sankcionují).“</a:t>
            </a:r>
          </a:p>
          <a:p>
            <a:endParaRPr lang="cs-CZ" i="1" dirty="0">
              <a:solidFill>
                <a:srgbClr val="3A3A3A"/>
              </a:solidFill>
            </a:endParaRPr>
          </a:p>
          <a:p>
            <a:r>
              <a:rPr lang="cs-CZ" dirty="0">
                <a:solidFill>
                  <a:srgbClr val="3A3A3A"/>
                </a:solidFill>
              </a:rPr>
              <a:t>Vyjádření toho, co má být – </a:t>
            </a:r>
            <a:r>
              <a:rPr lang="cs-CZ" dirty="0" err="1">
                <a:solidFill>
                  <a:srgbClr val="3A3A3A"/>
                </a:solidFill>
              </a:rPr>
              <a:t>sein</a:t>
            </a:r>
            <a:r>
              <a:rPr lang="cs-CZ" dirty="0">
                <a:solidFill>
                  <a:srgbClr val="3A3A3A"/>
                </a:solidFill>
              </a:rPr>
              <a:t> vs. </a:t>
            </a:r>
            <a:r>
              <a:rPr lang="cs-CZ" dirty="0" err="1">
                <a:solidFill>
                  <a:srgbClr val="3A3A3A"/>
                </a:solidFill>
              </a:rPr>
              <a:t>sollen</a:t>
            </a:r>
            <a:r>
              <a:rPr lang="cs-CZ" dirty="0">
                <a:solidFill>
                  <a:srgbClr val="3A3A3A"/>
                </a:solidFill>
              </a:rPr>
              <a:t>.</a:t>
            </a:r>
          </a:p>
          <a:p>
            <a:r>
              <a:rPr lang="cs-CZ" dirty="0">
                <a:solidFill>
                  <a:srgbClr val="3A3A3A"/>
                </a:solidFill>
              </a:rPr>
              <a:t>Ideál.</a:t>
            </a:r>
          </a:p>
          <a:p>
            <a:r>
              <a:rPr lang="cs-CZ" dirty="0">
                <a:solidFill>
                  <a:srgbClr val="3A3A3A"/>
                </a:solidFill>
              </a:rPr>
              <a:t>Základní jednotka práva.</a:t>
            </a:r>
          </a:p>
          <a:p>
            <a:endParaRPr lang="cs-CZ" dirty="0">
              <a:solidFill>
                <a:srgbClr val="3A3A3A"/>
              </a:solidFill>
            </a:endParaRPr>
          </a:p>
          <a:p>
            <a:r>
              <a:rPr lang="cs-CZ" dirty="0">
                <a:solidFill>
                  <a:srgbClr val="3A3A3A"/>
                </a:solidFill>
              </a:rPr>
              <a:t>Kontrolní otázka: Je právní norma hmotná nebo nehmotná?</a:t>
            </a:r>
            <a:endParaRPr lang="cs-CZ" dirty="0"/>
          </a:p>
        </p:txBody>
      </p:sp>
    </p:spTree>
    <p:extLst>
      <p:ext uri="{BB962C8B-B14F-4D97-AF65-F5344CB8AC3E}">
        <p14:creationId xmlns:p14="http://schemas.microsoft.com/office/powerpoint/2010/main" val="423137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D29AF4-5FDA-4D1A-B1D6-1A645502A282}"/>
              </a:ext>
            </a:extLst>
          </p:cNvPr>
          <p:cNvSpPr>
            <a:spLocks noGrp="1"/>
          </p:cNvSpPr>
          <p:nvPr>
            <p:ph type="title"/>
          </p:nvPr>
        </p:nvSpPr>
        <p:spPr/>
        <p:txBody>
          <a:bodyPr/>
          <a:lstStyle/>
          <a:p>
            <a:r>
              <a:rPr lang="cs-CZ" dirty="0"/>
              <a:t>Hmotnost a nehmotnost právní normy</a:t>
            </a:r>
          </a:p>
        </p:txBody>
      </p:sp>
      <p:sp>
        <p:nvSpPr>
          <p:cNvPr id="3" name="Zástupný obsah 2">
            <a:extLst>
              <a:ext uri="{FF2B5EF4-FFF2-40B4-BE49-F238E27FC236}">
                <a16:creationId xmlns:a16="http://schemas.microsoft.com/office/drawing/2014/main" id="{84105240-69ED-41B9-B79D-2D50FBA10EE5}"/>
              </a:ext>
            </a:extLst>
          </p:cNvPr>
          <p:cNvSpPr>
            <a:spLocks noGrp="1"/>
          </p:cNvSpPr>
          <p:nvPr>
            <p:ph idx="1"/>
          </p:nvPr>
        </p:nvSpPr>
        <p:spPr/>
        <p:txBody>
          <a:bodyPr/>
          <a:lstStyle/>
          <a:p>
            <a:r>
              <a:rPr lang="cs-CZ" dirty="0"/>
              <a:t>Podle čl. 87 odst. 1 písm. a), b) Ústavy České republiky rozhoduje Ústavní soud o zrušení nejenom zákonů a dalších právních předpisů, nýbrž i jejich jednotlivých ustanovení. </a:t>
            </a:r>
            <a:r>
              <a:rPr lang="cs-CZ" dirty="0">
                <a:solidFill>
                  <a:srgbClr val="FF0000"/>
                </a:solidFill>
              </a:rPr>
              <a:t>Ustanovením</a:t>
            </a:r>
            <a:r>
              <a:rPr lang="cs-CZ" dirty="0"/>
              <a:t> přitom nutno rozumět jakoukoli část textu právního předpisu s normativním obsahem. </a:t>
            </a:r>
            <a:r>
              <a:rPr lang="cs-CZ" dirty="0">
                <a:solidFill>
                  <a:srgbClr val="FF0000"/>
                </a:solidFill>
              </a:rPr>
              <a:t>Je</a:t>
            </a:r>
            <a:r>
              <a:rPr lang="cs-CZ" dirty="0"/>
              <a:t> jím </a:t>
            </a:r>
            <a:r>
              <a:rPr lang="cs-CZ" dirty="0">
                <a:solidFill>
                  <a:srgbClr val="FF0000"/>
                </a:solidFill>
              </a:rPr>
              <a:t>tedy výraz, obsahující jakékoli jazykové prostředky, jehož smyslem je vyjádření právní normy nebo některého z komponentů její skutkové podstaty</a:t>
            </a:r>
            <a:r>
              <a:rPr lang="cs-CZ" dirty="0"/>
              <a:t> (např. okruhu subjektů nebo situací), resp. právního následku (tj. právní povinnosti nebo sankce). V daném případě výraz "lesopark" vyjadřuje rozsah skutkové podstaty právní normy, označuje totiž jeden z možných designátů pojmu "veřejné prostranství", s jehož užitím spojuje posuzovaná vyhláška vznik právní povinnosti (zaplatit místní poplatek).</a:t>
            </a:r>
          </a:p>
          <a:p>
            <a:pPr marL="0" indent="0" algn="r">
              <a:buNone/>
            </a:pPr>
            <a:r>
              <a:rPr lang="cs-CZ" dirty="0"/>
              <a:t>    (nález </a:t>
            </a:r>
            <a:r>
              <a:rPr lang="pl-PL" dirty="0"/>
              <a:t>Pl.ÚS 24/94 ze dne 11. 4. 1995</a:t>
            </a:r>
            <a:r>
              <a:rPr lang="cs-CZ" dirty="0"/>
              <a:t>)</a:t>
            </a:r>
          </a:p>
          <a:p>
            <a:pPr marL="0" indent="0" algn="r">
              <a:buNone/>
            </a:pPr>
            <a:endParaRPr lang="cs-CZ" dirty="0"/>
          </a:p>
          <a:p>
            <a:r>
              <a:rPr lang="cs-CZ" dirty="0"/>
              <a:t>Pojmy norma, ustanovení, předpis.</a:t>
            </a:r>
          </a:p>
          <a:p>
            <a:r>
              <a:rPr lang="cs-CZ" dirty="0"/>
              <a:t>Kontrolní otázka: Co vše může být nosičem právní normy?</a:t>
            </a:r>
          </a:p>
        </p:txBody>
      </p:sp>
    </p:spTree>
    <p:extLst>
      <p:ext uri="{BB962C8B-B14F-4D97-AF65-F5344CB8AC3E}">
        <p14:creationId xmlns:p14="http://schemas.microsoft.com/office/powerpoint/2010/main" val="251191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AC779C-81B7-4AEB-ADC3-2D449BD095B6}"/>
              </a:ext>
            </a:extLst>
          </p:cNvPr>
          <p:cNvSpPr>
            <a:spLocks noGrp="1"/>
          </p:cNvSpPr>
          <p:nvPr>
            <p:ph type="title"/>
          </p:nvPr>
        </p:nvSpPr>
        <p:spPr/>
        <p:txBody>
          <a:bodyPr/>
          <a:lstStyle/>
          <a:p>
            <a:r>
              <a:rPr lang="cs-CZ" dirty="0"/>
              <a:t>Formální znaky právní normy</a:t>
            </a:r>
          </a:p>
        </p:txBody>
      </p:sp>
      <p:sp>
        <p:nvSpPr>
          <p:cNvPr id="3" name="Zástupný obsah 2">
            <a:extLst>
              <a:ext uri="{FF2B5EF4-FFF2-40B4-BE49-F238E27FC236}">
                <a16:creationId xmlns:a16="http://schemas.microsoft.com/office/drawing/2014/main" id="{A3C0455A-B5E3-4483-AD16-02E3F38DC483}"/>
              </a:ext>
            </a:extLst>
          </p:cNvPr>
          <p:cNvSpPr>
            <a:spLocks noGrp="1"/>
          </p:cNvSpPr>
          <p:nvPr>
            <p:ph idx="1"/>
          </p:nvPr>
        </p:nvSpPr>
        <p:spPr>
          <a:xfrm>
            <a:off x="1066800" y="2103120"/>
            <a:ext cx="7057587" cy="2036365"/>
          </a:xfrm>
        </p:spPr>
        <p:txBody>
          <a:bodyPr>
            <a:normAutofit fontScale="92500" lnSpcReduction="20000"/>
          </a:bodyPr>
          <a:lstStyle/>
          <a:p>
            <a:r>
              <a:rPr lang="cs-CZ" dirty="0"/>
              <a:t>Procedurální předpoklady vzniku</a:t>
            </a:r>
          </a:p>
          <a:p>
            <a:r>
              <a:rPr lang="cs-CZ" dirty="0"/>
              <a:t>Publikace</a:t>
            </a:r>
          </a:p>
          <a:p>
            <a:r>
              <a:rPr lang="cs-CZ" dirty="0"/>
              <a:t>Čl. 52 Ústavy: „</a:t>
            </a:r>
            <a:r>
              <a:rPr lang="pl-PL" dirty="0"/>
              <a:t>K platnosti zákona je třeba, aby byl vyhlášen.”</a:t>
            </a:r>
            <a:endParaRPr lang="cs-CZ" dirty="0"/>
          </a:p>
          <a:p>
            <a:r>
              <a:rPr lang="cs-CZ" dirty="0"/>
              <a:t>Čl. 10 Ústavy: „Vyhlášené mezinárodní smlouvy, k jejichž ratifikaci dal Parlament souhlas a jimiž je Česká republika vázána, jsou součástí právního řádu; stanoví-li mezinárodní smlouva něco jiného než zákon, použije se mezinárodní smlouva.“</a:t>
            </a:r>
          </a:p>
        </p:txBody>
      </p:sp>
      <p:pic>
        <p:nvPicPr>
          <p:cNvPr id="8" name="Obrázek 7">
            <a:extLst>
              <a:ext uri="{FF2B5EF4-FFF2-40B4-BE49-F238E27FC236}">
                <a16:creationId xmlns:a16="http://schemas.microsoft.com/office/drawing/2014/main" id="{0447FF48-25F5-41A7-BE72-5677273B2980}"/>
              </a:ext>
            </a:extLst>
          </p:cNvPr>
          <p:cNvPicPr>
            <a:picLocks noChangeAspect="1"/>
          </p:cNvPicPr>
          <p:nvPr/>
        </p:nvPicPr>
        <p:blipFill>
          <a:blip r:embed="rId2"/>
          <a:stretch>
            <a:fillRect/>
          </a:stretch>
        </p:blipFill>
        <p:spPr>
          <a:xfrm>
            <a:off x="8124387" y="1948179"/>
            <a:ext cx="3421127" cy="4241801"/>
          </a:xfrm>
          <a:prstGeom prst="rect">
            <a:avLst/>
          </a:prstGeom>
        </p:spPr>
      </p:pic>
      <p:pic>
        <p:nvPicPr>
          <p:cNvPr id="10" name="Obrázek 9">
            <a:extLst>
              <a:ext uri="{FF2B5EF4-FFF2-40B4-BE49-F238E27FC236}">
                <a16:creationId xmlns:a16="http://schemas.microsoft.com/office/drawing/2014/main" id="{6A228A9E-7006-47DE-95CF-786F4E403AD9}"/>
              </a:ext>
            </a:extLst>
          </p:cNvPr>
          <p:cNvPicPr>
            <a:picLocks noChangeAspect="1"/>
          </p:cNvPicPr>
          <p:nvPr/>
        </p:nvPicPr>
        <p:blipFill>
          <a:blip r:embed="rId3"/>
          <a:stretch>
            <a:fillRect/>
          </a:stretch>
        </p:blipFill>
        <p:spPr>
          <a:xfrm>
            <a:off x="2618224" y="4139485"/>
            <a:ext cx="3685208" cy="2075921"/>
          </a:xfrm>
          <a:prstGeom prst="rect">
            <a:avLst/>
          </a:prstGeom>
        </p:spPr>
      </p:pic>
    </p:spTree>
    <p:extLst>
      <p:ext uri="{BB962C8B-B14F-4D97-AF65-F5344CB8AC3E}">
        <p14:creationId xmlns:p14="http://schemas.microsoft.com/office/powerpoint/2010/main" val="1924062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17E3BD-B4A0-4D9F-A66F-907BDC831B77}"/>
              </a:ext>
            </a:extLst>
          </p:cNvPr>
          <p:cNvSpPr>
            <a:spLocks noGrp="1"/>
          </p:cNvSpPr>
          <p:nvPr>
            <p:ph type="title"/>
          </p:nvPr>
        </p:nvSpPr>
        <p:spPr/>
        <p:txBody>
          <a:bodyPr/>
          <a:lstStyle/>
          <a:p>
            <a:r>
              <a:rPr lang="cs-CZ" dirty="0"/>
              <a:t>Materiální znaky právní normy</a:t>
            </a:r>
          </a:p>
        </p:txBody>
      </p:sp>
      <p:sp>
        <p:nvSpPr>
          <p:cNvPr id="3" name="Zástupný obsah 2">
            <a:extLst>
              <a:ext uri="{FF2B5EF4-FFF2-40B4-BE49-F238E27FC236}">
                <a16:creationId xmlns:a16="http://schemas.microsoft.com/office/drawing/2014/main" id="{93EF7469-740F-4982-AF4C-8EE37750F335}"/>
              </a:ext>
            </a:extLst>
          </p:cNvPr>
          <p:cNvSpPr>
            <a:spLocks noGrp="1"/>
          </p:cNvSpPr>
          <p:nvPr>
            <p:ph idx="1"/>
          </p:nvPr>
        </p:nvSpPr>
        <p:spPr/>
        <p:txBody>
          <a:bodyPr>
            <a:normAutofit fontScale="85000" lnSpcReduction="10000"/>
          </a:bodyPr>
          <a:lstStyle/>
          <a:p>
            <a:r>
              <a:rPr lang="cs-CZ" b="1" dirty="0"/>
              <a:t>regulativnost</a:t>
            </a:r>
            <a:r>
              <a:rPr lang="cs-CZ" dirty="0"/>
              <a:t> – norma je vydávána, aby něco regulovala</a:t>
            </a:r>
          </a:p>
          <a:p>
            <a:r>
              <a:rPr lang="cs-CZ" b="1" dirty="0"/>
              <a:t>závaznost</a:t>
            </a:r>
            <a:r>
              <a:rPr lang="cs-CZ" dirty="0"/>
              <a:t> – odlišuje právní systém od jiných normativních systémů. Jsou výjimkou doporučující normy? </a:t>
            </a:r>
          </a:p>
          <a:p>
            <a:pPr marL="0" indent="0">
              <a:buNone/>
            </a:pPr>
            <a:r>
              <a:rPr lang="cs-CZ" dirty="0"/>
              <a:t>„Muž a žena, kteří chtějí spolu uzavřít manželství (dále jen "snoubenci"), mají předem poznat navzájem své charakterové vlastnosti a svůj zdravotní stav, aby mohli založit manželství, které splní svůj účel.“</a:t>
            </a:r>
          </a:p>
          <a:p>
            <a:pPr marL="0" indent="0" algn="r">
              <a:buNone/>
            </a:pPr>
            <a:r>
              <a:rPr lang="cs-CZ" dirty="0"/>
              <a:t>§2 zákona č. 94/1963 Sb., o rodině, ve znění k 31. 12. 2013</a:t>
            </a:r>
          </a:p>
          <a:p>
            <a:r>
              <a:rPr lang="cs-CZ" b="1" dirty="0"/>
              <a:t>obecnost</a:t>
            </a:r>
            <a:r>
              <a:rPr lang="cs-CZ" dirty="0"/>
              <a:t> - je podstatné, aby právní norma neregulovala subjekty individuálně určené, ale vymezené určitými obecnými znaky</a:t>
            </a:r>
          </a:p>
          <a:p>
            <a:pPr marL="0" indent="0">
              <a:buNone/>
            </a:pPr>
            <a:r>
              <a:rPr lang="cs-CZ" dirty="0"/>
              <a:t>„Napadená usnesení vlády č. 1192 a č. 1201 představují v napadených částech obecnou regulaci upravující svůj předmět a subjekty definičními znaky a vztahující se na celé území České republiky a na neomezený počet subjektů. Jde tedy o právní předpis, který lze napadnout v řízení o abstraktní kontrole norem.“</a:t>
            </a:r>
          </a:p>
          <a:p>
            <a:pPr marL="0" indent="0" algn="r">
              <a:buNone/>
            </a:pPr>
            <a:r>
              <a:rPr lang="cs-CZ" dirty="0"/>
              <a:t>Nález </a:t>
            </a:r>
            <a:r>
              <a:rPr lang="cs-CZ" dirty="0" err="1"/>
              <a:t>Pl</a:t>
            </a:r>
            <a:r>
              <a:rPr lang="cs-CZ" dirty="0"/>
              <a:t>. ÚS 106/20 ze dne 16. 2. 2021</a:t>
            </a:r>
          </a:p>
          <a:p>
            <a:r>
              <a:rPr lang="cs-CZ" b="1" dirty="0"/>
              <a:t>vynutitelnost státem</a:t>
            </a:r>
          </a:p>
          <a:p>
            <a:pPr marL="0" indent="0">
              <a:buNone/>
            </a:pPr>
            <a:r>
              <a:rPr lang="cs-CZ" dirty="0"/>
              <a:t>„Věc může být jinému soudu téhož stupně přikázána také z důvodu vhodnosti.“</a:t>
            </a:r>
          </a:p>
          <a:p>
            <a:pPr marL="0" indent="0" algn="r">
              <a:buNone/>
            </a:pPr>
            <a:r>
              <a:rPr lang="cs-CZ" dirty="0"/>
              <a:t>§ 2 odst. 2 zákona č. 99/1963 Sb., občanský soudní řád</a:t>
            </a:r>
          </a:p>
        </p:txBody>
      </p:sp>
    </p:spTree>
    <p:extLst>
      <p:ext uri="{BB962C8B-B14F-4D97-AF65-F5344CB8AC3E}">
        <p14:creationId xmlns:p14="http://schemas.microsoft.com/office/powerpoint/2010/main" val="36804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8AB2A5-73EE-41EE-BAFC-3432B6C1FEEA}"/>
              </a:ext>
            </a:extLst>
          </p:cNvPr>
          <p:cNvSpPr>
            <a:spLocks noGrp="1"/>
          </p:cNvSpPr>
          <p:nvPr>
            <p:ph type="title"/>
          </p:nvPr>
        </p:nvSpPr>
        <p:spPr/>
        <p:txBody>
          <a:bodyPr/>
          <a:lstStyle/>
          <a:p>
            <a:r>
              <a:rPr lang="cs-CZ" dirty="0"/>
              <a:t>Struktura právní normy I</a:t>
            </a:r>
          </a:p>
        </p:txBody>
      </p:sp>
      <p:pic>
        <p:nvPicPr>
          <p:cNvPr id="6" name="Zástupný obsah 5">
            <a:extLst>
              <a:ext uri="{FF2B5EF4-FFF2-40B4-BE49-F238E27FC236}">
                <a16:creationId xmlns:a16="http://schemas.microsoft.com/office/drawing/2014/main" id="{1BE5F428-298B-4DB3-8325-CE9B9F1FEE6E}"/>
              </a:ext>
            </a:extLst>
          </p:cNvPr>
          <p:cNvPicPr>
            <a:picLocks noGrp="1" noChangeAspect="1"/>
          </p:cNvPicPr>
          <p:nvPr>
            <p:ph sz="half" idx="1"/>
          </p:nvPr>
        </p:nvPicPr>
        <p:blipFill>
          <a:blip r:embed="rId2"/>
          <a:stretch>
            <a:fillRect/>
          </a:stretch>
        </p:blipFill>
        <p:spPr>
          <a:xfrm>
            <a:off x="1371680" y="2103438"/>
            <a:ext cx="4144803" cy="3748087"/>
          </a:xfrm>
          <a:prstGeom prst="rect">
            <a:avLst/>
          </a:prstGeom>
        </p:spPr>
      </p:pic>
      <p:pic>
        <p:nvPicPr>
          <p:cNvPr id="7" name="Zástupný obsah 6">
            <a:extLst>
              <a:ext uri="{FF2B5EF4-FFF2-40B4-BE49-F238E27FC236}">
                <a16:creationId xmlns:a16="http://schemas.microsoft.com/office/drawing/2014/main" id="{6FF933CD-F8FF-4911-BFD8-0DDF3DF05D3A}"/>
              </a:ext>
            </a:extLst>
          </p:cNvPr>
          <p:cNvPicPr>
            <a:picLocks noGrp="1" noChangeAspect="1"/>
          </p:cNvPicPr>
          <p:nvPr>
            <p:ph sz="half" idx="2"/>
          </p:nvPr>
        </p:nvPicPr>
        <p:blipFill>
          <a:blip r:embed="rId3"/>
          <a:stretch>
            <a:fillRect/>
          </a:stretch>
        </p:blipFill>
        <p:spPr>
          <a:xfrm>
            <a:off x="7687733" y="2103438"/>
            <a:ext cx="2755107" cy="3379417"/>
          </a:xfrm>
          <a:prstGeom prst="rect">
            <a:avLst/>
          </a:prstGeom>
        </p:spPr>
      </p:pic>
    </p:spTree>
    <p:extLst>
      <p:ext uri="{BB962C8B-B14F-4D97-AF65-F5344CB8AC3E}">
        <p14:creationId xmlns:p14="http://schemas.microsoft.com/office/powerpoint/2010/main" val="401085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40E63E0-F4EA-4E3A-8DF2-400B27AF5895}"/>
              </a:ext>
            </a:extLst>
          </p:cNvPr>
          <p:cNvSpPr>
            <a:spLocks noGrp="1"/>
          </p:cNvSpPr>
          <p:nvPr>
            <p:ph type="title"/>
          </p:nvPr>
        </p:nvSpPr>
        <p:spPr/>
        <p:txBody>
          <a:bodyPr/>
          <a:lstStyle/>
          <a:p>
            <a:r>
              <a:rPr lang="cs-CZ" dirty="0"/>
              <a:t>Struktura právní normy II</a:t>
            </a:r>
          </a:p>
        </p:txBody>
      </p:sp>
      <p:sp>
        <p:nvSpPr>
          <p:cNvPr id="6" name="Zástupný obsah 5">
            <a:extLst>
              <a:ext uri="{FF2B5EF4-FFF2-40B4-BE49-F238E27FC236}">
                <a16:creationId xmlns:a16="http://schemas.microsoft.com/office/drawing/2014/main" id="{C71D0E7F-E716-4677-99BF-98BF8DE8F543}"/>
              </a:ext>
            </a:extLst>
          </p:cNvPr>
          <p:cNvSpPr>
            <a:spLocks noGrp="1"/>
          </p:cNvSpPr>
          <p:nvPr>
            <p:ph idx="1"/>
          </p:nvPr>
        </p:nvSpPr>
        <p:spPr/>
        <p:txBody>
          <a:bodyPr>
            <a:normAutofit fontScale="85000" lnSpcReduction="20000"/>
          </a:bodyPr>
          <a:lstStyle/>
          <a:p>
            <a:r>
              <a:rPr lang="cs-CZ" dirty="0"/>
              <a:t>Modality práva: </a:t>
            </a:r>
          </a:p>
          <a:p>
            <a:pPr marL="0" indent="0">
              <a:buNone/>
            </a:pPr>
            <a:r>
              <a:rPr lang="cs-CZ" dirty="0"/>
              <a:t> 	dovoleno x nedovoleno</a:t>
            </a:r>
          </a:p>
          <a:p>
            <a:r>
              <a:rPr lang="cs-CZ" i="1" dirty="0"/>
              <a:t>Co není zakázáno, je dovoleno. </a:t>
            </a:r>
          </a:p>
          <a:p>
            <a:pPr marL="0" indent="0">
              <a:buNone/>
            </a:pPr>
            <a:endParaRPr lang="cs-CZ" dirty="0"/>
          </a:p>
          <a:p>
            <a:r>
              <a:rPr lang="cs-CZ" dirty="0"/>
              <a:t>Knapp: tři modality „dovoleno-přikázáno-zakázáno“</a:t>
            </a:r>
          </a:p>
          <a:p>
            <a:pPr marL="0" indent="0">
              <a:buNone/>
            </a:pPr>
            <a:r>
              <a:rPr lang="cs-CZ" dirty="0"/>
              <a:t>	- jestliže je přikázáno </a:t>
            </a:r>
            <a:r>
              <a:rPr lang="cs-CZ" i="1" dirty="0"/>
              <a:t>p</a:t>
            </a:r>
            <a:r>
              <a:rPr lang="cs-CZ" dirty="0"/>
              <a:t>, tak je zakázáno </a:t>
            </a:r>
            <a:r>
              <a:rPr lang="cs-CZ" i="1" dirty="0"/>
              <a:t>–p</a:t>
            </a:r>
          </a:p>
          <a:p>
            <a:pPr marL="0" indent="0">
              <a:buNone/>
            </a:pPr>
            <a:r>
              <a:rPr lang="cs-CZ" dirty="0"/>
              <a:t>	- není-li </a:t>
            </a:r>
            <a:r>
              <a:rPr lang="cs-CZ" i="1" dirty="0"/>
              <a:t>p</a:t>
            </a:r>
            <a:r>
              <a:rPr lang="cs-CZ" dirty="0"/>
              <a:t> zakázáno, tak je </a:t>
            </a:r>
            <a:r>
              <a:rPr lang="cs-CZ" i="1" dirty="0"/>
              <a:t>p</a:t>
            </a:r>
            <a:r>
              <a:rPr lang="cs-CZ" dirty="0"/>
              <a:t> dovoleno</a:t>
            </a:r>
          </a:p>
          <a:p>
            <a:pPr marL="0" indent="0">
              <a:buNone/>
            </a:pPr>
            <a:r>
              <a:rPr lang="cs-CZ" dirty="0"/>
              <a:t>	- jestliže je </a:t>
            </a:r>
            <a:r>
              <a:rPr lang="cs-CZ" i="1" dirty="0"/>
              <a:t>p</a:t>
            </a:r>
            <a:r>
              <a:rPr lang="cs-CZ" dirty="0"/>
              <a:t> přikázáno, tak je </a:t>
            </a:r>
            <a:r>
              <a:rPr lang="cs-CZ" i="1" dirty="0"/>
              <a:t>p</a:t>
            </a:r>
            <a:r>
              <a:rPr lang="cs-CZ" dirty="0"/>
              <a:t> dovoleno</a:t>
            </a:r>
          </a:p>
          <a:p>
            <a:pPr marL="0" indent="0">
              <a:buNone/>
            </a:pPr>
            <a:endParaRPr lang="cs-CZ" dirty="0"/>
          </a:p>
          <a:p>
            <a:pPr marL="0" indent="0">
              <a:buNone/>
            </a:pPr>
            <a:r>
              <a:rPr lang="cs-CZ" dirty="0"/>
              <a:t>„Řidič je povinen dbát zvýšené opatrnosti zejména vůči dětem, osobám s omezenou schopností pohybu a orientace…“</a:t>
            </a:r>
          </a:p>
          <a:p>
            <a:pPr marL="0" indent="0" algn="r">
              <a:buNone/>
            </a:pPr>
            <a:r>
              <a:rPr lang="cs-CZ" dirty="0"/>
              <a:t>§4 odst. 1 písm. d) zákona č. 361/2000 Sb., o silničním provozu</a:t>
            </a:r>
          </a:p>
          <a:p>
            <a:pPr marL="0" indent="0" algn="just">
              <a:buNone/>
            </a:pPr>
            <a:r>
              <a:rPr lang="cs-CZ" dirty="0"/>
              <a:t>„</a:t>
            </a:r>
            <a:r>
              <a:rPr lang="cs-CZ" dirty="0">
                <a:effectLst/>
              </a:rPr>
              <a:t>Řídit motorové vozidlo může pouze osoba, která je držitelem řidičského oprávnění pro příslušnou skupinu motorových vozidel…“</a:t>
            </a:r>
          </a:p>
          <a:p>
            <a:pPr marL="0" indent="0" algn="r">
              <a:buNone/>
            </a:pPr>
            <a:r>
              <a:rPr lang="cs-CZ" dirty="0"/>
              <a:t>§3 odst. 3 zákona č. 361/2000 Sb., o silničním provozu</a:t>
            </a:r>
          </a:p>
          <a:p>
            <a:pPr marL="0" indent="0" algn="r">
              <a:buNone/>
            </a:pPr>
            <a:endParaRPr lang="cs-CZ" dirty="0">
              <a:effectLst/>
            </a:endParaRPr>
          </a:p>
          <a:p>
            <a:pPr marL="0" indent="0">
              <a:buNone/>
            </a:pPr>
            <a:endParaRPr lang="cs-CZ" dirty="0"/>
          </a:p>
        </p:txBody>
      </p:sp>
    </p:spTree>
    <p:extLst>
      <p:ext uri="{BB962C8B-B14F-4D97-AF65-F5344CB8AC3E}">
        <p14:creationId xmlns:p14="http://schemas.microsoft.com/office/powerpoint/2010/main" val="331930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014D8-F3FA-4D12-B1DF-AD7B450262F3}"/>
              </a:ext>
            </a:extLst>
          </p:cNvPr>
          <p:cNvSpPr>
            <a:spLocks noGrp="1"/>
          </p:cNvSpPr>
          <p:nvPr>
            <p:ph type="title"/>
          </p:nvPr>
        </p:nvSpPr>
        <p:spPr/>
        <p:txBody>
          <a:bodyPr/>
          <a:lstStyle/>
          <a:p>
            <a:r>
              <a:rPr lang="cs-CZ" dirty="0"/>
              <a:t>Struktura právní normy III</a:t>
            </a:r>
          </a:p>
        </p:txBody>
      </p:sp>
      <p:sp>
        <p:nvSpPr>
          <p:cNvPr id="3" name="Zástupný obsah 2">
            <a:extLst>
              <a:ext uri="{FF2B5EF4-FFF2-40B4-BE49-F238E27FC236}">
                <a16:creationId xmlns:a16="http://schemas.microsoft.com/office/drawing/2014/main" id="{92B1A646-3436-4D7C-A609-3A5311492DEC}"/>
              </a:ext>
            </a:extLst>
          </p:cNvPr>
          <p:cNvSpPr>
            <a:spLocks noGrp="1"/>
          </p:cNvSpPr>
          <p:nvPr>
            <p:ph idx="1"/>
          </p:nvPr>
        </p:nvSpPr>
        <p:spPr>
          <a:xfrm>
            <a:off x="1066800" y="1888067"/>
            <a:ext cx="10058400" cy="4411133"/>
          </a:xfrm>
        </p:spPr>
        <p:txBody>
          <a:bodyPr>
            <a:normAutofit fontScale="85000" lnSpcReduction="20000"/>
          </a:bodyPr>
          <a:lstStyle/>
          <a:p>
            <a:r>
              <a:rPr lang="cs-CZ" dirty="0"/>
              <a:t>Normy s tzv. „klasickou“ strukturou: </a:t>
            </a:r>
            <a:r>
              <a:rPr lang="cs-CZ" dirty="0">
                <a:solidFill>
                  <a:srgbClr val="00B050"/>
                </a:solidFill>
              </a:rPr>
              <a:t>hypotéza</a:t>
            </a:r>
            <a:r>
              <a:rPr lang="cs-CZ" dirty="0"/>
              <a:t>-</a:t>
            </a:r>
            <a:r>
              <a:rPr lang="cs-CZ" dirty="0">
                <a:solidFill>
                  <a:srgbClr val="0070C0"/>
                </a:solidFill>
              </a:rPr>
              <a:t>dispozice</a:t>
            </a:r>
            <a:r>
              <a:rPr lang="cs-CZ" dirty="0"/>
              <a:t>-</a:t>
            </a:r>
            <a:r>
              <a:rPr lang="cs-CZ" dirty="0">
                <a:solidFill>
                  <a:srgbClr val="FF0000"/>
                </a:solidFill>
              </a:rPr>
              <a:t>sankce</a:t>
            </a:r>
          </a:p>
          <a:p>
            <a:pPr marL="0" indent="0">
              <a:buNone/>
            </a:pPr>
            <a:r>
              <a:rPr lang="cs-CZ" dirty="0"/>
              <a:t>			             pokud-tak-jinak</a:t>
            </a:r>
          </a:p>
          <a:p>
            <a:pPr marL="0" indent="0">
              <a:buNone/>
            </a:pPr>
            <a:r>
              <a:rPr lang="cs-CZ" b="1" dirty="0"/>
              <a:t>Norma podmíněně perfektní:</a:t>
            </a:r>
          </a:p>
          <a:p>
            <a:pPr marL="0" indent="0">
              <a:buNone/>
            </a:pPr>
            <a:r>
              <a:rPr lang="cs-CZ" dirty="0"/>
              <a:t>„</a:t>
            </a:r>
            <a:r>
              <a:rPr lang="cs-CZ" dirty="0">
                <a:solidFill>
                  <a:srgbClr val="00B050"/>
                </a:solidFill>
              </a:rPr>
              <a:t>Vypoví-li nájem pronajímatel</a:t>
            </a:r>
            <a:r>
              <a:rPr lang="cs-CZ" dirty="0"/>
              <a:t>, </a:t>
            </a:r>
            <a:r>
              <a:rPr lang="cs-CZ" dirty="0">
                <a:solidFill>
                  <a:srgbClr val="0070C0"/>
                </a:solidFill>
              </a:rPr>
              <a:t>poučí nájemce o jeho právu vznést proti výpovědi námitky a navrhnout přezkoumání oprávněnosti výpovědi soudem</a:t>
            </a:r>
            <a:r>
              <a:rPr lang="cs-CZ" dirty="0"/>
              <a:t>, </a:t>
            </a:r>
            <a:r>
              <a:rPr lang="cs-CZ" dirty="0">
                <a:solidFill>
                  <a:srgbClr val="FF0000"/>
                </a:solidFill>
              </a:rPr>
              <a:t>jinak je výpověď neplatná.“</a:t>
            </a:r>
          </a:p>
          <a:p>
            <a:pPr marL="0" indent="0" algn="r">
              <a:buNone/>
            </a:pPr>
            <a:r>
              <a:rPr lang="cs-CZ" dirty="0"/>
              <a:t>§2286 zákona č. 89/2012 Sb., občanský zákoník</a:t>
            </a:r>
          </a:p>
          <a:p>
            <a:pPr marL="0" indent="0">
              <a:buNone/>
            </a:pPr>
            <a:r>
              <a:rPr lang="cs-CZ" b="1" dirty="0"/>
              <a:t>Norma podmíněně imperfektní:</a:t>
            </a:r>
          </a:p>
          <a:p>
            <a:pPr marL="0" indent="0">
              <a:buNone/>
            </a:pPr>
            <a:r>
              <a:rPr lang="cs-CZ" dirty="0"/>
              <a:t>„</a:t>
            </a:r>
            <a:r>
              <a:rPr lang="cs-CZ" dirty="0">
                <a:solidFill>
                  <a:srgbClr val="00B050"/>
                </a:solidFill>
              </a:rPr>
              <a:t>Byla-li závěť pořízena ve formě veřejné listiny</a:t>
            </a:r>
            <a:r>
              <a:rPr lang="cs-CZ" dirty="0"/>
              <a:t>, </a:t>
            </a:r>
            <a:r>
              <a:rPr lang="cs-CZ" dirty="0">
                <a:solidFill>
                  <a:srgbClr val="0070C0"/>
                </a:solidFill>
              </a:rPr>
              <a:t>má zůstavitel právo požadovat kdykoli, aby mu závěť byla vydána</a:t>
            </a:r>
            <a:r>
              <a:rPr lang="cs-CZ" dirty="0"/>
              <a:t>.“</a:t>
            </a:r>
          </a:p>
          <a:p>
            <a:pPr marL="0" indent="0" algn="r">
              <a:buNone/>
            </a:pPr>
            <a:r>
              <a:rPr lang="cs-CZ" dirty="0"/>
              <a:t>§1579 zákona č. 89/2012 Sb., občanský zákoník</a:t>
            </a:r>
          </a:p>
          <a:p>
            <a:pPr marL="0" indent="0">
              <a:buNone/>
            </a:pPr>
            <a:r>
              <a:rPr lang="cs-CZ" b="1" dirty="0"/>
              <a:t>Norma nepodmíněně perfektní:</a:t>
            </a:r>
          </a:p>
          <a:p>
            <a:pPr marL="0" indent="0">
              <a:buNone/>
            </a:pPr>
            <a:r>
              <a:rPr lang="cs-CZ" dirty="0"/>
              <a:t>„</a:t>
            </a:r>
            <a:r>
              <a:rPr lang="cs-CZ" dirty="0">
                <a:solidFill>
                  <a:srgbClr val="0070C0"/>
                </a:solidFill>
              </a:rPr>
              <a:t>Kdo jiného úmyslně usmrtí, </a:t>
            </a:r>
            <a:r>
              <a:rPr lang="cs-CZ" dirty="0">
                <a:solidFill>
                  <a:srgbClr val="FF0000"/>
                </a:solidFill>
              </a:rPr>
              <a:t>bude potrestán odnětím svobody na deset až osmnáct let.</a:t>
            </a:r>
            <a:r>
              <a:rPr lang="cs-CZ" dirty="0"/>
              <a:t>“</a:t>
            </a:r>
          </a:p>
          <a:p>
            <a:pPr marL="0" indent="0" algn="r">
              <a:buNone/>
            </a:pPr>
            <a:r>
              <a:rPr lang="cs-CZ" dirty="0"/>
              <a:t>§140 zákona č. 40/2009 Sb., trestní zákoník</a:t>
            </a:r>
          </a:p>
          <a:p>
            <a:pPr marL="0" indent="0">
              <a:buNone/>
            </a:pPr>
            <a:r>
              <a:rPr lang="cs-CZ" b="1" dirty="0"/>
              <a:t>Norma nepodmíněně imperfektní:</a:t>
            </a:r>
          </a:p>
          <a:p>
            <a:pPr marL="0" indent="0">
              <a:buNone/>
            </a:pPr>
            <a:r>
              <a:rPr lang="cs-CZ" dirty="0"/>
              <a:t>„</a:t>
            </a:r>
            <a:r>
              <a:rPr lang="cs-CZ" dirty="0">
                <a:solidFill>
                  <a:srgbClr val="0070C0"/>
                </a:solidFill>
              </a:rPr>
              <a:t>Základní práva a svobody jsou pod ochranou soudní moci</a:t>
            </a:r>
            <a:r>
              <a:rPr lang="cs-CZ" dirty="0"/>
              <a:t>.“</a:t>
            </a:r>
          </a:p>
          <a:p>
            <a:pPr marL="0" indent="0" algn="r">
              <a:buNone/>
            </a:pPr>
            <a:r>
              <a:rPr lang="cs-CZ" dirty="0"/>
              <a:t>Čl. 4 ústavního zákona č. 1/1993 Sb., Ústava České republiky </a:t>
            </a:r>
            <a:endParaRPr lang="cs-CZ" dirty="0">
              <a:solidFill>
                <a:srgbClr val="FF0000"/>
              </a:solidFill>
            </a:endParaRPr>
          </a:p>
          <a:p>
            <a:pPr marL="0" indent="0">
              <a:buNone/>
            </a:pPr>
            <a:endParaRPr lang="cs-CZ" dirty="0"/>
          </a:p>
        </p:txBody>
      </p:sp>
    </p:spTree>
    <p:extLst>
      <p:ext uri="{BB962C8B-B14F-4D97-AF65-F5344CB8AC3E}">
        <p14:creationId xmlns:p14="http://schemas.microsoft.com/office/powerpoint/2010/main" val="3272609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350</TotalTime>
  <Words>2661</Words>
  <Application>Microsoft Office PowerPoint</Application>
  <PresentationFormat>Širokoúhlá obrazovka</PresentationFormat>
  <Paragraphs>220</Paragraphs>
  <Slides>26</Slides>
  <Notes>0</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26</vt:i4>
      </vt:variant>
    </vt:vector>
  </HeadingPairs>
  <TitlesOfParts>
    <vt:vector size="28" baseType="lpstr">
      <vt:lpstr>Garamond</vt:lpstr>
      <vt:lpstr>Savon</vt:lpstr>
      <vt:lpstr>Prezentace aplikace PowerPoint</vt:lpstr>
      <vt:lpstr>Opakování</vt:lpstr>
      <vt:lpstr>Co je to právní norma?</vt:lpstr>
      <vt:lpstr>Hmotnost a nehmotnost právní normy</vt:lpstr>
      <vt:lpstr>Formální znaky právní normy</vt:lpstr>
      <vt:lpstr>Materiální znaky právní normy</vt:lpstr>
      <vt:lpstr>Struktura právní normy I</vt:lpstr>
      <vt:lpstr>Struktura právní normy II</vt:lpstr>
      <vt:lpstr>Struktura právní normy III</vt:lpstr>
      <vt:lpstr>Struktura právní normy IV</vt:lpstr>
      <vt:lpstr>Struktura právní normy V</vt:lpstr>
      <vt:lpstr>Normy teleologické</vt:lpstr>
      <vt:lpstr>Další normy s neklasickou strukturou</vt:lpstr>
      <vt:lpstr>Struktura právní normy VI</vt:lpstr>
      <vt:lpstr>Normy dle použitých výčtů I</vt:lpstr>
      <vt:lpstr>Normy dle použitých výčtů II</vt:lpstr>
      <vt:lpstr>Struktura právní normy VII</vt:lpstr>
      <vt:lpstr>Prvky právní normy</vt:lpstr>
      <vt:lpstr>Působnost právních norem</vt:lpstr>
      <vt:lpstr>Vznik normy</vt:lpstr>
      <vt:lpstr>Zánik normy (DEROGACE)</vt:lpstr>
      <vt:lpstr>Působení normy v čase</vt:lpstr>
      <vt:lpstr>Místní působnost</vt:lpstr>
      <vt:lpstr>Osobní působnost</vt:lpstr>
      <vt:lpstr>Věcná působnost</vt:lpstr>
      <vt:lpstr>Norma a Princip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Havlíček</dc:creator>
  <cp:lastModifiedBy>Dennis Wassouf</cp:lastModifiedBy>
  <cp:revision>60</cp:revision>
  <dcterms:created xsi:type="dcterms:W3CDTF">2023-11-07T08:23:16Z</dcterms:created>
  <dcterms:modified xsi:type="dcterms:W3CDTF">2023-11-21T13:49:39Z</dcterms:modified>
</cp:coreProperties>
</file>